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8D677-58A4-4103-A149-503AE9FD066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AB591-E460-4DA5-AC8D-2F5FE9DF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DBF-0F25-99E6-9CB5-880704C6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21082-46C8-A8B3-1A59-065FB19DD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B65A-4AF3-D08C-E1E9-5992DD46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9C68-CCD0-FD01-1AF4-C6DBBF3F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C16A-D993-F958-D102-94E6E69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17F0-321F-4F72-06A1-D71EEE58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05A5-623E-9F1C-9072-7D843931A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8F98-1988-4707-20AA-BCBA19B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7099-E442-CA0A-36B2-B871331C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1E33-2ACE-5A67-2056-86CB2B7F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00DBD-E6BA-402D-226A-8BF063795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97EE8-4FC4-7205-1835-9283F032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9AC-5E74-F3BD-0C8F-E1660A87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7626-396F-FFD5-4102-DD04C27E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79F9-3BC1-0795-EC06-D43BCEE9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EE35-C70E-25D2-42D4-57639451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E87A-AF40-9046-D2C3-E622E7E1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172C-38AD-D405-2A85-676881A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753B-45D5-4459-592B-B1F38ED8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A605-036B-EE05-A9BF-25C4EE8B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0FD9-13DA-F759-372B-E11586C7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87FBF-F1CB-9B1E-BEB1-1D39D68E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626C-3C22-E3BE-A962-9B644B83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3621-BB0B-9654-79DE-A40E7208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54DD-0741-6688-387F-C4C0B162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A23C-0C0A-AAEB-1D4E-1DA4D501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8A45-A3DC-5349-4F1A-BA773ED3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7173A-3E56-6D1A-D09F-43F42241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46326-3228-68E4-CF7C-F5AF9A45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75A7E-489A-78B9-E0F6-CB682EEA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1FCE1-C9CF-F894-89E0-703FEC89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56EF-FC22-395E-C1B5-67A45CAD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1ED2-DBD8-7850-1D73-BD973F75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BD63C-684A-4593-59B7-912068CF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A7C11-948A-E6E3-45A2-5169CC49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5D6CF-4F67-492E-3BD2-662C8E26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0B934-200E-3A10-DFF5-3D95FC87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A054C-DDA4-66CD-05A6-D001ADCC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9DFA4-A357-53D8-2054-5A57EF62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3AA4-4DD6-B36C-0888-E319D198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B68D6-CB50-B669-1802-546DA000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397E1-5497-FEC7-BBA7-BC851CE1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A036E-0B16-F77E-6699-821DA3E4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C25B8-D57F-57F9-77E1-55DA4A0A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5FD3D-9BB4-AFF6-F538-8FA3BB52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BEC2D-337E-0A98-2A4E-6954DEE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C46D-88DF-8180-987C-D020E13B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2F80-A704-4353-6311-490B83AA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EAB30-7B85-E084-2363-F86114B7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B5EC-BD6E-5F96-2D91-F4BDCCCF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3EB3-D939-C2D4-F79F-F33B864E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8FF0-F2F6-FB49-0F06-D408A918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5B5B-E01E-A449-E9FD-92BCAF45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C98C8-0A5D-2554-1FA6-6222DE4B1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B20E-3EA0-C79B-20C2-0EA407EF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3132-6C00-2D10-285A-2FEDB042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584A-78BE-220F-579F-2739DC1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AE1B-84DD-4048-31A4-B4100BF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E9CC9-3FC2-C376-5892-A55F491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0CC3-83A6-9077-E374-FF30D95A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BBD1-A1C0-7AD1-CAAF-34070654C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1BFF-FA65-4546-9963-5E7B2F411C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B8B9-51CF-8993-2AE2-6082FC8D7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AE53-705D-3F85-A0D5-D3F0CA11B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794F-4FE5-4F20-7E9E-50769DFB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DSE 6220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F758-435A-8746-4750-A3DFB2BBE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r>
              <a:rPr lang="en-US" dirty="0"/>
              <a:t>Hadoop &amp; Spark</a:t>
            </a:r>
          </a:p>
          <a:p>
            <a:r>
              <a:rPr lang="en-US" dirty="0"/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20186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3B11-978F-105B-367C-A4A2722D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Evolution of the Spark Stream Processing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01CD-75FA-D1A9-6664-790DE6C5D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979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Record-at-time processing model</a:t>
            </a:r>
          </a:p>
          <a:p>
            <a:pPr lvl="1"/>
            <a:r>
              <a:rPr lang="en-US" dirty="0"/>
              <a:t>Multiple nodes process one record at a time and forwards the generated records to the next machine</a:t>
            </a:r>
          </a:p>
          <a:p>
            <a:pPr lvl="1"/>
            <a:r>
              <a:rPr lang="en-US" dirty="0"/>
              <a:t>Achieves very low latencies</a:t>
            </a:r>
          </a:p>
          <a:p>
            <a:pPr lvl="1"/>
            <a:r>
              <a:rPr lang="en-US" dirty="0"/>
              <a:t>Not efficient at recovering from node failures and straggler nodes (nodes that are slower than others)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9B9A-EDBF-B86F-689B-BFD613CAB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79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Micro-batch Stream Processing (Spark streaming/</a:t>
            </a:r>
            <a:r>
              <a:rPr lang="en-US" dirty="0" err="1"/>
              <a:t>DStreams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 series of small map/reduce style batch processing jobs</a:t>
            </a:r>
          </a:p>
          <a:p>
            <a:pPr lvl="1"/>
            <a:r>
              <a:rPr lang="en-US" dirty="0"/>
              <a:t>Sparks task scheduling can very quickly and efficiently recover from failures and straggler executors</a:t>
            </a:r>
          </a:p>
          <a:p>
            <a:pPr lvl="1"/>
            <a:r>
              <a:rPr lang="en-US" dirty="0"/>
              <a:t>Ensures that the output data is the same no matter how many times the task is </a:t>
            </a:r>
            <a:r>
              <a:rPr lang="en-US" dirty="0" err="1"/>
              <a:t>reexecuted</a:t>
            </a:r>
            <a:endParaRPr lang="en-US" dirty="0"/>
          </a:p>
          <a:p>
            <a:pPr lvl="1"/>
            <a:r>
              <a:rPr lang="en-US" dirty="0"/>
              <a:t>Latency is larger than record-at-time processing, but advantages outweigh this disadvantage for most use cases</a:t>
            </a:r>
          </a:p>
          <a:p>
            <a:pPr lvl="1"/>
            <a:r>
              <a:rPr lang="en-US" dirty="0"/>
              <a:t>Lack of a single API for batch and stream processing</a:t>
            </a:r>
          </a:p>
          <a:p>
            <a:pPr lvl="1"/>
            <a:r>
              <a:rPr lang="en-US" dirty="0"/>
              <a:t>Lack of separation between logical and physical plans</a:t>
            </a:r>
          </a:p>
          <a:p>
            <a:pPr lvl="1"/>
            <a:r>
              <a:rPr lang="en-US" dirty="0"/>
              <a:t>Lack of native support for event-time windows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1E64CB-AF9E-02D7-DCB7-B33DAA68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12" y="3919433"/>
            <a:ext cx="4099710" cy="293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4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cala - Unbounded table is spark structured streaming - Stack Overflow">
            <a:extLst>
              <a:ext uri="{FF2B5EF4-FFF2-40B4-BE49-F238E27FC236}">
                <a16:creationId xmlns:a16="http://schemas.microsoft.com/office/drawing/2014/main" id="{95218069-E995-AEA8-E305-4148EC46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68" y="2186748"/>
            <a:ext cx="7593132" cy="352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ED076-C6AA-7F8D-09FB-C3E0F1E4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Structured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DA4E-8EF3-E30E-6D8A-01F281990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163" y="185278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unified programming model and interface for batch and stream processing</a:t>
            </a:r>
          </a:p>
          <a:p>
            <a:r>
              <a:rPr lang="en-US" dirty="0"/>
              <a:t>Broader definition of stream processing</a:t>
            </a:r>
          </a:p>
          <a:p>
            <a:pPr lvl="1"/>
            <a:r>
              <a:rPr lang="en-US" dirty="0"/>
              <a:t>Batch and stream are relatively close to being the same idea</a:t>
            </a:r>
          </a:p>
          <a:p>
            <a:r>
              <a:rPr lang="en-US" dirty="0"/>
              <a:t>Every new record gets appended to an unbound table</a:t>
            </a:r>
          </a:p>
          <a:p>
            <a:pPr lvl="1"/>
            <a:r>
              <a:rPr lang="en-US" dirty="0"/>
              <a:t>Queries built as if this is a static table</a:t>
            </a:r>
          </a:p>
        </p:txBody>
      </p:sp>
    </p:spTree>
    <p:extLst>
      <p:ext uri="{BB962C8B-B14F-4D97-AF65-F5344CB8AC3E}">
        <p14:creationId xmlns:p14="http://schemas.microsoft.com/office/powerpoint/2010/main" val="237430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E2F5-50A7-D97C-DED3-097A3CB1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Structured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61811-CCD5-3C52-4E00-0A1978591F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Structured Streaming will automatically convert this batch-query to a streaming execution plan (</a:t>
            </a:r>
            <a:r>
              <a:rPr lang="en-US" dirty="0" err="1"/>
              <a:t>incrementalization</a:t>
            </a:r>
            <a:r>
              <a:rPr lang="en-US" dirty="0"/>
              <a:t>)</a:t>
            </a:r>
          </a:p>
          <a:p>
            <a:r>
              <a:rPr lang="en-US" dirty="0"/>
              <a:t>Output is written incrementally</a:t>
            </a:r>
          </a:p>
          <a:p>
            <a:pPr lvl="1"/>
            <a:r>
              <a:rPr lang="en-US" dirty="0"/>
              <a:t>Append mode – Only the new rows appended to the result table since the last trigger</a:t>
            </a:r>
          </a:p>
          <a:p>
            <a:pPr lvl="1"/>
            <a:r>
              <a:rPr lang="en-US" dirty="0"/>
              <a:t>Update mode – Only the rows that were updated in the result table since the last trigger</a:t>
            </a:r>
          </a:p>
          <a:p>
            <a:pPr lvl="1"/>
            <a:r>
              <a:rPr lang="en-US" dirty="0"/>
              <a:t>Complete mode – The entire updated result table will be written to external storage </a:t>
            </a:r>
          </a:p>
          <a:p>
            <a:endParaRPr lang="en-US" dirty="0"/>
          </a:p>
        </p:txBody>
      </p:sp>
      <p:pic>
        <p:nvPicPr>
          <p:cNvPr id="5" name="Picture 6" descr="Structured Streaming Programming Guide - Spark 3.5.1 Documentation">
            <a:extLst>
              <a:ext uri="{FF2B5EF4-FFF2-40B4-BE49-F238E27FC236}">
                <a16:creationId xmlns:a16="http://schemas.microsoft.com/office/drawing/2014/main" id="{546649BB-C725-3C88-8DCD-5368DEA5F3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464" y="1225364"/>
            <a:ext cx="8362763" cy="517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9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2F18-EC7A-5A22-302B-C7B12292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(the five 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B3DB-2730-8AB6-58D4-C65A0845D3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Input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spark.readStream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Creates a </a:t>
            </a:r>
            <a:r>
              <a:rPr lang="en-US" dirty="0" err="1"/>
              <a:t>DataStream.DataStreamReader</a:t>
            </a:r>
            <a:r>
              <a:rPr lang="en-US" dirty="0"/>
              <a:t> which has a lot of the same methods as the </a:t>
            </a:r>
            <a:r>
              <a:rPr lang="en-US" dirty="0" err="1"/>
              <a:t>DataFrameReader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Stateless transformations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select(), filter(), map, </a:t>
            </a:r>
            <a:r>
              <a:rPr lang="en-US" dirty="0" err="1"/>
              <a:t>etc</a:t>
            </a:r>
            <a:r>
              <a:rPr lang="en-US" dirty="0"/>
              <a:t> do not require any information from the previous rows to process the next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Stateful transformations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Aggregations, counts, windows, </a:t>
            </a:r>
            <a:r>
              <a:rPr lang="en-US" dirty="0" err="1"/>
              <a:t>etc</a:t>
            </a:r>
            <a:r>
              <a:rPr lang="en-US" dirty="0"/>
              <a:t> require the previous state in order to be performed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Some methods are not supported due to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E2460-1607-9993-A827-4C487CFD6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Define Output Sink and Output Mode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Defines how to write the data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Append, complete, update mode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Specify Processing Details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Details on how to process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Triggering defines when to trigger the discover and processing of newly available data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Start the Query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Returns the active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8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358EDC-677F-DB6F-FE44-857AAE5AD8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59" y="507560"/>
            <a:ext cx="10387343" cy="584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38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1F8-46D6-CF65-BA0F-AB81A9B8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Files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D8A1-B9DD-9BD5-DEEA-79D7D02449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possible to stream files from a directory</a:t>
            </a:r>
          </a:p>
          <a:p>
            <a:pPr lvl="1"/>
            <a:r>
              <a:rPr lang="en-US" dirty="0"/>
              <a:t>For example, you can create a stream to look at a directory and any new files dumped into that directory will be read through the stream. </a:t>
            </a:r>
          </a:p>
          <a:p>
            <a:pPr lvl="1"/>
            <a:r>
              <a:rPr lang="en-US" dirty="0"/>
              <a:t>See our notebook example</a:t>
            </a:r>
          </a:p>
          <a:p>
            <a:r>
              <a:rPr lang="en-US" dirty="0"/>
              <a:t>Plain text, CSV, JSON, Parquet, ORC, etc. are supported files to be read as a streaming query.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00F6F-9F45-9E77-899C-AB4663D9CF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files must be of the same format and are expected to have the same schema</a:t>
            </a:r>
          </a:p>
          <a:p>
            <a:pPr lvl="1"/>
            <a:r>
              <a:rPr lang="en-US" dirty="0"/>
              <a:t>Violation of this assumption can lead to errors or incorrect parsing</a:t>
            </a:r>
          </a:p>
          <a:p>
            <a:r>
              <a:rPr lang="en-US" dirty="0"/>
              <a:t>Each file must appear in the directory listing automatically</a:t>
            </a:r>
          </a:p>
          <a:p>
            <a:pPr lvl="1"/>
            <a:r>
              <a:rPr lang="en-US" dirty="0"/>
              <a:t>The entire file must be available at once for reading and then must not be modified. </a:t>
            </a:r>
          </a:p>
          <a:p>
            <a:r>
              <a:rPr lang="en-US" dirty="0"/>
              <a:t>When there are multiple new files to process it will select the files with the earliest timestamps due to rate limits.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4137D-9980-9F24-BC0B-88CF7C3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3" y="5066028"/>
            <a:ext cx="5912448" cy="11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2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2A5-DD64-57A0-1A7C-48993C8D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318E-BCD3-6821-292C-D0FDC220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Structured Streaming supports writing streaming query output to files in the same formats as reads. </a:t>
            </a:r>
          </a:p>
          <a:p>
            <a:r>
              <a:rPr lang="en-US" dirty="0"/>
              <a:t>Only supports append mode due to complexities in modifying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2EAF7-71D2-FC63-302F-9C4A0373D4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Structured Streaming achieves end-to-end exactly-once guarantees when writing to files by maintaining a log of the data files that have been written to the directory. 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spark_metadata</a:t>
            </a:r>
            <a:endParaRPr lang="en-US" dirty="0"/>
          </a:p>
          <a:p>
            <a:r>
              <a:rPr lang="en-US" dirty="0"/>
              <a:t>If you change the schema of the result </a:t>
            </a:r>
            <a:r>
              <a:rPr lang="en-US" dirty="0" err="1"/>
              <a:t>DataFrame</a:t>
            </a:r>
            <a:r>
              <a:rPr lang="en-US" dirty="0"/>
              <a:t> between restarts then the output directory will have data in multiple schemas. </a:t>
            </a:r>
          </a:p>
          <a:p>
            <a:pPr lvl="1"/>
            <a:r>
              <a:rPr lang="en-US" dirty="0"/>
              <a:t>Has to be rectified when querying the directory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142F1-91A1-00EB-8873-0CA8AE60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07" y="4286853"/>
            <a:ext cx="5096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7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15372</TotalTime>
  <Words>626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DSE 6220</vt:lpstr>
      <vt:lpstr>Evolution of the Spark Stream Processing Engine</vt:lpstr>
      <vt:lpstr>Spark Structured Streaming</vt:lpstr>
      <vt:lpstr>Spark Structured Streaming</vt:lpstr>
      <vt:lpstr>Fundamentals (the five steps)</vt:lpstr>
      <vt:lpstr>PowerPoint Presentation</vt:lpstr>
      <vt:lpstr>Streaming Files </vt:lpstr>
      <vt:lpstr>Writing to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6220</dc:title>
  <dc:creator>Jeremiah Lowhorn</dc:creator>
  <cp:lastModifiedBy>Jeremiah Lowhorn</cp:lastModifiedBy>
  <cp:revision>20</cp:revision>
  <dcterms:created xsi:type="dcterms:W3CDTF">2024-01-28T19:51:48Z</dcterms:created>
  <dcterms:modified xsi:type="dcterms:W3CDTF">2024-04-01T18:49:50Z</dcterms:modified>
</cp:coreProperties>
</file>