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2"/>
  </p:notesMasterIdLst>
  <p:handoutMasterIdLst>
    <p:handoutMasterId r:id="rId23"/>
  </p:handoutMasterIdLst>
  <p:sldIdLst>
    <p:sldId id="257" r:id="rId3"/>
    <p:sldId id="278" r:id="rId4"/>
    <p:sldId id="263" r:id="rId5"/>
    <p:sldId id="262" r:id="rId6"/>
    <p:sldId id="264" r:id="rId7"/>
    <p:sldId id="258" r:id="rId8"/>
    <p:sldId id="265" r:id="rId9"/>
    <p:sldId id="266" r:id="rId10"/>
    <p:sldId id="269" r:id="rId11"/>
    <p:sldId id="279" r:id="rId12"/>
    <p:sldId id="267" r:id="rId13"/>
    <p:sldId id="280" r:id="rId14"/>
    <p:sldId id="268" r:id="rId15"/>
    <p:sldId id="271" r:id="rId16"/>
    <p:sldId id="273" r:id="rId17"/>
    <p:sldId id="274" r:id="rId18"/>
    <p:sldId id="272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4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2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98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2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9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3/22/2021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3/22/2021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3/22/2021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Skip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  <a:ln w="127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Skip Linked Lists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70238" y="1143000"/>
            <a:ext cx="7994822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 smtClean="0">
                <a:latin typeface="Courier New" pitchFamily="49" charset="0"/>
              </a:rPr>
              <a:t> class </a:t>
            </a:r>
            <a:r>
              <a:rPr lang="en-US" sz="2000" b="1" dirty="0" err="1" smtClean="0">
                <a:latin typeface="Courier New" pitchFamily="49" charset="0"/>
              </a:rPr>
              <a:t>SkipNode</a:t>
            </a:r>
            <a:r>
              <a:rPr lang="en-US" sz="2000" b="1" dirty="0" smtClean="0">
                <a:latin typeface="Courier New" pitchFamily="49" charset="0"/>
              </a:rPr>
              <a:t>&lt;T&gt; {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// template node class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		public</a:t>
            </a:r>
            <a:r>
              <a:rPr lang="en-US" sz="2000" b="1" dirty="0" smtClean="0">
                <a:latin typeface="Courier New" pitchFamily="49" charset="0"/>
              </a:rPr>
              <a:t> T 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	public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SkipNode</a:t>
            </a:r>
            <a:r>
              <a:rPr lang="en-US" sz="2000" b="1" dirty="0" smtClean="0">
                <a:latin typeface="Courier New" pitchFamily="49" charset="0"/>
              </a:rPr>
              <a:t>&lt;T&gt;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[]</a:t>
            </a:r>
            <a:r>
              <a:rPr lang="en-US" sz="2000" b="1" dirty="0" smtClean="0">
                <a:latin typeface="Courier New" pitchFamily="49" charset="0"/>
              </a:rPr>
              <a:t> next;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// array!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SkipNode</a:t>
            </a:r>
            <a:r>
              <a:rPr lang="en-US" sz="2000" b="1" dirty="0" smtClean="0">
                <a:latin typeface="Courier New" pitchFamily="49" charset="0"/>
              </a:rPr>
              <a:t>(T </a:t>
            </a:r>
            <a:r>
              <a:rPr lang="en-US" sz="2000" b="1" dirty="0" err="1" smtClean="0">
                <a:latin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k)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	data = </a:t>
            </a:r>
            <a:r>
              <a:rPr lang="en-US" sz="2000" b="1" dirty="0" err="1" smtClean="0">
                <a:latin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	next = </a:t>
            </a:r>
            <a:r>
              <a:rPr lang="en-US" sz="2000" b="1" dirty="0">
                <a:latin typeface="Courier New" pitchFamily="49" charset="0"/>
              </a:rPr>
              <a:t>new </a:t>
            </a:r>
            <a:r>
              <a:rPr lang="en-US" sz="2000" b="1" dirty="0" err="1" smtClean="0">
                <a:latin typeface="Courier New" pitchFamily="49" charset="0"/>
              </a:rPr>
              <a:t>SkipNode</a:t>
            </a:r>
            <a:r>
              <a:rPr lang="en-US" sz="2000" b="1" dirty="0" smtClean="0">
                <a:latin typeface="Courier New" pitchFamily="49" charset="0"/>
              </a:rPr>
              <a:t>[k];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level k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&lt; k;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		next[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 = null;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8235" y="5778139"/>
            <a:ext cx="527604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err="1" smtClean="0"/>
              <a:t>val</a:t>
            </a:r>
            <a:endParaRPr lang="en-ZA" sz="1100" b="1" dirty="0"/>
          </a:p>
        </p:txBody>
      </p:sp>
      <p:sp>
        <p:nvSpPr>
          <p:cNvPr id="14" name="Rectangle 13"/>
          <p:cNvSpPr/>
          <p:nvPr/>
        </p:nvSpPr>
        <p:spPr>
          <a:xfrm>
            <a:off x="3268621" y="5300343"/>
            <a:ext cx="533100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5638" y="551481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62185" y="4878791"/>
            <a:ext cx="533100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/>
          <p:cNvSpPr/>
          <p:nvPr/>
        </p:nvSpPr>
        <p:spPr>
          <a:xfrm>
            <a:off x="3262185" y="4462732"/>
            <a:ext cx="533100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5638" y="470226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5639" y="511146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88738" y="451760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4999" y="491534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8737" y="531548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2" name="Left Brace 1"/>
          <p:cNvSpPr/>
          <p:nvPr/>
        </p:nvSpPr>
        <p:spPr>
          <a:xfrm>
            <a:off x="2785698" y="4471138"/>
            <a:ext cx="378941" cy="1257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2159859" y="4886933"/>
            <a:ext cx="6768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next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2787500" y="5786545"/>
            <a:ext cx="378941" cy="400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TextBox 25"/>
          <p:cNvSpPr txBox="1"/>
          <p:nvPr/>
        </p:nvSpPr>
        <p:spPr>
          <a:xfrm>
            <a:off x="2110432" y="5786545"/>
            <a:ext cx="792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405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774350"/>
            <a:ext cx="8161123" cy="49083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Start at the </a:t>
            </a:r>
            <a:r>
              <a:rPr lang="en-ZA" sz="2000" dirty="0" smtClean="0">
                <a:solidFill>
                  <a:srgbClr val="FF0000"/>
                </a:solidFill>
              </a:rPr>
              <a:t>top </a:t>
            </a:r>
            <a:r>
              <a:rPr lang="en-ZA" sz="2000" dirty="0">
                <a:solidFill>
                  <a:srgbClr val="FF0000"/>
                </a:solidFill>
              </a:rPr>
              <a:t>level 	</a:t>
            </a:r>
            <a:endParaRPr lang="en-ZA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For each level, iterate until: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 smtClean="0">
                <a:solidFill>
                  <a:srgbClr val="00B050"/>
                </a:solidFill>
              </a:rPr>
              <a:t>The element is found (END search)</a:t>
            </a:r>
            <a:r>
              <a:rPr lang="en-ZA" sz="1600" dirty="0" smtClean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 smtClean="0">
                <a:solidFill>
                  <a:srgbClr val="0070C0"/>
                </a:solidFill>
              </a:rPr>
              <a:t>The current element is greater than the target element</a:t>
            </a:r>
            <a:r>
              <a:rPr lang="en-ZA" sz="1600" dirty="0" smtClean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 smtClean="0"/>
              <a:t>The end of the list is reached 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If an element &gt; target is found: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 smtClean="0"/>
              <a:t>Go to </a:t>
            </a:r>
            <a:r>
              <a:rPr lang="en-ZA" sz="1600" dirty="0" smtClean="0">
                <a:solidFill>
                  <a:srgbClr val="FF0000"/>
                </a:solidFill>
              </a:rPr>
              <a:t>previous</a:t>
            </a:r>
            <a:r>
              <a:rPr lang="en-ZA" sz="1600" dirty="0" smtClean="0"/>
              <a:t> node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 smtClean="0"/>
              <a:t>Go </a:t>
            </a:r>
            <a:r>
              <a:rPr lang="en-ZA" sz="1600" dirty="0" smtClean="0">
                <a:solidFill>
                  <a:srgbClr val="0070C0"/>
                </a:solidFill>
              </a:rPr>
              <a:t>one </a:t>
            </a:r>
            <a:r>
              <a:rPr lang="en-ZA" sz="1600" dirty="0">
                <a:solidFill>
                  <a:srgbClr val="0070C0"/>
                </a:solidFill>
              </a:rPr>
              <a:t>level</a:t>
            </a:r>
            <a:r>
              <a:rPr lang="en-ZA" sz="1600" dirty="0" smtClean="0">
                <a:solidFill>
                  <a:srgbClr val="0070C0"/>
                </a:solidFill>
              </a:rPr>
              <a:t> down and go to (2)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If the end of the list is reached: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 smtClean="0">
                <a:solidFill>
                  <a:srgbClr val="7030A0"/>
                </a:solidFill>
              </a:rPr>
              <a:t>Go to previous node, decrement </a:t>
            </a:r>
            <a:r>
              <a:rPr lang="en-ZA" sz="1600" dirty="0">
                <a:solidFill>
                  <a:srgbClr val="7030A0"/>
                </a:solidFill>
              </a:rPr>
              <a:t>level</a:t>
            </a:r>
            <a:r>
              <a:rPr lang="en-ZA" sz="1600" dirty="0" smtClean="0">
                <a:solidFill>
                  <a:srgbClr val="7030A0"/>
                </a:solidFill>
              </a:rPr>
              <a:t> until a non-null next link is found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 smtClean="0">
                <a:solidFill>
                  <a:schemeClr val="accent6">
                    <a:lumMod val="75000"/>
                  </a:schemeClr>
                </a:solidFill>
              </a:rPr>
              <a:t>If non-null next is found, set </a:t>
            </a:r>
            <a:r>
              <a:rPr lang="en-ZA" sz="1600" dirty="0" err="1" smtClean="0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ZA" sz="1600" dirty="0" smtClean="0">
                <a:solidFill>
                  <a:schemeClr val="accent6">
                    <a:lumMod val="75000"/>
                  </a:schemeClr>
                </a:solidFill>
              </a:rPr>
              <a:t> = next and go to (2)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 smtClean="0"/>
              <a:t>Otherwise, return false: element not found!</a:t>
            </a:r>
          </a:p>
          <a:p>
            <a:pPr marL="800100" lvl="1" indent="-457200">
              <a:buFont typeface="+mj-lt"/>
              <a:buAutoNum type="alphaLcParenR"/>
            </a:pP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9132"/>
            <a:ext cx="7886700" cy="623413"/>
          </a:xfrm>
        </p:spPr>
        <p:txBody>
          <a:bodyPr/>
          <a:lstStyle/>
          <a:p>
            <a:r>
              <a:rPr lang="en-US" dirty="0" smtClean="0"/>
              <a:t>Skip Lists : 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5067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545067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292136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2292136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35086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3035086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772887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3772887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532056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4532056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291225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19" name="Rectangle 18"/>
          <p:cNvSpPr/>
          <p:nvPr/>
        </p:nvSpPr>
        <p:spPr>
          <a:xfrm>
            <a:off x="5291225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046532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7</a:t>
            </a:r>
            <a:endParaRPr lang="en-ZA" dirty="0"/>
          </a:p>
        </p:txBody>
      </p:sp>
      <p:sp>
        <p:nvSpPr>
          <p:cNvPr id="21" name="Rectangle 20"/>
          <p:cNvSpPr/>
          <p:nvPr/>
        </p:nvSpPr>
        <p:spPr>
          <a:xfrm>
            <a:off x="6046532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797720" y="637467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23" name="Rectangle 22"/>
          <p:cNvSpPr/>
          <p:nvPr/>
        </p:nvSpPr>
        <p:spPr>
          <a:xfrm>
            <a:off x="6797720" y="595454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596139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25" name="Rectangle 24"/>
          <p:cNvSpPr/>
          <p:nvPr/>
        </p:nvSpPr>
        <p:spPr>
          <a:xfrm>
            <a:off x="7596139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742775" y="614884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98082" y="615501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44894" y="615501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82695" y="617355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65098" y="616943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6248" y="616943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81040" y="615430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30762" y="616119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13165" y="615501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2175" y="595730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570985" y="6354708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87468" y="616048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16023" y="5964175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92908" y="55295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766451" y="55295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288135" y="55295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802611" y="55295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752175" y="553440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995706" y="5727289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491386" y="5739646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3997368" y="5739646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506181" y="5738960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20657" y="5732780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83362" y="552958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66451" y="511352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802611" y="511352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752175" y="511834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995706" y="5311230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3997368" y="5323587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0657" y="5316721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83362" y="5113522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05958" y="469679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755522" y="470162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999053" y="4894506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24004" y="4899997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86709" y="4696798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037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58939" y="238497"/>
            <a:ext cx="4766017" cy="3140442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1600" dirty="0" smtClean="0"/>
              <a:t>Start at the </a:t>
            </a:r>
            <a:r>
              <a:rPr lang="en-ZA" sz="1600" dirty="0" smtClean="0">
                <a:solidFill>
                  <a:srgbClr val="FF0000"/>
                </a:solidFill>
              </a:rPr>
              <a:t>top </a:t>
            </a:r>
            <a:r>
              <a:rPr lang="en-ZA" sz="1600" dirty="0">
                <a:solidFill>
                  <a:srgbClr val="FF0000"/>
                </a:solidFill>
              </a:rPr>
              <a:t>level 	</a:t>
            </a:r>
            <a:endParaRPr lang="en-ZA" sz="16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ZA" sz="1600" dirty="0" smtClean="0"/>
              <a:t>For each level, iterate until: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200" dirty="0" smtClean="0">
                <a:solidFill>
                  <a:srgbClr val="00B050"/>
                </a:solidFill>
              </a:rPr>
              <a:t>The element is found (END search)</a:t>
            </a:r>
            <a:r>
              <a:rPr lang="en-ZA" sz="1200" dirty="0" smtClean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200" dirty="0" smtClean="0">
                <a:solidFill>
                  <a:srgbClr val="0070C0"/>
                </a:solidFill>
              </a:rPr>
              <a:t>The current element is greater than the target element</a:t>
            </a:r>
            <a:r>
              <a:rPr lang="en-ZA" sz="1200" dirty="0" smtClean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200" dirty="0" smtClean="0"/>
              <a:t>The end of the list is reached 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600" dirty="0" smtClean="0"/>
              <a:t>If an element &gt; target is found: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 smtClean="0"/>
              <a:t>Go to </a:t>
            </a:r>
            <a:r>
              <a:rPr lang="en-ZA" sz="1200" dirty="0" smtClean="0">
                <a:solidFill>
                  <a:srgbClr val="FF0000"/>
                </a:solidFill>
              </a:rPr>
              <a:t>previous</a:t>
            </a:r>
            <a:r>
              <a:rPr lang="en-ZA" sz="1200" dirty="0" smtClean="0"/>
              <a:t> element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 smtClean="0"/>
              <a:t>Go </a:t>
            </a:r>
            <a:r>
              <a:rPr lang="en-ZA" sz="1200" dirty="0" smtClean="0">
                <a:solidFill>
                  <a:srgbClr val="0070C0"/>
                </a:solidFill>
              </a:rPr>
              <a:t>one </a:t>
            </a:r>
            <a:r>
              <a:rPr lang="en-ZA" sz="1200" dirty="0">
                <a:solidFill>
                  <a:srgbClr val="0070C0"/>
                </a:solidFill>
              </a:rPr>
              <a:t>level</a:t>
            </a:r>
            <a:r>
              <a:rPr lang="en-ZA" sz="1200" dirty="0" smtClean="0">
                <a:solidFill>
                  <a:srgbClr val="0070C0"/>
                </a:solidFill>
              </a:rPr>
              <a:t> down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600" dirty="0" smtClean="0"/>
              <a:t>If the end of the list is reached: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 smtClean="0">
                <a:solidFill>
                  <a:srgbClr val="7030A0"/>
                </a:solidFill>
              </a:rPr>
              <a:t>Decrement </a:t>
            </a:r>
            <a:r>
              <a:rPr lang="en-ZA" sz="1200" dirty="0">
                <a:solidFill>
                  <a:srgbClr val="7030A0"/>
                </a:solidFill>
              </a:rPr>
              <a:t>level</a:t>
            </a:r>
            <a:r>
              <a:rPr lang="en-ZA" sz="1200" dirty="0" smtClean="0">
                <a:solidFill>
                  <a:srgbClr val="7030A0"/>
                </a:solidFill>
              </a:rPr>
              <a:t> until a non-null link to the next element found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 smtClean="0">
                <a:solidFill>
                  <a:schemeClr val="accent6">
                    <a:lumMod val="75000"/>
                  </a:schemeClr>
                </a:solidFill>
              </a:rPr>
              <a:t>If non-null next is found, set </a:t>
            </a:r>
            <a:r>
              <a:rPr lang="en-ZA" sz="1200" dirty="0" err="1" smtClean="0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ZA" sz="1200" dirty="0" smtClean="0">
                <a:solidFill>
                  <a:schemeClr val="accent6">
                    <a:lumMod val="75000"/>
                  </a:schemeClr>
                </a:solidFill>
              </a:rPr>
              <a:t> = next and go to (2)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 smtClean="0"/>
              <a:t>Otherwise, return false: element not found!</a:t>
            </a:r>
          </a:p>
          <a:p>
            <a:pPr marL="800100" lvl="1" indent="-457200">
              <a:buFont typeface="+mj-lt"/>
              <a:buAutoNum type="alphaLcParenR"/>
            </a:pP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5619" y="307456"/>
            <a:ext cx="2714883" cy="623413"/>
          </a:xfrm>
        </p:spPr>
        <p:txBody>
          <a:bodyPr/>
          <a:lstStyle/>
          <a:p>
            <a:r>
              <a:rPr lang="en-US" dirty="0" smtClean="0"/>
              <a:t>Search for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5067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545067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292136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2292136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35086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3035086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772887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3772887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532056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4532056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291225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19" name="Rectangle 18"/>
          <p:cNvSpPr/>
          <p:nvPr/>
        </p:nvSpPr>
        <p:spPr>
          <a:xfrm>
            <a:off x="5291225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046532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7</a:t>
            </a:r>
            <a:endParaRPr lang="en-ZA" dirty="0"/>
          </a:p>
        </p:txBody>
      </p:sp>
      <p:sp>
        <p:nvSpPr>
          <p:cNvPr id="21" name="Rectangle 20"/>
          <p:cNvSpPr/>
          <p:nvPr/>
        </p:nvSpPr>
        <p:spPr>
          <a:xfrm>
            <a:off x="6046532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797720" y="534494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23" name="Rectangle 22"/>
          <p:cNvSpPr/>
          <p:nvPr/>
        </p:nvSpPr>
        <p:spPr>
          <a:xfrm>
            <a:off x="6797720" y="492481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596139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25" name="Rectangle 24"/>
          <p:cNvSpPr/>
          <p:nvPr/>
        </p:nvSpPr>
        <p:spPr>
          <a:xfrm>
            <a:off x="7596139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742775" y="511911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98082" y="512528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44894" y="512528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82695" y="514382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65098" y="513970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6248" y="513970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81040" y="512457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30762" y="513146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13165" y="512528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2175" y="492757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570985" y="5324978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87468" y="513075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16023" y="4934445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92908" y="449985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766451" y="449985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288135" y="449985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802611" y="449985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752175" y="450467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995706" y="4697559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491386" y="4709916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3997368" y="4709916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506181" y="4709230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20657" y="4703050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83362" y="449985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66451" y="408379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802611" y="408379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752175" y="408861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995706" y="4281500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3997368" y="4293857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0657" y="4286991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83362" y="4083792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05958" y="366706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755522" y="367189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99053" y="3864776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24004" y="3870267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86709" y="3667068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93437" y="3636699"/>
            <a:ext cx="527222" cy="50127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ounded Rectangle 61"/>
          <p:cNvSpPr/>
          <p:nvPr/>
        </p:nvSpPr>
        <p:spPr>
          <a:xfrm>
            <a:off x="678420" y="4044561"/>
            <a:ext cx="527222" cy="50127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ounded Rectangle 62"/>
          <p:cNvSpPr/>
          <p:nvPr/>
        </p:nvSpPr>
        <p:spPr>
          <a:xfrm>
            <a:off x="3697864" y="4047569"/>
            <a:ext cx="527222" cy="50127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ounded Rectangle 63"/>
          <p:cNvSpPr/>
          <p:nvPr/>
        </p:nvSpPr>
        <p:spPr>
          <a:xfrm>
            <a:off x="3703407" y="4462941"/>
            <a:ext cx="527222" cy="50127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5-Point Star 3"/>
          <p:cNvSpPr/>
          <p:nvPr/>
        </p:nvSpPr>
        <p:spPr>
          <a:xfrm>
            <a:off x="5184627" y="5896640"/>
            <a:ext cx="643108" cy="626076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Content Placeholder 13"/>
          <p:cNvSpPr txBox="1">
            <a:spLocks/>
          </p:cNvSpPr>
          <p:nvPr/>
        </p:nvSpPr>
        <p:spPr>
          <a:xfrm>
            <a:off x="678420" y="1059748"/>
            <a:ext cx="3374083" cy="267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How many nodes did we check?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Four nodes</a:t>
            </a:r>
          </a:p>
          <a:p>
            <a:r>
              <a:rPr lang="en-ZA" dirty="0" smtClean="0"/>
              <a:t>Is it better than the standard linked list?</a:t>
            </a:r>
          </a:p>
          <a:p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Yes! </a:t>
            </a:r>
            <a:r>
              <a:rPr lang="en-ZA" dirty="0" smtClean="0"/>
              <a:t>Efficiency?</a:t>
            </a:r>
          </a:p>
          <a:p>
            <a:r>
              <a:rPr lang="en-ZA" b="1" dirty="0" smtClean="0">
                <a:solidFill>
                  <a:srgbClr val="FF0000"/>
                </a:solidFill>
              </a:rPr>
              <a:t>O(</a:t>
            </a:r>
            <a:r>
              <a:rPr lang="en-ZA" b="1" dirty="0" err="1" smtClean="0">
                <a:solidFill>
                  <a:srgbClr val="FF0000"/>
                </a:solidFill>
              </a:rPr>
              <a:t>lg</a:t>
            </a:r>
            <a:r>
              <a:rPr lang="en-ZA" b="1" dirty="0" smtClean="0">
                <a:solidFill>
                  <a:srgbClr val="FF0000"/>
                </a:solidFill>
              </a:rPr>
              <a:t> n)</a:t>
            </a:r>
          </a:p>
          <a:p>
            <a:pPr marL="342900" lvl="1" indent="0">
              <a:buNone/>
            </a:pPr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78420" y="6091709"/>
            <a:ext cx="3779881" cy="5684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Code is provided in the textbook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6499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66302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4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00174 0.059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0.33264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33264 -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6806 0.0006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74357"/>
            <a:ext cx="7886700" cy="4908336"/>
          </a:xfrm>
        </p:spPr>
        <p:txBody>
          <a:bodyPr>
            <a:normAutofit/>
          </a:bodyPr>
          <a:lstStyle/>
          <a:p>
            <a:r>
              <a:rPr lang="en-ZA" dirty="0" smtClean="0"/>
              <a:t>Searching skip lists is efficient</a:t>
            </a:r>
          </a:p>
          <a:p>
            <a:r>
              <a:rPr lang="en-ZA" dirty="0" smtClean="0"/>
              <a:t>What about </a:t>
            </a:r>
            <a:r>
              <a:rPr lang="en-ZA" dirty="0" smtClean="0">
                <a:solidFill>
                  <a:schemeClr val="accent1"/>
                </a:solidFill>
              </a:rPr>
              <a:t>inserting</a:t>
            </a:r>
            <a:r>
              <a:rPr lang="en-ZA" dirty="0" smtClean="0"/>
              <a:t> nodes?</a:t>
            </a:r>
          </a:p>
          <a:p>
            <a:r>
              <a:rPr lang="en-ZA" dirty="0" smtClean="0"/>
              <a:t>Maintaining the original structure (every second link points two steps ahead, every fourth points four steps ahead, etc.) </a:t>
            </a:r>
            <a:r>
              <a:rPr lang="en-ZA" dirty="0" smtClean="0">
                <a:solidFill>
                  <a:srgbClr val="FF0000"/>
                </a:solidFill>
              </a:rPr>
              <a:t>is inefficient</a:t>
            </a:r>
          </a:p>
          <a:p>
            <a:r>
              <a:rPr lang="en-ZA" dirty="0" smtClean="0">
                <a:solidFill>
                  <a:schemeClr val="accent6"/>
                </a:solidFill>
              </a:rPr>
              <a:t>Solution:</a:t>
            </a:r>
            <a:r>
              <a:rPr lang="en-ZA" dirty="0" smtClean="0"/>
              <a:t> instead of maintaining different </a:t>
            </a:r>
            <a:r>
              <a:rPr lang="en-ZA" dirty="0"/>
              <a:t>level</a:t>
            </a:r>
            <a:r>
              <a:rPr lang="en-ZA" dirty="0" smtClean="0"/>
              <a:t> node </a:t>
            </a:r>
            <a:r>
              <a:rPr lang="en-ZA" dirty="0" smtClean="0">
                <a:solidFill>
                  <a:srgbClr val="0070C0"/>
                </a:solidFill>
              </a:rPr>
              <a:t>positions</a:t>
            </a:r>
            <a:r>
              <a:rPr lang="en-ZA" dirty="0" smtClean="0"/>
              <a:t>, maintain the </a:t>
            </a:r>
            <a:r>
              <a:rPr lang="en-ZA" dirty="0" smtClean="0">
                <a:solidFill>
                  <a:srgbClr val="0070C0"/>
                </a:solidFill>
              </a:rPr>
              <a:t>number</a:t>
            </a:r>
            <a:r>
              <a:rPr lang="en-ZA" dirty="0" smtClean="0"/>
              <a:t> of nodes on each </a:t>
            </a:r>
            <a:r>
              <a:rPr lang="en-ZA" dirty="0"/>
              <a:t>level </a:t>
            </a:r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 smtClean="0"/>
              <a:t>Skip Lists : Insert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2732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602732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349801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2349801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92751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3092751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830552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3830552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589721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4589721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348890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10</a:t>
            </a:r>
            <a:endParaRPr lang="en-ZA" sz="1400" dirty="0"/>
          </a:p>
        </p:txBody>
      </p:sp>
      <p:sp>
        <p:nvSpPr>
          <p:cNvPr id="19" name="Rectangle 18"/>
          <p:cNvSpPr/>
          <p:nvPr/>
        </p:nvSpPr>
        <p:spPr>
          <a:xfrm>
            <a:off x="5348890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104197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17</a:t>
            </a:r>
            <a:endParaRPr lang="en-ZA" sz="1400" dirty="0"/>
          </a:p>
        </p:txBody>
      </p:sp>
      <p:sp>
        <p:nvSpPr>
          <p:cNvPr id="21" name="Rectangle 20"/>
          <p:cNvSpPr/>
          <p:nvPr/>
        </p:nvSpPr>
        <p:spPr>
          <a:xfrm>
            <a:off x="6104197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855385" y="577331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21</a:t>
            </a:r>
            <a:endParaRPr lang="en-ZA" sz="1400" dirty="0"/>
          </a:p>
        </p:txBody>
      </p:sp>
      <p:sp>
        <p:nvSpPr>
          <p:cNvPr id="23" name="Rectangle 22"/>
          <p:cNvSpPr/>
          <p:nvPr/>
        </p:nvSpPr>
        <p:spPr>
          <a:xfrm>
            <a:off x="6855385" y="53531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653804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99</a:t>
            </a:r>
            <a:endParaRPr lang="en-ZA" sz="1400" dirty="0"/>
          </a:p>
        </p:txBody>
      </p:sp>
      <p:sp>
        <p:nvSpPr>
          <p:cNvPr id="25" name="Rectangle 24"/>
          <p:cNvSpPr/>
          <p:nvPr/>
        </p:nvSpPr>
        <p:spPr>
          <a:xfrm>
            <a:off x="7653804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800440" y="554747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55747" y="555365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02559" y="555365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40360" y="557219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22763" y="556807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63913" y="556807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38705" y="555294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88427" y="555983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70830" y="555365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9840" y="535594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628650" y="5753346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45133" y="555912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73688" y="536281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50573" y="492821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824116" y="492821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345800" y="492821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860276" y="492821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809840" y="493304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1053371" y="5125927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549051" y="5138284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4055033" y="5138284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563846" y="5137598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78322" y="5131418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41027" y="4928219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24116" y="4512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860276" y="4512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809840" y="451698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053371" y="4709868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4055033" y="4722225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78322" y="4715359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41027" y="451216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63623" y="409543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813187" y="410026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056718" y="4293144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81669" y="4298635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44374" y="4095436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764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74357"/>
                <a:ext cx="7886700" cy="4908336"/>
              </a:xfrm>
            </p:spPr>
            <p:txBody>
              <a:bodyPr>
                <a:normAutofit/>
              </a:bodyPr>
              <a:lstStyle/>
              <a:p>
                <a:r>
                  <a:rPr lang="en-ZA" dirty="0" smtClean="0"/>
                  <a:t>Determining the number of nodes per level</a:t>
                </a:r>
              </a:p>
              <a:p>
                <a:pPr lvl="1"/>
                <a:r>
                  <a:rPr lang="en-ZA" dirty="0" smtClean="0"/>
                  <a:t>For any </a:t>
                </a:r>
                <a:r>
                  <a:rPr lang="en-ZA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ZA" dirty="0" smtClean="0"/>
                  <a:t> number of nodes,</a:t>
                </a:r>
              </a:p>
              <a:p>
                <a:pPr lvl="1"/>
                <a:r>
                  <a:rPr lang="en-ZA" dirty="0" smtClean="0">
                    <a:solidFill>
                      <a:srgbClr val="0070C0"/>
                    </a:solidFill>
                  </a:rPr>
                  <a:t>½ n</a:t>
                </a:r>
                <a:r>
                  <a:rPr lang="en-ZA" dirty="0" smtClean="0"/>
                  <a:t> nodes must be on </a:t>
                </a:r>
                <a:r>
                  <a:rPr lang="en-ZA" dirty="0"/>
                  <a:t>level</a:t>
                </a:r>
                <a:r>
                  <a:rPr lang="en-ZA" dirty="0" smtClean="0"/>
                  <a:t> 1 (lowest)</a:t>
                </a:r>
              </a:p>
              <a:p>
                <a:pPr lvl="1"/>
                <a:r>
                  <a:rPr lang="en-ZA" dirty="0" smtClean="0">
                    <a:solidFill>
                      <a:srgbClr val="0070C0"/>
                    </a:solidFill>
                  </a:rPr>
                  <a:t>¼ n</a:t>
                </a:r>
                <a:r>
                  <a:rPr lang="en-ZA" dirty="0" smtClean="0"/>
                  <a:t> nodes must be on </a:t>
                </a:r>
                <a:r>
                  <a:rPr lang="en-ZA" dirty="0"/>
                  <a:t>level</a:t>
                </a:r>
                <a:r>
                  <a:rPr lang="en-ZA" dirty="0" smtClean="0"/>
                  <a:t> 2</a:t>
                </a:r>
              </a:p>
              <a:p>
                <a:pPr lvl="1"/>
                <a:r>
                  <a:rPr lang="en-ZA" dirty="0" smtClean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ZA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ZA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ZA" dirty="0"/>
                  <a:t> nodes must be on level</a:t>
                </a:r>
                <a:r>
                  <a:rPr lang="en-ZA" dirty="0" smtClean="0"/>
                  <a:t> 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k</a:t>
                </a:r>
              </a:p>
              <a:p>
                <a:r>
                  <a:rPr lang="en-ZA" dirty="0" smtClean="0"/>
                  <a:t>For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15</a:t>
                </a:r>
                <a:r>
                  <a:rPr lang="en-ZA" dirty="0" smtClean="0"/>
                  <a:t> nodes:</a:t>
                </a:r>
              </a:p>
              <a:p>
                <a:pPr lvl="1"/>
                <a:r>
                  <a:rPr lang="en-ZA" dirty="0" err="1" smtClean="0"/>
                  <a:t>maxLevel</a:t>
                </a:r>
                <a:r>
                  <a:rPr lang="en-ZA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ZA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func>
                      </m:e>
                    </m:d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ZA" b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ZA" dirty="0" smtClean="0">
                    <a:solidFill>
                      <a:schemeClr val="tx1"/>
                    </a:solidFill>
                  </a:rPr>
                  <a:t>1</a:t>
                </a:r>
                <a:r>
                  <a:rPr lang="en-ZA" baseline="30000" dirty="0" smtClean="0">
                    <a:solidFill>
                      <a:schemeClr val="tx1"/>
                    </a:solidFill>
                  </a:rPr>
                  <a:t>st</a:t>
                </a:r>
                <a:r>
                  <a:rPr lang="en-ZA" dirty="0" smtClean="0">
                    <a:solidFill>
                      <a:schemeClr val="tx1"/>
                    </a:solidFill>
                  </a:rPr>
                  <a:t> </a:t>
                </a:r>
                <a:r>
                  <a:rPr lang="en-ZA" dirty="0"/>
                  <a:t>level </a:t>
                </a:r>
                <a:r>
                  <a:rPr lang="en-ZA" dirty="0" smtClean="0">
                    <a:solidFill>
                      <a:schemeClr val="tx1"/>
                    </a:solidFill>
                  </a:rPr>
                  <a:t>: ½ * 15 = 7.5 =&gt;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8 nodes</a:t>
                </a:r>
              </a:p>
              <a:p>
                <a:pPr lvl="1"/>
                <a:r>
                  <a:rPr lang="en-ZA" dirty="0" smtClean="0"/>
                  <a:t>2</a:t>
                </a:r>
                <a:r>
                  <a:rPr lang="en-ZA" baseline="30000" dirty="0" smtClean="0"/>
                  <a:t>nd</a:t>
                </a:r>
                <a:r>
                  <a:rPr lang="en-ZA" dirty="0" smtClean="0"/>
                  <a:t> </a:t>
                </a:r>
                <a:r>
                  <a:rPr lang="en-ZA" dirty="0"/>
                  <a:t>level </a:t>
                </a:r>
                <a:r>
                  <a:rPr lang="en-ZA" dirty="0" smtClean="0"/>
                  <a:t>: ¼ * 15 = 3.75 =&gt;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4 nodes</a:t>
                </a:r>
              </a:p>
              <a:p>
                <a:pPr lvl="1"/>
                <a:r>
                  <a:rPr lang="en-ZA" dirty="0" smtClean="0">
                    <a:solidFill>
                      <a:schemeClr val="tx1"/>
                    </a:solidFill>
                  </a:rPr>
                  <a:t>3</a:t>
                </a:r>
                <a:r>
                  <a:rPr lang="en-ZA" baseline="30000" dirty="0" smtClean="0">
                    <a:solidFill>
                      <a:schemeClr val="tx1"/>
                    </a:solidFill>
                  </a:rPr>
                  <a:t>rd</a:t>
                </a:r>
                <a:r>
                  <a:rPr lang="en-ZA" dirty="0" smtClean="0">
                    <a:solidFill>
                      <a:schemeClr val="tx1"/>
                    </a:solidFill>
                  </a:rPr>
                  <a:t> </a:t>
                </a:r>
                <a:r>
                  <a:rPr lang="en-ZA" dirty="0"/>
                  <a:t>level </a:t>
                </a:r>
                <a:r>
                  <a:rPr lang="en-ZA" dirty="0" smtClean="0">
                    <a:solidFill>
                      <a:schemeClr val="tx1"/>
                    </a:solidFill>
                  </a:rPr>
                  <a:t>: 1/8 * 15 = 1.875 =&gt;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2 nodes</a:t>
                </a:r>
              </a:p>
              <a:p>
                <a:pPr lvl="1"/>
                <a:r>
                  <a:rPr lang="en-ZA" dirty="0" smtClean="0"/>
                  <a:t>4</a:t>
                </a:r>
                <a:r>
                  <a:rPr lang="en-ZA" baseline="30000" dirty="0" smtClean="0"/>
                  <a:t>th</a:t>
                </a:r>
                <a:r>
                  <a:rPr lang="en-ZA" dirty="0" smtClean="0"/>
                  <a:t> </a:t>
                </a:r>
                <a:r>
                  <a:rPr lang="en-ZA" dirty="0"/>
                  <a:t>level </a:t>
                </a:r>
                <a:r>
                  <a:rPr lang="en-ZA" dirty="0" smtClean="0"/>
                  <a:t>: 1/16 * 15 = 0.9375 =&gt;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1 node</a:t>
                </a:r>
              </a:p>
              <a:p>
                <a:pPr lvl="1"/>
                <a:r>
                  <a:rPr lang="en-ZA" dirty="0" smtClean="0">
                    <a:solidFill>
                      <a:srgbClr val="FF0000"/>
                    </a:solidFill>
                  </a:rPr>
                  <a:t>8 + 4 + 2 + 1 = 15</a:t>
                </a:r>
                <a:endParaRPr lang="en-Z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74357"/>
                <a:ext cx="7886700" cy="4908336"/>
              </a:xfrm>
              <a:blipFill rotWithShape="0">
                <a:blip r:embed="rId3"/>
                <a:stretch>
                  <a:fillRect l="-773" t="-136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 smtClean="0"/>
              <a:t>Skip Lists : Insert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388"/>
          <a:stretch/>
        </p:blipFill>
        <p:spPr bwMode="auto">
          <a:xfrm>
            <a:off x="496156" y="5447249"/>
            <a:ext cx="8635955" cy="126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2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74357"/>
            <a:ext cx="7886700" cy="4908336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tx1"/>
                </a:solidFill>
              </a:rPr>
              <a:t>When a node is inserted, choose its </a:t>
            </a:r>
            <a:r>
              <a:rPr lang="en-ZA" dirty="0"/>
              <a:t>level</a:t>
            </a:r>
            <a:r>
              <a:rPr lang="en-ZA" dirty="0" smtClean="0">
                <a:solidFill>
                  <a:schemeClr val="tx1"/>
                </a:solidFill>
              </a:rPr>
              <a:t> </a:t>
            </a:r>
            <a:r>
              <a:rPr lang="en-ZA" dirty="0" smtClean="0">
                <a:solidFill>
                  <a:srgbClr val="FF0000"/>
                </a:solidFill>
              </a:rPr>
              <a:t>randomly</a:t>
            </a:r>
          </a:p>
          <a:p>
            <a:pPr lvl="1"/>
            <a:r>
              <a:rPr lang="en-ZA" dirty="0" smtClean="0"/>
              <a:t>Generate a random number </a:t>
            </a:r>
            <a:r>
              <a:rPr lang="en-ZA" dirty="0" smtClean="0">
                <a:solidFill>
                  <a:srgbClr val="0070C0"/>
                </a:solidFill>
              </a:rPr>
              <a:t>1 &lt;= r &lt;= 15</a:t>
            </a:r>
          </a:p>
          <a:p>
            <a:pPr lvl="1"/>
            <a:r>
              <a:rPr lang="en-ZA" dirty="0" smtClean="0">
                <a:solidFill>
                  <a:srgbClr val="00B050"/>
                </a:solidFill>
              </a:rPr>
              <a:t>Intervals </a:t>
            </a:r>
            <a:r>
              <a:rPr lang="en-ZA" dirty="0">
                <a:solidFill>
                  <a:srgbClr val="00B050"/>
                </a:solidFill>
              </a:rPr>
              <a:t>represent </a:t>
            </a:r>
            <a:r>
              <a:rPr lang="en-ZA" dirty="0" smtClean="0">
                <a:solidFill>
                  <a:srgbClr val="00B050"/>
                </a:solidFill>
              </a:rPr>
              <a:t>probabilities</a:t>
            </a:r>
            <a:endParaRPr lang="en-ZA" dirty="0" smtClean="0">
              <a:solidFill>
                <a:srgbClr val="0070C0"/>
              </a:solidFill>
            </a:endParaRPr>
          </a:p>
          <a:p>
            <a:pPr lvl="1"/>
            <a:r>
              <a:rPr lang="en-ZA" dirty="0" smtClean="0"/>
              <a:t>if (r &lt; 9) </a:t>
            </a:r>
            <a:r>
              <a:rPr lang="en-ZA" dirty="0"/>
              <a:t>choose level </a:t>
            </a:r>
            <a:r>
              <a:rPr lang="en-ZA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 (half of n)</a:t>
            </a:r>
          </a:p>
          <a:p>
            <a:pPr lvl="1"/>
            <a:r>
              <a:rPr lang="en-ZA" dirty="0" smtClean="0"/>
              <a:t>if (r &lt; 13) choose</a:t>
            </a:r>
            <a:r>
              <a:rPr lang="en-ZA" dirty="0"/>
              <a:t> level </a:t>
            </a:r>
            <a:r>
              <a:rPr lang="en-ZA" dirty="0" smtClean="0">
                <a:solidFill>
                  <a:srgbClr val="FF0000"/>
                </a:solidFill>
              </a:rPr>
              <a:t>2</a:t>
            </a:r>
            <a:r>
              <a:rPr lang="en-ZA" dirty="0" smtClean="0"/>
              <a:t> (quarter of n)</a:t>
            </a:r>
          </a:p>
          <a:p>
            <a:pPr lvl="1"/>
            <a:r>
              <a:rPr lang="en-ZA" dirty="0" smtClean="0"/>
              <a:t>if (r &lt; 15) </a:t>
            </a:r>
            <a:r>
              <a:rPr lang="en-ZA" dirty="0"/>
              <a:t>choose level </a:t>
            </a:r>
            <a:r>
              <a:rPr lang="en-ZA" dirty="0" smtClean="0">
                <a:solidFill>
                  <a:srgbClr val="FF0000"/>
                </a:solidFill>
              </a:rPr>
              <a:t>3</a:t>
            </a:r>
            <a:r>
              <a:rPr lang="en-ZA" dirty="0" smtClean="0"/>
              <a:t> (8</a:t>
            </a:r>
            <a:r>
              <a:rPr lang="en-ZA" baseline="30000" dirty="0" smtClean="0"/>
              <a:t>th</a:t>
            </a:r>
            <a:r>
              <a:rPr lang="en-ZA" dirty="0" smtClean="0"/>
              <a:t> of n)</a:t>
            </a:r>
          </a:p>
          <a:p>
            <a:pPr lvl="1"/>
            <a:r>
              <a:rPr lang="en-ZA" dirty="0" smtClean="0"/>
              <a:t>if (r == 15) choose </a:t>
            </a:r>
            <a:r>
              <a:rPr lang="en-ZA" dirty="0"/>
              <a:t>level</a:t>
            </a:r>
            <a:r>
              <a:rPr lang="en-ZA" dirty="0" smtClean="0"/>
              <a:t> </a:t>
            </a:r>
            <a:r>
              <a:rPr lang="en-ZA" dirty="0" smtClean="0">
                <a:solidFill>
                  <a:srgbClr val="FF0000"/>
                </a:solidFill>
              </a:rPr>
              <a:t>4</a:t>
            </a:r>
            <a:r>
              <a:rPr lang="en-ZA" dirty="0" smtClean="0"/>
              <a:t> (16</a:t>
            </a:r>
            <a:r>
              <a:rPr lang="en-ZA" baseline="30000" dirty="0" smtClean="0"/>
              <a:t>th</a:t>
            </a:r>
            <a:r>
              <a:rPr lang="en-ZA" dirty="0" smtClean="0"/>
              <a:t> of n)</a:t>
            </a:r>
          </a:p>
          <a:p>
            <a:pPr lvl="1"/>
            <a:endParaRPr lang="en-ZA" dirty="0">
              <a:solidFill>
                <a:srgbClr val="00B050"/>
              </a:solidFill>
            </a:endParaRPr>
          </a:p>
          <a:p>
            <a:pPr lvl="1"/>
            <a:endParaRPr lang="en-ZA" dirty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 smtClean="0"/>
              <a:t>Skip Lists : Insert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16908" y="4456670"/>
            <a:ext cx="6507892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653" y="4577820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02624" y="4577820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59383" y="4316626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2128" y="453319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9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554620" y="4304093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444" y="4535586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13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2848879" y="2532993"/>
            <a:ext cx="321276" cy="3185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Left Brace 18"/>
          <p:cNvSpPr/>
          <p:nvPr/>
        </p:nvSpPr>
        <p:spPr>
          <a:xfrm rot="5400000">
            <a:off x="5435929" y="3258753"/>
            <a:ext cx="321276" cy="1674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Left Brace 19"/>
          <p:cNvSpPr/>
          <p:nvPr/>
        </p:nvSpPr>
        <p:spPr>
          <a:xfrm rot="5400000">
            <a:off x="7021275" y="3468380"/>
            <a:ext cx="321276" cy="1255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/>
          <p:cNvSpPr txBox="1"/>
          <p:nvPr/>
        </p:nvSpPr>
        <p:spPr>
          <a:xfrm>
            <a:off x="2718411" y="3532679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½ n</a:t>
            </a:r>
            <a:endParaRPr lang="en-ZA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05461" y="3532679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¼ n</a:t>
            </a:r>
            <a:endParaRPr lang="en-ZA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8253" y="3525333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600" dirty="0" smtClean="0">
                <a:solidFill>
                  <a:srgbClr val="0070C0"/>
                </a:solidFill>
              </a:rPr>
              <a:t>1/8</a:t>
            </a:r>
            <a:r>
              <a:rPr lang="en-ZA" dirty="0" smtClean="0">
                <a:solidFill>
                  <a:srgbClr val="0070C0"/>
                </a:solidFill>
              </a:rPr>
              <a:t> n</a:t>
            </a:r>
            <a:endParaRPr lang="en-ZA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7681" y="3545650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600" dirty="0" smtClean="0">
                <a:solidFill>
                  <a:srgbClr val="0070C0"/>
                </a:solidFill>
              </a:rPr>
              <a:t>1/16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  <a:r>
              <a:rPr lang="en-ZA" dirty="0">
                <a:solidFill>
                  <a:srgbClr val="0070C0"/>
                </a:solidFill>
              </a:rPr>
              <a:t>n</a:t>
            </a:r>
            <a:endParaRPr lang="en-ZA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5" name="Left Brace 24"/>
          <p:cNvSpPr/>
          <p:nvPr/>
        </p:nvSpPr>
        <p:spPr>
          <a:xfrm rot="5400000">
            <a:off x="7764162" y="4019737"/>
            <a:ext cx="321276" cy="15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388"/>
          <a:stretch/>
        </p:blipFill>
        <p:spPr bwMode="auto">
          <a:xfrm>
            <a:off x="496156" y="5447249"/>
            <a:ext cx="8635955" cy="126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3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86315" y="967582"/>
                <a:ext cx="7886700" cy="4908336"/>
              </a:xfrm>
            </p:spPr>
            <p:txBody>
              <a:bodyPr>
                <a:normAutofit/>
              </a:bodyPr>
              <a:lstStyle/>
              <a:p>
                <a:r>
                  <a:rPr lang="en-ZA" dirty="0" smtClean="0">
                    <a:solidFill>
                      <a:srgbClr val="00B050"/>
                    </a:solidFill>
                  </a:rPr>
                  <a:t>How do we calculate these intervals?</a:t>
                </a:r>
              </a:p>
              <a:p>
                <a:pPr lvl="1"/>
                <a:r>
                  <a:rPr lang="en-ZA" dirty="0" smtClean="0">
                    <a:solidFill>
                      <a:schemeClr val="tx1"/>
                    </a:solidFill>
                  </a:rPr>
                  <a:t>For a given </a:t>
                </a:r>
                <a:r>
                  <a:rPr lang="en-ZA" dirty="0" err="1" smtClean="0">
                    <a:solidFill>
                      <a:srgbClr val="C00000"/>
                    </a:solidFill>
                  </a:rPr>
                  <a:t>maxLevel</a:t>
                </a:r>
                <a:r>
                  <a:rPr lang="en-ZA" dirty="0" smtClean="0">
                    <a:solidFill>
                      <a:schemeClr val="tx1"/>
                    </a:solidFill>
                  </a:rPr>
                  <a:t>, max efficient </a:t>
                </a:r>
                <a:r>
                  <a:rPr lang="en-ZA" b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ZA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𝑚𝑎𝑥𝐿𝑒𝑣𝑒𝑙</m:t>
                        </m:r>
                      </m:sup>
                    </m:sSup>
                    <m:r>
                      <a:rPr lang="en-ZA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ZA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en-ZA" dirty="0" smtClean="0">
                    <a:solidFill>
                      <a:srgbClr val="C00000"/>
                    </a:solidFill>
                  </a:rPr>
                  <a:t>For </a:t>
                </a:r>
                <a:r>
                  <a:rPr lang="en-ZA" dirty="0" err="1" smtClean="0">
                    <a:solidFill>
                      <a:srgbClr val="C00000"/>
                    </a:solidFill>
                  </a:rPr>
                  <a:t>maxLevel</a:t>
                </a:r>
                <a:r>
                  <a:rPr lang="en-ZA" dirty="0" smtClean="0">
                    <a:solidFill>
                      <a:srgbClr val="C00000"/>
                    </a:solidFill>
                  </a:rPr>
                  <a:t> = 4: n </a:t>
                </a:r>
                <a14:m>
                  <m:oMath xmlns:m="http://schemas.openxmlformats.org/officeDocument/2006/math">
                    <m:r>
                      <a:rPr lang="en-ZA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ZA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−1=16 −1=15</m:t>
                    </m:r>
                  </m:oMath>
                </a14:m>
                <a:endParaRPr lang="en-ZA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ZA" dirty="0" smtClean="0"/>
                  <a:t>Generate interval boundaries by subdividing the [1, n] interval:</a:t>
                </a:r>
              </a:p>
              <a:p>
                <a:pPr lvl="2"/>
                <a:r>
                  <a:rPr lang="en-ZA" sz="1600" dirty="0" smtClean="0"/>
                  <a:t>First interval: [1, 1 + n/2)</a:t>
                </a:r>
              </a:p>
              <a:p>
                <a:pPr lvl="2"/>
                <a:r>
                  <a:rPr lang="en-ZA" sz="1600" dirty="0" smtClean="0"/>
                  <a:t>Second interval</a:t>
                </a:r>
                <a:r>
                  <a:rPr lang="en-ZA" sz="1600" dirty="0"/>
                  <a:t>: </a:t>
                </a:r>
                <a:r>
                  <a:rPr lang="en-ZA" sz="1600" dirty="0" smtClean="0"/>
                  <a:t>[1+ n/2 , (1 + n/2) + n/4)</a:t>
                </a:r>
              </a:p>
              <a:p>
                <a:pPr lvl="2"/>
                <a:r>
                  <a:rPr lang="en-ZA" sz="1600" dirty="0" err="1" smtClean="0"/>
                  <a:t>Etc</a:t>
                </a:r>
                <a:endParaRPr lang="en-ZA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ZA" dirty="0" smtClean="0"/>
                  <a:t>Result for </a:t>
                </a:r>
                <a:r>
                  <a:rPr lang="en-ZA" dirty="0" err="1" smtClean="0">
                    <a:solidFill>
                      <a:srgbClr val="0070C0"/>
                    </a:solidFill>
                  </a:rPr>
                  <a:t>maxLevel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 = 5</a:t>
                </a:r>
                <a:r>
                  <a:rPr lang="en-ZA" dirty="0" smtClean="0"/>
                  <a:t>: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ZA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ZA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31</m:t>
                    </m:r>
                    <m:r>
                      <a:rPr lang="en-ZA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en-ZA" sz="1600" dirty="0" smtClean="0"/>
                  <a:t>First: [1, 1 + 31/2) =&gt; [1, 17)</a:t>
                </a:r>
              </a:p>
              <a:p>
                <a:pPr lvl="2"/>
                <a:r>
                  <a:rPr lang="en-ZA" sz="1600" dirty="0" smtClean="0"/>
                  <a:t>Second: [17, 17 + 31/4) =&gt; [17, 25)</a:t>
                </a:r>
              </a:p>
              <a:p>
                <a:pPr lvl="2"/>
                <a:r>
                  <a:rPr lang="en-ZA" sz="1600" dirty="0" smtClean="0"/>
                  <a:t>Third: [25, 25 + 31/8) =&gt; [25, 29)</a:t>
                </a:r>
              </a:p>
              <a:p>
                <a:pPr lvl="2"/>
                <a:r>
                  <a:rPr lang="en-ZA" sz="1600" dirty="0" smtClean="0"/>
                  <a:t>Fourth: [29, 29 + 31/16) =&gt; [29, 31)</a:t>
                </a:r>
              </a:p>
              <a:p>
                <a:pPr lvl="1"/>
                <a:r>
                  <a:rPr lang="en-ZA" dirty="0" smtClean="0">
                    <a:solidFill>
                      <a:srgbClr val="FF0000"/>
                    </a:solidFill>
                  </a:rPr>
                  <a:t>bounds = { 1, 17, 25, 29, 31 };</a:t>
                </a:r>
                <a:endParaRPr lang="en-ZA" dirty="0">
                  <a:solidFill>
                    <a:srgbClr val="FF0000"/>
                  </a:solidFill>
                </a:endParaRPr>
              </a:p>
              <a:p>
                <a:pPr marL="342900" lvl="1" indent="0">
                  <a:buNone/>
                </a:pPr>
                <a:endParaRPr lang="en-ZA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315" y="967582"/>
                <a:ext cx="7886700" cy="4908336"/>
              </a:xfrm>
              <a:blipFill rotWithShape="0">
                <a:blip r:embed="rId3"/>
                <a:stretch>
                  <a:fillRect l="-773" t="-149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6315" y="193225"/>
            <a:ext cx="7886700" cy="623413"/>
          </a:xfrm>
        </p:spPr>
        <p:txBody>
          <a:bodyPr/>
          <a:lstStyle/>
          <a:p>
            <a:r>
              <a:rPr lang="en-US" dirty="0" smtClean="0"/>
              <a:t>Skip Lists : Insert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5719" y="6204064"/>
            <a:ext cx="6507892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2807690" y="4280387"/>
            <a:ext cx="321276" cy="3185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Left Brace 7"/>
          <p:cNvSpPr/>
          <p:nvPr/>
        </p:nvSpPr>
        <p:spPr>
          <a:xfrm rot="5400000">
            <a:off x="5394740" y="5006147"/>
            <a:ext cx="321276" cy="1674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Left Brace 8"/>
          <p:cNvSpPr/>
          <p:nvPr/>
        </p:nvSpPr>
        <p:spPr>
          <a:xfrm rot="5400000">
            <a:off x="6980086" y="5215774"/>
            <a:ext cx="321276" cy="1255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2677222" y="5280073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½ n</a:t>
            </a:r>
            <a:endParaRPr lang="en-ZA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4272" y="5280073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¼ n</a:t>
            </a:r>
            <a:endParaRPr lang="en-ZA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7064" y="5272727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600" dirty="0" smtClean="0">
                <a:solidFill>
                  <a:srgbClr val="0070C0"/>
                </a:solidFill>
              </a:rPr>
              <a:t>1/8</a:t>
            </a:r>
            <a:r>
              <a:rPr lang="en-ZA" dirty="0" smtClean="0">
                <a:solidFill>
                  <a:srgbClr val="0070C0"/>
                </a:solidFill>
              </a:rPr>
              <a:t> n</a:t>
            </a:r>
            <a:endParaRPr lang="en-ZA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6492" y="5293044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600" dirty="0" smtClean="0">
                <a:solidFill>
                  <a:srgbClr val="0070C0"/>
                </a:solidFill>
              </a:rPr>
              <a:t>1/16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  <a:r>
              <a:rPr lang="en-ZA" dirty="0">
                <a:solidFill>
                  <a:srgbClr val="0070C0"/>
                </a:solidFill>
              </a:rPr>
              <a:t>n</a:t>
            </a:r>
            <a:endParaRPr lang="en-ZA" b="1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722973" y="5767131"/>
            <a:ext cx="321276" cy="15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16107" y="6073467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11344" y="6060934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281" y="6066025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 smtClean="0"/>
              <a:t>Skip Lists : Insert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628650" y="774350"/>
            <a:ext cx="7886700" cy="49083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Create a </a:t>
            </a:r>
            <a:r>
              <a:rPr lang="en-ZA" sz="2000" dirty="0" smtClean="0">
                <a:solidFill>
                  <a:srgbClr val="FF0000"/>
                </a:solidFill>
              </a:rPr>
              <a:t>new node</a:t>
            </a:r>
            <a:r>
              <a:rPr lang="en-ZA" sz="2000" dirty="0" smtClean="0"/>
              <a:t> with a </a:t>
            </a:r>
            <a:r>
              <a:rPr lang="en-ZA" sz="2000" dirty="0" smtClean="0">
                <a:solidFill>
                  <a:srgbClr val="00B0F0"/>
                </a:solidFill>
              </a:rPr>
              <a:t>randomly generated</a:t>
            </a:r>
            <a:r>
              <a:rPr lang="en-ZA" sz="2000" dirty="0" smtClean="0"/>
              <a:t> level</a:t>
            </a:r>
            <a:endParaRPr lang="en-ZA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For each level, find </a:t>
            </a:r>
            <a:r>
              <a:rPr lang="en-ZA" sz="2000" dirty="0" smtClean="0">
                <a:solidFill>
                  <a:schemeClr val="accent6">
                    <a:lumMod val="75000"/>
                  </a:schemeClr>
                </a:solidFill>
              </a:rPr>
              <a:t>correct predecessor</a:t>
            </a:r>
            <a:r>
              <a:rPr lang="en-ZA" sz="2000" dirty="0"/>
              <a:t>:</a:t>
            </a:r>
            <a:r>
              <a:rPr lang="en-ZA" sz="2000" dirty="0" smtClean="0"/>
              <a:t> Iterate until…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 smtClean="0">
                <a:solidFill>
                  <a:srgbClr val="0070C0"/>
                </a:solidFill>
              </a:rPr>
              <a:t>The current element is greater than the new node</a:t>
            </a:r>
            <a:r>
              <a:rPr lang="en-ZA" sz="1600" dirty="0" smtClean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 smtClean="0"/>
              <a:t>The end of the list is reached 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Once the correct predecessors are found: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ZA" sz="1600" dirty="0" smtClean="0">
                <a:solidFill>
                  <a:srgbClr val="0070C0"/>
                </a:solidFill>
              </a:rPr>
              <a:t>Link the new node on each level using the predecessor and the predecessor’s next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Special cases: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700" dirty="0" smtClean="0"/>
              <a:t>No predecessors (smallest element)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700" dirty="0" smtClean="0"/>
              <a:t>No successors (last element)</a:t>
            </a:r>
            <a:endParaRPr lang="en-ZA" dirty="0" smtClean="0"/>
          </a:p>
          <a:p>
            <a:pPr marL="457200" indent="-457200">
              <a:buFont typeface="+mj-lt"/>
              <a:buAutoNum type="arabicPeriod"/>
            </a:pPr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02732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1602732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2349801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2349801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092751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3092751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3830552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3830552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4589721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19" name="Rectangle 18"/>
          <p:cNvSpPr/>
          <p:nvPr/>
        </p:nvSpPr>
        <p:spPr>
          <a:xfrm>
            <a:off x="4589721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5348890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10</a:t>
            </a:r>
            <a:endParaRPr lang="en-ZA" sz="1400" dirty="0"/>
          </a:p>
        </p:txBody>
      </p:sp>
      <p:sp>
        <p:nvSpPr>
          <p:cNvPr id="21" name="Rectangle 20"/>
          <p:cNvSpPr/>
          <p:nvPr/>
        </p:nvSpPr>
        <p:spPr>
          <a:xfrm>
            <a:off x="5348890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104197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17</a:t>
            </a:r>
            <a:endParaRPr lang="en-ZA" sz="1400" dirty="0"/>
          </a:p>
        </p:txBody>
      </p:sp>
      <p:sp>
        <p:nvSpPr>
          <p:cNvPr id="23" name="Rectangle 22"/>
          <p:cNvSpPr/>
          <p:nvPr/>
        </p:nvSpPr>
        <p:spPr>
          <a:xfrm>
            <a:off x="6104197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6855385" y="615225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21</a:t>
            </a:r>
            <a:endParaRPr lang="en-ZA" sz="1400" dirty="0"/>
          </a:p>
        </p:txBody>
      </p:sp>
      <p:sp>
        <p:nvSpPr>
          <p:cNvPr id="25" name="Rectangle 24"/>
          <p:cNvSpPr/>
          <p:nvPr/>
        </p:nvSpPr>
        <p:spPr>
          <a:xfrm>
            <a:off x="6855385" y="573212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/>
          <p:cNvSpPr/>
          <p:nvPr/>
        </p:nvSpPr>
        <p:spPr>
          <a:xfrm>
            <a:off x="7653804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99</a:t>
            </a:r>
            <a:endParaRPr lang="en-ZA" sz="1400" dirty="0"/>
          </a:p>
        </p:txBody>
      </p:sp>
      <p:sp>
        <p:nvSpPr>
          <p:cNvPr id="27" name="Rectangle 26"/>
          <p:cNvSpPr/>
          <p:nvPr/>
        </p:nvSpPr>
        <p:spPr>
          <a:xfrm>
            <a:off x="7653804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8" name="Straight Arrow Connector 27"/>
          <p:cNvCxnSpPr>
            <a:endCxn id="11" idx="1"/>
          </p:cNvCxnSpPr>
          <p:nvPr/>
        </p:nvCxnSpPr>
        <p:spPr>
          <a:xfrm>
            <a:off x="1800440" y="592642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55747" y="593259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02559" y="593259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40360" y="595113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22763" y="594701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3913" y="594701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38705" y="593188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88427" y="593877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870830" y="593259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09840" y="573488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/>
          <p:cNvSpPr txBox="1"/>
          <p:nvPr/>
        </p:nvSpPr>
        <p:spPr>
          <a:xfrm>
            <a:off x="628650" y="6132287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45133" y="593806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73688" y="5741754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50573" y="5307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3824116" y="5307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5345800" y="5307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/>
          <p:cNvSpPr/>
          <p:nvPr/>
        </p:nvSpPr>
        <p:spPr>
          <a:xfrm>
            <a:off x="6860276" y="5307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ectangle 44"/>
          <p:cNvSpPr/>
          <p:nvPr/>
        </p:nvSpPr>
        <p:spPr>
          <a:xfrm>
            <a:off x="809840" y="531198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1053371" y="5504868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2549051" y="5517225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1"/>
          </p:cNvCxnSpPr>
          <p:nvPr/>
        </p:nvCxnSpPr>
        <p:spPr>
          <a:xfrm>
            <a:off x="4055033" y="5517225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4" idx="1"/>
          </p:cNvCxnSpPr>
          <p:nvPr/>
        </p:nvCxnSpPr>
        <p:spPr>
          <a:xfrm>
            <a:off x="5563846" y="5516539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078322" y="5510359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41027" y="530716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24116" y="489110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/>
        </p:nvSpPr>
        <p:spPr>
          <a:xfrm>
            <a:off x="6860276" y="489110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/>
        </p:nvSpPr>
        <p:spPr>
          <a:xfrm>
            <a:off x="809840" y="489592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5" name="Straight Arrow Connector 54"/>
          <p:cNvCxnSpPr>
            <a:endCxn id="52" idx="1"/>
          </p:cNvCxnSpPr>
          <p:nvPr/>
        </p:nvCxnSpPr>
        <p:spPr>
          <a:xfrm>
            <a:off x="1053371" y="5088809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1"/>
          </p:cNvCxnSpPr>
          <p:nvPr/>
        </p:nvCxnSpPr>
        <p:spPr>
          <a:xfrm>
            <a:off x="4055033" y="5101166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078322" y="5094300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41027" y="489110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63623" y="447437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/>
          <p:cNvSpPr/>
          <p:nvPr/>
        </p:nvSpPr>
        <p:spPr>
          <a:xfrm>
            <a:off x="813187" y="44792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1" name="Straight Arrow Connector 60"/>
          <p:cNvCxnSpPr>
            <a:endCxn id="59" idx="1"/>
          </p:cNvCxnSpPr>
          <p:nvPr/>
        </p:nvCxnSpPr>
        <p:spPr>
          <a:xfrm>
            <a:off x="1056718" y="4672085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081669" y="4677576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344374" y="447437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89011" y="2942347"/>
            <a:ext cx="2384677" cy="11515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Insert 15 on level 4:</a:t>
            </a:r>
          </a:p>
          <a:p>
            <a:pPr algn="ctr"/>
            <a:r>
              <a:rPr lang="en-ZA" dirty="0" smtClean="0"/>
              <a:t>predecessors?</a:t>
            </a:r>
          </a:p>
          <a:p>
            <a:pPr algn="ctr"/>
            <a:r>
              <a:rPr lang="en-ZA" dirty="0" smtClean="0"/>
              <a:t>successors?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7723" y="1422474"/>
            <a:ext cx="8370971" cy="3443916"/>
          </a:xfrm>
        </p:spPr>
        <p:txBody>
          <a:bodyPr>
            <a:normAutofit/>
          </a:bodyPr>
          <a:lstStyle/>
          <a:p>
            <a:pPr lvl="0">
              <a:buClr>
                <a:srgbClr val="ED7D31"/>
              </a:buClr>
            </a:pPr>
            <a:r>
              <a:rPr lang="en-ZA" dirty="0" smtClean="0">
                <a:solidFill>
                  <a:prstClr val="black"/>
                </a:solidFill>
              </a:rPr>
              <a:t>How would you </a:t>
            </a:r>
            <a:r>
              <a:rPr lang="en-ZA" dirty="0" smtClean="0">
                <a:solidFill>
                  <a:srgbClr val="FF0000"/>
                </a:solidFill>
              </a:rPr>
              <a:t>remove</a:t>
            </a:r>
            <a:r>
              <a:rPr lang="en-ZA" dirty="0" smtClean="0">
                <a:solidFill>
                  <a:prstClr val="black"/>
                </a:solidFill>
              </a:rPr>
              <a:t> an element from the skip list?</a:t>
            </a:r>
          </a:p>
          <a:p>
            <a:pPr marL="685800" lvl="1" indent="-342900">
              <a:buClr>
                <a:srgbClr val="ED7D31"/>
              </a:buClr>
              <a:buFont typeface="+mj-lt"/>
              <a:buAutoNum type="arabicPeriod"/>
            </a:pPr>
            <a:r>
              <a:rPr lang="en-ZA" sz="2000" dirty="0" smtClean="0">
                <a:solidFill>
                  <a:prstClr val="black"/>
                </a:solidFill>
              </a:rPr>
              <a:t>First of all, locate the element – use search algorithm</a:t>
            </a:r>
          </a:p>
          <a:p>
            <a:pPr marL="685800" lvl="1" indent="-342900">
              <a:buClr>
                <a:srgbClr val="ED7D31"/>
              </a:buClr>
              <a:buFont typeface="+mj-lt"/>
              <a:buAutoNum type="arabicPeriod"/>
            </a:pPr>
            <a:r>
              <a:rPr lang="en-ZA" sz="2000" dirty="0" smtClean="0">
                <a:solidFill>
                  <a:prstClr val="black"/>
                </a:solidFill>
              </a:rPr>
              <a:t>Find all predecessors on all levels</a:t>
            </a:r>
          </a:p>
          <a:p>
            <a:pPr marL="685800" lvl="1" indent="-342900">
              <a:buClr>
                <a:srgbClr val="ED7D31"/>
              </a:buClr>
              <a:buFont typeface="+mj-lt"/>
              <a:buAutoNum type="arabicPeriod"/>
            </a:pPr>
            <a:r>
              <a:rPr lang="en-ZA" sz="2000" dirty="0" smtClean="0">
                <a:solidFill>
                  <a:prstClr val="black"/>
                </a:solidFill>
              </a:rPr>
              <a:t>Update predecessors to point to the next elements of the node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4431" y="326227"/>
            <a:ext cx="7886700" cy="623413"/>
          </a:xfrm>
        </p:spPr>
        <p:txBody>
          <a:bodyPr/>
          <a:lstStyle/>
          <a:p>
            <a:r>
              <a:rPr lang="en-US" dirty="0" smtClean="0"/>
              <a:t>Skip Lists : Delete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8512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648512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395581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2395581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138531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3138531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876332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3876332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635501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4635501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394670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10</a:t>
            </a:r>
            <a:endParaRPr lang="en-ZA" sz="1400" dirty="0"/>
          </a:p>
        </p:txBody>
      </p:sp>
      <p:sp>
        <p:nvSpPr>
          <p:cNvPr id="19" name="Rectangle 18"/>
          <p:cNvSpPr/>
          <p:nvPr/>
        </p:nvSpPr>
        <p:spPr>
          <a:xfrm>
            <a:off x="5394670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149977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17</a:t>
            </a:r>
            <a:endParaRPr lang="en-ZA" sz="1400" dirty="0"/>
          </a:p>
        </p:txBody>
      </p:sp>
      <p:sp>
        <p:nvSpPr>
          <p:cNvPr id="21" name="Rectangle 20"/>
          <p:cNvSpPr/>
          <p:nvPr/>
        </p:nvSpPr>
        <p:spPr>
          <a:xfrm>
            <a:off x="6149977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901165" y="556736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21</a:t>
            </a:r>
            <a:endParaRPr lang="en-ZA" sz="1400" dirty="0"/>
          </a:p>
        </p:txBody>
      </p:sp>
      <p:sp>
        <p:nvSpPr>
          <p:cNvPr id="23" name="Rectangle 22"/>
          <p:cNvSpPr/>
          <p:nvPr/>
        </p:nvSpPr>
        <p:spPr>
          <a:xfrm>
            <a:off x="6901165" y="514723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699584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99</a:t>
            </a:r>
            <a:endParaRPr lang="en-ZA" sz="1400" dirty="0"/>
          </a:p>
        </p:txBody>
      </p:sp>
      <p:sp>
        <p:nvSpPr>
          <p:cNvPr id="25" name="Rectangle 24"/>
          <p:cNvSpPr/>
          <p:nvPr/>
        </p:nvSpPr>
        <p:spPr>
          <a:xfrm>
            <a:off x="7699584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846220" y="534153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01527" y="534771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48339" y="534771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86140" y="536624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8543" y="536212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09693" y="536212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84485" y="534699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34207" y="535388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16610" y="534770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55620" y="515000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674430" y="5547400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90913" y="535317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19468" y="515686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96353" y="472227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869896" y="472227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391580" y="472227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906056" y="472227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855620" y="472709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1099151" y="4919981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594831" y="4932338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4100813" y="4932338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609626" y="4931652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124102" y="4925472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6807" y="472227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69896" y="430621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906056" y="430621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855620" y="431104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099151" y="4503922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4100813" y="4516279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124102" y="4509413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6807" y="4306214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09403" y="388949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858967" y="389431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102498" y="4087198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127449" y="4092689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90154" y="388949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972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774357"/>
            <a:ext cx="8370971" cy="4908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delete(x)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SkipNode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 = search(x);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SkipNode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node.level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of predecessors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SkipNode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head[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node.level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- 1];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at the top level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node.level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1;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ptr.next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!= node) {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until predecessor is found…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ptr.next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for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Now, all predecessors are found – delete node!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node.level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].next[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node.next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Unlinking is sufficient: Java will take care of the memory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 smtClean="0"/>
              <a:t>Skip Lists : Delete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388"/>
          <a:stretch/>
        </p:blipFill>
        <p:spPr bwMode="auto">
          <a:xfrm>
            <a:off x="496156" y="5200343"/>
            <a:ext cx="8635955" cy="126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95" t="4989" r="31768" b="6595"/>
          <a:stretch/>
        </p:blipFill>
        <p:spPr bwMode="auto">
          <a:xfrm>
            <a:off x="5670618" y="65902"/>
            <a:ext cx="3349814" cy="316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Big-O notation: recap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9723"/>
                <a:ext cx="4363480" cy="5642924"/>
              </a:xfrm>
            </p:spPr>
            <p:txBody>
              <a:bodyPr>
                <a:normAutofit/>
              </a:bodyPr>
              <a:lstStyle/>
              <a:p>
                <a:r>
                  <a:rPr kumimoji="1" lang="en-US" sz="2000" dirty="0">
                    <a:ea typeface="新細明體" charset="-120"/>
                  </a:rPr>
                  <a:t>What does the term </a:t>
                </a:r>
                <a:r>
                  <a:rPr kumimoji="1" lang="en-US" sz="2000" dirty="0">
                    <a:solidFill>
                      <a:srgbClr val="FF0000"/>
                    </a:solidFill>
                    <a:ea typeface="新細明體" charset="-120"/>
                  </a:rPr>
                  <a:t>“complexity” </a:t>
                </a:r>
                <a:r>
                  <a:rPr kumimoji="1" lang="en-US" sz="2000" dirty="0">
                    <a:ea typeface="新細明體" charset="-120"/>
                  </a:rPr>
                  <a:t>mean in the algorithm context?</a:t>
                </a:r>
              </a:p>
              <a:p>
                <a:pPr lvl="1"/>
                <a:r>
                  <a:rPr kumimoji="1" lang="en-US" sz="1700" dirty="0">
                    <a:solidFill>
                      <a:srgbClr val="0070C0"/>
                    </a:solidFill>
                    <a:ea typeface="新細明體" charset="-120"/>
                  </a:rPr>
                  <a:t>Function t = f(n</a:t>
                </a:r>
                <a:r>
                  <a:rPr kumimoji="1" lang="en-US" sz="1700" dirty="0" smtClean="0">
                    <a:solidFill>
                      <a:srgbClr val="0070C0"/>
                    </a:solidFill>
                    <a:ea typeface="新細明體" charset="-120"/>
                  </a:rPr>
                  <a:t>) that describes the relationship between data units and time units</a:t>
                </a:r>
                <a:endParaRPr kumimoji="1" lang="en-US" sz="1700" dirty="0">
                  <a:solidFill>
                    <a:srgbClr val="0070C0"/>
                  </a:solidFill>
                  <a:ea typeface="新細明體" charset="-120"/>
                </a:endParaRPr>
              </a:p>
              <a:p>
                <a:pPr lvl="0"/>
                <a:r>
                  <a:rPr kumimoji="1" lang="en-US" sz="2000" dirty="0" smtClean="0">
                    <a:ea typeface="新細明體" charset="-120"/>
                  </a:rPr>
                  <a:t>What does the Big-O notation represent?</a:t>
                </a:r>
              </a:p>
              <a:p>
                <a:pPr lvl="1"/>
                <a:r>
                  <a:rPr kumimoji="1" lang="en-US" sz="1700" dirty="0" smtClean="0">
                    <a:solidFill>
                      <a:srgbClr val="0070C0"/>
                    </a:solidFill>
                    <a:ea typeface="新細明體" charset="-120"/>
                  </a:rPr>
                  <a:t>Asymptotic complexity, i.e. upper boundary of f(n)</a:t>
                </a:r>
              </a:p>
              <a:p>
                <a:r>
                  <a:rPr kumimoji="1" lang="en-US" sz="2000" dirty="0" smtClean="0">
                    <a:ea typeface="新細明體" charset="-120"/>
                  </a:rPr>
                  <a:t>What is the asymptotic complexity of:</a:t>
                </a:r>
              </a:p>
              <a:p>
                <a:pPr lvl="1"/>
                <a:r>
                  <a:rPr kumimoji="1" lang="en-US" sz="1700" dirty="0" smtClean="0">
                    <a:solidFill>
                      <a:srgbClr val="0070C0"/>
                    </a:solidFill>
                    <a:ea typeface="新細明體" charset="-120"/>
                  </a:rPr>
                  <a:t>f(n</a:t>
                </a:r>
                <a:r>
                  <a:rPr kumimoji="1" lang="en-US" sz="1700" dirty="0">
                    <a:solidFill>
                      <a:srgbClr val="0070C0"/>
                    </a:solidFill>
                    <a:ea typeface="新細明體" charset="-120"/>
                  </a:rPr>
                  <a:t>) = </a:t>
                </a:r>
                <a:r>
                  <a:rPr kumimoji="1" lang="en-US" sz="1700" dirty="0" smtClean="0">
                    <a:solidFill>
                      <a:srgbClr val="0070C0"/>
                    </a:solidFill>
                    <a:ea typeface="新細明體" charset="-120"/>
                  </a:rPr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sz="1700" dirty="0">
                            <a:solidFill>
                              <a:srgbClr val="0070C0"/>
                            </a:solidFill>
                            <a:ea typeface="新細明體" charset="-120"/>
                          </a:rPr>
                          <m:t>n</m:t>
                        </m:r>
                      </m:e>
                      <m:sup>
                        <m:r>
                          <a:rPr kumimoji="1" lang="en-ZA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sz="1700" dirty="0" smtClean="0">
                    <a:ea typeface="新細明體" charset="-120"/>
                  </a:rPr>
                  <a:t> </a:t>
                </a:r>
                <a:r>
                  <a:rPr kumimoji="1" lang="en-US" sz="1700" dirty="0" smtClean="0">
                    <a:solidFill>
                      <a:schemeClr val="accent5"/>
                    </a:solidFill>
                    <a:ea typeface="新細明體" charset="-120"/>
                  </a:rPr>
                  <a:t>+ n </a:t>
                </a:r>
                <a:r>
                  <a:rPr kumimoji="1" lang="en-US" sz="1700" dirty="0" err="1" smtClean="0">
                    <a:solidFill>
                      <a:schemeClr val="accent5"/>
                    </a:solidFill>
                    <a:ea typeface="新細明體" charset="-120"/>
                  </a:rPr>
                  <a:t>lg</a:t>
                </a:r>
                <a:r>
                  <a:rPr kumimoji="1" lang="en-US" sz="1700" dirty="0" smtClean="0">
                    <a:solidFill>
                      <a:schemeClr val="accent5"/>
                    </a:solidFill>
                    <a:ea typeface="新細明體" charset="-120"/>
                  </a:rPr>
                  <a:t> n + 5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sz="17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sz="1700" dirty="0">
                            <a:solidFill>
                              <a:schemeClr val="accent5"/>
                            </a:solidFill>
                            <a:ea typeface="新細明體" charset="-120"/>
                          </a:rPr>
                          <m:t>n</m:t>
                        </m:r>
                      </m:e>
                      <m:sup>
                        <m:r>
                          <a:rPr kumimoji="1" lang="en-ZA" sz="17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sz="1700" dirty="0" err="1" smtClean="0">
                    <a:solidFill>
                      <a:schemeClr val="accent5"/>
                    </a:solidFill>
                    <a:ea typeface="新細明體" charset="-120"/>
                  </a:rPr>
                  <a:t>lg</a:t>
                </a:r>
                <a:r>
                  <a:rPr kumimoji="1" lang="en-US" sz="1700" dirty="0" smtClean="0">
                    <a:solidFill>
                      <a:schemeClr val="accent5"/>
                    </a:solidFill>
                    <a:ea typeface="新細明體" charset="-120"/>
                  </a:rPr>
                  <a:t> n</a:t>
                </a:r>
              </a:p>
              <a:p>
                <a:pPr lvl="1"/>
                <a:r>
                  <a:rPr lang="en-ZA" sz="1600" dirty="0" smtClean="0"/>
                  <a:t>Big-O: </a:t>
                </a:r>
                <a:r>
                  <a:rPr lang="en-ZA" sz="16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sz="1600" dirty="0">
                            <a:solidFill>
                              <a:srgbClr val="FF0000"/>
                            </a:solidFill>
                            <a:ea typeface="新細明體" charset="-120"/>
                          </a:rPr>
                          <m:t>n</m:t>
                        </m:r>
                      </m:e>
                      <m:sup>
                        <m:r>
                          <a:rPr kumimoji="1" lang="en-Z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kumimoji="1" lang="en-US" sz="1600" dirty="0" err="1">
                        <a:solidFill>
                          <a:srgbClr val="FF0000"/>
                        </a:solidFill>
                        <a:ea typeface="新細明體" charset="-120"/>
                      </a:rPr>
                      <m:t>lg</m:t>
                    </m:r>
                    <m:r>
                      <m:rPr>
                        <m:nor/>
                      </m:rPr>
                      <a:rPr kumimoji="1" lang="en-US" sz="1600" dirty="0">
                        <a:solidFill>
                          <a:srgbClr val="FF0000"/>
                        </a:solidFill>
                        <a:ea typeface="新細明體" charset="-120"/>
                      </a:rPr>
                      <m:t> </m:t>
                    </m:r>
                    <m:r>
                      <m:rPr>
                        <m:nor/>
                      </m:rPr>
                      <a:rPr kumimoji="1" lang="en-US" sz="1600" dirty="0">
                        <a:solidFill>
                          <a:srgbClr val="FF0000"/>
                        </a:solidFill>
                        <a:ea typeface="新細明體" charset="-120"/>
                      </a:rPr>
                      <m:t>n</m:t>
                    </m:r>
                  </m:oMath>
                </a14:m>
                <a:r>
                  <a:rPr lang="en-ZA" sz="1600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/>
                  <a:t>How do you determine the complexity of an algorithm?</a:t>
                </a:r>
              </a:p>
              <a:p>
                <a:pPr lvl="1"/>
                <a:r>
                  <a:rPr lang="en-US" dirty="0" smtClean="0">
                    <a:solidFill>
                      <a:schemeClr val="accent5"/>
                    </a:solidFill>
                  </a:rPr>
                  <a:t>Calculate the total number of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operations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performed, find the upper boundary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9723"/>
                <a:ext cx="4363480" cy="5642924"/>
              </a:xfrm>
              <a:blipFill rotWithShape="0">
                <a:blip r:embed="rId5"/>
                <a:stretch>
                  <a:fillRect l="-1397" t="-1188" r="-279" b="-118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13"/>
          <p:cNvSpPr txBox="1">
            <a:spLocks/>
          </p:cNvSpPr>
          <p:nvPr/>
        </p:nvSpPr>
        <p:spPr>
          <a:xfrm>
            <a:off x="4992130" y="3396651"/>
            <a:ext cx="4085967" cy="333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sz="2000" dirty="0" smtClean="0">
                <a:ea typeface="新細明體" charset="-120"/>
              </a:rPr>
              <a:t>What does O(1) stand for?</a:t>
            </a:r>
            <a:endParaRPr kumimoji="1" lang="en-US" sz="2000" dirty="0">
              <a:ea typeface="新細明體" charset="-120"/>
            </a:endParaRPr>
          </a:p>
          <a:p>
            <a:pPr lvl="1"/>
            <a:r>
              <a:rPr kumimoji="1" lang="en-US" sz="1700" dirty="0" smtClean="0">
                <a:solidFill>
                  <a:srgbClr val="0070C0"/>
                </a:solidFill>
                <a:ea typeface="新細明體" charset="-120"/>
              </a:rPr>
              <a:t>Constant time: not dependent on the number of data units </a:t>
            </a:r>
            <a:r>
              <a:rPr kumimoji="1" lang="en-US" sz="1700" i="1" dirty="0" smtClean="0">
                <a:solidFill>
                  <a:srgbClr val="0070C0"/>
                </a:solidFill>
                <a:ea typeface="新細明體" charset="-120"/>
              </a:rPr>
              <a:t>n</a:t>
            </a:r>
            <a:endParaRPr kumimoji="1" lang="en-US" sz="1700" i="1" dirty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US" sz="2000" dirty="0" smtClean="0">
                <a:ea typeface="新細明體" charset="-120"/>
              </a:rPr>
              <a:t>What is the complexity of the following code snippet?</a:t>
            </a:r>
          </a:p>
          <a:p>
            <a:pPr marL="342900" lvl="1" indent="0">
              <a:buNone/>
            </a:pPr>
            <a:endParaRPr lang="en-ZA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Z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Z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n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ZA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*=2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endParaRPr kumimoji="1" lang="en-US" sz="1700" dirty="0" smtClean="0">
              <a:ea typeface="新細明體" charset="-120"/>
            </a:endParaRPr>
          </a:p>
          <a:p>
            <a:pPr lvl="1"/>
            <a:r>
              <a:rPr kumimoji="1" lang="en-US" sz="2000" dirty="0" smtClean="0">
                <a:solidFill>
                  <a:srgbClr val="0070C0"/>
                </a:solidFill>
                <a:ea typeface="新細明體" charset="-120"/>
              </a:rPr>
              <a:t>O(</a:t>
            </a:r>
            <a:r>
              <a:rPr kumimoji="1" lang="en-US" sz="2000" dirty="0" err="1" smtClean="0">
                <a:solidFill>
                  <a:srgbClr val="0070C0"/>
                </a:solidFill>
                <a:ea typeface="新細明體" charset="-120"/>
              </a:rPr>
              <a:t>lg</a:t>
            </a:r>
            <a:r>
              <a:rPr kumimoji="1" lang="en-US" sz="2000" dirty="0" smtClean="0">
                <a:solidFill>
                  <a:srgbClr val="0070C0"/>
                </a:solidFill>
                <a:ea typeface="新細明體" charset="-12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5029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  <a:ln w="127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Remember the Linked Lists?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70238" y="1143000"/>
            <a:ext cx="7994822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 smtClean="0">
                <a:latin typeface="Courier New" pitchFamily="49" charset="0"/>
              </a:rPr>
              <a:t> class </a:t>
            </a:r>
            <a:r>
              <a:rPr lang="en-US" sz="2000" b="1" dirty="0" err="1" smtClean="0">
                <a:latin typeface="Courier New" pitchFamily="49" charset="0"/>
              </a:rPr>
              <a:t>SLLNode</a:t>
            </a:r>
            <a:r>
              <a:rPr lang="en-US" sz="2000" b="1" dirty="0" smtClean="0">
                <a:latin typeface="Courier New" pitchFamily="49" charset="0"/>
              </a:rPr>
              <a:t>&lt;T&gt; {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// template node class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 smtClean="0">
                <a:latin typeface="Courier New" pitchFamily="49" charset="0"/>
              </a:rPr>
              <a:t> T 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SLLNode</a:t>
            </a:r>
            <a:r>
              <a:rPr lang="en-US" sz="2000" b="1" dirty="0" smtClean="0">
                <a:latin typeface="Courier New" pitchFamily="49" charset="0"/>
              </a:rPr>
              <a:t>&lt;T&gt; next;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// no pointers in Java!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SLLNode</a:t>
            </a:r>
            <a:r>
              <a:rPr lang="en-US" sz="2000" b="1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next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SLLNode</a:t>
            </a:r>
            <a:r>
              <a:rPr lang="en-US" sz="2000" b="1" dirty="0" smtClean="0">
                <a:latin typeface="Courier New" pitchFamily="49" charset="0"/>
              </a:rPr>
              <a:t>(T el, </a:t>
            </a:r>
            <a:r>
              <a:rPr lang="en-US" sz="2000" b="1" dirty="0" err="1" smtClean="0">
                <a:latin typeface="Courier New" pitchFamily="49" charset="0"/>
              </a:rPr>
              <a:t>SLLNode</a:t>
            </a:r>
            <a:r>
              <a:rPr lang="en-US" sz="2000" b="1" dirty="0" smtClean="0">
                <a:latin typeface="Courier New" pitchFamily="49" charset="0"/>
              </a:rPr>
              <a:t>&lt;T&gt; </a:t>
            </a:r>
            <a:r>
              <a:rPr lang="en-US" sz="2000" b="1" dirty="0" smtClean="0">
                <a:latin typeface="Courier New" pitchFamily="49" charset="0"/>
              </a:rPr>
              <a:t>p) </a:t>
            </a: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 data = el; next =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64516" name="Group 4"/>
          <p:cNvGraphicFramePr>
            <a:graphicFrameLocks noGrp="1"/>
          </p:cNvGraphicFramePr>
          <p:nvPr/>
        </p:nvGraphicFramePr>
        <p:xfrm>
          <a:off x="2209800" y="545782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4" name="Freeform 13"/>
          <p:cNvSpPr>
            <a:spLocks/>
          </p:cNvSpPr>
          <p:nvPr/>
        </p:nvSpPr>
        <p:spPr bwMode="auto">
          <a:xfrm>
            <a:off x="2438400" y="55626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Oval 14"/>
          <p:cNvSpPr>
            <a:spLocks noChangeArrowheads="1"/>
          </p:cNvSpPr>
          <p:nvPr/>
        </p:nvSpPr>
        <p:spPr bwMode="auto">
          <a:xfrm>
            <a:off x="2743200" y="46482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2779713" y="46736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>
                <a:latin typeface="Arial Unicode MS" pitchFamily="34" charset="-128"/>
              </a:rPr>
              <a:t>el</a:t>
            </a:r>
          </a:p>
        </p:txBody>
      </p:sp>
      <p:sp>
        <p:nvSpPr>
          <p:cNvPr id="3087" name="Freeform 16"/>
          <p:cNvSpPr>
            <a:spLocks/>
          </p:cNvSpPr>
          <p:nvPr/>
        </p:nvSpPr>
        <p:spPr bwMode="auto">
          <a:xfrm>
            <a:off x="2362200" y="5029200"/>
            <a:ext cx="423863" cy="609600"/>
          </a:xfrm>
          <a:custGeom>
            <a:avLst/>
            <a:gdLst>
              <a:gd name="T0" fmla="*/ 0 w 288"/>
              <a:gd name="T1" fmla="*/ 609600 h 384"/>
              <a:gd name="T2" fmla="*/ 141288 w 288"/>
              <a:gd name="T3" fmla="*/ 228600 h 384"/>
              <a:gd name="T4" fmla="*/ 423863 w 288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384">
                <a:moveTo>
                  <a:pt x="0" y="384"/>
                </a:moveTo>
                <a:cubicBezTo>
                  <a:pt x="24" y="296"/>
                  <a:pt x="48" y="208"/>
                  <a:pt x="96" y="144"/>
                </a:cubicBezTo>
                <a:cubicBezTo>
                  <a:pt x="144" y="80"/>
                  <a:pt x="216" y="40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Text Box 17"/>
          <p:cNvSpPr txBox="1">
            <a:spLocks noChangeArrowheads="1"/>
          </p:cNvSpPr>
          <p:nvPr/>
        </p:nvSpPr>
        <p:spPr bwMode="auto">
          <a:xfrm>
            <a:off x="3505200" y="563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abbreviated as:</a:t>
            </a:r>
          </a:p>
        </p:txBody>
      </p:sp>
      <p:graphicFrame>
        <p:nvGraphicFramePr>
          <p:cNvPr id="64530" name="Group 18"/>
          <p:cNvGraphicFramePr>
            <a:graphicFrameLocks noGrp="1"/>
          </p:cNvGraphicFramePr>
          <p:nvPr/>
        </p:nvGraphicFramePr>
        <p:xfrm>
          <a:off x="6400800" y="5410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7" name="Freeform 27"/>
          <p:cNvSpPr>
            <a:spLocks/>
          </p:cNvSpPr>
          <p:nvPr/>
        </p:nvSpPr>
        <p:spPr bwMode="auto">
          <a:xfrm>
            <a:off x="6629400" y="54864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Text Box 29"/>
          <p:cNvSpPr txBox="1">
            <a:spLocks noChangeArrowheads="1"/>
          </p:cNvSpPr>
          <p:nvPr/>
        </p:nvSpPr>
        <p:spPr bwMode="auto">
          <a:xfrm>
            <a:off x="6348413" y="5384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>
                <a:latin typeface="Arial Unicode MS" pitchFamily="34" charset="-128"/>
              </a:rPr>
              <a:t>el</a:t>
            </a:r>
          </a:p>
        </p:txBody>
      </p:sp>
    </p:spTree>
    <p:extLst>
      <p:ext uri="{BB962C8B-B14F-4D97-AF65-F5344CB8AC3E}">
        <p14:creationId xmlns:p14="http://schemas.microsoft.com/office/powerpoint/2010/main" val="5217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782592" y="352425"/>
            <a:ext cx="7239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Singly </a:t>
            </a:r>
            <a:r>
              <a:rPr lang="en-US" sz="3600" dirty="0" smtClean="0">
                <a:solidFill>
                  <a:schemeClr val="accent2"/>
                </a:solidFill>
              </a:rPr>
              <a:t>Linked List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62000" y="1447800"/>
            <a:ext cx="78422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itchFamily="49" charset="0"/>
              </a:rPr>
              <a:t>public</a:t>
            </a:r>
            <a:r>
              <a:rPr lang="en-US" sz="2800" b="1" dirty="0">
                <a:latin typeface="Courier New" pitchFamily="49" charset="0"/>
              </a:rPr>
              <a:t> class SLL&lt;T&gt; {</a:t>
            </a:r>
          </a:p>
          <a:p>
            <a:r>
              <a:rPr lang="en-US" sz="2800" b="1" dirty="0">
                <a:latin typeface="Courier New" pitchFamily="49" charset="0"/>
              </a:rPr>
              <a:t>    protected </a:t>
            </a:r>
            <a:r>
              <a:rPr lang="en-US" sz="2800" b="1" dirty="0" err="1">
                <a:latin typeface="Courier New" pitchFamily="49" charset="0"/>
              </a:rPr>
              <a:t>SLLNode</a:t>
            </a:r>
            <a:r>
              <a:rPr lang="en-US" sz="2800" b="1" dirty="0">
                <a:latin typeface="Courier New" pitchFamily="49" charset="0"/>
              </a:rPr>
              <a:t>&lt;T&gt;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head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tail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</a:rPr>
              <a:t>// methods:</a:t>
            </a:r>
          </a:p>
          <a:p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/>
              <a:t>. . . . . . . . . . .</a:t>
            </a:r>
          </a:p>
          <a:p>
            <a:r>
              <a:rPr lang="en-US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2057400" y="3810000"/>
            <a:ext cx="27432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3657600" y="4114800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3657600" y="4495800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2590800" y="4038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head</a:t>
            </a: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25908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tail</a:t>
            </a: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2362200" y="5105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// methods:</a:t>
            </a:r>
          </a:p>
        </p:txBody>
      </p:sp>
      <p:graphicFrame>
        <p:nvGraphicFramePr>
          <p:cNvPr id="66604" name="Group 44"/>
          <p:cNvGraphicFramePr>
            <a:graphicFrameLocks noGrp="1"/>
          </p:cNvGraphicFramePr>
          <p:nvPr/>
        </p:nvGraphicFramePr>
        <p:xfrm>
          <a:off x="5410200" y="40386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603" name="Group 43"/>
          <p:cNvGraphicFramePr>
            <a:graphicFrameLocks noGrp="1"/>
          </p:cNvGraphicFramePr>
          <p:nvPr/>
        </p:nvGraphicFramePr>
        <p:xfrm>
          <a:off x="6096000" y="40386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6" name="Freeform 28"/>
          <p:cNvSpPr>
            <a:spLocks/>
          </p:cNvSpPr>
          <p:nvPr/>
        </p:nvSpPr>
        <p:spPr bwMode="auto">
          <a:xfrm>
            <a:off x="5638800" y="41148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6605" name="Group 45"/>
          <p:cNvGraphicFramePr>
            <a:graphicFrameLocks noGrp="1"/>
          </p:cNvGraphicFramePr>
          <p:nvPr/>
        </p:nvGraphicFramePr>
        <p:xfrm>
          <a:off x="6781800" y="40386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\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5" name="Freeform 37"/>
          <p:cNvSpPr>
            <a:spLocks/>
          </p:cNvSpPr>
          <p:nvPr/>
        </p:nvSpPr>
        <p:spPr bwMode="auto">
          <a:xfrm>
            <a:off x="6324600" y="41148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8"/>
          <p:cNvSpPr>
            <a:spLocks noChangeShapeType="1"/>
          </p:cNvSpPr>
          <p:nvPr/>
        </p:nvSpPr>
        <p:spPr bwMode="auto">
          <a:xfrm>
            <a:off x="3962400" y="4267200"/>
            <a:ext cx="144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Freeform 41"/>
          <p:cNvSpPr>
            <a:spLocks/>
          </p:cNvSpPr>
          <p:nvPr/>
        </p:nvSpPr>
        <p:spPr bwMode="auto">
          <a:xfrm>
            <a:off x="3962400" y="4267200"/>
            <a:ext cx="2819400" cy="850900"/>
          </a:xfrm>
          <a:custGeom>
            <a:avLst/>
            <a:gdLst>
              <a:gd name="T0" fmla="*/ 0 w 1776"/>
              <a:gd name="T1" fmla="*/ 381000 h 536"/>
              <a:gd name="T2" fmla="*/ 1066800 w 1776"/>
              <a:gd name="T3" fmla="*/ 685800 h 536"/>
              <a:gd name="T4" fmla="*/ 1981200 w 1776"/>
              <a:gd name="T5" fmla="*/ 838200 h 536"/>
              <a:gd name="T6" fmla="*/ 2514600 w 1776"/>
              <a:gd name="T7" fmla="*/ 762000 h 536"/>
              <a:gd name="T8" fmla="*/ 2667000 w 1776"/>
              <a:gd name="T9" fmla="*/ 304800 h 536"/>
              <a:gd name="T10" fmla="*/ 2819400 w 1776"/>
              <a:gd name="T11" fmla="*/ 0 h 5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76" h="536">
                <a:moveTo>
                  <a:pt x="0" y="240"/>
                </a:moveTo>
                <a:cubicBezTo>
                  <a:pt x="232" y="312"/>
                  <a:pt x="464" y="384"/>
                  <a:pt x="672" y="432"/>
                </a:cubicBezTo>
                <a:cubicBezTo>
                  <a:pt x="880" y="480"/>
                  <a:pt x="1096" y="520"/>
                  <a:pt x="1248" y="528"/>
                </a:cubicBezTo>
                <a:cubicBezTo>
                  <a:pt x="1400" y="536"/>
                  <a:pt x="1512" y="536"/>
                  <a:pt x="1584" y="480"/>
                </a:cubicBezTo>
                <a:cubicBezTo>
                  <a:pt x="1656" y="424"/>
                  <a:pt x="1648" y="272"/>
                  <a:pt x="1680" y="192"/>
                </a:cubicBezTo>
                <a:cubicBezTo>
                  <a:pt x="1712" y="112"/>
                  <a:pt x="1744" y="56"/>
                  <a:pt x="1776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72065"/>
            <a:ext cx="7886700" cy="534635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rgbClr val="0070C0"/>
                </a:solidFill>
              </a:rPr>
              <a:t>What types of linked lists do you know?</a:t>
            </a:r>
          </a:p>
          <a:p>
            <a:pPr lvl="1"/>
            <a:r>
              <a:rPr lang="en-US" sz="2000" dirty="0" smtClean="0"/>
              <a:t>Singly linked</a:t>
            </a:r>
          </a:p>
          <a:p>
            <a:pPr lvl="1"/>
            <a:r>
              <a:rPr lang="en-US" sz="2000" dirty="0" smtClean="0"/>
              <a:t>Doubly linked</a:t>
            </a:r>
          </a:p>
          <a:p>
            <a:pPr lvl="1"/>
            <a:r>
              <a:rPr lang="en-US" sz="2000" dirty="0" smtClean="0"/>
              <a:t>Ordered (sorted elements)</a:t>
            </a:r>
          </a:p>
          <a:p>
            <a:pPr lvl="1"/>
            <a:r>
              <a:rPr lang="en-US" sz="2000" dirty="0" smtClean="0"/>
              <a:t>Circular</a:t>
            </a:r>
          </a:p>
          <a:p>
            <a:pPr lvl="1"/>
            <a:r>
              <a:rPr lang="en-US" sz="2000" dirty="0" smtClean="0"/>
              <a:t>Ordered circular doubly linked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3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What disadvantage do all of these lists share?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Inefficient search</a:t>
            </a:r>
          </a:p>
          <a:p>
            <a:pPr lvl="2"/>
            <a:r>
              <a:rPr lang="en-US" sz="1700" dirty="0" smtClean="0">
                <a:sym typeface="Wingdings" panose="05000000000000000000" pitchFamily="2" charset="2"/>
              </a:rPr>
              <a:t>How inefficient?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Search always starts from the beginning/end of the list, and then executes sequentially</a:t>
            </a:r>
          </a:p>
          <a:p>
            <a:pPr lvl="2"/>
            <a:r>
              <a:rPr lang="en-US" sz="1700" dirty="0" smtClean="0">
                <a:sym typeface="Wingdings" panose="05000000000000000000" pitchFamily="2" charset="2"/>
              </a:rPr>
              <a:t>What is the complexity?</a:t>
            </a:r>
          </a:p>
          <a:p>
            <a:pPr lvl="2"/>
            <a:r>
              <a:rPr lang="en-US" sz="17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O(n)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No random access!</a:t>
            </a:r>
            <a:endParaRPr lang="en-US" sz="20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6"/>
            <a:ext cx="7886700" cy="623413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988537"/>
            <a:ext cx="8045793" cy="4875385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rgbClr val="0070C0"/>
                </a:solidFill>
              </a:rPr>
              <a:t>Skip lists </a:t>
            </a:r>
            <a:r>
              <a:rPr lang="en-US" sz="2400" dirty="0" smtClean="0"/>
              <a:t>are </a:t>
            </a:r>
            <a:r>
              <a:rPr lang="en-US" sz="2400" dirty="0" smtClean="0">
                <a:solidFill>
                  <a:schemeClr val="accent2"/>
                </a:solidFill>
              </a:rPr>
              <a:t>ordered linked lists </a:t>
            </a:r>
            <a:r>
              <a:rPr lang="en-US" sz="2400" dirty="0" smtClean="0"/>
              <a:t>that enable efficient search</a:t>
            </a:r>
          </a:p>
          <a:p>
            <a:pPr lvl="0"/>
            <a:r>
              <a:rPr lang="en-US" sz="2400" dirty="0" smtClean="0"/>
              <a:t>Built in layers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 is the ordinary linked list structure</a:t>
            </a:r>
          </a:p>
          <a:p>
            <a:pPr lvl="1"/>
            <a:r>
              <a:rPr lang="en-ZA" dirty="0" smtClean="0"/>
              <a:t>Each </a:t>
            </a:r>
            <a:r>
              <a:rPr lang="en-ZA" dirty="0"/>
              <a:t>higher layer acts as an </a:t>
            </a:r>
            <a:r>
              <a:rPr lang="en-ZA" dirty="0">
                <a:solidFill>
                  <a:srgbClr val="FF0000"/>
                </a:solidFill>
              </a:rPr>
              <a:t>"express lane" </a:t>
            </a:r>
            <a:r>
              <a:rPr lang="en-ZA" dirty="0"/>
              <a:t>for the lists </a:t>
            </a:r>
            <a:r>
              <a:rPr lang="en-ZA" dirty="0" smtClean="0"/>
              <a:t>below</a:t>
            </a:r>
          </a:p>
          <a:p>
            <a:pPr lvl="1"/>
            <a:r>
              <a:rPr lang="en-ZA" dirty="0" smtClean="0"/>
              <a:t>When searching for an element, search starts </a:t>
            </a:r>
            <a:r>
              <a:rPr lang="en-ZA" dirty="0" smtClean="0">
                <a:solidFill>
                  <a:srgbClr val="00B050"/>
                </a:solidFill>
              </a:rPr>
              <a:t>at the highest </a:t>
            </a:r>
            <a:r>
              <a:rPr lang="en-ZA" dirty="0">
                <a:solidFill>
                  <a:srgbClr val="00B050"/>
                </a:solidFill>
              </a:rPr>
              <a:t>level </a:t>
            </a:r>
            <a:endParaRPr lang="en-ZA" dirty="0" smtClean="0">
              <a:solidFill>
                <a:srgbClr val="00B050"/>
              </a:solidFill>
            </a:endParaRPr>
          </a:p>
          <a:p>
            <a:pPr lvl="1"/>
            <a:r>
              <a:rPr lang="en-ZA" dirty="0" smtClean="0"/>
              <a:t>If not found, or if you find an element &gt; target, go to </a:t>
            </a:r>
            <a:r>
              <a:rPr lang="en-ZA" dirty="0" smtClean="0">
                <a:solidFill>
                  <a:srgbClr val="7030A0"/>
                </a:solidFill>
              </a:rPr>
              <a:t>previous </a:t>
            </a:r>
            <a:r>
              <a:rPr lang="en-ZA" dirty="0" smtClean="0"/>
              <a:t>node, and then go one level deeper, repeat till element found</a:t>
            </a:r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16650"/>
            <a:ext cx="7886700" cy="623413"/>
          </a:xfrm>
        </p:spPr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8097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1458097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220516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220516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294811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2" name="Rectangle 11"/>
          <p:cNvSpPr/>
          <p:nvPr/>
        </p:nvSpPr>
        <p:spPr>
          <a:xfrm>
            <a:off x="294811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3685917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16" name="Rectangle 15"/>
          <p:cNvSpPr/>
          <p:nvPr/>
        </p:nvSpPr>
        <p:spPr>
          <a:xfrm>
            <a:off x="3685917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/>
          <p:cNvSpPr/>
          <p:nvPr/>
        </p:nvSpPr>
        <p:spPr>
          <a:xfrm>
            <a:off x="444508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444508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5204255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20" name="Rectangle 19"/>
          <p:cNvSpPr/>
          <p:nvPr/>
        </p:nvSpPr>
        <p:spPr>
          <a:xfrm>
            <a:off x="5204255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5959562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7</a:t>
            </a:r>
            <a:endParaRPr lang="en-ZA" dirty="0"/>
          </a:p>
        </p:txBody>
      </p:sp>
      <p:sp>
        <p:nvSpPr>
          <p:cNvPr id="22" name="Rectangle 21"/>
          <p:cNvSpPr/>
          <p:nvPr/>
        </p:nvSpPr>
        <p:spPr>
          <a:xfrm>
            <a:off x="5959562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/>
          <p:cNvSpPr/>
          <p:nvPr/>
        </p:nvSpPr>
        <p:spPr>
          <a:xfrm>
            <a:off x="6710750" y="599231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24" name="Rectangle 23"/>
          <p:cNvSpPr/>
          <p:nvPr/>
        </p:nvSpPr>
        <p:spPr>
          <a:xfrm>
            <a:off x="6710750" y="557218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 24"/>
          <p:cNvSpPr/>
          <p:nvPr/>
        </p:nvSpPr>
        <p:spPr>
          <a:xfrm>
            <a:off x="7509169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26" name="Rectangle 25"/>
          <p:cNvSpPr/>
          <p:nvPr/>
        </p:nvSpPr>
        <p:spPr>
          <a:xfrm>
            <a:off x="7509169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Straight Arrow Connector 4"/>
          <p:cNvCxnSpPr>
            <a:endCxn id="10" idx="1"/>
          </p:cNvCxnSpPr>
          <p:nvPr/>
        </p:nvCxnSpPr>
        <p:spPr>
          <a:xfrm>
            <a:off x="1655805" y="576648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11112" y="577266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57924" y="577266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95725" y="579119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78128" y="578708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19278" y="578708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94070" y="577195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43792" y="577884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26195" y="577266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5205" y="557495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/>
          <p:cNvSpPr txBox="1"/>
          <p:nvPr/>
        </p:nvSpPr>
        <p:spPr>
          <a:xfrm>
            <a:off x="484015" y="5972353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00498" y="577813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29053" y="558182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05938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3679481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5201165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/>
          <p:cNvSpPr/>
          <p:nvPr/>
        </p:nvSpPr>
        <p:spPr>
          <a:xfrm>
            <a:off x="6715641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/>
          <p:cNvSpPr/>
          <p:nvPr/>
        </p:nvSpPr>
        <p:spPr>
          <a:xfrm>
            <a:off x="665205" y="515205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Straight Arrow Connector 46"/>
          <p:cNvCxnSpPr>
            <a:endCxn id="41" idx="1"/>
          </p:cNvCxnSpPr>
          <p:nvPr/>
        </p:nvCxnSpPr>
        <p:spPr>
          <a:xfrm>
            <a:off x="908736" y="5344934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>
            <a:off x="2404416" y="5357291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>
            <a:off x="3910398" y="5357291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1"/>
          </p:cNvCxnSpPr>
          <p:nvPr/>
        </p:nvCxnSpPr>
        <p:spPr>
          <a:xfrm>
            <a:off x="5419211" y="5356605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933687" y="5350425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96392" y="5147226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79481" y="473116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/>
          <p:cNvSpPr/>
          <p:nvPr/>
        </p:nvSpPr>
        <p:spPr>
          <a:xfrm>
            <a:off x="6715641" y="473116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/>
          <p:cNvSpPr/>
          <p:nvPr/>
        </p:nvSpPr>
        <p:spPr>
          <a:xfrm>
            <a:off x="665205" y="473599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3" name="Straight Arrow Connector 62"/>
          <p:cNvCxnSpPr>
            <a:endCxn id="60" idx="1"/>
          </p:cNvCxnSpPr>
          <p:nvPr/>
        </p:nvCxnSpPr>
        <p:spPr>
          <a:xfrm>
            <a:off x="908736" y="4928875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1" idx="1"/>
          </p:cNvCxnSpPr>
          <p:nvPr/>
        </p:nvCxnSpPr>
        <p:spPr>
          <a:xfrm>
            <a:off x="3910398" y="4941232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933687" y="4934366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196392" y="473116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18988" y="431444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 69"/>
          <p:cNvSpPr/>
          <p:nvPr/>
        </p:nvSpPr>
        <p:spPr>
          <a:xfrm>
            <a:off x="668552" y="431926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1" name="Straight Arrow Connector 70"/>
          <p:cNvCxnSpPr>
            <a:endCxn id="69" idx="1"/>
          </p:cNvCxnSpPr>
          <p:nvPr/>
        </p:nvCxnSpPr>
        <p:spPr>
          <a:xfrm>
            <a:off x="912083" y="4512151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937034" y="4517642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199739" y="431444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51935" y="4181411"/>
            <a:ext cx="8217050" cy="5579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TextBox 75"/>
          <p:cNvSpPr txBox="1"/>
          <p:nvPr/>
        </p:nvSpPr>
        <p:spPr>
          <a:xfrm>
            <a:off x="7218472" y="3825659"/>
            <a:ext cx="11576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level</a:t>
            </a:r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38" grpId="0"/>
      <p:bldP spid="40" grpId="0"/>
      <p:bldP spid="41" grpId="0" animBg="1"/>
      <p:bldP spid="42" grpId="0" animBg="1"/>
      <p:bldP spid="43" grpId="0" animBg="1"/>
      <p:bldP spid="44" grpId="0" animBg="1"/>
      <p:bldP spid="46" grpId="0" animBg="1"/>
      <p:bldP spid="57" grpId="0"/>
      <p:bldP spid="60" grpId="0" animBg="1"/>
      <p:bldP spid="61" grpId="0" animBg="1"/>
      <p:bldP spid="62" grpId="0" animBg="1"/>
      <p:bldP spid="66" grpId="0"/>
      <p:bldP spid="69" grpId="0" animBg="1"/>
      <p:bldP spid="70" grpId="0" animBg="1"/>
      <p:bldP spid="73" grpId="0"/>
      <p:bldP spid="75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14401"/>
                <a:ext cx="7886700" cy="4908336"/>
              </a:xfrm>
            </p:spPr>
            <p:txBody>
              <a:bodyPr>
                <a:normAutofit/>
              </a:bodyPr>
              <a:lstStyle/>
              <a:p>
                <a:r>
                  <a:rPr lang="en-ZA" dirty="0" smtClean="0"/>
                  <a:t>In a skip list of 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ZA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ZA" dirty="0" smtClean="0"/>
                  <a:t>nodes, for each</a:t>
                </a:r>
              </a:p>
              <a:p>
                <a:pPr lvl="1"/>
                <a:r>
                  <a:rPr lang="en-ZA" dirty="0" smtClean="0">
                    <a:solidFill>
                      <a:srgbClr val="C00000"/>
                    </a:solidFill>
                  </a:rPr>
                  <a:t>level k</a:t>
                </a:r>
                <a:r>
                  <a:rPr lang="en-ZA" dirty="0" smtClean="0"/>
                  <a:t> such that </a:t>
                </a:r>
                <a14:m>
                  <m:oMath xmlns:m="http://schemas.openxmlformats.org/officeDocument/2006/math">
                    <m:r>
                      <a:rPr lang="en-ZA" b="0" i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ZA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ZA" b="0" i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ZA" b="0" dirty="0" smtClean="0"/>
                  <a:t> (where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ZA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ZA" b="0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Z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ZA" b="0" dirty="0" smtClean="0"/>
                  <a:t>) </a:t>
                </a:r>
                <a:r>
                  <a:rPr lang="en-ZA" sz="1400" b="0" dirty="0" smtClean="0">
                    <a:solidFill>
                      <a:srgbClr val="00B050"/>
                    </a:solidFill>
                  </a:rPr>
                  <a:t>// powers of 2</a:t>
                </a:r>
                <a:endParaRPr lang="en-ZA" b="0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ZA" dirty="0" smtClean="0">
                    <a:solidFill>
                      <a:srgbClr val="00B050"/>
                    </a:solidFill>
                  </a:rPr>
                  <a:t>index </a:t>
                </a:r>
                <a:r>
                  <a:rPr lang="en-ZA" dirty="0" err="1" smtClean="0">
                    <a:solidFill>
                      <a:srgbClr val="00B050"/>
                    </a:solidFill>
                  </a:rPr>
                  <a:t>i</a:t>
                </a:r>
                <a:r>
                  <a:rPr lang="en-ZA" dirty="0" smtClean="0"/>
                  <a:t> such that </a:t>
                </a:r>
                <a14:m>
                  <m:oMath xmlns:m="http://schemas.openxmlformats.org/officeDocument/2006/math">
                    <m:r>
                      <a:rPr lang="en-ZA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ZA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ZA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ZA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ZA" dirty="0" smtClean="0"/>
              </a:p>
              <a:p>
                <a:pPr lvl="1"/>
                <a:r>
                  <a:rPr lang="en-ZA" dirty="0" smtClean="0"/>
                  <a:t>The node in position</a:t>
                </a:r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Z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 smtClean="0"/>
                  <a:t> </a:t>
                </a:r>
                <a:br>
                  <a:rPr lang="en-ZA" dirty="0" smtClean="0"/>
                </a:br>
                <a:r>
                  <a:rPr lang="en-ZA" dirty="0" smtClean="0"/>
                  <a:t>points to the node in position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Z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 smtClean="0"/>
                  <a:t> </a:t>
                </a:r>
              </a:p>
              <a:p>
                <a:r>
                  <a:rPr lang="en-ZA" dirty="0" smtClean="0">
                    <a:solidFill>
                      <a:schemeClr val="accent2"/>
                    </a:solidFill>
                  </a:rPr>
                  <a:t>What does this mean?..</a:t>
                </a:r>
              </a:p>
              <a:p>
                <a:pPr lvl="1"/>
                <a:r>
                  <a:rPr lang="en-ZA" dirty="0" smtClean="0"/>
                  <a:t>Every </a:t>
                </a:r>
                <a:r>
                  <a:rPr lang="en-ZA" dirty="0" smtClean="0">
                    <a:solidFill>
                      <a:schemeClr val="accent5"/>
                    </a:solidFill>
                  </a:rPr>
                  <a:t>second</a:t>
                </a:r>
                <a:r>
                  <a:rPr lang="en-ZA" dirty="0" smtClean="0"/>
                  <a:t> node points </a:t>
                </a:r>
                <a:r>
                  <a:rPr lang="en-ZA" dirty="0" smtClean="0">
                    <a:solidFill>
                      <a:schemeClr val="accent5"/>
                    </a:solidFill>
                  </a:rPr>
                  <a:t>two positions</a:t>
                </a:r>
                <a:r>
                  <a:rPr lang="en-ZA" dirty="0" smtClean="0"/>
                  <a:t> ahead</a:t>
                </a:r>
              </a:p>
              <a:p>
                <a:pPr lvl="1"/>
                <a:r>
                  <a:rPr lang="en-ZA" dirty="0" smtClean="0"/>
                  <a:t>Every </a:t>
                </a:r>
                <a:r>
                  <a:rPr lang="en-ZA" dirty="0" smtClean="0">
                    <a:solidFill>
                      <a:srgbClr val="00B050"/>
                    </a:solidFill>
                  </a:rPr>
                  <a:t>fourth</a:t>
                </a:r>
                <a:r>
                  <a:rPr lang="en-ZA" dirty="0" smtClean="0"/>
                  <a:t> node points </a:t>
                </a:r>
                <a:r>
                  <a:rPr lang="en-ZA" dirty="0" smtClean="0">
                    <a:solidFill>
                      <a:srgbClr val="00B050"/>
                    </a:solidFill>
                  </a:rPr>
                  <a:t>four positions</a:t>
                </a:r>
                <a:r>
                  <a:rPr lang="en-ZA" dirty="0" smtClean="0"/>
                  <a:t> ahead</a:t>
                </a:r>
              </a:p>
              <a:p>
                <a:pPr lvl="1"/>
                <a:r>
                  <a:rPr lang="en-ZA" dirty="0" smtClean="0"/>
                  <a:t>Etc. (take note of the powers of two!)</a:t>
                </a:r>
              </a:p>
              <a:p>
                <a:pPr lvl="1"/>
                <a:endParaRPr lang="en-ZA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14401"/>
                <a:ext cx="7886700" cy="4908336"/>
              </a:xfrm>
              <a:blipFill rotWithShape="0">
                <a:blip r:embed="rId3"/>
                <a:stretch>
                  <a:fillRect l="-773" t="-136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26230"/>
            <a:ext cx="7886700" cy="623413"/>
          </a:xfrm>
        </p:spPr>
        <p:txBody>
          <a:bodyPr/>
          <a:lstStyle/>
          <a:p>
            <a:r>
              <a:rPr lang="en-US" dirty="0" smtClean="0"/>
              <a:t>Math behind Skip Lists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8097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458097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20516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220516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294811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294811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685917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3685917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44508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444508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204255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19" name="Rectangle 18"/>
          <p:cNvSpPr/>
          <p:nvPr/>
        </p:nvSpPr>
        <p:spPr>
          <a:xfrm>
            <a:off x="5204255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5959562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7</a:t>
            </a:r>
            <a:endParaRPr lang="en-ZA" dirty="0"/>
          </a:p>
        </p:txBody>
      </p:sp>
      <p:sp>
        <p:nvSpPr>
          <p:cNvPr id="21" name="Rectangle 20"/>
          <p:cNvSpPr/>
          <p:nvPr/>
        </p:nvSpPr>
        <p:spPr>
          <a:xfrm>
            <a:off x="5959562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710750" y="599231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23" name="Rectangle 22"/>
          <p:cNvSpPr/>
          <p:nvPr/>
        </p:nvSpPr>
        <p:spPr>
          <a:xfrm>
            <a:off x="6710750" y="557218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509169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25" name="Rectangle 24"/>
          <p:cNvSpPr/>
          <p:nvPr/>
        </p:nvSpPr>
        <p:spPr>
          <a:xfrm>
            <a:off x="7509169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655805" y="576648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11112" y="577266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57924" y="577266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95725" y="579119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78128" y="578708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19278" y="578708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94070" y="577195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43792" y="577884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26195" y="577266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5205" y="557495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484015" y="5972353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00498" y="577813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29053" y="558182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05938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679481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201165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715641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665205" y="515205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908736" y="5344934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404416" y="5357291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3910398" y="5357291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419211" y="5356605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933687" y="5350425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96392" y="5147226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79481" y="473116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715641" y="473116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665205" y="473599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908736" y="4928875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3910398" y="4941232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933687" y="4934366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96392" y="473116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18988" y="431444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668552" y="431926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912083" y="4512151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937034" y="4517642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99739" y="431444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587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46371" y="767589"/>
                <a:ext cx="7886700" cy="4908336"/>
              </a:xfrm>
            </p:spPr>
            <p:txBody>
              <a:bodyPr>
                <a:normAutofit/>
              </a:bodyPr>
              <a:lstStyle/>
              <a:p>
                <a:r>
                  <a:rPr lang="en-ZA" dirty="0" smtClean="0"/>
                  <a:t>How do we accomplish such linkage?</a:t>
                </a:r>
              </a:p>
              <a:p>
                <a:pPr lvl="1"/>
                <a:r>
                  <a:rPr lang="en-ZA" dirty="0" smtClean="0">
                    <a:solidFill>
                      <a:srgbClr val="C00000"/>
                    </a:solidFill>
                  </a:rPr>
                  <a:t>Nodes may have different numbers of links/references</a:t>
                </a:r>
                <a:endParaRPr lang="en-ZA" b="0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ZA" dirty="0" smtClean="0">
                    <a:solidFill>
                      <a:srgbClr val="00B050"/>
                    </a:solidFill>
                  </a:rPr>
                  <a:t>Half of the nodes have only one link field</a:t>
                </a:r>
                <a:endParaRPr lang="en-ZA" dirty="0" smtClean="0"/>
              </a:p>
              <a:p>
                <a:pPr lvl="1"/>
                <a:r>
                  <a:rPr lang="en-ZA" dirty="0" smtClean="0">
                    <a:solidFill>
                      <a:srgbClr val="0070C0"/>
                    </a:solidFill>
                  </a:rPr>
                  <a:t>One fourth of the nodes have two links</a:t>
                </a:r>
              </a:p>
              <a:p>
                <a:pPr lvl="1"/>
                <a:r>
                  <a:rPr lang="en-ZA" dirty="0" smtClean="0"/>
                  <a:t>One eighth of the nodes have three links </a:t>
                </a:r>
              </a:p>
              <a:p>
                <a:pPr lvl="1"/>
                <a:r>
                  <a:rPr lang="en-ZA" dirty="0" smtClean="0"/>
                  <a:t>Etc.</a:t>
                </a:r>
                <a:endParaRPr lang="en-ZA" dirty="0"/>
              </a:p>
              <a:p>
                <a:pPr lvl="1"/>
                <a:r>
                  <a:rPr lang="en-ZA" dirty="0" smtClean="0"/>
                  <a:t>Number of links indicates the </a:t>
                </a:r>
                <a:r>
                  <a:rPr lang="en-ZA" dirty="0">
                    <a:solidFill>
                      <a:srgbClr val="FF0000"/>
                    </a:solidFill>
                  </a:rPr>
                  <a:t>level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ZA" dirty="0" smtClean="0"/>
                  <a:t>of the node</a:t>
                </a:r>
              </a:p>
              <a:p>
                <a:pPr lvl="1"/>
                <a:r>
                  <a:rPr lang="en-ZA" b="1" dirty="0" smtClean="0">
                    <a:solidFill>
                      <a:srgbClr val="00B050"/>
                    </a:solidFill>
                  </a:rPr>
                  <a:t>How many levels should the skip list have?</a:t>
                </a:r>
              </a:p>
              <a:p>
                <a:pPr lvl="1"/>
                <a:r>
                  <a:rPr lang="en-ZA" dirty="0" smtClean="0"/>
                  <a:t>Maximum number of levels is 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𝑚𝑎𝑥𝐿𝑒𝑣𝑒𝑙</m:t>
                    </m:r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ZA" dirty="0" smtClean="0"/>
              </a:p>
              <a:p>
                <a:pPr lvl="1"/>
                <a:r>
                  <a:rPr lang="en-ZA" dirty="0" smtClean="0"/>
                  <a:t>What is the </a:t>
                </a:r>
                <a:r>
                  <a:rPr lang="en-ZA" dirty="0" err="1" smtClean="0"/>
                  <a:t>maxLevel</a:t>
                </a:r>
                <a:r>
                  <a:rPr lang="en-ZA" dirty="0" smtClean="0"/>
                  <a:t> for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8</a:t>
                </a:r>
                <a:r>
                  <a:rPr lang="en-ZA" dirty="0" smtClean="0"/>
                  <a:t> nodes?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15</a:t>
                </a:r>
                <a:r>
                  <a:rPr lang="en-ZA" dirty="0" smtClean="0"/>
                  <a:t> nodes?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30</a:t>
                </a:r>
                <a:r>
                  <a:rPr lang="en-ZA" dirty="0" smtClean="0"/>
                  <a:t> nodes?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ZA" dirty="0" smtClean="0"/>
                  <a:t> = 4,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func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ZA" dirty="0"/>
                  <a:t> = </a:t>
                </a:r>
                <a:r>
                  <a:rPr lang="en-ZA" dirty="0" smtClean="0"/>
                  <a:t>4,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func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ZA" dirty="0"/>
                  <a:t> = </a:t>
                </a:r>
                <a:r>
                  <a:rPr lang="en-ZA" dirty="0" smtClean="0"/>
                  <a:t>5 </a:t>
                </a:r>
                <a:endParaRPr lang="en-ZA" dirty="0"/>
              </a:p>
              <a:p>
                <a:pPr lvl="1"/>
                <a:endParaRPr lang="en-ZA" dirty="0" smtClean="0"/>
              </a:p>
              <a:p>
                <a:pPr lvl="1"/>
                <a:endParaRPr lang="en-ZA" dirty="0" smtClean="0"/>
              </a:p>
              <a:p>
                <a:pPr lvl="1"/>
                <a:endParaRPr lang="en-ZA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371" y="767589"/>
                <a:ext cx="7886700" cy="4908336"/>
              </a:xfrm>
              <a:blipFill rotWithShape="0">
                <a:blip r:embed="rId3"/>
                <a:stretch>
                  <a:fillRect l="-773" t="-136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85042"/>
            <a:ext cx="7886700" cy="623413"/>
          </a:xfrm>
        </p:spPr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2732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602732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349801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2349801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92751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3092751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830552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3830552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589721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4589721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348890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19" name="Rectangle 18"/>
          <p:cNvSpPr/>
          <p:nvPr/>
        </p:nvSpPr>
        <p:spPr>
          <a:xfrm>
            <a:off x="5348890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104197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7</a:t>
            </a:r>
            <a:endParaRPr lang="en-ZA" dirty="0"/>
          </a:p>
        </p:txBody>
      </p:sp>
      <p:sp>
        <p:nvSpPr>
          <p:cNvPr id="21" name="Rectangle 20"/>
          <p:cNvSpPr/>
          <p:nvPr/>
        </p:nvSpPr>
        <p:spPr>
          <a:xfrm>
            <a:off x="6104197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855385" y="626416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23" name="Rectangle 22"/>
          <p:cNvSpPr/>
          <p:nvPr/>
        </p:nvSpPr>
        <p:spPr>
          <a:xfrm>
            <a:off x="6855385" y="584403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653804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25" name="Rectangle 24"/>
          <p:cNvSpPr/>
          <p:nvPr/>
        </p:nvSpPr>
        <p:spPr>
          <a:xfrm>
            <a:off x="7653804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800440" y="603833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55747" y="604451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02559" y="604451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40360" y="606304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22763" y="605892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63913" y="605892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38705" y="604380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88427" y="605068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70830" y="604451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9840" y="584680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628650" y="6244201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45133" y="604997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73688" y="5853668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50573" y="541907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824116" y="541907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345800" y="541907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860276" y="541907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809840" y="542390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1053371" y="5616782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549051" y="5629139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4055033" y="5629139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563846" y="5628453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78322" y="5622273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41027" y="5419074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24116" y="500301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860276" y="500301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809840" y="500784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053371" y="5200723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4055033" y="5213080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78322" y="5206214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41027" y="5003015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63623" y="458629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813187" y="459111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056718" y="4783999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81669" y="4789490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44374" y="458629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430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268628"/>
            <a:ext cx="7886700" cy="4908336"/>
          </a:xfrm>
        </p:spPr>
        <p:txBody>
          <a:bodyPr>
            <a:normAutofit/>
          </a:bodyPr>
          <a:lstStyle/>
          <a:p>
            <a:r>
              <a:rPr lang="en-ZA" dirty="0" smtClean="0"/>
              <a:t>How would you approach implementing a skip list?</a:t>
            </a:r>
          </a:p>
          <a:p>
            <a:endParaRPr lang="en-ZA" dirty="0" smtClean="0"/>
          </a:p>
          <a:p>
            <a:pPr lvl="1"/>
            <a:r>
              <a:rPr lang="en-ZA" dirty="0" smtClean="0"/>
              <a:t>Every node will need an</a:t>
            </a:r>
            <a:r>
              <a:rPr lang="en-ZA" dirty="0" smtClean="0">
                <a:solidFill>
                  <a:srgbClr val="C00000"/>
                </a:solidFill>
              </a:rPr>
              <a:t> </a:t>
            </a:r>
            <a:r>
              <a:rPr lang="en-ZA" b="1" dirty="0" smtClean="0">
                <a:solidFill>
                  <a:schemeClr val="accent2"/>
                </a:solidFill>
              </a:rPr>
              <a:t>array</a:t>
            </a:r>
            <a:r>
              <a:rPr lang="en-ZA" dirty="0" smtClean="0">
                <a:solidFill>
                  <a:schemeClr val="accent2"/>
                </a:solidFill>
              </a:rPr>
              <a:t> </a:t>
            </a:r>
            <a:r>
              <a:rPr lang="en-ZA" dirty="0" smtClean="0"/>
              <a:t>of “next” references</a:t>
            </a:r>
          </a:p>
          <a:p>
            <a:pPr lvl="1"/>
            <a:r>
              <a:rPr lang="en-ZA" dirty="0" smtClean="0"/>
              <a:t>Size of the array will be determined by the </a:t>
            </a:r>
            <a:r>
              <a:rPr lang="en-ZA" b="1" dirty="0">
                <a:solidFill>
                  <a:srgbClr val="0070C0"/>
                </a:solidFill>
              </a:rPr>
              <a:t>level</a:t>
            </a:r>
            <a:r>
              <a:rPr lang="en-ZA" dirty="0" smtClean="0">
                <a:solidFill>
                  <a:srgbClr val="0070C0"/>
                </a:solidFill>
              </a:rPr>
              <a:t> </a:t>
            </a:r>
            <a:r>
              <a:rPr lang="en-ZA" dirty="0" smtClean="0"/>
              <a:t>of the node</a:t>
            </a:r>
          </a:p>
          <a:p>
            <a:pPr lvl="1"/>
            <a:r>
              <a:rPr lang="en-ZA" dirty="0" smtClean="0"/>
              <a:t>The </a:t>
            </a:r>
            <a:r>
              <a:rPr lang="en-ZA" b="1" dirty="0" smtClean="0">
                <a:solidFill>
                  <a:srgbClr val="00B050"/>
                </a:solidFill>
              </a:rPr>
              <a:t>head</a:t>
            </a:r>
            <a:r>
              <a:rPr lang="en-ZA" dirty="0" smtClean="0">
                <a:solidFill>
                  <a:srgbClr val="00B050"/>
                </a:solidFill>
              </a:rPr>
              <a:t> </a:t>
            </a:r>
            <a:r>
              <a:rPr lang="en-ZA" dirty="0" smtClean="0"/>
              <a:t>of the skip list will be an array of </a:t>
            </a:r>
            <a:r>
              <a:rPr lang="en-ZA" b="1" dirty="0" err="1" smtClean="0">
                <a:solidFill>
                  <a:srgbClr val="FF0000"/>
                </a:solidFill>
              </a:rPr>
              <a:t>maxLevel</a:t>
            </a:r>
            <a:r>
              <a:rPr lang="en-ZA" dirty="0" smtClean="0">
                <a:solidFill>
                  <a:srgbClr val="FF0000"/>
                </a:solidFill>
              </a:rPr>
              <a:t> </a:t>
            </a:r>
            <a:r>
              <a:rPr lang="en-ZA" dirty="0" smtClean="0"/>
              <a:t>size, so that any</a:t>
            </a:r>
            <a:r>
              <a:rPr lang="en-ZA" dirty="0"/>
              <a:t> level </a:t>
            </a:r>
            <a:r>
              <a:rPr lang="en-ZA" dirty="0" smtClean="0"/>
              <a:t>could be directly accessed</a:t>
            </a:r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623413"/>
          </a:xfrm>
        </p:spPr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12116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1512116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259185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2259185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02135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3002135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739936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3739936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499105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4499105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258274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sp>
        <p:nvSpPr>
          <p:cNvPr id="19" name="Rectangle 18"/>
          <p:cNvSpPr/>
          <p:nvPr/>
        </p:nvSpPr>
        <p:spPr>
          <a:xfrm>
            <a:off x="5258274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013581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7</a:t>
            </a:r>
            <a:endParaRPr lang="en-ZA" dirty="0"/>
          </a:p>
        </p:txBody>
      </p:sp>
      <p:sp>
        <p:nvSpPr>
          <p:cNvPr id="21" name="Rectangle 20"/>
          <p:cNvSpPr/>
          <p:nvPr/>
        </p:nvSpPr>
        <p:spPr>
          <a:xfrm>
            <a:off x="6013581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764769" y="554265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8</a:t>
            </a:r>
            <a:endParaRPr lang="en-ZA" dirty="0"/>
          </a:p>
        </p:txBody>
      </p:sp>
      <p:sp>
        <p:nvSpPr>
          <p:cNvPr id="23" name="Rectangle 22"/>
          <p:cNvSpPr/>
          <p:nvPr/>
        </p:nvSpPr>
        <p:spPr>
          <a:xfrm>
            <a:off x="6764769" y="512252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563188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9</a:t>
            </a:r>
            <a:endParaRPr lang="en-ZA" dirty="0"/>
          </a:p>
        </p:txBody>
      </p:sp>
      <p:sp>
        <p:nvSpPr>
          <p:cNvPr id="25" name="Rectangle 24"/>
          <p:cNvSpPr/>
          <p:nvPr/>
        </p:nvSpPr>
        <p:spPr>
          <a:xfrm>
            <a:off x="7563188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709824" y="531681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65131" y="532299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11943" y="532299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49744" y="534153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32147" y="533741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73297" y="533741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48089" y="532228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97811" y="532917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80214" y="532299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9224" y="512528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538034" y="5522686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54517" y="532846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83072" y="513215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59957" y="469755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733500" y="469755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255184" y="469755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769660" y="469755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719224" y="470238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962755" y="4895267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458435" y="4907624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3964417" y="4907624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473230" y="4906938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987706" y="4900758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50411" y="4697559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33500" y="428150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769660" y="428150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719224" y="42863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962755" y="4479208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3964417" y="4491565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987706" y="4484699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50411" y="428150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73007" y="386477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722571" y="386960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966102" y="4062484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991053" y="4067975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53758" y="3864776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664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1052</Words>
  <Application>Microsoft Office PowerPoint</Application>
  <PresentationFormat>On-screen Show (4:3)</PresentationFormat>
  <Paragraphs>392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Unicode MS</vt:lpstr>
      <vt:lpstr>新細明體</vt:lpstr>
      <vt:lpstr>Cambria Math</vt:lpstr>
      <vt:lpstr>Century Gothic</vt:lpstr>
      <vt:lpstr>Consolas</vt:lpstr>
      <vt:lpstr>Courier New</vt:lpstr>
      <vt:lpstr>Times New Roman</vt:lpstr>
      <vt:lpstr>Wingdings</vt:lpstr>
      <vt:lpstr>Presentation level design</vt:lpstr>
      <vt:lpstr>COS 212 Skip Lists</vt:lpstr>
      <vt:lpstr>Big-O notation: recap</vt:lpstr>
      <vt:lpstr>Remember the Linked Lists?</vt:lpstr>
      <vt:lpstr>PowerPoint Presentation</vt:lpstr>
      <vt:lpstr>Linked Lists</vt:lpstr>
      <vt:lpstr>Skip Lists</vt:lpstr>
      <vt:lpstr>Math behind Skip Lists</vt:lpstr>
      <vt:lpstr>Skip Lists</vt:lpstr>
      <vt:lpstr>Skip Lists</vt:lpstr>
      <vt:lpstr>Skip Linked Lists</vt:lpstr>
      <vt:lpstr>Skip Lists : Search</vt:lpstr>
      <vt:lpstr>Search for 6:</vt:lpstr>
      <vt:lpstr>Skip Lists : Insert</vt:lpstr>
      <vt:lpstr>Skip Lists : Insert</vt:lpstr>
      <vt:lpstr>Skip Lists : Insert</vt:lpstr>
      <vt:lpstr>Skip Lists : Insert</vt:lpstr>
      <vt:lpstr>Skip Lists : Insert</vt:lpstr>
      <vt:lpstr>Skip Lists : Delete</vt:lpstr>
      <vt:lpstr>Skip Lists : Delete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2021-03-22T10:45:41Z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