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6"/>
  </p:notesMasterIdLst>
  <p:handoutMasterIdLst>
    <p:handoutMasterId r:id="rId17"/>
  </p:handoutMasterIdLst>
  <p:sldIdLst>
    <p:sldId id="257" r:id="rId3"/>
    <p:sldId id="258" r:id="rId4"/>
    <p:sldId id="278" r:id="rId5"/>
    <p:sldId id="279" r:id="rId6"/>
    <p:sldId id="280" r:id="rId7"/>
    <p:sldId id="281" r:id="rId8"/>
    <p:sldId id="283" r:id="rId9"/>
    <p:sldId id="282" r:id="rId10"/>
    <p:sldId id="288" r:id="rId11"/>
    <p:sldId id="284" r:id="rId12"/>
    <p:sldId id="285" r:id="rId13"/>
    <p:sldId id="286" r:id="rId14"/>
    <p:sldId id="28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C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dirty="0" smtClean="0"/>
              <a:t>Efficiency</a:t>
            </a:r>
            <a:endParaRPr lang="en-ZA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189/362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Optimal (pre-ordered)</c:v>
                </c:pt>
                <c:pt idx="1">
                  <c:v>Plain</c:v>
                </c:pt>
                <c:pt idx="2">
                  <c:v>Move-to-Front</c:v>
                </c:pt>
                <c:pt idx="3">
                  <c:v>Transpose</c:v>
                </c:pt>
                <c:pt idx="4">
                  <c:v>Count</c:v>
                </c:pt>
                <c:pt idx="5">
                  <c:v>Alphabetical Order</c:v>
                </c:pt>
                <c:pt idx="6">
                  <c:v>Skip List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29.7</c:v>
                </c:pt>
                <c:pt idx="1">
                  <c:v>66.099999999999994</c:v>
                </c:pt>
                <c:pt idx="2">
                  <c:v>58.2</c:v>
                </c:pt>
                <c:pt idx="3">
                  <c:v>78.599999999999994</c:v>
                </c:pt>
                <c:pt idx="4">
                  <c:v>57.1</c:v>
                </c:pt>
                <c:pt idx="5">
                  <c:v>55.3</c:v>
                </c:pt>
                <c:pt idx="6">
                  <c:v>11.1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1448/7349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Optimal (pre-ordered)</c:v>
                </c:pt>
                <c:pt idx="1">
                  <c:v>Plain</c:v>
                </c:pt>
                <c:pt idx="2">
                  <c:v>Move-to-Front</c:v>
                </c:pt>
                <c:pt idx="3">
                  <c:v>Transpose</c:v>
                </c:pt>
                <c:pt idx="4">
                  <c:v>Count</c:v>
                </c:pt>
                <c:pt idx="5">
                  <c:v>Alphabetical Order</c:v>
                </c:pt>
                <c:pt idx="6">
                  <c:v>Skip List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15.3</c:v>
                </c:pt>
                <c:pt idx="1">
                  <c:v>48.8</c:v>
                </c:pt>
                <c:pt idx="2">
                  <c:v>29.7</c:v>
                </c:pt>
                <c:pt idx="3">
                  <c:v>39.6</c:v>
                </c:pt>
                <c:pt idx="4">
                  <c:v>30.2</c:v>
                </c:pt>
                <c:pt idx="5">
                  <c:v>50.2</c:v>
                </c:pt>
                <c:pt idx="6">
                  <c:v>4.8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3049/12948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Optimal (pre-ordered)</c:v>
                </c:pt>
                <c:pt idx="1">
                  <c:v>Plain</c:v>
                </c:pt>
                <c:pt idx="2">
                  <c:v>Move-to-Front</c:v>
                </c:pt>
                <c:pt idx="3">
                  <c:v>Transpose</c:v>
                </c:pt>
                <c:pt idx="4">
                  <c:v>Count</c:v>
                </c:pt>
                <c:pt idx="5">
                  <c:v>Alphabetical Order</c:v>
                </c:pt>
                <c:pt idx="6">
                  <c:v>Skip List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15.5</c:v>
                </c:pt>
                <c:pt idx="1">
                  <c:v>43.4</c:v>
                </c:pt>
                <c:pt idx="2">
                  <c:v>35.700000000000003</c:v>
                </c:pt>
                <c:pt idx="3">
                  <c:v>43</c:v>
                </c:pt>
                <c:pt idx="4">
                  <c:v>35.9</c:v>
                </c:pt>
                <c:pt idx="5">
                  <c:v>53.8</c:v>
                </c:pt>
                <c:pt idx="6">
                  <c:v>4.3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6835/93087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Optimal (pre-ordered)</c:v>
                </c:pt>
                <c:pt idx="1">
                  <c:v>Plain</c:v>
                </c:pt>
                <c:pt idx="2">
                  <c:v>Move-to-Front</c:v>
                </c:pt>
                <c:pt idx="3">
                  <c:v>Transpose</c:v>
                </c:pt>
                <c:pt idx="4">
                  <c:v>Count</c:v>
                </c:pt>
                <c:pt idx="5">
                  <c:v>Alphabetical Order</c:v>
                </c:pt>
                <c:pt idx="6">
                  <c:v>Skip List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7.6</c:v>
                </c:pt>
                <c:pt idx="1">
                  <c:v>19.3</c:v>
                </c:pt>
                <c:pt idx="2">
                  <c:v>14.3</c:v>
                </c:pt>
                <c:pt idx="3">
                  <c:v>18.2</c:v>
                </c:pt>
                <c:pt idx="4">
                  <c:v>13.4</c:v>
                </c:pt>
                <c:pt idx="5">
                  <c:v>54.9</c:v>
                </c:pt>
                <c:pt idx="6">
                  <c:v>3.6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88204096"/>
        <c:axId val="388207232"/>
      </c:barChart>
      <c:catAx>
        <c:axId val="388204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207232"/>
        <c:crosses val="autoZero"/>
        <c:auto val="1"/>
        <c:lblAlgn val="ctr"/>
        <c:lblOffset val="100"/>
        <c:noMultiLvlLbl val="0"/>
      </c:catAx>
      <c:valAx>
        <c:axId val="388207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204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3/24/2021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3/24/2021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3/24/2021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3/24/2021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3/24/2021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3/24/2021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3/24/2021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COS 212</a:t>
            </a:r>
            <a:br>
              <a:rPr lang="en-US" dirty="0" smtClean="0"/>
            </a:br>
            <a:r>
              <a:rPr lang="en-US" dirty="0" smtClean="0"/>
              <a:t>Self-Organizing Lists, Sparse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112104"/>
            <a:ext cx="7886700" cy="5272220"/>
          </a:xfrm>
        </p:spPr>
        <p:txBody>
          <a:bodyPr>
            <a:normAutofit/>
          </a:bodyPr>
          <a:lstStyle/>
          <a:p>
            <a:endParaRPr lang="en-ZA" sz="2400" dirty="0" smtClean="0"/>
          </a:p>
          <a:p>
            <a:endParaRPr lang="en-US" sz="2400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Self-Organizing Lists</a:t>
            </a:r>
            <a:endParaRPr lang="en-US" dirty="0"/>
          </a:p>
        </p:txBody>
      </p:sp>
      <p:graphicFrame>
        <p:nvGraphicFramePr>
          <p:cNvPr id="30" name="Chart 29"/>
          <p:cNvGraphicFramePr/>
          <p:nvPr>
            <p:extLst>
              <p:ext uri="{D42A27DB-BD31-4B8C-83A1-F6EECF244321}">
                <p14:modId xmlns:p14="http://schemas.microsoft.com/office/powerpoint/2010/main" val="3379403432"/>
              </p:ext>
            </p:extLst>
          </p:nvPr>
        </p:nvGraphicFramePr>
        <p:xfrm>
          <a:off x="1039132" y="1275155"/>
          <a:ext cx="7364627" cy="4637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6633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Sparse Tables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8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155" y="856733"/>
            <a:ext cx="6156598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112103"/>
            <a:ext cx="2930096" cy="5497729"/>
          </a:xfrm>
        </p:spPr>
        <p:txBody>
          <a:bodyPr>
            <a:normAutofit/>
          </a:bodyPr>
          <a:lstStyle/>
          <a:p>
            <a:r>
              <a:rPr lang="en-ZA" sz="2000" dirty="0" smtClean="0"/>
              <a:t>Storing data in a</a:t>
            </a:r>
            <a:br>
              <a:rPr lang="en-ZA" sz="2000" dirty="0" smtClean="0"/>
            </a:br>
            <a:r>
              <a:rPr lang="en-ZA" sz="2000" dirty="0" smtClean="0">
                <a:solidFill>
                  <a:srgbClr val="0070C0"/>
                </a:solidFill>
              </a:rPr>
              <a:t>table</a:t>
            </a:r>
            <a:r>
              <a:rPr lang="en-ZA" sz="2000" dirty="0" smtClean="0"/>
              <a:t> rather than a vector is often natural/desirable</a:t>
            </a:r>
          </a:p>
          <a:p>
            <a:endParaRPr lang="en-ZA" sz="2000" dirty="0" smtClean="0"/>
          </a:p>
          <a:p>
            <a:r>
              <a:rPr lang="en-ZA" sz="2000" dirty="0" smtClean="0"/>
              <a:t>It is also often </a:t>
            </a:r>
            <a:r>
              <a:rPr lang="en-ZA" sz="2000" dirty="0" smtClean="0">
                <a:solidFill>
                  <a:srgbClr val="FF0000"/>
                </a:solidFill>
              </a:rPr>
              <a:t>wasteful</a:t>
            </a:r>
            <a:r>
              <a:rPr lang="en-ZA" sz="2000" dirty="0" smtClean="0"/>
              <a:t>, especially if the table has a lot of empty cells</a:t>
            </a:r>
          </a:p>
          <a:p>
            <a:endParaRPr lang="en-ZA" sz="2000" dirty="0" smtClean="0"/>
          </a:p>
          <a:p>
            <a:r>
              <a:rPr lang="en-ZA" sz="2000" dirty="0" smtClean="0"/>
              <a:t>A poorly populated table is referred to as a </a:t>
            </a:r>
            <a:r>
              <a:rPr lang="en-ZA" sz="2000" dirty="0" smtClean="0">
                <a:solidFill>
                  <a:srgbClr val="00B050"/>
                </a:solidFill>
              </a:rPr>
              <a:t>sparse table</a:t>
            </a:r>
          </a:p>
          <a:p>
            <a:endParaRPr lang="en-ZA" sz="2000" dirty="0" smtClean="0">
              <a:solidFill>
                <a:srgbClr val="00B050"/>
              </a:solidFill>
            </a:endParaRPr>
          </a:p>
          <a:p>
            <a:r>
              <a:rPr lang="en-ZA" sz="2000" dirty="0" smtClean="0">
                <a:solidFill>
                  <a:srgbClr val="0070C0"/>
                </a:solidFill>
              </a:rPr>
              <a:t>How can we make such a structure </a:t>
            </a:r>
            <a:r>
              <a:rPr lang="en-ZA" sz="2000" u="sng" dirty="0" smtClean="0">
                <a:solidFill>
                  <a:srgbClr val="0070C0"/>
                </a:solidFill>
              </a:rPr>
              <a:t>efficient</a:t>
            </a:r>
            <a:r>
              <a:rPr lang="en-ZA" sz="2000" dirty="0" smtClean="0">
                <a:solidFill>
                  <a:srgbClr val="0070C0"/>
                </a:solidFill>
              </a:rPr>
              <a:t>?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95982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10105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Sparse Tables: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Crazy Solution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2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121" y="-1"/>
            <a:ext cx="5325762" cy="6857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13"/>
          <p:cNvSpPr>
            <a:spLocks noGrp="1"/>
          </p:cNvSpPr>
          <p:nvPr>
            <p:ph idx="1"/>
          </p:nvPr>
        </p:nvSpPr>
        <p:spPr>
          <a:xfrm>
            <a:off x="628649" y="1392196"/>
            <a:ext cx="3185471" cy="5371070"/>
          </a:xfrm>
        </p:spPr>
        <p:txBody>
          <a:bodyPr>
            <a:normAutofit/>
          </a:bodyPr>
          <a:lstStyle/>
          <a:p>
            <a:r>
              <a:rPr lang="en-ZA" sz="2000" dirty="0" smtClean="0"/>
              <a:t>Assume every student can take max 8 classes</a:t>
            </a:r>
          </a:p>
          <a:p>
            <a:r>
              <a:rPr lang="en-ZA" sz="2000" dirty="0" smtClean="0"/>
              <a:t>Assume each class can have max 250 students</a:t>
            </a:r>
          </a:p>
          <a:p>
            <a:r>
              <a:rPr lang="en-ZA" sz="2000" dirty="0" smtClean="0"/>
              <a:t>Create 4 tables!</a:t>
            </a:r>
          </a:p>
          <a:p>
            <a:r>
              <a:rPr lang="en-ZA" sz="2000" dirty="0" smtClean="0"/>
              <a:t>2 to store subject codes p/student, and grades p/student/class</a:t>
            </a:r>
          </a:p>
          <a:p>
            <a:r>
              <a:rPr lang="en-ZA" sz="2000" dirty="0" smtClean="0"/>
              <a:t>2 to store students p/class, and grades p/class/student</a:t>
            </a:r>
          </a:p>
          <a:p>
            <a:r>
              <a:rPr lang="en-ZA" sz="2000" dirty="0" smtClean="0">
                <a:solidFill>
                  <a:srgbClr val="FF0000"/>
                </a:solidFill>
              </a:rPr>
              <a:t>Less wasteful, but still wasteful (why?)</a:t>
            </a:r>
          </a:p>
          <a:p>
            <a:r>
              <a:rPr lang="en-ZA" sz="2000" dirty="0" smtClean="0">
                <a:solidFill>
                  <a:srgbClr val="0070C0"/>
                </a:solidFill>
              </a:rPr>
              <a:t>Very inflexible (why?)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cxnSp>
        <p:nvCxnSpPr>
          <p:cNvPr id="8" name="Curved Connector 7"/>
          <p:cNvCxnSpPr>
            <a:stCxn id="9" idx="1"/>
          </p:cNvCxnSpPr>
          <p:nvPr/>
        </p:nvCxnSpPr>
        <p:spPr>
          <a:xfrm rot="10800000" flipV="1">
            <a:off x="6362715" y="1152269"/>
            <a:ext cx="636877" cy="146520"/>
          </a:xfrm>
          <a:prstGeom prst="curvedConnector3">
            <a:avLst>
              <a:gd name="adj1" fmla="val 50000"/>
            </a:avLst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999591" y="708455"/>
            <a:ext cx="1606378" cy="887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Subject codes</a:t>
            </a:r>
            <a:endParaRPr lang="en-ZA" dirty="0"/>
          </a:p>
        </p:txBody>
      </p:sp>
      <p:cxnSp>
        <p:nvCxnSpPr>
          <p:cNvPr id="12" name="Curved Connector 11"/>
          <p:cNvCxnSpPr>
            <a:stCxn id="15" idx="1"/>
          </p:cNvCxnSpPr>
          <p:nvPr/>
        </p:nvCxnSpPr>
        <p:spPr>
          <a:xfrm rot="10800000" flipV="1">
            <a:off x="6362715" y="2901779"/>
            <a:ext cx="636877" cy="238168"/>
          </a:xfrm>
          <a:prstGeom prst="curvedConnector3">
            <a:avLst>
              <a:gd name="adj1" fmla="val 50000"/>
            </a:avLst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999591" y="2549611"/>
            <a:ext cx="1606378" cy="7043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Grade codes</a:t>
            </a:r>
            <a:endParaRPr lang="en-ZA" dirty="0"/>
          </a:p>
        </p:txBody>
      </p:sp>
      <p:cxnSp>
        <p:nvCxnSpPr>
          <p:cNvPr id="16" name="Curved Connector 15"/>
          <p:cNvCxnSpPr>
            <a:stCxn id="17" idx="1"/>
          </p:cNvCxnSpPr>
          <p:nvPr/>
        </p:nvCxnSpPr>
        <p:spPr>
          <a:xfrm rot="10800000" flipV="1">
            <a:off x="5633670" y="4842669"/>
            <a:ext cx="636873" cy="160786"/>
          </a:xfrm>
          <a:prstGeom prst="curvedConnector3">
            <a:avLst>
              <a:gd name="adj1" fmla="val 50000"/>
            </a:avLst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270542" y="4413122"/>
            <a:ext cx="1606378" cy="8590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Student numbers</a:t>
            </a:r>
            <a:endParaRPr lang="en-ZA" dirty="0"/>
          </a:p>
        </p:txBody>
      </p:sp>
      <p:cxnSp>
        <p:nvCxnSpPr>
          <p:cNvPr id="19" name="Curved Connector 18"/>
          <p:cNvCxnSpPr>
            <a:stCxn id="20" idx="1"/>
          </p:cNvCxnSpPr>
          <p:nvPr/>
        </p:nvCxnSpPr>
        <p:spPr>
          <a:xfrm rot="10800000" flipV="1">
            <a:off x="5559526" y="6016112"/>
            <a:ext cx="636877" cy="238168"/>
          </a:xfrm>
          <a:prstGeom prst="curvedConnector3">
            <a:avLst>
              <a:gd name="adj1" fmla="val 50000"/>
            </a:avLst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196402" y="5663944"/>
            <a:ext cx="1606378" cy="7043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Grade codes</a:t>
            </a:r>
            <a:endParaRPr lang="en-Z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5067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7" grpId="0" animBg="1"/>
      <p:bldP spid="20" grpId="0" animBg="1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26226"/>
            <a:ext cx="6486291" cy="675200"/>
          </a:xfrm>
        </p:spPr>
        <p:txBody>
          <a:bodyPr>
            <a:normAutofit/>
          </a:bodyPr>
          <a:lstStyle/>
          <a:p>
            <a:r>
              <a:rPr lang="en-US" dirty="0" smtClean="0"/>
              <a:t>Sparse Tables: </a:t>
            </a:r>
            <a:r>
              <a:rPr lang="en-US" dirty="0" smtClean="0">
                <a:solidFill>
                  <a:srgbClr val="FF0000"/>
                </a:solidFill>
              </a:rPr>
              <a:t>Elegant Solution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368" y="966186"/>
            <a:ext cx="6705600" cy="5656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Curved Connector 17"/>
          <p:cNvCxnSpPr>
            <a:stCxn id="21" idx="2"/>
          </p:cNvCxnSpPr>
          <p:nvPr/>
        </p:nvCxnSpPr>
        <p:spPr>
          <a:xfrm rot="16200000" flipH="1">
            <a:off x="1460557" y="1485269"/>
            <a:ext cx="603125" cy="644108"/>
          </a:xfrm>
          <a:prstGeom prst="curvedConnector2">
            <a:avLst/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36876" y="801426"/>
            <a:ext cx="1606378" cy="7043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Arrays of linked lists</a:t>
            </a:r>
            <a:endParaRPr lang="en-ZA" dirty="0"/>
          </a:p>
        </p:txBody>
      </p:sp>
      <p:cxnSp>
        <p:nvCxnSpPr>
          <p:cNvPr id="23" name="Curved Connector 22"/>
          <p:cNvCxnSpPr>
            <a:stCxn id="21" idx="3"/>
          </p:cNvCxnSpPr>
          <p:nvPr/>
        </p:nvCxnSpPr>
        <p:spPr>
          <a:xfrm>
            <a:off x="2243254" y="1153594"/>
            <a:ext cx="414454" cy="323031"/>
          </a:xfrm>
          <a:prstGeom prst="curvedConnector3">
            <a:avLst>
              <a:gd name="adj1" fmla="val 50000"/>
            </a:avLst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8" idx="2"/>
          </p:cNvCxnSpPr>
          <p:nvPr/>
        </p:nvCxnSpPr>
        <p:spPr>
          <a:xfrm rot="16200000" flipH="1">
            <a:off x="1455142" y="2932830"/>
            <a:ext cx="189434" cy="1144778"/>
          </a:xfrm>
          <a:prstGeom prst="curvedConnector2">
            <a:avLst/>
          </a:prstGeom>
          <a:ln>
            <a:tailEnd type="stealth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" name="Rectangle 27"/>
          <p:cNvSpPr/>
          <p:nvPr/>
        </p:nvSpPr>
        <p:spPr>
          <a:xfrm>
            <a:off x="93189" y="2273646"/>
            <a:ext cx="1768561" cy="11368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a linked list of students taking a class starts here</a:t>
            </a:r>
            <a:endParaRPr lang="en-ZA" dirty="0"/>
          </a:p>
        </p:txBody>
      </p:sp>
      <p:cxnSp>
        <p:nvCxnSpPr>
          <p:cNvPr id="32" name="Curved Connector 31"/>
          <p:cNvCxnSpPr>
            <a:stCxn id="33" idx="1"/>
          </p:cNvCxnSpPr>
          <p:nvPr/>
        </p:nvCxnSpPr>
        <p:spPr>
          <a:xfrm rot="10800000" flipV="1">
            <a:off x="6639699" y="747897"/>
            <a:ext cx="475243" cy="757863"/>
          </a:xfrm>
          <a:prstGeom prst="curvedConnector2">
            <a:avLst/>
          </a:prstGeom>
          <a:ln>
            <a:tailEnd type="stealth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3" name="Rectangle 32"/>
          <p:cNvSpPr/>
          <p:nvPr/>
        </p:nvSpPr>
        <p:spPr>
          <a:xfrm>
            <a:off x="7114941" y="179470"/>
            <a:ext cx="1768561" cy="11368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a linked lists of classes taken by a student starts here</a:t>
            </a:r>
            <a:endParaRPr lang="en-ZA" dirty="0"/>
          </a:p>
        </p:txBody>
      </p:sp>
      <p:cxnSp>
        <p:nvCxnSpPr>
          <p:cNvPr id="38" name="Curved Connector 37"/>
          <p:cNvCxnSpPr>
            <a:stCxn id="39" idx="1"/>
          </p:cNvCxnSpPr>
          <p:nvPr/>
        </p:nvCxnSpPr>
        <p:spPr>
          <a:xfrm rot="10800000" flipV="1">
            <a:off x="6755027" y="4043897"/>
            <a:ext cx="359914" cy="355106"/>
          </a:xfrm>
          <a:prstGeom prst="curved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9" name="Rectangle 38"/>
          <p:cNvSpPr/>
          <p:nvPr/>
        </p:nvSpPr>
        <p:spPr>
          <a:xfrm>
            <a:off x="7114941" y="3754690"/>
            <a:ext cx="1606378" cy="5784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Student number</a:t>
            </a:r>
            <a:endParaRPr lang="en-ZA" dirty="0"/>
          </a:p>
        </p:txBody>
      </p:sp>
      <p:cxnSp>
        <p:nvCxnSpPr>
          <p:cNvPr id="45" name="Curved Connector 44"/>
          <p:cNvCxnSpPr>
            <a:stCxn id="46" idx="1"/>
          </p:cNvCxnSpPr>
          <p:nvPr/>
        </p:nvCxnSpPr>
        <p:spPr>
          <a:xfrm rot="10800000" flipV="1">
            <a:off x="6755033" y="4540660"/>
            <a:ext cx="359909" cy="23104"/>
          </a:xfrm>
          <a:prstGeom prst="curved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7114941" y="4328087"/>
            <a:ext cx="1606378" cy="4251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Class code</a:t>
            </a:r>
            <a:endParaRPr lang="en-ZA" dirty="0"/>
          </a:p>
        </p:txBody>
      </p:sp>
      <p:cxnSp>
        <p:nvCxnSpPr>
          <p:cNvPr id="49" name="Curved Connector 48"/>
          <p:cNvCxnSpPr>
            <a:stCxn id="50" idx="1"/>
          </p:cNvCxnSpPr>
          <p:nvPr/>
        </p:nvCxnSpPr>
        <p:spPr>
          <a:xfrm rot="10800000">
            <a:off x="6755029" y="4753232"/>
            <a:ext cx="359913" cy="202284"/>
          </a:xfrm>
          <a:prstGeom prst="curved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0" name="Rectangle 49"/>
          <p:cNvSpPr/>
          <p:nvPr/>
        </p:nvSpPr>
        <p:spPr>
          <a:xfrm>
            <a:off x="7114941" y="4742943"/>
            <a:ext cx="1606378" cy="4251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Grade</a:t>
            </a:r>
            <a:endParaRPr lang="en-ZA" dirty="0"/>
          </a:p>
        </p:txBody>
      </p:sp>
      <p:cxnSp>
        <p:nvCxnSpPr>
          <p:cNvPr id="52" name="Curved Connector 51"/>
          <p:cNvCxnSpPr>
            <a:stCxn id="53" idx="0"/>
          </p:cNvCxnSpPr>
          <p:nvPr/>
        </p:nvCxnSpPr>
        <p:spPr>
          <a:xfrm rot="16200000" flipH="1">
            <a:off x="5307985" y="3930099"/>
            <a:ext cx="718501" cy="1374433"/>
          </a:xfrm>
          <a:prstGeom prst="curvedConnector4">
            <a:avLst>
              <a:gd name="adj1" fmla="val -31816"/>
              <a:gd name="adj2" fmla="val 83423"/>
            </a:avLst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3" name="Rectangle 52"/>
          <p:cNvSpPr/>
          <p:nvPr/>
        </p:nvSpPr>
        <p:spPr>
          <a:xfrm>
            <a:off x="4061254" y="4258065"/>
            <a:ext cx="1837531" cy="4951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Pointer to next student</a:t>
            </a:r>
            <a:endParaRPr lang="en-ZA" dirty="0"/>
          </a:p>
        </p:txBody>
      </p:sp>
      <p:sp>
        <p:nvSpPr>
          <p:cNvPr id="68" name="Rectangle 67"/>
          <p:cNvSpPr/>
          <p:nvPr/>
        </p:nvSpPr>
        <p:spPr>
          <a:xfrm>
            <a:off x="4061252" y="4769258"/>
            <a:ext cx="1837531" cy="4951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Pointer to next class</a:t>
            </a:r>
            <a:endParaRPr lang="en-ZA" dirty="0"/>
          </a:p>
        </p:txBody>
      </p:sp>
      <p:cxnSp>
        <p:nvCxnSpPr>
          <p:cNvPr id="69" name="Curved Connector 68"/>
          <p:cNvCxnSpPr>
            <a:stCxn id="68" idx="2"/>
          </p:cNvCxnSpPr>
          <p:nvPr/>
        </p:nvCxnSpPr>
        <p:spPr>
          <a:xfrm rot="5400000" flipH="1" flipV="1">
            <a:off x="5619067" y="4529039"/>
            <a:ext cx="96337" cy="1374436"/>
          </a:xfrm>
          <a:prstGeom prst="curvedConnector4">
            <a:avLst>
              <a:gd name="adj1" fmla="val -237292"/>
              <a:gd name="adj2" fmla="val 83423"/>
            </a:avLst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72" name="TextBox 71"/>
          <p:cNvSpPr txBox="1"/>
          <p:nvPr/>
        </p:nvSpPr>
        <p:spPr>
          <a:xfrm>
            <a:off x="6354452" y="5770205"/>
            <a:ext cx="2654894" cy="92333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No space is wasted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No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Fast and flexible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211200" y="1247322"/>
            <a:ext cx="101956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Z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Z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814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33" grpId="0" animBg="1"/>
      <p:bldP spid="39" grpId="0" animBg="1"/>
      <p:bldP spid="46" grpId="0" animBg="1"/>
      <p:bldP spid="50" grpId="0" animBg="1"/>
      <p:bldP spid="53" grpId="0" animBg="1"/>
      <p:bldP spid="68" grpId="0" animBg="1"/>
      <p:bldP spid="72" grpId="0" animBg="1"/>
    </p:bld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112104"/>
            <a:ext cx="7886700" cy="5272220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>
                <a:solidFill>
                  <a:srgbClr val="0070C0"/>
                </a:solidFill>
              </a:rPr>
              <a:t>Skip lists </a:t>
            </a:r>
            <a:r>
              <a:rPr lang="en-US" sz="2400" dirty="0" smtClean="0"/>
              <a:t>are </a:t>
            </a:r>
            <a:r>
              <a:rPr lang="en-US" sz="2400" dirty="0" smtClean="0">
                <a:solidFill>
                  <a:schemeClr val="accent2"/>
                </a:solidFill>
              </a:rPr>
              <a:t>ordered linked lists </a:t>
            </a:r>
            <a:r>
              <a:rPr lang="en-US" sz="2400" dirty="0" smtClean="0"/>
              <a:t>that enable efficient search</a:t>
            </a:r>
          </a:p>
          <a:p>
            <a:pPr lvl="0"/>
            <a:endParaRPr lang="en-US" sz="2400" dirty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r>
              <a:rPr lang="en-ZA" sz="2400" dirty="0" smtClean="0"/>
              <a:t>The linkage in a skip list is rather complicated</a:t>
            </a:r>
          </a:p>
          <a:p>
            <a:pPr lvl="0"/>
            <a:r>
              <a:rPr lang="en-ZA" sz="2400" dirty="0" smtClean="0"/>
              <a:t>Maintaining the skip list is also complex</a:t>
            </a:r>
          </a:p>
          <a:p>
            <a:pPr lvl="0"/>
            <a:r>
              <a:rPr lang="en-ZA" sz="2400" dirty="0" smtClean="0"/>
              <a:t>Can’t we </a:t>
            </a:r>
            <a:r>
              <a:rPr lang="en-ZA" sz="2400" dirty="0" smtClean="0">
                <a:solidFill>
                  <a:srgbClr val="FF0000"/>
                </a:solidFill>
              </a:rPr>
              <a:t>improve the efficiency</a:t>
            </a:r>
            <a:r>
              <a:rPr lang="en-ZA" sz="2400" dirty="0" smtClean="0"/>
              <a:t> of ordinary one-layered linked lists instead?</a:t>
            </a:r>
            <a:endParaRPr lang="en-ZA" dirty="0" smtClean="0"/>
          </a:p>
          <a:p>
            <a:pPr lvl="1"/>
            <a:endParaRPr lang="en-ZA" dirty="0"/>
          </a:p>
          <a:p>
            <a:pPr lvl="1"/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Improving the Linked Lists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47624"/>
            <a:ext cx="8128552" cy="19051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43112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112104"/>
            <a:ext cx="7886700" cy="5272220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>
                <a:solidFill>
                  <a:srgbClr val="FF0000"/>
                </a:solidFill>
              </a:rPr>
              <a:t>Self-organizing</a:t>
            </a:r>
            <a:r>
              <a:rPr lang="en-US" sz="2400" dirty="0" smtClean="0"/>
              <a:t> lists are linked lists that </a:t>
            </a:r>
            <a:r>
              <a:rPr lang="en-US" sz="2400" dirty="0" smtClean="0">
                <a:solidFill>
                  <a:srgbClr val="0070C0"/>
                </a:solidFill>
              </a:rPr>
              <a:t>reorganize</a:t>
            </a:r>
            <a:r>
              <a:rPr lang="en-US" sz="2400" dirty="0" smtClean="0"/>
              <a:t> data order to improve search efficiency</a:t>
            </a:r>
          </a:p>
          <a:p>
            <a:pPr lvl="0"/>
            <a:r>
              <a:rPr lang="en-US" sz="2400" dirty="0" smtClean="0"/>
              <a:t>An </a:t>
            </a:r>
            <a:r>
              <a:rPr lang="en-US" sz="2400" dirty="0" smtClean="0">
                <a:solidFill>
                  <a:schemeClr val="accent2"/>
                </a:solidFill>
              </a:rPr>
              <a:t>ordered list </a:t>
            </a:r>
            <a:r>
              <a:rPr lang="en-US" sz="2400" dirty="0" smtClean="0"/>
              <a:t>is a self-organizing list</a:t>
            </a:r>
          </a:p>
          <a:p>
            <a:pPr lvl="1"/>
            <a:r>
              <a:rPr lang="en-US" dirty="0" smtClean="0"/>
              <a:t>Every data element is inserted in a correct place to preserve the order of elements</a:t>
            </a:r>
          </a:p>
          <a:p>
            <a:pPr lvl="1"/>
            <a:r>
              <a:rPr lang="en-US" dirty="0" smtClean="0"/>
              <a:t>Searching an ordered list is more efficient than searching an unordered list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Why?</a:t>
            </a:r>
          </a:p>
          <a:p>
            <a:pPr lvl="1"/>
            <a:r>
              <a:rPr lang="en-US" sz="2400" dirty="0" smtClean="0"/>
              <a:t>Suppose you are looking for </a:t>
            </a:r>
            <a:r>
              <a:rPr lang="en-US" sz="2400" dirty="0" smtClean="0">
                <a:solidFill>
                  <a:srgbClr val="0070C0"/>
                </a:solidFill>
              </a:rPr>
              <a:t>D</a:t>
            </a:r>
          </a:p>
          <a:p>
            <a:pPr lvl="1"/>
            <a:endParaRPr lang="en-ZA" dirty="0" smtClean="0"/>
          </a:p>
          <a:p>
            <a:pPr lvl="1"/>
            <a:endParaRPr lang="en-ZA" dirty="0"/>
          </a:p>
          <a:p>
            <a:pPr lvl="1"/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Self-Organizing Lists</a:t>
            </a:r>
            <a:endParaRPr lang="en-US" dirty="0"/>
          </a:p>
        </p:txBody>
      </p:sp>
      <p:graphicFrame>
        <p:nvGraphicFramePr>
          <p:cNvPr id="5" name="Group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716154"/>
              </p:ext>
            </p:extLst>
          </p:nvPr>
        </p:nvGraphicFramePr>
        <p:xfrm>
          <a:off x="5818195" y="5029200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890336"/>
              </p:ext>
            </p:extLst>
          </p:nvPr>
        </p:nvGraphicFramePr>
        <p:xfrm>
          <a:off x="6503995" y="5029200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B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Freeform 185"/>
          <p:cNvSpPr>
            <a:spLocks/>
          </p:cNvSpPr>
          <p:nvPr/>
        </p:nvSpPr>
        <p:spPr bwMode="auto">
          <a:xfrm>
            <a:off x="6046795" y="5105400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" name="Group 1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0509"/>
              </p:ext>
            </p:extLst>
          </p:nvPr>
        </p:nvGraphicFramePr>
        <p:xfrm>
          <a:off x="7189795" y="5029200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674821"/>
              </p:ext>
            </p:extLst>
          </p:nvPr>
        </p:nvGraphicFramePr>
        <p:xfrm>
          <a:off x="7875595" y="5029200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F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Freeform 202"/>
          <p:cNvSpPr>
            <a:spLocks/>
          </p:cNvSpPr>
          <p:nvPr/>
        </p:nvSpPr>
        <p:spPr bwMode="auto">
          <a:xfrm>
            <a:off x="7418395" y="5105400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203"/>
          <p:cNvSpPr>
            <a:spLocks/>
          </p:cNvSpPr>
          <p:nvPr/>
        </p:nvSpPr>
        <p:spPr bwMode="auto">
          <a:xfrm>
            <a:off x="6732595" y="5105400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" name="Group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92417"/>
              </p:ext>
            </p:extLst>
          </p:nvPr>
        </p:nvGraphicFramePr>
        <p:xfrm>
          <a:off x="1467914" y="5025080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B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Group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420527"/>
              </p:ext>
            </p:extLst>
          </p:nvPr>
        </p:nvGraphicFramePr>
        <p:xfrm>
          <a:off x="2153714" y="5025080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Freeform 185"/>
          <p:cNvSpPr>
            <a:spLocks/>
          </p:cNvSpPr>
          <p:nvPr/>
        </p:nvSpPr>
        <p:spPr bwMode="auto">
          <a:xfrm>
            <a:off x="1696514" y="5101280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7" name="Group 1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618562"/>
              </p:ext>
            </p:extLst>
          </p:nvPr>
        </p:nvGraphicFramePr>
        <p:xfrm>
          <a:off x="2839514" y="5025080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992576"/>
              </p:ext>
            </p:extLst>
          </p:nvPr>
        </p:nvGraphicFramePr>
        <p:xfrm>
          <a:off x="3525314" y="5025080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F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Freeform 202"/>
          <p:cNvSpPr>
            <a:spLocks/>
          </p:cNvSpPr>
          <p:nvPr/>
        </p:nvSpPr>
        <p:spPr bwMode="auto">
          <a:xfrm>
            <a:off x="3068114" y="5101280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203"/>
          <p:cNvSpPr>
            <a:spLocks/>
          </p:cNvSpPr>
          <p:nvPr/>
        </p:nvSpPr>
        <p:spPr bwMode="auto">
          <a:xfrm>
            <a:off x="2382314" y="5101280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88692" y="6014992"/>
            <a:ext cx="15450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Ordered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38411" y="5998513"/>
            <a:ext cx="15450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ZA" b="1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Unordered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6063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6" grpId="0" animBg="1"/>
      <p:bldP spid="19" grpId="0" animBg="1"/>
      <p:bldP spid="20" grpId="0" animBg="1"/>
      <p:bldP spid="3" grpId="0"/>
      <p:bldP spid="21" grpId="0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112104"/>
            <a:ext cx="7886700" cy="5272220"/>
          </a:xfrm>
        </p:spPr>
        <p:txBody>
          <a:bodyPr>
            <a:normAutofit/>
          </a:bodyPr>
          <a:lstStyle/>
          <a:p>
            <a:pPr lvl="0"/>
            <a:r>
              <a:rPr lang="en-ZA" sz="2400" dirty="0">
                <a:solidFill>
                  <a:srgbClr val="FF0000"/>
                </a:solidFill>
              </a:rPr>
              <a:t>Move‑to‑front </a:t>
            </a:r>
            <a:r>
              <a:rPr lang="en-ZA" sz="2400" dirty="0" smtClean="0">
                <a:solidFill>
                  <a:srgbClr val="FF0000"/>
                </a:solidFill>
              </a:rPr>
              <a:t>method:</a:t>
            </a:r>
          </a:p>
          <a:p>
            <a:pPr lvl="1"/>
            <a:r>
              <a:rPr lang="en-ZA" dirty="0" smtClean="0"/>
              <a:t>Locate </a:t>
            </a:r>
            <a:r>
              <a:rPr lang="en-ZA" dirty="0"/>
              <a:t>the desired </a:t>
            </a:r>
            <a:r>
              <a:rPr lang="en-ZA" dirty="0" smtClean="0"/>
              <a:t>element</a:t>
            </a:r>
          </a:p>
          <a:p>
            <a:pPr lvl="1"/>
            <a:r>
              <a:rPr lang="en-ZA" dirty="0" smtClean="0"/>
              <a:t>Put the desired element’s node </a:t>
            </a:r>
            <a:r>
              <a:rPr lang="en-ZA" dirty="0"/>
              <a:t>at the beginning of the </a:t>
            </a:r>
            <a:r>
              <a:rPr lang="en-ZA" dirty="0" smtClean="0"/>
              <a:t>list</a:t>
            </a:r>
          </a:p>
          <a:p>
            <a:pPr lvl="1"/>
            <a:endParaRPr lang="en-ZA" dirty="0" smtClean="0"/>
          </a:p>
          <a:p>
            <a:pPr lvl="0"/>
            <a:endParaRPr lang="en-ZA" sz="2400" dirty="0"/>
          </a:p>
          <a:p>
            <a:pPr lvl="0"/>
            <a:endParaRPr lang="en-ZA" sz="2400" dirty="0" smtClean="0"/>
          </a:p>
          <a:p>
            <a:pPr lvl="0"/>
            <a:endParaRPr lang="en-ZA" sz="2400" dirty="0"/>
          </a:p>
          <a:p>
            <a:pPr marL="0" lvl="0" indent="0">
              <a:buNone/>
            </a:pPr>
            <a:endParaRPr lang="en-ZA" sz="2400" dirty="0" smtClean="0"/>
          </a:p>
          <a:p>
            <a:pPr lvl="0"/>
            <a:r>
              <a:rPr lang="en-ZA" sz="2400" dirty="0" smtClean="0">
                <a:solidFill>
                  <a:srgbClr val="0070C0"/>
                </a:solidFill>
              </a:rPr>
              <a:t>Why does this work?</a:t>
            </a:r>
          </a:p>
          <a:p>
            <a:pPr lvl="1"/>
            <a:r>
              <a:rPr lang="en-ZA" dirty="0" smtClean="0"/>
              <a:t>Because the elements that are accessed more often than others will eventually all move to the front</a:t>
            </a:r>
          </a:p>
          <a:p>
            <a:pPr lvl="1"/>
            <a:r>
              <a:rPr lang="en-ZA" dirty="0" smtClean="0"/>
              <a:t>The most-used elements are now easily accessible</a:t>
            </a:r>
          </a:p>
          <a:p>
            <a:r>
              <a:rPr lang="en-ZA" sz="2400" dirty="0" smtClean="0">
                <a:solidFill>
                  <a:srgbClr val="0070C0"/>
                </a:solidFill>
              </a:rPr>
              <a:t>Drawbacks?</a:t>
            </a:r>
            <a:endParaRPr lang="en-ZA" sz="2400" dirty="0" smtClean="0"/>
          </a:p>
          <a:p>
            <a:pPr lvl="1"/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Self-Organizing Lists</a:t>
            </a:r>
            <a:endParaRPr lang="en-US" dirty="0"/>
          </a:p>
        </p:txBody>
      </p:sp>
      <p:graphicFrame>
        <p:nvGraphicFramePr>
          <p:cNvPr id="21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458380"/>
              </p:ext>
            </p:extLst>
          </p:nvPr>
        </p:nvGraphicFramePr>
        <p:xfrm>
          <a:off x="1295400" y="2801955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26923"/>
              </p:ext>
            </p:extLst>
          </p:nvPr>
        </p:nvGraphicFramePr>
        <p:xfrm>
          <a:off x="1981200" y="2801955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B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Freeform 28"/>
          <p:cNvSpPr>
            <a:spLocks/>
          </p:cNvSpPr>
          <p:nvPr/>
        </p:nvSpPr>
        <p:spPr bwMode="auto">
          <a:xfrm>
            <a:off x="1524000" y="2878155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4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050850"/>
              </p:ext>
            </p:extLst>
          </p:nvPr>
        </p:nvGraphicFramePr>
        <p:xfrm>
          <a:off x="2667000" y="2801955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C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381288"/>
              </p:ext>
            </p:extLst>
          </p:nvPr>
        </p:nvGraphicFramePr>
        <p:xfrm>
          <a:off x="3352800" y="2801955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Freeform 45"/>
          <p:cNvSpPr>
            <a:spLocks/>
          </p:cNvSpPr>
          <p:nvPr/>
        </p:nvSpPr>
        <p:spPr bwMode="auto">
          <a:xfrm>
            <a:off x="2895600" y="2878155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46"/>
          <p:cNvSpPr>
            <a:spLocks/>
          </p:cNvSpPr>
          <p:nvPr/>
        </p:nvSpPr>
        <p:spPr bwMode="auto">
          <a:xfrm>
            <a:off x="2209800" y="2878155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48"/>
          <p:cNvSpPr>
            <a:spLocks noChangeShapeType="1"/>
          </p:cNvSpPr>
          <p:nvPr/>
        </p:nvSpPr>
        <p:spPr bwMode="auto">
          <a:xfrm>
            <a:off x="4191000" y="3182955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4102445" y="2752527"/>
            <a:ext cx="1068859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latin typeface="Arial Unicode MS" pitchFamily="34" charset="-128"/>
              </a:rPr>
              <a:t>Access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 dirty="0" smtClean="0">
                <a:latin typeface="Arial Unicode MS" pitchFamily="34" charset="-128"/>
              </a:rPr>
              <a:t>C</a:t>
            </a:r>
            <a:endParaRPr lang="en-US" sz="2000" dirty="0">
              <a:latin typeface="Arial Unicode MS" pitchFamily="34" charset="-128"/>
            </a:endParaRPr>
          </a:p>
        </p:txBody>
      </p:sp>
      <p:graphicFrame>
        <p:nvGraphicFramePr>
          <p:cNvPr id="30" name="Group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544832"/>
              </p:ext>
            </p:extLst>
          </p:nvPr>
        </p:nvGraphicFramePr>
        <p:xfrm>
          <a:off x="6858000" y="2821005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B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23450"/>
              </p:ext>
            </p:extLst>
          </p:nvPr>
        </p:nvGraphicFramePr>
        <p:xfrm>
          <a:off x="5486400" y="2821005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C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2" name="Freeform 66"/>
          <p:cNvSpPr>
            <a:spLocks/>
          </p:cNvSpPr>
          <p:nvPr/>
        </p:nvSpPr>
        <p:spPr bwMode="auto">
          <a:xfrm>
            <a:off x="7086600" y="2897205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3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894512"/>
              </p:ext>
            </p:extLst>
          </p:nvPr>
        </p:nvGraphicFramePr>
        <p:xfrm>
          <a:off x="6172200" y="2821005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489038"/>
              </p:ext>
            </p:extLst>
          </p:nvPr>
        </p:nvGraphicFramePr>
        <p:xfrm>
          <a:off x="7543800" y="2821005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Freeform 83"/>
          <p:cNvSpPr>
            <a:spLocks/>
          </p:cNvSpPr>
          <p:nvPr/>
        </p:nvSpPr>
        <p:spPr bwMode="auto">
          <a:xfrm>
            <a:off x="6400800" y="2897205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84"/>
          <p:cNvSpPr>
            <a:spLocks/>
          </p:cNvSpPr>
          <p:nvPr/>
        </p:nvSpPr>
        <p:spPr bwMode="auto">
          <a:xfrm>
            <a:off x="5715000" y="2897205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75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327092" cy="5272220"/>
          </a:xfrm>
        </p:spPr>
        <p:txBody>
          <a:bodyPr>
            <a:normAutofit/>
          </a:bodyPr>
          <a:lstStyle/>
          <a:p>
            <a:pPr lvl="0"/>
            <a:r>
              <a:rPr lang="en-ZA" sz="2400" dirty="0">
                <a:solidFill>
                  <a:srgbClr val="FF0000"/>
                </a:solidFill>
              </a:rPr>
              <a:t>Transpose </a:t>
            </a:r>
            <a:r>
              <a:rPr lang="en-ZA" sz="2400" dirty="0" smtClean="0">
                <a:solidFill>
                  <a:srgbClr val="FF0000"/>
                </a:solidFill>
              </a:rPr>
              <a:t>method:</a:t>
            </a:r>
          </a:p>
          <a:p>
            <a:pPr lvl="1"/>
            <a:r>
              <a:rPr lang="en-ZA" dirty="0" smtClean="0"/>
              <a:t>Locate </a:t>
            </a:r>
            <a:r>
              <a:rPr lang="en-ZA" dirty="0"/>
              <a:t>the desired </a:t>
            </a:r>
            <a:r>
              <a:rPr lang="en-ZA" dirty="0" smtClean="0"/>
              <a:t>element</a:t>
            </a:r>
          </a:p>
          <a:p>
            <a:pPr lvl="1"/>
            <a:r>
              <a:rPr lang="en-ZA" dirty="0"/>
              <a:t>S</a:t>
            </a:r>
            <a:r>
              <a:rPr lang="en-ZA" dirty="0" smtClean="0"/>
              <a:t>wap desired element’s node </a:t>
            </a:r>
            <a:r>
              <a:rPr lang="en-ZA" dirty="0"/>
              <a:t>with </a:t>
            </a:r>
            <a:r>
              <a:rPr lang="en-ZA" dirty="0" smtClean="0"/>
              <a:t>predecessor (unless it’s the head)</a:t>
            </a:r>
          </a:p>
          <a:p>
            <a:pPr lvl="1"/>
            <a:endParaRPr lang="en-ZA" dirty="0" smtClean="0"/>
          </a:p>
          <a:p>
            <a:pPr lvl="0"/>
            <a:endParaRPr lang="en-ZA" sz="2400" dirty="0"/>
          </a:p>
          <a:p>
            <a:pPr lvl="0"/>
            <a:endParaRPr lang="en-ZA" sz="2400" dirty="0" smtClean="0"/>
          </a:p>
          <a:p>
            <a:pPr lvl="0"/>
            <a:endParaRPr lang="en-ZA" sz="2400" dirty="0" smtClean="0"/>
          </a:p>
          <a:p>
            <a:pPr lvl="0"/>
            <a:endParaRPr lang="en-ZA" sz="2400" dirty="0" smtClean="0">
              <a:solidFill>
                <a:srgbClr val="0070C0"/>
              </a:solidFill>
            </a:endParaRPr>
          </a:p>
          <a:p>
            <a:pPr lvl="0"/>
            <a:r>
              <a:rPr lang="en-ZA" sz="2400" dirty="0" smtClean="0">
                <a:solidFill>
                  <a:srgbClr val="0070C0"/>
                </a:solidFill>
              </a:rPr>
              <a:t>Why does this work?</a:t>
            </a:r>
          </a:p>
          <a:p>
            <a:pPr lvl="1"/>
            <a:r>
              <a:rPr lang="en-ZA" dirty="0" smtClean="0">
                <a:solidFill>
                  <a:srgbClr val="00B050"/>
                </a:solidFill>
              </a:rPr>
              <a:t>Same reason as move-to-front: </a:t>
            </a:r>
            <a:r>
              <a:rPr lang="en-ZA" dirty="0" smtClean="0"/>
              <a:t>the elements that are accessed more often than others will move closer and closer to the front</a:t>
            </a:r>
          </a:p>
          <a:p>
            <a:pPr lvl="1"/>
            <a:r>
              <a:rPr lang="en-ZA" dirty="0" smtClean="0"/>
              <a:t>This approach is </a:t>
            </a:r>
            <a:r>
              <a:rPr lang="en-ZA" dirty="0" smtClean="0">
                <a:solidFill>
                  <a:srgbClr val="0070C0"/>
                </a:solidFill>
              </a:rPr>
              <a:t>more cautious </a:t>
            </a:r>
            <a:r>
              <a:rPr lang="en-ZA" dirty="0" smtClean="0"/>
              <a:t>than move-to-front</a:t>
            </a:r>
          </a:p>
          <a:p>
            <a:r>
              <a:rPr lang="en-ZA" sz="2400" dirty="0" smtClean="0">
                <a:solidFill>
                  <a:srgbClr val="0070C0"/>
                </a:solidFill>
              </a:rPr>
              <a:t>Drawbacks?</a:t>
            </a:r>
            <a:endParaRPr lang="en-ZA" sz="2400" dirty="0" smtClean="0"/>
          </a:p>
          <a:p>
            <a:pPr marL="342900" lvl="1" indent="0">
              <a:buNone/>
            </a:pPr>
            <a:endParaRPr lang="en-ZA" dirty="0" smtClean="0"/>
          </a:p>
          <a:p>
            <a:pPr lvl="1"/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Self-Organizing Lists</a:t>
            </a:r>
            <a:endParaRPr lang="en-US" dirty="0"/>
          </a:p>
        </p:txBody>
      </p:sp>
      <p:graphicFrame>
        <p:nvGraphicFramePr>
          <p:cNvPr id="21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095192"/>
              </p:ext>
            </p:extLst>
          </p:nvPr>
        </p:nvGraphicFramePr>
        <p:xfrm>
          <a:off x="1295400" y="2802433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662869"/>
              </p:ext>
            </p:extLst>
          </p:nvPr>
        </p:nvGraphicFramePr>
        <p:xfrm>
          <a:off x="1981200" y="2802433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B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Freeform 28"/>
          <p:cNvSpPr>
            <a:spLocks/>
          </p:cNvSpPr>
          <p:nvPr/>
        </p:nvSpPr>
        <p:spPr bwMode="auto">
          <a:xfrm>
            <a:off x="1524000" y="2878633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4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645808"/>
              </p:ext>
            </p:extLst>
          </p:nvPr>
        </p:nvGraphicFramePr>
        <p:xfrm>
          <a:off x="2667000" y="2802433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C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17346"/>
              </p:ext>
            </p:extLst>
          </p:nvPr>
        </p:nvGraphicFramePr>
        <p:xfrm>
          <a:off x="3352800" y="2802433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Freeform 45"/>
          <p:cNvSpPr>
            <a:spLocks/>
          </p:cNvSpPr>
          <p:nvPr/>
        </p:nvSpPr>
        <p:spPr bwMode="auto">
          <a:xfrm>
            <a:off x="2895600" y="2878633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46"/>
          <p:cNvSpPr>
            <a:spLocks/>
          </p:cNvSpPr>
          <p:nvPr/>
        </p:nvSpPr>
        <p:spPr bwMode="auto">
          <a:xfrm>
            <a:off x="2209800" y="2878633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48"/>
          <p:cNvSpPr>
            <a:spLocks noChangeShapeType="1"/>
          </p:cNvSpPr>
          <p:nvPr/>
        </p:nvSpPr>
        <p:spPr bwMode="auto">
          <a:xfrm>
            <a:off x="4191000" y="3183433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4102445" y="2753005"/>
            <a:ext cx="1068859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latin typeface="Arial Unicode MS" pitchFamily="34" charset="-128"/>
              </a:rPr>
              <a:t>Access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 dirty="0" smtClean="0">
                <a:latin typeface="Arial Unicode MS" pitchFamily="34" charset="-128"/>
              </a:rPr>
              <a:t>C</a:t>
            </a:r>
            <a:endParaRPr lang="en-US" sz="2000" dirty="0">
              <a:latin typeface="Arial Unicode MS" pitchFamily="34" charset="-128"/>
            </a:endParaRPr>
          </a:p>
        </p:txBody>
      </p:sp>
      <p:graphicFrame>
        <p:nvGraphicFramePr>
          <p:cNvPr id="30" name="Group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211371"/>
              </p:ext>
            </p:extLst>
          </p:nvPr>
        </p:nvGraphicFramePr>
        <p:xfrm>
          <a:off x="6858000" y="2821483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B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12198"/>
              </p:ext>
            </p:extLst>
          </p:nvPr>
        </p:nvGraphicFramePr>
        <p:xfrm>
          <a:off x="5486400" y="2821483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Freeform 66"/>
          <p:cNvSpPr>
            <a:spLocks/>
          </p:cNvSpPr>
          <p:nvPr/>
        </p:nvSpPr>
        <p:spPr bwMode="auto">
          <a:xfrm>
            <a:off x="7086600" y="2897683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3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059878"/>
              </p:ext>
            </p:extLst>
          </p:nvPr>
        </p:nvGraphicFramePr>
        <p:xfrm>
          <a:off x="6172200" y="2821483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C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573632"/>
              </p:ext>
            </p:extLst>
          </p:nvPr>
        </p:nvGraphicFramePr>
        <p:xfrm>
          <a:off x="7543800" y="2821483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Freeform 83"/>
          <p:cNvSpPr>
            <a:spLocks/>
          </p:cNvSpPr>
          <p:nvPr/>
        </p:nvSpPr>
        <p:spPr bwMode="auto">
          <a:xfrm>
            <a:off x="6400800" y="2897683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84"/>
          <p:cNvSpPr>
            <a:spLocks/>
          </p:cNvSpPr>
          <p:nvPr/>
        </p:nvSpPr>
        <p:spPr bwMode="auto">
          <a:xfrm>
            <a:off x="5715000" y="2897683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2338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112104"/>
            <a:ext cx="7886700" cy="5272220"/>
          </a:xfrm>
        </p:spPr>
        <p:txBody>
          <a:bodyPr>
            <a:normAutofit/>
          </a:bodyPr>
          <a:lstStyle/>
          <a:p>
            <a:pPr lvl="0"/>
            <a:r>
              <a:rPr lang="en-ZA" sz="2400" dirty="0" smtClean="0">
                <a:solidFill>
                  <a:srgbClr val="FF0000"/>
                </a:solidFill>
              </a:rPr>
              <a:t>Count method:</a:t>
            </a:r>
          </a:p>
          <a:p>
            <a:pPr lvl="1"/>
            <a:r>
              <a:rPr lang="en-ZA" dirty="0" smtClean="0"/>
              <a:t>Maintain list order according to access count for each element</a:t>
            </a:r>
          </a:p>
          <a:p>
            <a:pPr lvl="1"/>
            <a:r>
              <a:rPr lang="en-ZA" dirty="0" smtClean="0"/>
              <a:t>Locate the desired element, and update its access count</a:t>
            </a:r>
          </a:p>
          <a:p>
            <a:pPr lvl="1"/>
            <a:r>
              <a:rPr lang="en-ZA" dirty="0" smtClean="0"/>
              <a:t>If necessary, move the desired element</a:t>
            </a:r>
          </a:p>
          <a:p>
            <a:pPr lvl="0"/>
            <a:endParaRPr lang="en-ZA" sz="2400" dirty="0" smtClean="0"/>
          </a:p>
          <a:p>
            <a:pPr lvl="0"/>
            <a:endParaRPr lang="en-ZA" sz="2400" dirty="0"/>
          </a:p>
          <a:p>
            <a:pPr lvl="0"/>
            <a:endParaRPr lang="en-ZA" sz="2400" dirty="0" smtClean="0"/>
          </a:p>
          <a:p>
            <a:pPr lvl="0"/>
            <a:endParaRPr lang="en-ZA" sz="2400" dirty="0" smtClean="0"/>
          </a:p>
          <a:p>
            <a:pPr lvl="0"/>
            <a:r>
              <a:rPr lang="en-ZA" sz="2400" dirty="0" smtClean="0">
                <a:solidFill>
                  <a:srgbClr val="0070C0"/>
                </a:solidFill>
              </a:rPr>
              <a:t>Why does this work?</a:t>
            </a:r>
          </a:p>
          <a:p>
            <a:pPr lvl="1"/>
            <a:r>
              <a:rPr lang="en-ZA" dirty="0" smtClean="0"/>
              <a:t>Access frequencies explicitly tell us which elements are accessed the most</a:t>
            </a:r>
          </a:p>
          <a:p>
            <a:pPr lvl="1"/>
            <a:r>
              <a:rPr lang="en-ZA" dirty="0" smtClean="0"/>
              <a:t>Elements with a higher probability of being accessed are always in front of the elements with a lower probability</a:t>
            </a:r>
          </a:p>
          <a:p>
            <a:r>
              <a:rPr lang="en-ZA" sz="2400" dirty="0" smtClean="0">
                <a:solidFill>
                  <a:srgbClr val="0070C0"/>
                </a:solidFill>
              </a:rPr>
              <a:t>Drawbacks?</a:t>
            </a:r>
            <a:endParaRPr lang="en-ZA" sz="2400" dirty="0" smtClean="0"/>
          </a:p>
          <a:p>
            <a:pPr lvl="1"/>
            <a:endParaRPr lang="en-US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Self-Organizing Lists</a:t>
            </a:r>
            <a:endParaRPr lang="en-US" dirty="0"/>
          </a:p>
        </p:txBody>
      </p:sp>
      <p:graphicFrame>
        <p:nvGraphicFramePr>
          <p:cNvPr id="20" name="Group 2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563372"/>
              </p:ext>
            </p:extLst>
          </p:nvPr>
        </p:nvGraphicFramePr>
        <p:xfrm>
          <a:off x="1293966" y="2814910"/>
          <a:ext cx="381000" cy="1192376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A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99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Group 2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695324"/>
              </p:ext>
            </p:extLst>
          </p:nvPr>
        </p:nvGraphicFramePr>
        <p:xfrm>
          <a:off x="1979766" y="2814910"/>
          <a:ext cx="381000" cy="1206661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1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B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Freeform 112"/>
          <p:cNvSpPr>
            <a:spLocks/>
          </p:cNvSpPr>
          <p:nvPr/>
        </p:nvSpPr>
        <p:spPr bwMode="auto">
          <a:xfrm>
            <a:off x="1522566" y="2967310"/>
            <a:ext cx="457200" cy="885825"/>
          </a:xfrm>
          <a:custGeom>
            <a:avLst/>
            <a:gdLst>
              <a:gd name="T0" fmla="*/ 0 w 288"/>
              <a:gd name="T1" fmla="*/ 885825 h 336"/>
              <a:gd name="T2" fmla="*/ 228600 w 288"/>
              <a:gd name="T3" fmla="*/ 632732 h 336"/>
              <a:gd name="T4" fmla="*/ 304800 w 288"/>
              <a:gd name="T5" fmla="*/ 126546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9" name="Group 2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974357"/>
              </p:ext>
            </p:extLst>
          </p:nvPr>
        </p:nvGraphicFramePr>
        <p:xfrm>
          <a:off x="2665566" y="2814910"/>
          <a:ext cx="381000" cy="1206661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1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C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Group 2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336700"/>
              </p:ext>
            </p:extLst>
          </p:nvPr>
        </p:nvGraphicFramePr>
        <p:xfrm>
          <a:off x="3351366" y="2814910"/>
          <a:ext cx="381000" cy="118903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Line 131"/>
          <p:cNvSpPr>
            <a:spLocks noChangeShapeType="1"/>
          </p:cNvSpPr>
          <p:nvPr/>
        </p:nvSpPr>
        <p:spPr bwMode="auto">
          <a:xfrm>
            <a:off x="4189566" y="319591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 Box 132"/>
          <p:cNvSpPr txBox="1">
            <a:spLocks noChangeArrowheads="1"/>
          </p:cNvSpPr>
          <p:nvPr/>
        </p:nvSpPr>
        <p:spPr bwMode="auto">
          <a:xfrm>
            <a:off x="4098174" y="2756856"/>
            <a:ext cx="1013254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 smtClean="0">
                <a:latin typeface="Arial Unicode MS" pitchFamily="34" charset="-128"/>
              </a:rPr>
              <a:t>Access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 dirty="0" smtClean="0">
                <a:latin typeface="Arial Unicode MS" pitchFamily="34" charset="-128"/>
              </a:rPr>
              <a:t>D</a:t>
            </a:r>
            <a:endParaRPr lang="en-US" sz="2000" dirty="0">
              <a:latin typeface="Arial Unicode MS" pitchFamily="34" charset="-128"/>
            </a:endParaRPr>
          </a:p>
        </p:txBody>
      </p:sp>
      <p:sp>
        <p:nvSpPr>
          <p:cNvPr id="43" name="Freeform 258"/>
          <p:cNvSpPr>
            <a:spLocks/>
          </p:cNvSpPr>
          <p:nvPr/>
        </p:nvSpPr>
        <p:spPr bwMode="auto">
          <a:xfrm>
            <a:off x="2208366" y="2938735"/>
            <a:ext cx="457200" cy="885825"/>
          </a:xfrm>
          <a:custGeom>
            <a:avLst/>
            <a:gdLst>
              <a:gd name="T0" fmla="*/ 0 w 288"/>
              <a:gd name="T1" fmla="*/ 885825 h 336"/>
              <a:gd name="T2" fmla="*/ 228600 w 288"/>
              <a:gd name="T3" fmla="*/ 632732 h 336"/>
              <a:gd name="T4" fmla="*/ 304800 w 288"/>
              <a:gd name="T5" fmla="*/ 126546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259"/>
          <p:cNvSpPr>
            <a:spLocks/>
          </p:cNvSpPr>
          <p:nvPr/>
        </p:nvSpPr>
        <p:spPr bwMode="auto">
          <a:xfrm>
            <a:off x="2894166" y="2938735"/>
            <a:ext cx="457200" cy="885825"/>
          </a:xfrm>
          <a:custGeom>
            <a:avLst/>
            <a:gdLst>
              <a:gd name="T0" fmla="*/ 0 w 288"/>
              <a:gd name="T1" fmla="*/ 885825 h 336"/>
              <a:gd name="T2" fmla="*/ 228600 w 288"/>
              <a:gd name="T3" fmla="*/ 632732 h 336"/>
              <a:gd name="T4" fmla="*/ 304800 w 288"/>
              <a:gd name="T5" fmla="*/ 126546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5" name="Group 2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604150"/>
              </p:ext>
            </p:extLst>
          </p:nvPr>
        </p:nvGraphicFramePr>
        <p:xfrm>
          <a:off x="5477774" y="2820839"/>
          <a:ext cx="381000" cy="1192376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A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4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99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" name="Group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445258"/>
              </p:ext>
            </p:extLst>
          </p:nvPr>
        </p:nvGraphicFramePr>
        <p:xfrm>
          <a:off x="6849374" y="2820839"/>
          <a:ext cx="381000" cy="1220946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B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5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" name="Freeform 280"/>
          <p:cNvSpPr>
            <a:spLocks/>
          </p:cNvSpPr>
          <p:nvPr/>
        </p:nvSpPr>
        <p:spPr bwMode="auto">
          <a:xfrm>
            <a:off x="5706374" y="2973239"/>
            <a:ext cx="457200" cy="885825"/>
          </a:xfrm>
          <a:custGeom>
            <a:avLst/>
            <a:gdLst>
              <a:gd name="T0" fmla="*/ 0 w 288"/>
              <a:gd name="T1" fmla="*/ 885825 h 336"/>
              <a:gd name="T2" fmla="*/ 228600 w 288"/>
              <a:gd name="T3" fmla="*/ 632732 h 336"/>
              <a:gd name="T4" fmla="*/ 304800 w 288"/>
              <a:gd name="T5" fmla="*/ 126546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8" name="Group 3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517881"/>
              </p:ext>
            </p:extLst>
          </p:nvPr>
        </p:nvGraphicFramePr>
        <p:xfrm>
          <a:off x="6163574" y="2820839"/>
          <a:ext cx="381000" cy="1220946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D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96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3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285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Group 3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366105"/>
              </p:ext>
            </p:extLst>
          </p:nvPr>
        </p:nvGraphicFramePr>
        <p:xfrm>
          <a:off x="7535174" y="2820839"/>
          <a:ext cx="381000" cy="1220946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C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5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Freeform 301"/>
          <p:cNvSpPr>
            <a:spLocks/>
          </p:cNvSpPr>
          <p:nvPr/>
        </p:nvSpPr>
        <p:spPr bwMode="auto">
          <a:xfrm>
            <a:off x="7077974" y="2944664"/>
            <a:ext cx="457200" cy="885825"/>
          </a:xfrm>
          <a:custGeom>
            <a:avLst/>
            <a:gdLst>
              <a:gd name="T0" fmla="*/ 0 w 288"/>
              <a:gd name="T1" fmla="*/ 885825 h 336"/>
              <a:gd name="T2" fmla="*/ 228600 w 288"/>
              <a:gd name="T3" fmla="*/ 632732 h 336"/>
              <a:gd name="T4" fmla="*/ 304800 w 288"/>
              <a:gd name="T5" fmla="*/ 126546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302"/>
          <p:cNvSpPr>
            <a:spLocks/>
          </p:cNvSpPr>
          <p:nvPr/>
        </p:nvSpPr>
        <p:spPr bwMode="auto">
          <a:xfrm>
            <a:off x="6392174" y="2944664"/>
            <a:ext cx="457200" cy="885825"/>
          </a:xfrm>
          <a:custGeom>
            <a:avLst/>
            <a:gdLst>
              <a:gd name="T0" fmla="*/ 0 w 288"/>
              <a:gd name="T1" fmla="*/ 885825 h 336"/>
              <a:gd name="T2" fmla="*/ 228600 w 288"/>
              <a:gd name="T3" fmla="*/ 632732 h 336"/>
              <a:gd name="T4" fmla="*/ 304800 w 288"/>
              <a:gd name="T5" fmla="*/ 126546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9441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631650"/>
          </a:xfrm>
        </p:spPr>
        <p:txBody>
          <a:bodyPr/>
          <a:lstStyle/>
          <a:p>
            <a:r>
              <a:rPr lang="en-ZA" dirty="0" smtClean="0"/>
              <a:t>Adding Elements to the List</a:t>
            </a:r>
            <a:endParaRPr lang="en-ZA" dirty="0"/>
          </a:p>
        </p:txBody>
      </p:sp>
      <p:sp>
        <p:nvSpPr>
          <p:cNvPr id="4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61071"/>
            <a:ext cx="7620000" cy="685800"/>
          </a:xfrm>
        </p:spPr>
        <p:txBody>
          <a:bodyPr>
            <a:norm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M</a:t>
            </a:r>
            <a:r>
              <a:rPr lang="en-US" sz="2400" dirty="0" smtClean="0">
                <a:solidFill>
                  <a:srgbClr val="0070C0"/>
                </a:solidFill>
              </a:rPr>
              <a:t>ove-to-front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transpose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0070C0"/>
                </a:solidFill>
              </a:rPr>
              <a:t>count</a:t>
            </a:r>
            <a:r>
              <a:rPr lang="en-US" sz="2400" dirty="0"/>
              <a:t> methods:</a:t>
            </a:r>
          </a:p>
        </p:txBody>
      </p:sp>
      <p:graphicFrame>
        <p:nvGraphicFramePr>
          <p:cNvPr id="4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695619"/>
              </p:ext>
            </p:extLst>
          </p:nvPr>
        </p:nvGraphicFramePr>
        <p:xfrm>
          <a:off x="1093699" y="2399271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593037"/>
              </p:ext>
            </p:extLst>
          </p:nvPr>
        </p:nvGraphicFramePr>
        <p:xfrm>
          <a:off x="1779499" y="2399271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B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" name="Freeform 20"/>
          <p:cNvSpPr>
            <a:spLocks/>
          </p:cNvSpPr>
          <p:nvPr/>
        </p:nvSpPr>
        <p:spPr bwMode="auto">
          <a:xfrm>
            <a:off x="1322299" y="2475471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6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982715"/>
              </p:ext>
            </p:extLst>
          </p:nvPr>
        </p:nvGraphicFramePr>
        <p:xfrm>
          <a:off x="2465299" y="2399271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996178"/>
              </p:ext>
            </p:extLst>
          </p:nvPr>
        </p:nvGraphicFramePr>
        <p:xfrm>
          <a:off x="3151099" y="2399271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Y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Freeform 37"/>
          <p:cNvSpPr>
            <a:spLocks/>
          </p:cNvSpPr>
          <p:nvPr/>
        </p:nvSpPr>
        <p:spPr bwMode="auto">
          <a:xfrm>
            <a:off x="2693899" y="2475471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Freeform 38"/>
          <p:cNvSpPr>
            <a:spLocks/>
          </p:cNvSpPr>
          <p:nvPr/>
        </p:nvSpPr>
        <p:spPr bwMode="auto">
          <a:xfrm>
            <a:off x="2008099" y="2475471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39"/>
          <p:cNvSpPr>
            <a:spLocks noChangeShapeType="1"/>
          </p:cNvSpPr>
          <p:nvPr/>
        </p:nvSpPr>
        <p:spPr bwMode="auto">
          <a:xfrm>
            <a:off x="3989299" y="2780271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Text Box 40"/>
          <p:cNvSpPr txBox="1">
            <a:spLocks noChangeArrowheads="1"/>
          </p:cNvSpPr>
          <p:nvPr/>
        </p:nvSpPr>
        <p:spPr bwMode="auto">
          <a:xfrm>
            <a:off x="4217899" y="2399271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latin typeface="Arial Unicode MS" pitchFamily="34" charset="-128"/>
              </a:rPr>
              <a:t>P</a:t>
            </a:r>
          </a:p>
        </p:txBody>
      </p:sp>
      <p:graphicFrame>
        <p:nvGraphicFramePr>
          <p:cNvPr id="52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454461"/>
              </p:ext>
            </p:extLst>
          </p:nvPr>
        </p:nvGraphicFramePr>
        <p:xfrm>
          <a:off x="5208499" y="2370696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288498"/>
              </p:ext>
            </p:extLst>
          </p:nvPr>
        </p:nvGraphicFramePr>
        <p:xfrm>
          <a:off x="5894299" y="2370696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B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Freeform 57"/>
          <p:cNvSpPr>
            <a:spLocks/>
          </p:cNvSpPr>
          <p:nvPr/>
        </p:nvSpPr>
        <p:spPr bwMode="auto">
          <a:xfrm>
            <a:off x="5437099" y="2446896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5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327987"/>
              </p:ext>
            </p:extLst>
          </p:nvPr>
        </p:nvGraphicFramePr>
        <p:xfrm>
          <a:off x="6580099" y="2370696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65875"/>
              </p:ext>
            </p:extLst>
          </p:nvPr>
        </p:nvGraphicFramePr>
        <p:xfrm>
          <a:off x="7265899" y="2370696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Y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" name="Freeform 74"/>
          <p:cNvSpPr>
            <a:spLocks/>
          </p:cNvSpPr>
          <p:nvPr/>
        </p:nvSpPr>
        <p:spPr bwMode="auto">
          <a:xfrm>
            <a:off x="6808699" y="2446896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Freeform 75"/>
          <p:cNvSpPr>
            <a:spLocks/>
          </p:cNvSpPr>
          <p:nvPr/>
        </p:nvSpPr>
        <p:spPr bwMode="auto">
          <a:xfrm>
            <a:off x="6122899" y="2446896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9" name="Group 1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039098"/>
              </p:ext>
            </p:extLst>
          </p:nvPr>
        </p:nvGraphicFramePr>
        <p:xfrm>
          <a:off x="7951699" y="2370696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P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0" name="Freeform 84"/>
          <p:cNvSpPr>
            <a:spLocks/>
          </p:cNvSpPr>
          <p:nvPr/>
        </p:nvSpPr>
        <p:spPr bwMode="auto">
          <a:xfrm>
            <a:off x="7494499" y="2446896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Rectangle 86"/>
          <p:cNvSpPr>
            <a:spLocks noChangeArrowheads="1"/>
          </p:cNvSpPr>
          <p:nvPr/>
        </p:nvSpPr>
        <p:spPr bwMode="auto">
          <a:xfrm>
            <a:off x="609600" y="3618471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O</a:t>
            </a:r>
            <a:r>
              <a:rPr lang="en-US" sz="2400" dirty="0" smtClean="0">
                <a:solidFill>
                  <a:srgbClr val="0070C0"/>
                </a:solidFill>
              </a:rPr>
              <a:t>rdering</a:t>
            </a:r>
            <a:r>
              <a:rPr lang="en-US" sz="2400" dirty="0" smtClean="0"/>
              <a:t> </a:t>
            </a:r>
            <a:r>
              <a:rPr lang="en-US" sz="2400" dirty="0"/>
              <a:t>method:</a:t>
            </a:r>
          </a:p>
        </p:txBody>
      </p:sp>
      <p:graphicFrame>
        <p:nvGraphicFramePr>
          <p:cNvPr id="62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865467"/>
              </p:ext>
            </p:extLst>
          </p:nvPr>
        </p:nvGraphicFramePr>
        <p:xfrm>
          <a:off x="1071290" y="4456671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3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301847"/>
              </p:ext>
            </p:extLst>
          </p:nvPr>
        </p:nvGraphicFramePr>
        <p:xfrm>
          <a:off x="1757090" y="4456671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B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" name="Freeform 103"/>
          <p:cNvSpPr>
            <a:spLocks/>
          </p:cNvSpPr>
          <p:nvPr/>
        </p:nvSpPr>
        <p:spPr bwMode="auto">
          <a:xfrm>
            <a:off x="1299890" y="4532871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5" name="Group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635883"/>
              </p:ext>
            </p:extLst>
          </p:nvPr>
        </p:nvGraphicFramePr>
        <p:xfrm>
          <a:off x="2442890" y="4456671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6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280558"/>
              </p:ext>
            </p:extLst>
          </p:nvPr>
        </p:nvGraphicFramePr>
        <p:xfrm>
          <a:off x="3128690" y="4456671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Y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" name="Freeform 120"/>
          <p:cNvSpPr>
            <a:spLocks/>
          </p:cNvSpPr>
          <p:nvPr/>
        </p:nvSpPr>
        <p:spPr bwMode="auto">
          <a:xfrm>
            <a:off x="2671490" y="4532871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Freeform 121"/>
          <p:cNvSpPr>
            <a:spLocks/>
          </p:cNvSpPr>
          <p:nvPr/>
        </p:nvSpPr>
        <p:spPr bwMode="auto">
          <a:xfrm>
            <a:off x="1985690" y="4532871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122"/>
          <p:cNvSpPr>
            <a:spLocks noChangeShapeType="1"/>
          </p:cNvSpPr>
          <p:nvPr/>
        </p:nvSpPr>
        <p:spPr bwMode="auto">
          <a:xfrm>
            <a:off x="3966890" y="4837671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Text Box 123"/>
          <p:cNvSpPr txBox="1">
            <a:spLocks noChangeArrowheads="1"/>
          </p:cNvSpPr>
          <p:nvPr/>
        </p:nvSpPr>
        <p:spPr bwMode="auto">
          <a:xfrm>
            <a:off x="4195490" y="4456671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latin typeface="Arial Unicode MS" pitchFamily="34" charset="-128"/>
              </a:rPr>
              <a:t>P</a:t>
            </a:r>
          </a:p>
        </p:txBody>
      </p:sp>
      <p:graphicFrame>
        <p:nvGraphicFramePr>
          <p:cNvPr id="71" name="Group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32007"/>
              </p:ext>
            </p:extLst>
          </p:nvPr>
        </p:nvGraphicFramePr>
        <p:xfrm>
          <a:off x="5186090" y="4428096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545129"/>
              </p:ext>
            </p:extLst>
          </p:nvPr>
        </p:nvGraphicFramePr>
        <p:xfrm>
          <a:off x="5871890" y="4428096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B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" name="Freeform 140"/>
          <p:cNvSpPr>
            <a:spLocks/>
          </p:cNvSpPr>
          <p:nvPr/>
        </p:nvSpPr>
        <p:spPr bwMode="auto">
          <a:xfrm>
            <a:off x="5414690" y="4504296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4" name="Group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373407"/>
              </p:ext>
            </p:extLst>
          </p:nvPr>
        </p:nvGraphicFramePr>
        <p:xfrm>
          <a:off x="6557690" y="4428096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P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Group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473290"/>
              </p:ext>
            </p:extLst>
          </p:nvPr>
        </p:nvGraphicFramePr>
        <p:xfrm>
          <a:off x="7243490" y="4428096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" name="Freeform 157"/>
          <p:cNvSpPr>
            <a:spLocks/>
          </p:cNvSpPr>
          <p:nvPr/>
        </p:nvSpPr>
        <p:spPr bwMode="auto">
          <a:xfrm>
            <a:off x="6786290" y="4504296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Freeform 158"/>
          <p:cNvSpPr>
            <a:spLocks/>
          </p:cNvSpPr>
          <p:nvPr/>
        </p:nvSpPr>
        <p:spPr bwMode="auto">
          <a:xfrm>
            <a:off x="6100490" y="4504296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8" name="Group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211917"/>
              </p:ext>
            </p:extLst>
          </p:nvPr>
        </p:nvGraphicFramePr>
        <p:xfrm>
          <a:off x="7929290" y="4428096"/>
          <a:ext cx="381000" cy="792408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Y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" name="Freeform 167"/>
          <p:cNvSpPr>
            <a:spLocks/>
          </p:cNvSpPr>
          <p:nvPr/>
        </p:nvSpPr>
        <p:spPr bwMode="auto">
          <a:xfrm>
            <a:off x="7472090" y="4504296"/>
            <a:ext cx="457200" cy="533400"/>
          </a:xfrm>
          <a:custGeom>
            <a:avLst/>
            <a:gdLst>
              <a:gd name="T0" fmla="*/ 0 w 288"/>
              <a:gd name="T1" fmla="*/ 533400 h 336"/>
              <a:gd name="T2" fmla="*/ 228600 w 288"/>
              <a:gd name="T3" fmla="*/ 381000 h 336"/>
              <a:gd name="T4" fmla="*/ 304800 w 288"/>
              <a:gd name="T5" fmla="*/ 76200 h 336"/>
              <a:gd name="T6" fmla="*/ 457200 w 28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336">
                <a:moveTo>
                  <a:pt x="0" y="336"/>
                </a:moveTo>
                <a:cubicBezTo>
                  <a:pt x="56" y="312"/>
                  <a:pt x="112" y="288"/>
                  <a:pt x="144" y="240"/>
                </a:cubicBezTo>
                <a:cubicBezTo>
                  <a:pt x="176" y="192"/>
                  <a:pt x="168" y="88"/>
                  <a:pt x="192" y="48"/>
                </a:cubicBezTo>
                <a:cubicBezTo>
                  <a:pt x="216" y="8"/>
                  <a:pt x="252" y="4"/>
                  <a:pt x="288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1725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  <p:bldP spid="45" grpId="0" animBg="1"/>
      <p:bldP spid="48" grpId="0" animBg="1"/>
      <p:bldP spid="49" grpId="0" animBg="1"/>
      <p:bldP spid="50" grpId="0" animBg="1"/>
      <p:bldP spid="51" grpId="0"/>
      <p:bldP spid="54" grpId="0" animBg="1"/>
      <p:bldP spid="57" grpId="0" animBg="1"/>
      <p:bldP spid="58" grpId="0" animBg="1"/>
      <p:bldP spid="60" grpId="0" animBg="1"/>
      <p:bldP spid="61" grpId="0"/>
      <p:bldP spid="64" grpId="0" animBg="1"/>
      <p:bldP spid="67" grpId="0" animBg="1"/>
      <p:bldP spid="68" grpId="0" animBg="1"/>
      <p:bldP spid="69" grpId="0" animBg="1"/>
      <p:bldP spid="70" grpId="0"/>
      <p:bldP spid="73" grpId="0" animBg="1"/>
      <p:bldP spid="76" grpId="0" animBg="1"/>
      <p:bldP spid="77" grpId="0" animBg="1"/>
      <p:bldP spid="79" grpId="0" animBg="1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201585" cy="5272220"/>
          </a:xfrm>
        </p:spPr>
        <p:txBody>
          <a:bodyPr>
            <a:normAutofit/>
          </a:bodyPr>
          <a:lstStyle/>
          <a:p>
            <a:pPr lvl="0"/>
            <a:r>
              <a:rPr lang="en-ZA" sz="2400" dirty="0" smtClean="0"/>
              <a:t>So many methods, so little time…</a:t>
            </a:r>
            <a:endParaRPr lang="en-ZA" sz="2400" dirty="0" smtClean="0">
              <a:solidFill>
                <a:srgbClr val="0070C0"/>
              </a:solidFill>
            </a:endParaRPr>
          </a:p>
          <a:p>
            <a:pPr lvl="1"/>
            <a:r>
              <a:rPr lang="en-ZA" dirty="0" smtClean="0">
                <a:solidFill>
                  <a:srgbClr val="0070C0"/>
                </a:solidFill>
              </a:rPr>
              <a:t>Ordering </a:t>
            </a:r>
            <a:r>
              <a:rPr lang="en-ZA" dirty="0" smtClean="0"/>
              <a:t>(based on some natural data property)</a:t>
            </a:r>
          </a:p>
          <a:p>
            <a:pPr lvl="1"/>
            <a:r>
              <a:rPr lang="en-ZA" dirty="0" smtClean="0">
                <a:solidFill>
                  <a:srgbClr val="FF0000"/>
                </a:solidFill>
              </a:rPr>
              <a:t>Move-to-front</a:t>
            </a:r>
          </a:p>
          <a:p>
            <a:pPr lvl="1"/>
            <a:r>
              <a:rPr lang="en-ZA" dirty="0" smtClean="0">
                <a:solidFill>
                  <a:srgbClr val="0070C0"/>
                </a:solidFill>
              </a:rPr>
              <a:t>Transpose</a:t>
            </a:r>
          </a:p>
          <a:p>
            <a:pPr lvl="1"/>
            <a:r>
              <a:rPr lang="en-ZA" dirty="0" smtClean="0">
                <a:solidFill>
                  <a:srgbClr val="FF0000"/>
                </a:solidFill>
              </a:rPr>
              <a:t>Count</a:t>
            </a:r>
            <a:r>
              <a:rPr lang="en-ZA" dirty="0" smtClean="0"/>
              <a:t> (keep track of usage frequencies)</a:t>
            </a:r>
          </a:p>
          <a:p>
            <a:r>
              <a:rPr lang="en-ZA" sz="2400" dirty="0" smtClean="0"/>
              <a:t>Which one is the most efficient of them all?</a:t>
            </a:r>
          </a:p>
          <a:p>
            <a:pPr lvl="1"/>
            <a:r>
              <a:rPr lang="en-ZA" dirty="0" smtClean="0"/>
              <a:t>Asymptotic complexity focuses on operations in isolation, but true efficiency here depends on order of insertions and access</a:t>
            </a:r>
          </a:p>
          <a:p>
            <a:pPr lvl="1"/>
            <a:r>
              <a:rPr lang="en-ZA" dirty="0" smtClean="0"/>
              <a:t>We will therefore analyse efficiency by means of sample runs on text files containing English words</a:t>
            </a:r>
          </a:p>
          <a:p>
            <a:pPr lvl="1"/>
            <a:r>
              <a:rPr lang="en-ZA" dirty="0" smtClean="0"/>
              <a:t>A sample run denoted 189/362 means 189 unique words appeared in a document containing 362 words</a:t>
            </a:r>
          </a:p>
          <a:p>
            <a:pPr lvl="1"/>
            <a:r>
              <a:rPr lang="en-ZA" dirty="0"/>
              <a:t>C</a:t>
            </a:r>
            <a:r>
              <a:rPr lang="en-ZA" dirty="0" smtClean="0"/>
              <a:t>ompare self-organizing lists to a </a:t>
            </a:r>
            <a:r>
              <a:rPr lang="en-ZA" dirty="0" smtClean="0">
                <a:solidFill>
                  <a:srgbClr val="0070C0"/>
                </a:solidFill>
              </a:rPr>
              <a:t>skip list</a:t>
            </a:r>
            <a:r>
              <a:rPr lang="en-ZA" dirty="0" smtClean="0"/>
              <a:t>, </a:t>
            </a:r>
            <a:r>
              <a:rPr lang="en-ZA" dirty="0" smtClean="0">
                <a:solidFill>
                  <a:srgbClr val="0070C0"/>
                </a:solidFill>
              </a:rPr>
              <a:t>optimal static ordering</a:t>
            </a:r>
            <a:r>
              <a:rPr lang="en-ZA" dirty="0" smtClean="0"/>
              <a:t> (data is already ordered by frequency), and a </a:t>
            </a:r>
            <a:r>
              <a:rPr lang="en-ZA" dirty="0" smtClean="0">
                <a:solidFill>
                  <a:srgbClr val="0070C0"/>
                </a:solidFill>
              </a:rPr>
              <a:t>plain linked list</a:t>
            </a:r>
            <a:endParaRPr lang="en-ZA" sz="1400" dirty="0">
              <a:solidFill>
                <a:srgbClr val="0070C0"/>
              </a:solidFill>
            </a:endParaRPr>
          </a:p>
          <a:p>
            <a:pPr lvl="1"/>
            <a:r>
              <a:rPr lang="en-ZA" dirty="0" smtClean="0"/>
              <a:t>Element comparisons as percentage of </a:t>
            </a:r>
            <a:r>
              <a:rPr lang="en-ZA" dirty="0" smtClean="0">
                <a:solidFill>
                  <a:srgbClr val="0070C0"/>
                </a:solidFill>
              </a:rPr>
              <a:t>maximum possible comparisons</a:t>
            </a:r>
            <a:r>
              <a:rPr lang="en-ZA" dirty="0" smtClean="0"/>
              <a:t> (i.e. assume all elements are compared at every step)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Self-Organizing Lists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8926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1112104"/>
            <a:ext cx="7886700" cy="5272220"/>
          </a:xfrm>
        </p:spPr>
        <p:txBody>
          <a:bodyPr>
            <a:normAutofit/>
          </a:bodyPr>
          <a:lstStyle/>
          <a:p>
            <a:endParaRPr lang="en-ZA" sz="2400" dirty="0" smtClean="0"/>
          </a:p>
          <a:p>
            <a:endParaRPr lang="en-US" sz="2400" dirty="0" smtClean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 smtClean="0"/>
              <a:t>Self-Organizing Lists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15096"/>
              </p:ext>
            </p:extLst>
          </p:nvPr>
        </p:nvGraphicFramePr>
        <p:xfrm>
          <a:off x="840260" y="2799689"/>
          <a:ext cx="78588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021"/>
                <a:gridCol w="1441622"/>
                <a:gridCol w="1433383"/>
                <a:gridCol w="1375719"/>
                <a:gridCol w="1252154"/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Different words/All words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189/362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1448/7349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3049/12948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6835/93087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sz="1400" b="1" dirty="0" smtClean="0"/>
                        <a:t>Optimal (pre-ordered)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 smtClean="0"/>
                        <a:t>29.7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 smtClean="0"/>
                        <a:t>15.3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 smtClean="0"/>
                        <a:t>15.5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 smtClean="0"/>
                        <a:t>7.6</a:t>
                      </a:r>
                      <a:endParaRPr lang="en-ZA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sz="1400" b="1" dirty="0" smtClean="0"/>
                        <a:t>Plain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 smtClean="0"/>
                        <a:t>66.1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 smtClean="0"/>
                        <a:t>48.8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 smtClean="0"/>
                        <a:t>43.4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 smtClean="0"/>
                        <a:t>19.3</a:t>
                      </a:r>
                      <a:endParaRPr lang="en-ZA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sz="1400" b="1" dirty="0" smtClean="0"/>
                        <a:t>Move-to-Front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 smtClean="0"/>
                        <a:t>58.2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 smtClean="0"/>
                        <a:t>29.7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 smtClean="0"/>
                        <a:t>35.7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 smtClean="0"/>
                        <a:t>14.3</a:t>
                      </a:r>
                      <a:endParaRPr lang="en-ZA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sz="1400" b="1" dirty="0" smtClean="0"/>
                        <a:t>Transpose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 smtClean="0"/>
                        <a:t>78.6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 smtClean="0"/>
                        <a:t>39.6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 smtClean="0"/>
                        <a:t>43.0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 smtClean="0"/>
                        <a:t>18.2</a:t>
                      </a:r>
                      <a:endParaRPr lang="en-ZA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sz="1400" b="1" dirty="0" smtClean="0"/>
                        <a:t>Count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 smtClean="0"/>
                        <a:t>57.1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 smtClean="0"/>
                        <a:t>30.2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 smtClean="0"/>
                        <a:t>35.9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 smtClean="0"/>
                        <a:t>13.4</a:t>
                      </a:r>
                      <a:endParaRPr lang="en-ZA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sz="1400" b="1" dirty="0" smtClean="0"/>
                        <a:t>Alphabetical</a:t>
                      </a:r>
                      <a:r>
                        <a:rPr lang="en-ZA" sz="1400" b="1" baseline="0" dirty="0" smtClean="0"/>
                        <a:t> Order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 smtClean="0"/>
                        <a:t>55.3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 smtClean="0"/>
                        <a:t>50.2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 smtClean="0"/>
                        <a:t>53.8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 smtClean="0"/>
                        <a:t>54.9</a:t>
                      </a:r>
                      <a:endParaRPr lang="en-ZA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sz="1400" b="1" dirty="0" smtClean="0"/>
                        <a:t>Skip List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 smtClean="0"/>
                        <a:t>11.1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 smtClean="0"/>
                        <a:t>4.8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 smtClean="0"/>
                        <a:t>4.3</a:t>
                      </a:r>
                      <a:endParaRPr lang="en-Z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b="1" dirty="0" smtClean="0"/>
                        <a:t>3.6</a:t>
                      </a:r>
                      <a:endParaRPr lang="en-ZA" sz="14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Curved Connector 11"/>
          <p:cNvCxnSpPr/>
          <p:nvPr/>
        </p:nvCxnSpPr>
        <p:spPr>
          <a:xfrm rot="5400000">
            <a:off x="7635193" y="2810074"/>
            <a:ext cx="1655801" cy="884021"/>
          </a:xfrm>
          <a:prstGeom prst="curvedConnector3">
            <a:avLst>
              <a:gd name="adj1" fmla="val 98756"/>
            </a:avLst>
          </a:prstGeom>
          <a:ln w="349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723529" y="1013012"/>
            <a:ext cx="2346330" cy="148530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Element comparisons as percentage of maximum possible comparisons</a:t>
            </a:r>
            <a:endParaRPr lang="en-Z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7901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5|85.2|41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59.9|20.4|18.5|6.6|4.7|86.5|20.9|24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7|6.1|42.3|16.3|12.5|56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1|22.3|66.8|59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0.2|17.9|24.1|64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1.9|18.2|25.7|39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0.3|22.8|89.8|44.9|16.5|52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3|1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5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5|14.5|9.8|3.2|6.8|68.9|33.9|158.1|57.7|112.6|106.7|78.4"/>
</p:tagLst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680</Words>
  <Application>Microsoft Office PowerPoint</Application>
  <PresentationFormat>On-screen Show (4:3)</PresentationFormat>
  <Paragraphs>220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 Unicode MS</vt:lpstr>
      <vt:lpstr>Arial</vt:lpstr>
      <vt:lpstr>Century Gothic</vt:lpstr>
      <vt:lpstr>Times New Roman</vt:lpstr>
      <vt:lpstr>Wingdings</vt:lpstr>
      <vt:lpstr>Presentation level design</vt:lpstr>
      <vt:lpstr>COS 212 Self-Organizing Lists, Sparse Tables</vt:lpstr>
      <vt:lpstr>Improving the Linked Lists</vt:lpstr>
      <vt:lpstr>Self-Organizing Lists</vt:lpstr>
      <vt:lpstr>Self-Organizing Lists</vt:lpstr>
      <vt:lpstr>Self-Organizing Lists</vt:lpstr>
      <vt:lpstr>Self-Organizing Lists</vt:lpstr>
      <vt:lpstr>Adding Elements to the List</vt:lpstr>
      <vt:lpstr>Self-Organizing Lists</vt:lpstr>
      <vt:lpstr>Self-Organizing Lists</vt:lpstr>
      <vt:lpstr>Self-Organizing Lists</vt:lpstr>
      <vt:lpstr>Sparse Tables</vt:lpstr>
      <vt:lpstr>Sparse Tables:  Crazy Solution</vt:lpstr>
      <vt:lpstr>Sparse Tables: Elegant Solution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2016-02-01T10:06:28Z</dcterms:created>
  <dcterms:modified xsi:type="dcterms:W3CDTF">2021-03-24T04:39:14Z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