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289" r:id="rId5"/>
    <p:sldId id="291" r:id="rId6"/>
    <p:sldId id="294" r:id="rId7"/>
    <p:sldId id="30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7" autoAdjust="0"/>
  </p:normalViewPr>
  <p:slideViewPr>
    <p:cSldViewPr snapToGrid="0">
      <p:cViewPr varScale="1">
        <p:scale>
          <a:sx n="81" d="100"/>
          <a:sy n="81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4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3/25/2021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3/25/2021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3/25/2021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3/25/2021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3/25/2021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3/25/2021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3/25/2021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439933" cy="5272220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 smtClean="0">
                <a:solidFill>
                  <a:srgbClr val="0070C0"/>
                </a:solidFill>
                <a:ea typeface="新細明體" charset="-120"/>
              </a:rPr>
              <a:t>Iterative structures</a:t>
            </a:r>
            <a:r>
              <a:rPr kumimoji="1" lang="en-US" altLang="zh-TW" sz="2400" dirty="0" smtClean="0">
                <a:ea typeface="新細明體" charset="-120"/>
              </a:rPr>
              <a:t> repeat operations using loops</a:t>
            </a:r>
            <a:endParaRPr kumimoji="1" lang="en-US" altLang="zh-TW" sz="2400" dirty="0" smtClean="0">
              <a:solidFill>
                <a:srgbClr val="0070C0"/>
              </a:solidFill>
              <a:ea typeface="新細明體" charset="-120"/>
            </a:endParaRPr>
          </a:p>
          <a:p>
            <a:pPr lvl="0"/>
            <a:r>
              <a:rPr kumimoji="1" lang="en-US" altLang="zh-TW" sz="2400" dirty="0" smtClean="0">
                <a:solidFill>
                  <a:srgbClr val="0070C0"/>
                </a:solidFill>
                <a:ea typeface="新細明體" charset="-120"/>
              </a:rPr>
              <a:t>Recursive functions</a:t>
            </a:r>
            <a:r>
              <a:rPr kumimoji="1" lang="en-US" altLang="zh-TW" sz="2400" dirty="0" smtClean="0">
                <a:ea typeface="新細明體" charset="-120"/>
              </a:rPr>
              <a:t> repeat operations by </a:t>
            </a:r>
            <a:r>
              <a:rPr kumimoji="1" lang="en-US" altLang="zh-TW" sz="2400" dirty="0" smtClean="0">
                <a:solidFill>
                  <a:srgbClr val="FF0000"/>
                </a:solidFill>
                <a:ea typeface="新細明體" charset="-120"/>
              </a:rPr>
              <a:t>invoking themselves</a:t>
            </a:r>
            <a:r>
              <a:rPr kumimoji="1" lang="en-US" altLang="zh-TW" sz="2400" dirty="0" smtClean="0">
                <a:ea typeface="新細明體" charset="-120"/>
              </a:rPr>
              <a:t> over and over until a </a:t>
            </a:r>
            <a:r>
              <a:rPr kumimoji="1" lang="en-US" altLang="zh-TW" sz="2400" dirty="0" smtClean="0">
                <a:solidFill>
                  <a:srgbClr val="FF0000"/>
                </a:solidFill>
                <a:ea typeface="新細明體" charset="-120"/>
              </a:rPr>
              <a:t>base case</a:t>
            </a:r>
            <a:r>
              <a:rPr kumimoji="1" lang="en-US" altLang="zh-TW" sz="2400" dirty="0" smtClean="0">
                <a:ea typeface="新細明體" charset="-120"/>
              </a:rPr>
              <a:t> is reached</a:t>
            </a:r>
          </a:p>
          <a:p>
            <a:pPr lvl="0"/>
            <a:r>
              <a:rPr kumimoji="1" lang="en-US" altLang="zh-TW" sz="2400" dirty="0" smtClean="0">
                <a:ea typeface="新細明體" charset="-120"/>
              </a:rPr>
              <a:t>Consider the factorial function:</a:t>
            </a:r>
          </a:p>
          <a:p>
            <a:endParaRPr kumimoji="1" lang="en-US" dirty="0" smtClean="0">
              <a:ea typeface="新細明體" charset="-120"/>
            </a:endParaRPr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0575" y="3096180"/>
            <a:ext cx="911225" cy="457200"/>
          </a:xfrm>
          <a:prstGeom prst="rect">
            <a:avLst/>
          </a:prstGeom>
          <a:noFill/>
        </p:spPr>
        <p:txBody>
          <a:bodyPr vert="horz" lIns="92075" tIns="46038" rIns="92075" bIns="46038" rtlCol="0" anchor="ctr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latin typeface="Arial Unicode MS" pitchFamily="34" charset="-128"/>
              </a:rPr>
              <a:t>n</a:t>
            </a:r>
            <a:r>
              <a:rPr lang="en-US" sz="1400" i="1" dirty="0" smtClean="0">
                <a:latin typeface="Arial Unicode MS" pitchFamily="34" charset="-128"/>
              </a:rPr>
              <a:t> </a:t>
            </a:r>
            <a:r>
              <a:rPr lang="en-US" sz="2800" dirty="0" smtClean="0">
                <a:latin typeface="Arial Unicode MS" pitchFamily="34" charset="-128"/>
              </a:rPr>
              <a:t>! =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309618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>
                <a:latin typeface="Arial Unicode MS" pitchFamily="34" charset="-128"/>
              </a:rPr>
              <a:t>1 </a:t>
            </a:r>
            <a:r>
              <a:rPr lang="en-US" sz="2800">
                <a:latin typeface="Arial Unicode MS" pitchFamily="34" charset="-128"/>
                <a:cs typeface="Times New Roman" pitchFamily="18" charset="0"/>
              </a:rPr>
              <a:t>⋅ 2 ⋅ 3 ⋅ … ⋅ (</a:t>
            </a:r>
            <a:r>
              <a:rPr lang="en-US" sz="2800" i="1"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2800">
                <a:latin typeface="Arial Unicode MS" pitchFamily="34" charset="-128"/>
                <a:cs typeface="Times New Roman" pitchFamily="18" charset="0"/>
              </a:rPr>
              <a:t> – 1) ⋅ </a:t>
            </a:r>
            <a:r>
              <a:rPr lang="en-US" sz="2800" i="1">
                <a:latin typeface="Arial Unicode MS" pitchFamily="34" charset="-128"/>
                <a:cs typeface="Times New Roman" pitchFamily="18" charset="0"/>
              </a:rPr>
              <a:t>n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8200" y="362958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9123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35980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194175" y="4010580"/>
            <a:ext cx="9112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??</a:t>
            </a:r>
            <a:r>
              <a:rPr lang="en-US" sz="3200" dirty="0">
                <a:latin typeface="Arial Unicode MS" pitchFamily="34" charset="-128"/>
              </a:rPr>
              <a:t>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16695" y="500118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i="1" dirty="0" smtClean="0">
                <a:latin typeface="Arial Unicode MS" pitchFamily="34" charset="-128"/>
              </a:rPr>
              <a:t>n</a:t>
            </a:r>
            <a:r>
              <a:rPr lang="en-US" sz="1200" i="1" dirty="0" smtClean="0">
                <a:latin typeface="Arial Unicode MS" pitchFamily="34" charset="-128"/>
              </a:rPr>
              <a:t> </a:t>
            </a:r>
            <a:r>
              <a:rPr lang="en-US" sz="2800" dirty="0" smtClean="0">
                <a:latin typeface="Arial Unicode MS" pitchFamily="34" charset="-128"/>
              </a:rPr>
              <a:t>! </a:t>
            </a:r>
            <a:r>
              <a:rPr lang="en-US" sz="2800" dirty="0">
                <a:latin typeface="Arial Unicode MS" pitchFamily="34" charset="-128"/>
              </a:rPr>
              <a:t>=</a:t>
            </a:r>
            <a:r>
              <a:rPr lang="en-US" sz="3200" dirty="0">
                <a:latin typeface="Arial Unicode MS" pitchFamily="34" charset="-128"/>
              </a:rPr>
              <a:t>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451718" y="4772580"/>
            <a:ext cx="761686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defTabSz="663575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dirty="0">
                <a:latin typeface="Arial Unicode MS" pitchFamily="34" charset="-128"/>
              </a:rPr>
              <a:t>1 		</a:t>
            </a:r>
            <a:r>
              <a:rPr lang="en-US" sz="2800" dirty="0" smtClean="0">
                <a:latin typeface="Arial Unicode MS" pitchFamily="34" charset="-128"/>
              </a:rPr>
              <a:t>	if </a:t>
            </a:r>
            <a:r>
              <a:rPr lang="en-US" sz="2800" i="1" dirty="0">
                <a:latin typeface="Arial Unicode MS" pitchFamily="34" charset="-128"/>
              </a:rPr>
              <a:t>n</a:t>
            </a:r>
            <a:r>
              <a:rPr lang="en-US" sz="2800" dirty="0">
                <a:latin typeface="Arial Unicode MS" pitchFamily="34" charset="-128"/>
              </a:rPr>
              <a:t> = 0 </a:t>
            </a:r>
            <a:r>
              <a:rPr lang="en-US" sz="2800" dirty="0" smtClean="0">
                <a:latin typeface="Arial Unicode MS" pitchFamily="34" charset="-128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Arial Unicode MS" pitchFamily="34" charset="-128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Arial Unicode MS" pitchFamily="34" charset="-128"/>
              </a:rPr>
              <a:t>B</a:t>
            </a:r>
            <a:r>
              <a:rPr lang="en-US" sz="2000" dirty="0" smtClean="0">
                <a:solidFill>
                  <a:srgbClr val="0070C0"/>
                </a:solidFill>
                <a:latin typeface="Arial Unicode MS" pitchFamily="34" charset="-128"/>
              </a:rPr>
              <a:t>ase </a:t>
            </a:r>
            <a:r>
              <a:rPr lang="en-US" sz="2000" dirty="0">
                <a:solidFill>
                  <a:srgbClr val="0070C0"/>
                </a:solidFill>
                <a:latin typeface="Arial Unicode MS" pitchFamily="34" charset="-128"/>
              </a:rPr>
              <a:t>case, </a:t>
            </a:r>
            <a:r>
              <a:rPr lang="en-US" sz="2000" dirty="0" smtClean="0">
                <a:solidFill>
                  <a:srgbClr val="0070C0"/>
                </a:solidFill>
                <a:latin typeface="Arial Unicode MS" pitchFamily="34" charset="-128"/>
              </a:rPr>
              <a:t>ground case, or anchor</a:t>
            </a:r>
            <a:r>
              <a:rPr lang="en-US" sz="2000" dirty="0">
                <a:solidFill>
                  <a:srgbClr val="0070C0"/>
                </a:solidFill>
                <a:latin typeface="Arial Unicode MS" pitchFamily="34" charset="-128"/>
              </a:rPr>
              <a:t>)</a:t>
            </a:r>
          </a:p>
          <a:p>
            <a:pPr defTabSz="663575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i="1" dirty="0">
                <a:latin typeface="Arial Unicode MS" pitchFamily="34" charset="-128"/>
              </a:rPr>
              <a:t>n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sz="2000" dirty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sz="2800" i="1" dirty="0"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 – 1)!	</a:t>
            </a:r>
            <a:r>
              <a:rPr lang="en-US" sz="2800" dirty="0" smtClean="0">
                <a:latin typeface="Arial Unicode MS" pitchFamily="34" charset="-128"/>
                <a:cs typeface="Times New Roman" pitchFamily="18" charset="0"/>
              </a:rPr>
              <a:t>if </a:t>
            </a:r>
            <a:r>
              <a:rPr lang="en-US" sz="2800" i="1" dirty="0"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2800" dirty="0">
                <a:latin typeface="Arial Unicode MS" pitchFamily="34" charset="-128"/>
                <a:cs typeface="Times New Roman" pitchFamily="18" charset="0"/>
              </a:rPr>
              <a:t> &gt; 0 </a:t>
            </a:r>
            <a:r>
              <a:rPr lang="en-US" sz="2800" dirty="0" smtClean="0">
                <a:latin typeface="Arial Unicode MS" pitchFamily="34" charset="-128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Arial Unicode MS" pitchFamily="34" charset="-128"/>
                <a:cs typeface="Times New Roman" pitchFamily="18" charset="0"/>
              </a:rPr>
              <a:t>(Inductive, or recursive </a:t>
            </a:r>
            <a:r>
              <a:rPr lang="en-US" sz="2000" dirty="0">
                <a:solidFill>
                  <a:srgbClr val="0070C0"/>
                </a:solidFill>
                <a:latin typeface="Arial Unicode MS" pitchFamily="34" charset="-128"/>
                <a:cs typeface="Times New Roman" pitchFamily="18" charset="0"/>
              </a:rPr>
              <a:t>step) </a:t>
            </a:r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1375520" y="477258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9" grpId="0"/>
      <p:bldP spid="10" grpId="0"/>
      <p:bldP spid="11" grpId="0"/>
      <p:bldP spid="12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29723"/>
            <a:ext cx="8210550" cy="5642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Executing Factorial </a:t>
            </a:r>
            <a:r>
              <a:rPr lang="en-US" dirty="0"/>
              <a:t>R</a:t>
            </a:r>
            <a:r>
              <a:rPr lang="en-US" dirty="0" smtClean="0"/>
              <a:t>ecursively</a:t>
            </a:r>
            <a:endParaRPr lang="en-US" dirty="0"/>
          </a:p>
        </p:txBody>
      </p:sp>
      <p:sp>
        <p:nvSpPr>
          <p:cNvPr id="4" name="Text Box 87"/>
          <p:cNvSpPr txBox="1">
            <a:spLocks noChangeArrowheads="1"/>
          </p:cNvSpPr>
          <p:nvPr/>
        </p:nvSpPr>
        <p:spPr bwMode="auto">
          <a:xfrm>
            <a:off x="1981200" y="5875642"/>
            <a:ext cx="129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3 </a:t>
            </a:r>
            <a:r>
              <a:rPr lang="en-US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>
                <a:latin typeface="Arial Unicode MS" pitchFamily="34" charset="-128"/>
                <a:cs typeface="Times New Roman" pitchFamily="18" charset="0"/>
              </a:rPr>
              <a:t> 2! </a:t>
            </a: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3048000" y="4961242"/>
            <a:ext cx="182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2 </a:t>
            </a:r>
            <a:r>
              <a:rPr lang="en-US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>
                <a:latin typeface="Arial Unicode MS" pitchFamily="34" charset="-128"/>
                <a:cs typeface="Times New Roman" pitchFamily="18" charset="0"/>
              </a:rPr>
              <a:t> 1! </a:t>
            </a:r>
          </a:p>
        </p:txBody>
      </p:sp>
      <p:sp>
        <p:nvSpPr>
          <p:cNvPr id="6" name="Text Box 94"/>
          <p:cNvSpPr txBox="1">
            <a:spLocks noChangeArrowheads="1"/>
          </p:cNvSpPr>
          <p:nvPr/>
        </p:nvSpPr>
        <p:spPr bwMode="auto">
          <a:xfrm>
            <a:off x="4038600" y="4046842"/>
            <a:ext cx="129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1 </a:t>
            </a:r>
            <a:r>
              <a:rPr lang="en-US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>
                <a:latin typeface="Arial Unicode MS" pitchFamily="34" charset="-128"/>
                <a:cs typeface="Times New Roman" pitchFamily="18" charset="0"/>
              </a:rPr>
              <a:t> 0! </a:t>
            </a:r>
          </a:p>
        </p:txBody>
      </p:sp>
      <p:sp>
        <p:nvSpPr>
          <p:cNvPr id="7" name="Line 95"/>
          <p:cNvSpPr>
            <a:spLocks noChangeShapeType="1"/>
          </p:cNvSpPr>
          <p:nvPr/>
        </p:nvSpPr>
        <p:spPr bwMode="auto">
          <a:xfrm>
            <a:off x="2895600" y="534224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96"/>
          <p:cNvSpPr txBox="1">
            <a:spLocks noChangeArrowheads="1"/>
          </p:cNvSpPr>
          <p:nvPr/>
        </p:nvSpPr>
        <p:spPr bwMode="auto">
          <a:xfrm>
            <a:off x="2971800" y="5875642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?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9" name="Line 97"/>
          <p:cNvSpPr>
            <a:spLocks noChangeShapeType="1"/>
          </p:cNvSpPr>
          <p:nvPr/>
        </p:nvSpPr>
        <p:spPr bwMode="auto">
          <a:xfrm>
            <a:off x="3962400" y="442784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8"/>
          <p:cNvSpPr>
            <a:spLocks noChangeShapeType="1"/>
          </p:cNvSpPr>
          <p:nvPr/>
        </p:nvSpPr>
        <p:spPr bwMode="auto">
          <a:xfrm>
            <a:off x="4953000" y="3513442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4724400" y="3132442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  <a:cs typeface="Times New Roman" pitchFamily="18" charset="0"/>
              </a:rPr>
              <a:t>0! </a:t>
            </a:r>
          </a:p>
        </p:txBody>
      </p: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4114800" y="4961242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?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15" name="Text Box 101"/>
          <p:cNvSpPr txBox="1">
            <a:spLocks noChangeArrowheads="1"/>
          </p:cNvSpPr>
          <p:nvPr/>
        </p:nvSpPr>
        <p:spPr bwMode="auto">
          <a:xfrm>
            <a:off x="5029200" y="4046842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?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16" name="Text Box 103"/>
          <p:cNvSpPr txBox="1">
            <a:spLocks noChangeArrowheads="1"/>
          </p:cNvSpPr>
          <p:nvPr/>
        </p:nvSpPr>
        <p:spPr bwMode="auto">
          <a:xfrm>
            <a:off x="5029200" y="4046842"/>
            <a:ext cx="182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 Unicode MS" pitchFamily="34" charset="-128"/>
              </a:rPr>
              <a:t>= 1 </a:t>
            </a:r>
            <a:r>
              <a:rPr lang="en-US" dirty="0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 dirty="0">
                <a:latin typeface="Arial Unicode MS" pitchFamily="34" charset="-128"/>
                <a:cs typeface="Times New Roman" pitchFamily="18" charset="0"/>
              </a:rPr>
              <a:t> 1 = 1</a:t>
            </a: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auto">
          <a:xfrm flipH="1" flipV="1">
            <a:off x="5538788" y="3551542"/>
            <a:ext cx="328612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05"/>
          <p:cNvSpPr txBox="1">
            <a:spLocks noChangeArrowheads="1"/>
          </p:cNvSpPr>
          <p:nvPr/>
        </p:nvSpPr>
        <p:spPr bwMode="auto">
          <a:xfrm>
            <a:off x="4114800" y="4961242"/>
            <a:ext cx="182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= 2 </a:t>
            </a:r>
            <a:r>
              <a:rPr lang="en-US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>
                <a:latin typeface="Arial Unicode MS" pitchFamily="34" charset="-128"/>
                <a:cs typeface="Times New Roman" pitchFamily="18" charset="0"/>
              </a:rPr>
              <a:t> 1 = 2</a:t>
            </a:r>
          </a:p>
        </p:txBody>
      </p:sp>
      <p:sp>
        <p:nvSpPr>
          <p:cNvPr id="19" name="Line 108"/>
          <p:cNvSpPr>
            <a:spLocks noChangeShapeType="1"/>
          </p:cNvSpPr>
          <p:nvPr/>
        </p:nvSpPr>
        <p:spPr bwMode="auto">
          <a:xfrm flipV="1">
            <a:off x="5105400" y="4427842"/>
            <a:ext cx="1219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09"/>
          <p:cNvSpPr txBox="1">
            <a:spLocks noChangeArrowheads="1"/>
          </p:cNvSpPr>
          <p:nvPr/>
        </p:nvSpPr>
        <p:spPr bwMode="auto">
          <a:xfrm>
            <a:off x="2971800" y="5875642"/>
            <a:ext cx="175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 Unicode MS" pitchFamily="34" charset="-128"/>
              </a:rPr>
              <a:t>= 3 </a:t>
            </a:r>
            <a:r>
              <a:rPr lang="en-US" dirty="0">
                <a:latin typeface="Arial Unicode MS" pitchFamily="34" charset="-128"/>
                <a:cs typeface="Times New Roman" pitchFamily="18" charset="0"/>
              </a:rPr>
              <a:t>⋅</a:t>
            </a:r>
            <a:r>
              <a:rPr lang="en-US" b="1" dirty="0">
                <a:latin typeface="Arial Unicode MS" pitchFamily="34" charset="-128"/>
                <a:cs typeface="Times New Roman" pitchFamily="18" charset="0"/>
              </a:rPr>
              <a:t> 2 = 6</a:t>
            </a:r>
          </a:p>
        </p:txBody>
      </p:sp>
      <p:sp>
        <p:nvSpPr>
          <p:cNvPr id="21" name="Line 111"/>
          <p:cNvSpPr>
            <a:spLocks noChangeShapeType="1"/>
          </p:cNvSpPr>
          <p:nvPr/>
        </p:nvSpPr>
        <p:spPr bwMode="auto">
          <a:xfrm flipV="1">
            <a:off x="3962400" y="5342242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12"/>
          <p:cNvSpPr txBox="1">
            <a:spLocks noChangeArrowheads="1"/>
          </p:cNvSpPr>
          <p:nvPr/>
        </p:nvSpPr>
        <p:spPr bwMode="auto">
          <a:xfrm>
            <a:off x="1600200" y="587564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Arial Unicode MS" pitchFamily="34" charset="-128"/>
              </a:rPr>
              <a:t>3! </a:t>
            </a:r>
            <a:endParaRPr lang="en-US" b="1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3" name="Text Box 113"/>
          <p:cNvSpPr txBox="1">
            <a:spLocks noChangeArrowheads="1"/>
          </p:cNvSpPr>
          <p:nvPr/>
        </p:nvSpPr>
        <p:spPr bwMode="auto">
          <a:xfrm>
            <a:off x="3733800" y="4046842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1! 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4" name="Text Box 114"/>
          <p:cNvSpPr txBox="1">
            <a:spLocks noChangeArrowheads="1"/>
          </p:cNvSpPr>
          <p:nvPr/>
        </p:nvSpPr>
        <p:spPr bwMode="auto">
          <a:xfrm>
            <a:off x="2667000" y="4961242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</a:rPr>
              <a:t>2! </a:t>
            </a:r>
            <a:endParaRPr lang="en-US" b="1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5" name="Text Box 115"/>
          <p:cNvSpPr txBox="1">
            <a:spLocks noChangeArrowheads="1"/>
          </p:cNvSpPr>
          <p:nvPr/>
        </p:nvSpPr>
        <p:spPr bwMode="auto">
          <a:xfrm>
            <a:off x="5029200" y="3132442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Arial Unicode MS" pitchFamily="34" charset="-128"/>
                <a:cs typeface="Times New Roman" pitchFamily="18" charset="0"/>
              </a:rPr>
              <a:t>=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799" y="1187616"/>
            <a:ext cx="51939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factorial(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</a:rPr>
              <a:t> n) {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(n == 0)</a:t>
            </a:r>
          </a:p>
          <a:p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1;</a:t>
            </a:r>
          </a:p>
          <a:p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	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</a:rPr>
              <a:t> return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n * factorial(n-1);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09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8" grpId="1"/>
      <p:bldP spid="9" grpId="0" animBg="1"/>
      <p:bldP spid="10" grpId="0" animBg="1"/>
      <p:bldP spid="11" grpId="0"/>
      <p:bldP spid="12" grpId="0"/>
      <p:bldP spid="12" grpId="1"/>
      <p:bldP spid="15" grpId="0"/>
      <p:bldP spid="15" grpId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/>
      <p:bldP spid="24" grpId="0"/>
      <p:bldP spid="25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29723"/>
            <a:ext cx="5236691" cy="5642924"/>
          </a:xfrm>
        </p:spPr>
        <p:txBody>
          <a:bodyPr>
            <a:normAutofit/>
          </a:bodyPr>
          <a:lstStyle/>
          <a:p>
            <a:pPr lvl="0"/>
            <a:endParaRPr kumimoji="1" lang="en-US" sz="2400" dirty="0" smtClean="0">
              <a:solidFill>
                <a:srgbClr val="0070C0"/>
              </a:solidFill>
              <a:ea typeface="新細明體" charset="-120"/>
            </a:endParaRPr>
          </a:p>
          <a:p>
            <a:pPr lvl="0"/>
            <a:r>
              <a:rPr kumimoji="1" lang="en-US" sz="2400" dirty="0" smtClean="0">
                <a:ea typeface="新細明體" charset="-120"/>
              </a:rPr>
              <a:t>If </a:t>
            </a:r>
            <a:r>
              <a:rPr kumimoji="1" lang="en-US" sz="2400" dirty="0" smtClean="0">
                <a:solidFill>
                  <a:schemeClr val="accent5"/>
                </a:solidFill>
                <a:ea typeface="新細明體" charset="-120"/>
              </a:rPr>
              <a:t>A</a:t>
            </a:r>
            <a:r>
              <a:rPr kumimoji="1" lang="en-US" sz="2400" dirty="0" smtClean="0">
                <a:ea typeface="新細明體" charset="-120"/>
              </a:rPr>
              <a:t> calls </a:t>
            </a:r>
            <a:r>
              <a:rPr kumimoji="1" lang="en-US" sz="2400" dirty="0" smtClean="0">
                <a:solidFill>
                  <a:srgbClr val="FF0000"/>
                </a:solidFill>
                <a:ea typeface="新細明體" charset="-120"/>
              </a:rPr>
              <a:t>B</a:t>
            </a:r>
            <a:r>
              <a:rPr kumimoji="1" lang="en-US" sz="2400" dirty="0" smtClean="0">
                <a:ea typeface="新細明體" charset="-120"/>
              </a:rPr>
              <a:t>, and </a:t>
            </a:r>
            <a:r>
              <a:rPr kumimoji="1" lang="en-US" sz="2400" dirty="0" smtClean="0">
                <a:solidFill>
                  <a:srgbClr val="FF0000"/>
                </a:solidFill>
                <a:ea typeface="新細明體" charset="-120"/>
              </a:rPr>
              <a:t>B</a:t>
            </a:r>
            <a:r>
              <a:rPr kumimoji="1" lang="en-US" sz="2400" dirty="0" smtClean="0">
                <a:ea typeface="新細明體" charset="-120"/>
              </a:rPr>
              <a:t> calls </a:t>
            </a:r>
            <a:r>
              <a:rPr kumimoji="1" lang="en-US" sz="2400" dirty="0" smtClean="0">
                <a:solidFill>
                  <a:srgbClr val="00B050"/>
                </a:solidFill>
                <a:ea typeface="新細明體" charset="-120"/>
              </a:rPr>
              <a:t>C</a:t>
            </a:r>
            <a:r>
              <a:rPr kumimoji="1" lang="en-US" sz="2400" dirty="0" smtClean="0">
                <a:ea typeface="新細明體" charset="-120"/>
              </a:rPr>
              <a:t>, how does the computer get back to </a:t>
            </a:r>
            <a:r>
              <a:rPr kumimoji="1" lang="en-US" sz="2400" dirty="0" smtClean="0">
                <a:solidFill>
                  <a:srgbClr val="FF0000"/>
                </a:solidFill>
                <a:ea typeface="新細明體" charset="-120"/>
              </a:rPr>
              <a:t>B</a:t>
            </a:r>
            <a:r>
              <a:rPr kumimoji="1" lang="en-US" sz="2400" dirty="0" smtClean="0">
                <a:ea typeface="新細明體" charset="-120"/>
              </a:rPr>
              <a:t> from </a:t>
            </a:r>
            <a:r>
              <a:rPr kumimoji="1" lang="en-US" sz="2400" dirty="0" smtClean="0">
                <a:solidFill>
                  <a:srgbClr val="00B050"/>
                </a:solidFill>
                <a:ea typeface="新細明體" charset="-120"/>
              </a:rPr>
              <a:t>C</a:t>
            </a:r>
            <a:r>
              <a:rPr kumimoji="1" lang="en-US" sz="2400" dirty="0" smtClean="0">
                <a:ea typeface="新細明體" charset="-120"/>
              </a:rPr>
              <a:t>, and back to </a:t>
            </a:r>
            <a:r>
              <a:rPr kumimoji="1" lang="en-US" sz="2400" dirty="0" smtClean="0">
                <a:solidFill>
                  <a:srgbClr val="0070C0"/>
                </a:solidFill>
                <a:ea typeface="新細明體" charset="-120"/>
              </a:rPr>
              <a:t>A</a:t>
            </a:r>
            <a:r>
              <a:rPr kumimoji="1" lang="en-US" sz="2400" dirty="0" smtClean="0">
                <a:ea typeface="新細明體" charset="-120"/>
              </a:rPr>
              <a:t> from </a:t>
            </a:r>
            <a:r>
              <a:rPr kumimoji="1" lang="en-US" sz="2400" dirty="0" smtClean="0">
                <a:solidFill>
                  <a:srgbClr val="FF0000"/>
                </a:solidFill>
                <a:ea typeface="新細明體" charset="-120"/>
              </a:rPr>
              <a:t>B</a:t>
            </a:r>
            <a:r>
              <a:rPr kumimoji="1" lang="en-US" sz="2400" dirty="0" smtClean="0">
                <a:ea typeface="新細明體" charset="-120"/>
              </a:rPr>
              <a:t>?</a:t>
            </a:r>
          </a:p>
          <a:p>
            <a:pPr lvl="0"/>
            <a:endParaRPr kumimoji="1" lang="en-US" sz="2400" dirty="0" smtClean="0">
              <a:ea typeface="新細明體" charset="-120"/>
            </a:endParaRPr>
          </a:p>
          <a:p>
            <a:pPr lvl="0"/>
            <a:r>
              <a:rPr kumimoji="1" lang="en-US" sz="2400" dirty="0" smtClean="0">
                <a:ea typeface="新細明體" charset="-120"/>
              </a:rPr>
              <a:t>Every function call creates (or allocates) a new </a:t>
            </a:r>
            <a:r>
              <a:rPr kumimoji="1" lang="en-US" sz="2400" dirty="0" smtClean="0">
                <a:solidFill>
                  <a:srgbClr val="0070C0"/>
                </a:solidFill>
                <a:ea typeface="新細明體" charset="-120"/>
              </a:rPr>
              <a:t>stack frame </a:t>
            </a:r>
            <a:r>
              <a:rPr kumimoji="1" lang="en-US" sz="2400" dirty="0" smtClean="0">
                <a:ea typeface="新細明體" charset="-120"/>
              </a:rPr>
              <a:t>instance</a:t>
            </a:r>
          </a:p>
          <a:p>
            <a:pPr lvl="0"/>
            <a:endParaRPr kumimoji="1" lang="en-US" sz="2400" dirty="0" smtClean="0">
              <a:ea typeface="新細明體" charset="-120"/>
            </a:endParaRPr>
          </a:p>
          <a:p>
            <a:pPr lvl="0"/>
            <a:r>
              <a:rPr kumimoji="1" lang="en-US" sz="2400" dirty="0" smtClean="0">
                <a:ea typeface="新細明體" charset="-120"/>
              </a:rPr>
              <a:t>What happens if </a:t>
            </a:r>
            <a:r>
              <a:rPr kumimoji="1" lang="en-US" sz="2400" dirty="0" smtClean="0">
                <a:solidFill>
                  <a:srgbClr val="0070C0"/>
                </a:solidFill>
                <a:ea typeface="新細明體" charset="-120"/>
              </a:rPr>
              <a:t>A </a:t>
            </a:r>
            <a:r>
              <a:rPr kumimoji="1" lang="en-US" sz="2400" dirty="0" smtClean="0">
                <a:ea typeface="新細明體" charset="-120"/>
              </a:rPr>
              <a:t>calls </a:t>
            </a:r>
            <a:r>
              <a:rPr kumimoji="1" lang="en-US" sz="2400" u="sng" dirty="0" smtClean="0">
                <a:ea typeface="新細明體" charset="-120"/>
              </a:rPr>
              <a:t>itself</a:t>
            </a:r>
            <a:r>
              <a:rPr kumimoji="1" lang="en-US" sz="2400" dirty="0" smtClean="0">
                <a:ea typeface="新細明體" charset="-120"/>
              </a:rPr>
              <a:t> </a:t>
            </a:r>
            <a:r>
              <a:rPr kumimoji="1" lang="en-US" sz="2400" dirty="0" smtClean="0">
                <a:solidFill>
                  <a:srgbClr val="0070C0"/>
                </a:solidFill>
                <a:ea typeface="新細明體" charset="-120"/>
              </a:rPr>
              <a:t>5 </a:t>
            </a:r>
            <a:r>
              <a:rPr kumimoji="1" lang="en-US" sz="2400" dirty="0" smtClean="0">
                <a:ea typeface="新細明體" charset="-120"/>
              </a:rPr>
              <a:t>times?</a:t>
            </a:r>
            <a:endParaRPr lang="en-ZA" dirty="0"/>
          </a:p>
          <a:p>
            <a:pPr lvl="1"/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Run-Time </a:t>
            </a:r>
            <a:r>
              <a:rPr lang="en-US" dirty="0"/>
              <a:t>S</a:t>
            </a:r>
            <a:r>
              <a:rPr lang="en-US" dirty="0" smtClean="0"/>
              <a:t>tack &amp; Function Calls</a:t>
            </a:r>
            <a:endParaRPr lang="en-US" dirty="0"/>
          </a:p>
        </p:txBody>
      </p:sp>
      <p:graphicFrame>
        <p:nvGraphicFramePr>
          <p:cNvPr id="6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056063"/>
              </p:ext>
            </p:extLst>
          </p:nvPr>
        </p:nvGraphicFramePr>
        <p:xfrm>
          <a:off x="6423457" y="1524000"/>
          <a:ext cx="2133600" cy="4135396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648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parameters and local variables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48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return value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93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return address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48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 rot="1962520">
            <a:off x="7125918" y="959536"/>
            <a:ext cx="395416" cy="84849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ounded Rectangle 2"/>
          <p:cNvSpPr/>
          <p:nvPr/>
        </p:nvSpPr>
        <p:spPr>
          <a:xfrm>
            <a:off x="7405816" y="296562"/>
            <a:ext cx="1210962" cy="9391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Stack frame</a:t>
            </a:r>
            <a:endParaRPr lang="en-ZA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53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Executing the </a:t>
            </a:r>
            <a:r>
              <a:rPr lang="en-US" sz="3200" dirty="0" smtClean="0">
                <a:solidFill>
                  <a:schemeClr val="accent2"/>
                </a:solidFill>
              </a:rPr>
              <a:t>Factorial Method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628650" y="1592844"/>
            <a:ext cx="7886700" cy="412792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long factorial(long n) {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if (n == 0)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     return 1;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else return n * factorial(n-1);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.............................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void </a:t>
            </a:r>
            <a:r>
              <a:rPr lang="en-US" sz="2400" dirty="0" smtClean="0">
                <a:latin typeface="Courier New" pitchFamily="49" charset="0"/>
              </a:rPr>
              <a:t>f() </a:t>
            </a:r>
            <a:r>
              <a:rPr lang="en-US" sz="2400" dirty="0">
                <a:latin typeface="Courier New" pitchFamily="49" charset="0"/>
              </a:rPr>
              <a:t>{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.............................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long m = factorial(3);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    .............................</a:t>
            </a:r>
          </a:p>
          <a:p>
            <a:pPr marL="0" indent="0">
              <a:spcBef>
                <a:spcPct val="10000"/>
              </a:spcBef>
              <a:buClr>
                <a:schemeClr val="accent2"/>
              </a:buClr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77150" y="4475206"/>
            <a:ext cx="8382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Arial Unicode MS" pitchFamily="34" charset="-128"/>
              </a:rPr>
              <a:t>(20)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77150" y="2640227"/>
            <a:ext cx="8382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Arial Unicode MS" pitchFamily="34" charset="-128"/>
              </a:rPr>
              <a:t>(10)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183395" y="2875177"/>
            <a:ext cx="49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5692346" y="4710156"/>
            <a:ext cx="1984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7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9" name="Group 117"/>
          <p:cNvGraphicFramePr>
            <a:graphicFrameLocks noGrp="1"/>
          </p:cNvGraphicFramePr>
          <p:nvPr/>
        </p:nvGraphicFramePr>
        <p:xfrm>
          <a:off x="3276600" y="1828800"/>
          <a:ext cx="609600" cy="40179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11" name="Group 119"/>
          <p:cNvGraphicFramePr>
            <a:graphicFrameLocks noGrp="1"/>
          </p:cNvGraphicFramePr>
          <p:nvPr/>
        </p:nvGraphicFramePr>
        <p:xfrm>
          <a:off x="4191000" y="1824038"/>
          <a:ext cx="609600" cy="40179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3" marB="91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05" name="Group 313"/>
          <p:cNvGraphicFramePr>
            <a:graphicFrameLocks noGrp="1"/>
          </p:cNvGraphicFramePr>
          <p:nvPr/>
        </p:nvGraphicFramePr>
        <p:xfrm>
          <a:off x="5562600" y="2865438"/>
          <a:ext cx="609600" cy="3002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06" name="Group 314"/>
          <p:cNvGraphicFramePr>
            <a:graphicFrameLocks noGrp="1"/>
          </p:cNvGraphicFramePr>
          <p:nvPr/>
        </p:nvGraphicFramePr>
        <p:xfrm>
          <a:off x="6934200" y="3876675"/>
          <a:ext cx="609600" cy="1986033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88" name="Text Box 204"/>
          <p:cNvSpPr txBox="1">
            <a:spLocks noChangeArrowheads="1"/>
          </p:cNvSpPr>
          <p:nvPr/>
        </p:nvSpPr>
        <p:spPr bwMode="auto">
          <a:xfrm>
            <a:off x="5029200" y="2433638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8398" name="Text Box 206"/>
          <p:cNvSpPr txBox="1">
            <a:spLocks noChangeArrowheads="1"/>
          </p:cNvSpPr>
          <p:nvPr/>
        </p:nvSpPr>
        <p:spPr bwMode="auto">
          <a:xfrm>
            <a:off x="4953000" y="2895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8399" name="Line 207"/>
          <p:cNvSpPr>
            <a:spLocks noChangeShapeType="1"/>
          </p:cNvSpPr>
          <p:nvPr/>
        </p:nvSpPr>
        <p:spPr bwMode="auto">
          <a:xfrm>
            <a:off x="4648200" y="23622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" name="Line 208"/>
          <p:cNvSpPr>
            <a:spLocks noChangeShapeType="1"/>
          </p:cNvSpPr>
          <p:nvPr/>
        </p:nvSpPr>
        <p:spPr bwMode="auto">
          <a:xfrm>
            <a:off x="4648200" y="29718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1" name="Line 209"/>
          <p:cNvSpPr>
            <a:spLocks noChangeShapeType="1"/>
          </p:cNvSpPr>
          <p:nvPr/>
        </p:nvSpPr>
        <p:spPr bwMode="auto">
          <a:xfrm>
            <a:off x="5334000" y="31242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507" name="Group 315"/>
          <p:cNvGraphicFramePr>
            <a:graphicFrameLocks noGrp="1"/>
          </p:cNvGraphicFramePr>
          <p:nvPr/>
        </p:nvGraphicFramePr>
        <p:xfrm>
          <a:off x="8229600" y="4872038"/>
          <a:ext cx="609600" cy="970106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37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27" name="Group 335"/>
          <p:cNvGraphicFramePr>
            <a:graphicFrameLocks noGrp="1"/>
          </p:cNvGraphicFramePr>
          <p:nvPr/>
        </p:nvGraphicFramePr>
        <p:xfrm>
          <a:off x="2362200" y="2840038"/>
          <a:ext cx="609600" cy="3002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87" name="Group 295"/>
          <p:cNvGraphicFramePr>
            <a:graphicFrameLocks noGrp="1"/>
          </p:cNvGraphicFramePr>
          <p:nvPr/>
        </p:nvGraphicFramePr>
        <p:xfrm>
          <a:off x="1447800" y="3856038"/>
          <a:ext cx="609600" cy="1986033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(10)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42" marB="91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08" name="Group 316"/>
          <p:cNvGraphicFramePr>
            <a:graphicFrameLocks noGrp="1"/>
          </p:cNvGraphicFramePr>
          <p:nvPr/>
        </p:nvGraphicFramePr>
        <p:xfrm>
          <a:off x="533400" y="4876800"/>
          <a:ext cx="609600" cy="970106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37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(20)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9" name="Text Box 317"/>
          <p:cNvSpPr txBox="1">
            <a:spLocks noChangeArrowheads="1"/>
          </p:cNvSpPr>
          <p:nvPr/>
        </p:nvSpPr>
        <p:spPr bwMode="auto">
          <a:xfrm>
            <a:off x="6324600" y="38909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8510" name="Line 318"/>
          <p:cNvSpPr>
            <a:spLocks noChangeShapeType="1"/>
          </p:cNvSpPr>
          <p:nvPr/>
        </p:nvSpPr>
        <p:spPr bwMode="auto">
          <a:xfrm>
            <a:off x="6019800" y="3429000"/>
            <a:ext cx="45720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1" name="Line 319"/>
          <p:cNvSpPr>
            <a:spLocks noChangeShapeType="1"/>
          </p:cNvSpPr>
          <p:nvPr/>
        </p:nvSpPr>
        <p:spPr bwMode="auto">
          <a:xfrm>
            <a:off x="6019800" y="4038600"/>
            <a:ext cx="38100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2" name="Line 320"/>
          <p:cNvSpPr>
            <a:spLocks noChangeShapeType="1"/>
          </p:cNvSpPr>
          <p:nvPr/>
        </p:nvSpPr>
        <p:spPr bwMode="auto">
          <a:xfrm>
            <a:off x="6705600" y="4119563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3" name="Text Box 321"/>
          <p:cNvSpPr txBox="1">
            <a:spLocks noChangeArrowheads="1"/>
          </p:cNvSpPr>
          <p:nvPr/>
        </p:nvSpPr>
        <p:spPr bwMode="auto">
          <a:xfrm>
            <a:off x="7696200" y="4876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8514" name="Line 322"/>
          <p:cNvSpPr>
            <a:spLocks noChangeShapeType="1"/>
          </p:cNvSpPr>
          <p:nvPr/>
        </p:nvSpPr>
        <p:spPr bwMode="auto">
          <a:xfrm>
            <a:off x="7391400" y="4414838"/>
            <a:ext cx="45720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5" name="Line 323"/>
          <p:cNvSpPr>
            <a:spLocks noChangeShapeType="1"/>
          </p:cNvSpPr>
          <p:nvPr/>
        </p:nvSpPr>
        <p:spPr bwMode="auto">
          <a:xfrm>
            <a:off x="7391400" y="5024438"/>
            <a:ext cx="38100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6" name="Line 324"/>
          <p:cNvSpPr>
            <a:spLocks noChangeShapeType="1"/>
          </p:cNvSpPr>
          <p:nvPr/>
        </p:nvSpPr>
        <p:spPr bwMode="auto">
          <a:xfrm>
            <a:off x="8077200" y="51054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9" name="Rectangle 331"/>
          <p:cNvSpPr>
            <a:spLocks noChangeArrowheads="1"/>
          </p:cNvSpPr>
          <p:nvPr/>
        </p:nvSpPr>
        <p:spPr bwMode="auto">
          <a:xfrm>
            <a:off x="5581134" y="133866"/>
            <a:ext cx="3429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long factorial(long n) {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if (n == 0)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     return 1;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else return n * factorial(n-1);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.............................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void f() {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.............................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long m = factorial(3);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    .............................</a:t>
            </a:r>
          </a:p>
          <a:p>
            <a:pPr marL="342900" indent="-342900">
              <a:spcBef>
                <a:spcPct val="10000"/>
              </a:spcBef>
              <a:buClr>
                <a:schemeClr val="accent2"/>
              </a:buClr>
            </a:pPr>
            <a:r>
              <a:rPr lang="en-US" sz="1200" b="1">
                <a:latin typeface="Courier New" pitchFamily="49" charset="0"/>
              </a:rPr>
              <a:t>}</a:t>
            </a:r>
          </a:p>
        </p:txBody>
      </p:sp>
      <p:sp>
        <p:nvSpPr>
          <p:cNvPr id="8360" name="Text Box 332"/>
          <p:cNvSpPr txBox="1">
            <a:spLocks noChangeArrowheads="1"/>
          </p:cNvSpPr>
          <p:nvPr/>
        </p:nvSpPr>
        <p:spPr bwMode="auto">
          <a:xfrm>
            <a:off x="5638800" y="1782763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 Unicode MS" pitchFamily="34" charset="-128"/>
              </a:rPr>
              <a:t>(20)</a:t>
            </a:r>
          </a:p>
        </p:txBody>
      </p:sp>
      <p:sp>
        <p:nvSpPr>
          <p:cNvPr id="8361" name="Text Box 333"/>
          <p:cNvSpPr txBox="1">
            <a:spLocks noChangeArrowheads="1"/>
          </p:cNvSpPr>
          <p:nvPr/>
        </p:nvSpPr>
        <p:spPr bwMode="auto">
          <a:xfrm>
            <a:off x="5638800" y="7620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 Unicode MS" pitchFamily="34" charset="-128"/>
              </a:rPr>
              <a:t>(10)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208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Executing the </a:t>
            </a:r>
            <a:r>
              <a:rPr lang="en-US" sz="3600" dirty="0" smtClean="0">
                <a:solidFill>
                  <a:schemeClr val="accent2"/>
                </a:solidFill>
              </a:rPr>
              <a:t/>
            </a:r>
            <a:br>
              <a:rPr lang="en-US" sz="3600" dirty="0" smtClean="0">
                <a:solidFill>
                  <a:schemeClr val="accent2"/>
                </a:solidFill>
              </a:rPr>
            </a:br>
            <a:r>
              <a:rPr lang="en-US" sz="3600" dirty="0" smtClean="0">
                <a:solidFill>
                  <a:schemeClr val="accent2"/>
                </a:solidFill>
              </a:rPr>
              <a:t>Factorial Method</a:t>
            </a:r>
            <a:endParaRPr lang="en-ZA" dirty="0"/>
          </a:p>
        </p:txBody>
      </p:sp>
      <p:sp>
        <p:nvSpPr>
          <p:cNvPr id="27" name="Text Box 112"/>
          <p:cNvSpPr txBox="1">
            <a:spLocks noChangeArrowheads="1"/>
          </p:cNvSpPr>
          <p:nvPr/>
        </p:nvSpPr>
        <p:spPr bwMode="auto">
          <a:xfrm>
            <a:off x="461136" y="6046896"/>
            <a:ext cx="29238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Arial Unicode MS" pitchFamily="34" charset="-128"/>
              </a:rPr>
              <a:t>Each function call allocates a stack frame</a:t>
            </a:r>
            <a:endParaRPr lang="en-US" sz="20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8" name="Text Box 112"/>
          <p:cNvSpPr txBox="1">
            <a:spLocks noChangeArrowheads="1"/>
          </p:cNvSpPr>
          <p:nvPr/>
        </p:nvSpPr>
        <p:spPr bwMode="auto">
          <a:xfrm>
            <a:off x="4073178" y="6048464"/>
            <a:ext cx="48540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Arial Unicode MS" pitchFamily="34" charset="-128"/>
              </a:rPr>
              <a:t>When a value is returned, its stack frame is deallocated: </a:t>
            </a:r>
            <a:r>
              <a:rPr lang="en-US" sz="2000" dirty="0" smtClean="0">
                <a:solidFill>
                  <a:srgbClr val="0070C0"/>
                </a:solidFill>
                <a:latin typeface="Arial Unicode MS" pitchFamily="34" charset="-128"/>
              </a:rPr>
              <a:t>Unwinding the stack</a:t>
            </a:r>
            <a:endParaRPr lang="en-US" sz="2000" dirty="0">
              <a:solidFill>
                <a:srgbClr val="0070C0"/>
              </a:solidFill>
              <a:latin typeface="Arial Unicode MS" pitchFamily="34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6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" grpId="0"/>
      <p:bldP spid="8399" grpId="0" animBg="1"/>
      <p:bldP spid="8400" grpId="0" animBg="1"/>
      <p:bldP spid="8401" grpId="0" animBg="1"/>
      <p:bldP spid="8509" grpId="0"/>
      <p:bldP spid="8510" grpId="0" animBg="1"/>
      <p:bldP spid="8511" grpId="0" animBg="1"/>
      <p:bldP spid="8512" grpId="0" animBg="1"/>
      <p:bldP spid="8513" grpId="0"/>
      <p:bldP spid="8514" grpId="0" animBg="1"/>
      <p:bldP spid="8515" grpId="0" animBg="1"/>
      <p:bldP spid="8516" grpId="0" animBg="1"/>
      <p:bldP spid="27" grpId="0"/>
      <p:bldP spid="28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1|25|79.4|2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2|43.6|18.1|33|38.4|16.9|8.3|41.4|16.9|10.4|43.2|33.8|31.3|3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7|60|25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8|127.2|76.4|66.5|62.8|14.4|11.1|55|74.4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417</Words>
  <Application>Microsoft Office PowerPoint</Application>
  <PresentationFormat>On-screen Show (4:3)</PresentationFormat>
  <Paragraphs>144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Century Gothic</vt:lpstr>
      <vt:lpstr>Courier New</vt:lpstr>
      <vt:lpstr>新細明體</vt:lpstr>
      <vt:lpstr>Times New Roman</vt:lpstr>
      <vt:lpstr>Wingdings</vt:lpstr>
      <vt:lpstr>Presentation level design</vt:lpstr>
      <vt:lpstr>COS 212 Recursion</vt:lpstr>
      <vt:lpstr>Recursion</vt:lpstr>
      <vt:lpstr>Executing Factorial Recursively</vt:lpstr>
      <vt:lpstr>Run-Time Stack &amp; Function Calls</vt:lpstr>
      <vt:lpstr>Executing the Factorial Method</vt:lpstr>
      <vt:lpstr>Executing the  Factorial Method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2021-03-25T13:17:30Z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