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257" r:id="rId3"/>
    <p:sldId id="295" r:id="rId4"/>
    <p:sldId id="304" r:id="rId5"/>
    <p:sldId id="305" r:id="rId6"/>
    <p:sldId id="306" r:id="rId7"/>
    <p:sldId id="307" r:id="rId8"/>
    <p:sldId id="308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7" autoAdjust="0"/>
  </p:normalViewPr>
  <p:slideViewPr>
    <p:cSldViewPr snapToGrid="0">
      <p:cViewPr varScale="1">
        <p:scale>
          <a:sx n="81" d="100"/>
          <a:sy n="81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D1D5C-F47B-4D3E-8891-D7EC12EEE98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40502ADB-FB21-4370-8820-EF671A6212DD}">
      <dgm:prSet phldrT="[Text]"/>
      <dgm:spPr/>
      <dgm:t>
        <a:bodyPr/>
        <a:lstStyle/>
        <a:p>
          <a:r>
            <a:rPr lang="en-ZA" dirty="0" smtClean="0"/>
            <a:t>acker(1,2)</a:t>
          </a:r>
          <a:endParaRPr lang="en-ZA" dirty="0"/>
        </a:p>
      </dgm:t>
    </dgm:pt>
    <dgm:pt modelId="{57135700-EDCE-4D85-B070-2981CB73C2BD}" type="parTrans" cxnId="{D225B5F0-C9CA-4744-93E8-C4B9C0FB501B}">
      <dgm:prSet/>
      <dgm:spPr/>
      <dgm:t>
        <a:bodyPr/>
        <a:lstStyle/>
        <a:p>
          <a:endParaRPr lang="en-ZA"/>
        </a:p>
      </dgm:t>
    </dgm:pt>
    <dgm:pt modelId="{E529A97B-5F75-4360-9EBD-16487BBE91B8}" type="sibTrans" cxnId="{D225B5F0-C9CA-4744-93E8-C4B9C0FB501B}">
      <dgm:prSet/>
      <dgm:spPr/>
      <dgm:t>
        <a:bodyPr/>
        <a:lstStyle/>
        <a:p>
          <a:endParaRPr lang="en-ZA"/>
        </a:p>
      </dgm:t>
    </dgm:pt>
    <dgm:pt modelId="{400563CF-CC9B-4310-B437-7015E6F71D6D}">
      <dgm:prSet phldrT="[Text]" custT="1"/>
      <dgm:spPr/>
      <dgm:t>
        <a:bodyPr/>
        <a:lstStyle/>
        <a:p>
          <a:r>
            <a:rPr lang="en-ZA" sz="1800" dirty="0" smtClean="0"/>
            <a:t>acker (0,3)</a:t>
          </a:r>
          <a:endParaRPr lang="en-ZA" sz="1800" dirty="0"/>
        </a:p>
      </dgm:t>
    </dgm:pt>
    <dgm:pt modelId="{C5724094-7ECC-43B8-8447-A57FD2E5C951}" type="parTrans" cxnId="{A5036F43-4187-4659-B7AD-73A6538F98B0}">
      <dgm:prSet/>
      <dgm:spPr/>
      <dgm:t>
        <a:bodyPr/>
        <a:lstStyle/>
        <a:p>
          <a:endParaRPr lang="en-ZA"/>
        </a:p>
      </dgm:t>
    </dgm:pt>
    <dgm:pt modelId="{D8E39313-DC96-45E5-8C8A-55FCAEDA7975}" type="sibTrans" cxnId="{A5036F43-4187-4659-B7AD-73A6538F98B0}">
      <dgm:prSet/>
      <dgm:spPr/>
      <dgm:t>
        <a:bodyPr/>
        <a:lstStyle/>
        <a:p>
          <a:endParaRPr lang="en-ZA"/>
        </a:p>
      </dgm:t>
    </dgm:pt>
    <dgm:pt modelId="{1621F0A0-85F9-4432-BB1E-EABCF474B920}">
      <dgm:prSet phldrT="[Text]"/>
      <dgm:spPr/>
      <dgm:t>
        <a:bodyPr/>
        <a:lstStyle/>
        <a:p>
          <a:r>
            <a:rPr lang="en-ZA" dirty="0" smtClean="0"/>
            <a:t>acker (0,2)</a:t>
          </a:r>
          <a:endParaRPr lang="en-ZA" dirty="0"/>
        </a:p>
      </dgm:t>
    </dgm:pt>
    <dgm:pt modelId="{816CF838-A853-4E72-838A-59E18C5EB3A9}" type="parTrans" cxnId="{916FA361-484E-453F-809F-647F4835E62E}">
      <dgm:prSet/>
      <dgm:spPr/>
      <dgm:t>
        <a:bodyPr/>
        <a:lstStyle/>
        <a:p>
          <a:endParaRPr lang="en-ZA"/>
        </a:p>
      </dgm:t>
    </dgm:pt>
    <dgm:pt modelId="{4B9F2994-D68C-45AD-B712-23F93AF7D561}" type="sibTrans" cxnId="{916FA361-484E-453F-809F-647F4835E62E}">
      <dgm:prSet/>
      <dgm:spPr/>
      <dgm:t>
        <a:bodyPr/>
        <a:lstStyle/>
        <a:p>
          <a:endParaRPr lang="en-ZA"/>
        </a:p>
      </dgm:t>
    </dgm:pt>
    <dgm:pt modelId="{ECF141BF-5AB9-46B9-9571-D62EED44E2BF}">
      <dgm:prSet phldrT="[Text]"/>
      <dgm:spPr/>
      <dgm:t>
        <a:bodyPr/>
        <a:lstStyle/>
        <a:p>
          <a:r>
            <a:rPr lang="en-ZA" dirty="0" smtClean="0"/>
            <a:t>acker(1,0)</a:t>
          </a:r>
          <a:endParaRPr lang="en-ZA" dirty="0"/>
        </a:p>
      </dgm:t>
    </dgm:pt>
    <dgm:pt modelId="{C5113FDD-D494-4440-8308-18B5B8EAEC35}" type="parTrans" cxnId="{6B46EFBD-E0DB-4036-9DB7-28AD2877E38B}">
      <dgm:prSet/>
      <dgm:spPr/>
      <dgm:t>
        <a:bodyPr/>
        <a:lstStyle/>
        <a:p>
          <a:endParaRPr lang="en-ZA"/>
        </a:p>
      </dgm:t>
    </dgm:pt>
    <dgm:pt modelId="{FF0B6311-6BA6-49AE-AA14-50720EB8C2B0}" type="sibTrans" cxnId="{6B46EFBD-E0DB-4036-9DB7-28AD2877E38B}">
      <dgm:prSet/>
      <dgm:spPr/>
      <dgm:t>
        <a:bodyPr/>
        <a:lstStyle/>
        <a:p>
          <a:endParaRPr lang="en-ZA"/>
        </a:p>
      </dgm:t>
    </dgm:pt>
    <dgm:pt modelId="{B05C0A9C-0B03-429B-8DF6-7C472A361549}">
      <dgm:prSet phldrT="[Text]"/>
      <dgm:spPr/>
      <dgm:t>
        <a:bodyPr/>
        <a:lstStyle/>
        <a:p>
          <a:r>
            <a:rPr lang="en-ZA" dirty="0" smtClean="0"/>
            <a:t>acker(0,1)</a:t>
          </a:r>
          <a:endParaRPr lang="en-ZA" dirty="0"/>
        </a:p>
      </dgm:t>
    </dgm:pt>
    <dgm:pt modelId="{6F6CFD94-45EF-408D-AAE2-B2F325FE05E7}" type="parTrans" cxnId="{1728AF78-D23C-46AC-AE6F-7F07299C4382}">
      <dgm:prSet/>
      <dgm:spPr/>
      <dgm:t>
        <a:bodyPr/>
        <a:lstStyle/>
        <a:p>
          <a:endParaRPr lang="en-ZA"/>
        </a:p>
      </dgm:t>
    </dgm:pt>
    <dgm:pt modelId="{435937C7-CC08-4A96-B22E-7BDEF32EF9F4}" type="sibTrans" cxnId="{1728AF78-D23C-46AC-AE6F-7F07299C4382}">
      <dgm:prSet/>
      <dgm:spPr/>
      <dgm:t>
        <a:bodyPr/>
        <a:lstStyle/>
        <a:p>
          <a:endParaRPr lang="en-ZA"/>
        </a:p>
      </dgm:t>
    </dgm:pt>
    <dgm:pt modelId="{B52D07AB-B3FC-4CED-8305-F1414CCE3DC4}">
      <dgm:prSet phldrT="[Text]" phldr="1"/>
      <dgm:spPr/>
      <dgm:t>
        <a:bodyPr/>
        <a:lstStyle/>
        <a:p>
          <a:endParaRPr lang="en-ZA"/>
        </a:p>
      </dgm:t>
    </dgm:pt>
    <dgm:pt modelId="{241E0C77-65D3-4659-9C7F-FA9B4B3A7FDD}" type="parTrans" cxnId="{76FD7411-7E04-4424-9747-701255B1182F}">
      <dgm:prSet/>
      <dgm:spPr/>
      <dgm:t>
        <a:bodyPr/>
        <a:lstStyle/>
        <a:p>
          <a:endParaRPr lang="en-ZA"/>
        </a:p>
      </dgm:t>
    </dgm:pt>
    <dgm:pt modelId="{1926DCDD-9FF4-48D4-8A65-30DF73B4C135}" type="sibTrans" cxnId="{76FD7411-7E04-4424-9747-701255B1182F}">
      <dgm:prSet/>
      <dgm:spPr/>
      <dgm:t>
        <a:bodyPr/>
        <a:lstStyle/>
        <a:p>
          <a:endParaRPr lang="en-ZA"/>
        </a:p>
      </dgm:t>
    </dgm:pt>
    <dgm:pt modelId="{ADEB3E9C-F1A3-40F4-80B4-611663A24B6A}">
      <dgm:prSet phldrT="[Text]" phldr="1"/>
      <dgm:spPr/>
      <dgm:t>
        <a:bodyPr/>
        <a:lstStyle/>
        <a:p>
          <a:endParaRPr lang="en-ZA"/>
        </a:p>
      </dgm:t>
    </dgm:pt>
    <dgm:pt modelId="{EEAD2AC7-C015-49F9-9C43-840B51F77E0F}" type="parTrans" cxnId="{1B65F10A-01B6-45A0-8B29-DACD0D3B2CE3}">
      <dgm:prSet/>
      <dgm:spPr/>
      <dgm:t>
        <a:bodyPr/>
        <a:lstStyle/>
        <a:p>
          <a:endParaRPr lang="en-ZA"/>
        </a:p>
      </dgm:t>
    </dgm:pt>
    <dgm:pt modelId="{A8C81F06-D37F-45BB-AFE7-A44F4C1F088A}" type="sibTrans" cxnId="{1B65F10A-01B6-45A0-8B29-DACD0D3B2CE3}">
      <dgm:prSet/>
      <dgm:spPr/>
      <dgm:t>
        <a:bodyPr/>
        <a:lstStyle/>
        <a:p>
          <a:endParaRPr lang="en-ZA"/>
        </a:p>
      </dgm:t>
    </dgm:pt>
    <dgm:pt modelId="{98B4F604-480F-495B-8095-727F2DA5BF90}">
      <dgm:prSet phldrT="[Text]" phldr="1"/>
      <dgm:spPr/>
      <dgm:t>
        <a:bodyPr/>
        <a:lstStyle/>
        <a:p>
          <a:endParaRPr lang="en-ZA"/>
        </a:p>
      </dgm:t>
    </dgm:pt>
    <dgm:pt modelId="{FCCE1C63-3350-4A31-A3D8-CAC7642C3DA8}" type="parTrans" cxnId="{C8B7FCA7-BDD9-40CB-BC92-5F04978F5DEA}">
      <dgm:prSet/>
      <dgm:spPr/>
      <dgm:t>
        <a:bodyPr/>
        <a:lstStyle/>
        <a:p>
          <a:endParaRPr lang="en-ZA"/>
        </a:p>
      </dgm:t>
    </dgm:pt>
    <dgm:pt modelId="{40115108-1D3D-4E11-AC94-2DEBB9A8C0C4}" type="sibTrans" cxnId="{C8B7FCA7-BDD9-40CB-BC92-5F04978F5DEA}">
      <dgm:prSet/>
      <dgm:spPr/>
      <dgm:t>
        <a:bodyPr/>
        <a:lstStyle/>
        <a:p>
          <a:endParaRPr lang="en-ZA"/>
        </a:p>
      </dgm:t>
    </dgm:pt>
    <dgm:pt modelId="{6932C137-521D-4CED-8B64-FF45C68ECB4B}">
      <dgm:prSet phldrT="[Text]"/>
      <dgm:spPr/>
      <dgm:t>
        <a:bodyPr/>
        <a:lstStyle/>
        <a:p>
          <a:r>
            <a:rPr lang="en-ZA" dirty="0" smtClean="0"/>
            <a:t>acker(1,1)</a:t>
          </a:r>
          <a:endParaRPr lang="en-ZA" dirty="0"/>
        </a:p>
      </dgm:t>
    </dgm:pt>
    <dgm:pt modelId="{28A549D7-6F1D-4FA9-B6E5-1537ED8EF2ED}" type="parTrans" cxnId="{0CE8ACF0-DB2E-4877-B70F-F3F16DC440AD}">
      <dgm:prSet/>
      <dgm:spPr/>
      <dgm:t>
        <a:bodyPr/>
        <a:lstStyle/>
        <a:p>
          <a:endParaRPr lang="en-ZA"/>
        </a:p>
      </dgm:t>
    </dgm:pt>
    <dgm:pt modelId="{A43735BA-7D4E-4278-9987-B58DC76FEE5E}" type="sibTrans" cxnId="{0CE8ACF0-DB2E-4877-B70F-F3F16DC440AD}">
      <dgm:prSet/>
      <dgm:spPr/>
      <dgm:t>
        <a:bodyPr/>
        <a:lstStyle/>
        <a:p>
          <a:endParaRPr lang="en-ZA"/>
        </a:p>
      </dgm:t>
    </dgm:pt>
    <dgm:pt modelId="{5AEE5B01-1534-4174-9ABA-95FD2D332BB1}" type="pres">
      <dgm:prSet presAssocID="{227D1D5C-F47B-4D3E-8891-D7EC12EEE98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BF51DA39-0322-426B-BD8D-FCC628E588EB}" type="pres">
      <dgm:prSet presAssocID="{227D1D5C-F47B-4D3E-8891-D7EC12EEE98E}" presName="outerBox" presStyleCnt="0"/>
      <dgm:spPr/>
    </dgm:pt>
    <dgm:pt modelId="{154900CB-8A28-4EC7-B678-59067B7DE7EC}" type="pres">
      <dgm:prSet presAssocID="{227D1D5C-F47B-4D3E-8891-D7EC12EEE98E}" presName="outerBoxParent" presStyleLbl="node1" presStyleIdx="0" presStyleCnt="3" custLinFactNeighborX="236"/>
      <dgm:spPr/>
      <dgm:t>
        <a:bodyPr/>
        <a:lstStyle/>
        <a:p>
          <a:endParaRPr lang="en-ZA"/>
        </a:p>
      </dgm:t>
    </dgm:pt>
    <dgm:pt modelId="{9F82A7DC-ADF5-4C46-8E91-734462B2ADBE}" type="pres">
      <dgm:prSet presAssocID="{227D1D5C-F47B-4D3E-8891-D7EC12EEE98E}" presName="outerBoxChildren" presStyleCnt="0"/>
      <dgm:spPr/>
    </dgm:pt>
    <dgm:pt modelId="{8E42CF6D-B40B-44C5-AC23-6DB8EB2741CF}" type="pres">
      <dgm:prSet presAssocID="{400563CF-CC9B-4310-B437-7015E6F71D6D}" presName="oChild" presStyleLbl="fgAcc1" presStyleIdx="0" presStyleCnt="3" custScaleX="163650" custLinFactNeighborX="27842" custLinFactNeighborY="-89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C178F4A-7C9E-445E-96B2-633CFDB52EB9}" type="pres">
      <dgm:prSet presAssocID="{227D1D5C-F47B-4D3E-8891-D7EC12EEE98E}" presName="middleBox" presStyleCnt="0"/>
      <dgm:spPr/>
    </dgm:pt>
    <dgm:pt modelId="{9FA319A2-C8E4-4EE7-96D4-1B52406523DB}" type="pres">
      <dgm:prSet presAssocID="{227D1D5C-F47B-4D3E-8891-D7EC12EEE98E}" presName="middleBoxParent" presStyleLbl="node1" presStyleIdx="1" presStyleCnt="3" custScaleX="90535" custLinFactNeighborX="5686" custLinFactNeighborY="-445"/>
      <dgm:spPr/>
      <dgm:t>
        <a:bodyPr/>
        <a:lstStyle/>
        <a:p>
          <a:endParaRPr lang="en-ZA"/>
        </a:p>
      </dgm:t>
    </dgm:pt>
    <dgm:pt modelId="{E4581C11-AFCB-4690-BC4B-CAAA95F4D7B7}" type="pres">
      <dgm:prSet presAssocID="{227D1D5C-F47B-4D3E-8891-D7EC12EEE98E}" presName="middleBoxChildren" presStyleCnt="0"/>
      <dgm:spPr/>
    </dgm:pt>
    <dgm:pt modelId="{5AF8108E-EA67-4573-AD40-183BC5C8D5D3}" type="pres">
      <dgm:prSet presAssocID="{1621F0A0-85F9-4432-BB1E-EABCF474B920}" presName="mChild" presStyleLbl="fgAcc1" presStyleIdx="1" presStyleCnt="3" custScaleX="128946" custLinFactNeighborX="70357" custLinFactNeighborY="-6192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B384CE0-1315-45BA-A953-EE956B6AE20F}" type="pres">
      <dgm:prSet presAssocID="{227D1D5C-F47B-4D3E-8891-D7EC12EEE98E}" presName="centerBox" presStyleCnt="0"/>
      <dgm:spPr/>
    </dgm:pt>
    <dgm:pt modelId="{61FFBD9F-F68D-4CAA-89E7-050829659778}" type="pres">
      <dgm:prSet presAssocID="{227D1D5C-F47B-4D3E-8891-D7EC12EEE98E}" presName="centerBoxParent" presStyleLbl="node1" presStyleIdx="2" presStyleCnt="3" custScaleX="72870" custLinFactNeighborX="14760" custLinFactNeighborY="-6230"/>
      <dgm:spPr/>
      <dgm:t>
        <a:bodyPr/>
        <a:lstStyle/>
        <a:p>
          <a:endParaRPr lang="en-ZA"/>
        </a:p>
      </dgm:t>
    </dgm:pt>
    <dgm:pt modelId="{43F663F8-4434-4AA3-A5EF-E2E20725371A}" type="pres">
      <dgm:prSet presAssocID="{227D1D5C-F47B-4D3E-8891-D7EC12EEE98E}" presName="centerBoxChildren" presStyleCnt="0"/>
      <dgm:spPr/>
    </dgm:pt>
    <dgm:pt modelId="{B751CFEC-8835-43FE-A08A-F33A4D7F2467}" type="pres">
      <dgm:prSet presAssocID="{B05C0A9C-0B03-429B-8DF6-7C472A361549}" presName="cChild" presStyleLbl="fgAcc1" presStyleIdx="2" presStyleCnt="3" custScaleX="60666" custScaleY="118276" custLinFactNeighborX="33443" custLinFactNeighborY="-865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916FA361-484E-453F-809F-647F4835E62E}" srcId="{6932C137-521D-4CED-8B64-FF45C68ECB4B}" destId="{1621F0A0-85F9-4432-BB1E-EABCF474B920}" srcOrd="0" destOrd="0" parTransId="{816CF838-A853-4E72-838A-59E18C5EB3A9}" sibTransId="{4B9F2994-D68C-45AD-B712-23F93AF7D561}"/>
    <dgm:cxn modelId="{1728AF78-D23C-46AC-AE6F-7F07299C4382}" srcId="{ECF141BF-5AB9-46B9-9571-D62EED44E2BF}" destId="{B05C0A9C-0B03-429B-8DF6-7C472A361549}" srcOrd="0" destOrd="0" parTransId="{6F6CFD94-45EF-408D-AAE2-B2F325FE05E7}" sibTransId="{435937C7-CC08-4A96-B22E-7BDEF32EF9F4}"/>
    <dgm:cxn modelId="{BDCB7F41-8754-4AAA-86B2-7F193321E087}" type="presOf" srcId="{ECF141BF-5AB9-46B9-9571-D62EED44E2BF}" destId="{61FFBD9F-F68D-4CAA-89E7-050829659778}" srcOrd="0" destOrd="0" presId="urn:microsoft.com/office/officeart/2005/8/layout/target2"/>
    <dgm:cxn modelId="{1B65F10A-01B6-45A0-8B29-DACD0D3B2CE3}" srcId="{B52D07AB-B3FC-4CED-8305-F1414CCE3DC4}" destId="{ADEB3E9C-F1A3-40F4-80B4-611663A24B6A}" srcOrd="0" destOrd="0" parTransId="{EEAD2AC7-C015-49F9-9C43-840B51F77E0F}" sibTransId="{A8C81F06-D37F-45BB-AFE7-A44F4C1F088A}"/>
    <dgm:cxn modelId="{D225B5F0-C9CA-4744-93E8-C4B9C0FB501B}" srcId="{227D1D5C-F47B-4D3E-8891-D7EC12EEE98E}" destId="{40502ADB-FB21-4370-8820-EF671A6212DD}" srcOrd="0" destOrd="0" parTransId="{57135700-EDCE-4D85-B070-2981CB73C2BD}" sibTransId="{E529A97B-5F75-4360-9EBD-16487BBE91B8}"/>
    <dgm:cxn modelId="{76FD7411-7E04-4424-9747-701255B1182F}" srcId="{227D1D5C-F47B-4D3E-8891-D7EC12EEE98E}" destId="{B52D07AB-B3FC-4CED-8305-F1414CCE3DC4}" srcOrd="3" destOrd="0" parTransId="{241E0C77-65D3-4659-9C7F-FA9B4B3A7FDD}" sibTransId="{1926DCDD-9FF4-48D4-8A65-30DF73B4C135}"/>
    <dgm:cxn modelId="{5C4FBEB9-AA02-41A0-8594-D34E573E99E5}" type="presOf" srcId="{227D1D5C-F47B-4D3E-8891-D7EC12EEE98E}" destId="{5AEE5B01-1534-4174-9ABA-95FD2D332BB1}" srcOrd="0" destOrd="0" presId="urn:microsoft.com/office/officeart/2005/8/layout/target2"/>
    <dgm:cxn modelId="{C3481893-0534-47C7-8BC8-5FA357983247}" type="presOf" srcId="{B05C0A9C-0B03-429B-8DF6-7C472A361549}" destId="{B751CFEC-8835-43FE-A08A-F33A4D7F2467}" srcOrd="0" destOrd="0" presId="urn:microsoft.com/office/officeart/2005/8/layout/target2"/>
    <dgm:cxn modelId="{8C31433A-D80C-4C99-B8ED-463D6B27D471}" type="presOf" srcId="{400563CF-CC9B-4310-B437-7015E6F71D6D}" destId="{8E42CF6D-B40B-44C5-AC23-6DB8EB2741CF}" srcOrd="0" destOrd="0" presId="urn:microsoft.com/office/officeart/2005/8/layout/target2"/>
    <dgm:cxn modelId="{94F0AAD2-C67D-41E9-A7E0-F7393F95FCBB}" type="presOf" srcId="{6932C137-521D-4CED-8B64-FF45C68ECB4B}" destId="{9FA319A2-C8E4-4EE7-96D4-1B52406523DB}" srcOrd="0" destOrd="0" presId="urn:microsoft.com/office/officeart/2005/8/layout/target2"/>
    <dgm:cxn modelId="{1AD6F2AC-3C11-4D34-885C-371E541EA691}" type="presOf" srcId="{1621F0A0-85F9-4432-BB1E-EABCF474B920}" destId="{5AF8108E-EA67-4573-AD40-183BC5C8D5D3}" srcOrd="0" destOrd="0" presId="urn:microsoft.com/office/officeart/2005/8/layout/target2"/>
    <dgm:cxn modelId="{6B46EFBD-E0DB-4036-9DB7-28AD2877E38B}" srcId="{227D1D5C-F47B-4D3E-8891-D7EC12EEE98E}" destId="{ECF141BF-5AB9-46B9-9571-D62EED44E2BF}" srcOrd="2" destOrd="0" parTransId="{C5113FDD-D494-4440-8308-18B5B8EAEC35}" sibTransId="{FF0B6311-6BA6-49AE-AA14-50720EB8C2B0}"/>
    <dgm:cxn modelId="{CEBB032A-ED8E-44C2-8738-15BC1AB84495}" type="presOf" srcId="{40502ADB-FB21-4370-8820-EF671A6212DD}" destId="{154900CB-8A28-4EC7-B678-59067B7DE7EC}" srcOrd="0" destOrd="0" presId="urn:microsoft.com/office/officeart/2005/8/layout/target2"/>
    <dgm:cxn modelId="{0CE8ACF0-DB2E-4877-B70F-F3F16DC440AD}" srcId="{227D1D5C-F47B-4D3E-8891-D7EC12EEE98E}" destId="{6932C137-521D-4CED-8B64-FF45C68ECB4B}" srcOrd="1" destOrd="0" parTransId="{28A549D7-6F1D-4FA9-B6E5-1537ED8EF2ED}" sibTransId="{A43735BA-7D4E-4278-9987-B58DC76FEE5E}"/>
    <dgm:cxn modelId="{C8B7FCA7-BDD9-40CB-BC92-5F04978F5DEA}" srcId="{B52D07AB-B3FC-4CED-8305-F1414CCE3DC4}" destId="{98B4F604-480F-495B-8095-727F2DA5BF90}" srcOrd="1" destOrd="0" parTransId="{FCCE1C63-3350-4A31-A3D8-CAC7642C3DA8}" sibTransId="{40115108-1D3D-4E11-AC94-2DEBB9A8C0C4}"/>
    <dgm:cxn modelId="{A5036F43-4187-4659-B7AD-73A6538F98B0}" srcId="{40502ADB-FB21-4370-8820-EF671A6212DD}" destId="{400563CF-CC9B-4310-B437-7015E6F71D6D}" srcOrd="0" destOrd="0" parTransId="{C5724094-7ECC-43B8-8447-A57FD2E5C951}" sibTransId="{D8E39313-DC96-45E5-8C8A-55FCAEDA7975}"/>
    <dgm:cxn modelId="{FEDC3D7F-FEF0-4EE8-9D3D-B7263F005CDE}" type="presParOf" srcId="{5AEE5B01-1534-4174-9ABA-95FD2D332BB1}" destId="{BF51DA39-0322-426B-BD8D-FCC628E588EB}" srcOrd="0" destOrd="0" presId="urn:microsoft.com/office/officeart/2005/8/layout/target2"/>
    <dgm:cxn modelId="{90D3E0A2-F3B8-4575-99E0-A9677315C2BC}" type="presParOf" srcId="{BF51DA39-0322-426B-BD8D-FCC628E588EB}" destId="{154900CB-8A28-4EC7-B678-59067B7DE7EC}" srcOrd="0" destOrd="0" presId="urn:microsoft.com/office/officeart/2005/8/layout/target2"/>
    <dgm:cxn modelId="{0636C4B7-F36D-4B09-8DAE-A4A3987EEB0A}" type="presParOf" srcId="{BF51DA39-0322-426B-BD8D-FCC628E588EB}" destId="{9F82A7DC-ADF5-4C46-8E91-734462B2ADBE}" srcOrd="1" destOrd="0" presId="urn:microsoft.com/office/officeart/2005/8/layout/target2"/>
    <dgm:cxn modelId="{1F0435EE-AD71-4E06-BAAA-9E4CB3368C5A}" type="presParOf" srcId="{9F82A7DC-ADF5-4C46-8E91-734462B2ADBE}" destId="{8E42CF6D-B40B-44C5-AC23-6DB8EB2741CF}" srcOrd="0" destOrd="0" presId="urn:microsoft.com/office/officeart/2005/8/layout/target2"/>
    <dgm:cxn modelId="{87933983-792D-449F-B32B-22CEB2642ABC}" type="presParOf" srcId="{5AEE5B01-1534-4174-9ABA-95FD2D332BB1}" destId="{EC178F4A-7C9E-445E-96B2-633CFDB52EB9}" srcOrd="1" destOrd="0" presId="urn:microsoft.com/office/officeart/2005/8/layout/target2"/>
    <dgm:cxn modelId="{02440C19-F1C2-4136-98D5-69717044DDB4}" type="presParOf" srcId="{EC178F4A-7C9E-445E-96B2-633CFDB52EB9}" destId="{9FA319A2-C8E4-4EE7-96D4-1B52406523DB}" srcOrd="0" destOrd="0" presId="urn:microsoft.com/office/officeart/2005/8/layout/target2"/>
    <dgm:cxn modelId="{48412B51-5070-483C-BED1-6897286EC66D}" type="presParOf" srcId="{EC178F4A-7C9E-445E-96B2-633CFDB52EB9}" destId="{E4581C11-AFCB-4690-BC4B-CAAA95F4D7B7}" srcOrd="1" destOrd="0" presId="urn:microsoft.com/office/officeart/2005/8/layout/target2"/>
    <dgm:cxn modelId="{1C2F52C6-0B01-4237-9950-96124A3760AC}" type="presParOf" srcId="{E4581C11-AFCB-4690-BC4B-CAAA95F4D7B7}" destId="{5AF8108E-EA67-4573-AD40-183BC5C8D5D3}" srcOrd="0" destOrd="0" presId="urn:microsoft.com/office/officeart/2005/8/layout/target2"/>
    <dgm:cxn modelId="{66D98E95-C497-4FB6-ABE8-980920BC0976}" type="presParOf" srcId="{5AEE5B01-1534-4174-9ABA-95FD2D332BB1}" destId="{DB384CE0-1315-45BA-A953-EE956B6AE20F}" srcOrd="2" destOrd="0" presId="urn:microsoft.com/office/officeart/2005/8/layout/target2"/>
    <dgm:cxn modelId="{9FC887CE-0B21-4377-9C1C-18268A3AE1BA}" type="presParOf" srcId="{DB384CE0-1315-45BA-A953-EE956B6AE20F}" destId="{61FFBD9F-F68D-4CAA-89E7-050829659778}" srcOrd="0" destOrd="0" presId="urn:microsoft.com/office/officeart/2005/8/layout/target2"/>
    <dgm:cxn modelId="{D66C3C99-C06C-44B3-9794-106BA8E5834E}" type="presParOf" srcId="{DB384CE0-1315-45BA-A953-EE956B6AE20F}" destId="{43F663F8-4434-4AA3-A5EF-E2E20725371A}" srcOrd="1" destOrd="0" presId="urn:microsoft.com/office/officeart/2005/8/layout/target2"/>
    <dgm:cxn modelId="{2621FB6D-BF3F-4E40-B258-DE904D52F6FA}" type="presParOf" srcId="{43F663F8-4434-4AA3-A5EF-E2E20725371A}" destId="{B751CFEC-8835-43FE-A08A-F33A4D7F2467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900CB-8A28-4EC7-B678-59067B7DE7EC}">
      <dsp:nvSpPr>
        <dsp:cNvPr id="0" name=""/>
        <dsp:cNvSpPr/>
      </dsp:nvSpPr>
      <dsp:spPr>
        <a:xfrm>
          <a:off x="0" y="0"/>
          <a:ext cx="3550508" cy="2644346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2052306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900" kern="1200" dirty="0" smtClean="0"/>
            <a:t>acker(1,2)</a:t>
          </a:r>
          <a:endParaRPr lang="en-ZA" sz="1900" kern="1200" dirty="0"/>
        </a:p>
      </dsp:txBody>
      <dsp:txXfrm>
        <a:off x="65833" y="65833"/>
        <a:ext cx="3418842" cy="2512680"/>
      </dsp:txXfrm>
    </dsp:sp>
    <dsp:sp modelId="{8E42CF6D-B40B-44C5-AC23-6DB8EB2741CF}">
      <dsp:nvSpPr>
        <dsp:cNvPr id="0" name=""/>
        <dsp:cNvSpPr/>
      </dsp:nvSpPr>
      <dsp:spPr>
        <a:xfrm>
          <a:off x="67550" y="644612"/>
          <a:ext cx="871560" cy="18510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800" kern="1200" dirty="0" smtClean="0"/>
            <a:t>acker (0,3)</a:t>
          </a:r>
          <a:endParaRPr lang="en-ZA" sz="1800" kern="1200" dirty="0"/>
        </a:p>
      </dsp:txBody>
      <dsp:txXfrm>
        <a:off x="94353" y="671415"/>
        <a:ext cx="817954" cy="1797436"/>
      </dsp:txXfrm>
    </dsp:sp>
    <dsp:sp modelId="{9FA319A2-C8E4-4EE7-96D4-1B52406523DB}">
      <dsp:nvSpPr>
        <dsp:cNvPr id="0" name=""/>
        <dsp:cNvSpPr/>
      </dsp:nvSpPr>
      <dsp:spPr>
        <a:xfrm>
          <a:off x="996781" y="652849"/>
          <a:ext cx="2491200" cy="185104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1175412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900" kern="1200" dirty="0" smtClean="0"/>
            <a:t>acker(1,1)</a:t>
          </a:r>
          <a:endParaRPr lang="en-ZA" sz="1900" kern="1200" dirty="0"/>
        </a:p>
      </dsp:txBody>
      <dsp:txXfrm>
        <a:off x="1053707" y="709775"/>
        <a:ext cx="2377348" cy="1737190"/>
      </dsp:txXfrm>
    </dsp:sp>
    <dsp:sp modelId="{5AF8108E-EA67-4573-AD40-183BC5C8D5D3}">
      <dsp:nvSpPr>
        <dsp:cNvPr id="0" name=""/>
        <dsp:cNvSpPr/>
      </dsp:nvSpPr>
      <dsp:spPr>
        <a:xfrm>
          <a:off x="1086438" y="1243046"/>
          <a:ext cx="709626" cy="106434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/>
            <a:t>acker (0,2)</a:t>
          </a:r>
          <a:endParaRPr lang="en-ZA" sz="1400" kern="1200" dirty="0"/>
        </a:p>
      </dsp:txBody>
      <dsp:txXfrm>
        <a:off x="1108261" y="1264869"/>
        <a:ext cx="665980" cy="1020703"/>
      </dsp:txXfrm>
    </dsp:sp>
    <dsp:sp modelId="{61FFBD9F-F68D-4CAA-89E7-050829659778}">
      <dsp:nvSpPr>
        <dsp:cNvPr id="0" name=""/>
        <dsp:cNvSpPr/>
      </dsp:nvSpPr>
      <dsp:spPr>
        <a:xfrm>
          <a:off x="1960603" y="1256275"/>
          <a:ext cx="1435926" cy="105773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597035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900" kern="1200" dirty="0" smtClean="0"/>
            <a:t>acker(1,0)</a:t>
          </a:r>
          <a:endParaRPr lang="en-ZA" sz="1900" kern="1200" dirty="0"/>
        </a:p>
      </dsp:txBody>
      <dsp:txXfrm>
        <a:off x="1993132" y="1288804"/>
        <a:ext cx="1370868" cy="992680"/>
      </dsp:txXfrm>
    </dsp:sp>
    <dsp:sp modelId="{B751CFEC-8835-43FE-A08A-F33A4D7F2467}">
      <dsp:nvSpPr>
        <dsp:cNvPr id="0" name=""/>
        <dsp:cNvSpPr/>
      </dsp:nvSpPr>
      <dsp:spPr>
        <a:xfrm>
          <a:off x="2077768" y="1713473"/>
          <a:ext cx="1135670" cy="5629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/>
            <a:t>acker(0,1)</a:t>
          </a:r>
          <a:endParaRPr lang="en-ZA" sz="1400" kern="1200" dirty="0"/>
        </a:p>
      </dsp:txBody>
      <dsp:txXfrm>
        <a:off x="2095081" y="1730786"/>
        <a:ext cx="1101044" cy="528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6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3/28/2021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3/28/2021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3/28/2021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3/28/2021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3/28/2021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3/28/2021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3/28/2021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Tail, Non-Tail, Indirect &amp; Nested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 smtClean="0"/>
              <a:t>Only </a:t>
            </a:r>
            <a:r>
              <a:rPr lang="en-ZA" dirty="0" smtClean="0">
                <a:solidFill>
                  <a:srgbClr val="FF0000"/>
                </a:solidFill>
              </a:rPr>
              <a:t>one recursive call</a:t>
            </a:r>
            <a:r>
              <a:rPr lang="en-ZA" dirty="0" smtClean="0"/>
              <a:t> right at the </a:t>
            </a:r>
            <a:r>
              <a:rPr lang="en-ZA" dirty="0" smtClean="0">
                <a:solidFill>
                  <a:srgbClr val="FF0000"/>
                </a:solidFill>
              </a:rPr>
              <a:t>end of the function</a:t>
            </a:r>
          </a:p>
          <a:p>
            <a:r>
              <a:rPr lang="en-ZA" dirty="0" smtClean="0"/>
              <a:t>No other </a:t>
            </a:r>
            <a:r>
              <a:rPr lang="en-ZA" u="sng" dirty="0" smtClean="0"/>
              <a:t>operations</a:t>
            </a:r>
            <a:r>
              <a:rPr lang="en-ZA" dirty="0" smtClean="0"/>
              <a:t> after the recursive call</a:t>
            </a:r>
          </a:p>
          <a:p>
            <a:pPr marL="342900" lvl="1" indent="0">
              <a:buNone/>
            </a:pPr>
            <a:endParaRPr lang="en-ZA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tail(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 ");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tail(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- 1);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ZA" sz="600" dirty="0" smtClean="0">
              <a:solidFill>
                <a:schemeClr val="accent6"/>
              </a:solidFill>
            </a:endParaRPr>
          </a:p>
          <a:p>
            <a:r>
              <a:rPr lang="en-ZA" dirty="0" smtClean="0">
                <a:solidFill>
                  <a:schemeClr val="accent6"/>
                </a:solidFill>
              </a:rPr>
              <a:t>Can you trivially replace this function with a loop?</a:t>
            </a: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Types of Recursion: </a:t>
            </a:r>
            <a:r>
              <a:rPr lang="en-US" dirty="0" smtClean="0">
                <a:solidFill>
                  <a:srgbClr val="00B0F0"/>
                </a:solidFill>
              </a:rPr>
              <a:t>Tail Recursion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6158" y="4608575"/>
            <a:ext cx="3648974" cy="2031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tail(</a:t>
            </a:r>
            <a:r>
              <a:rPr lang="en-ZA" sz="1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ZA" sz="1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 {</a:t>
            </a:r>
            <a:endParaRPr lang="en-ZA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sz="1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ZA" sz="16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- 1;</a:t>
            </a:r>
          </a:p>
          <a:p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    </a:t>
            </a:r>
            <a:endParaRPr lang="en-ZA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731258" y="5184567"/>
            <a:ext cx="4121600" cy="941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ZA" dirty="0" smtClean="0">
                <a:solidFill>
                  <a:schemeClr val="accent6"/>
                </a:solidFill>
              </a:rPr>
              <a:t>Notice how the parts of the loop clearly correspond to parts of the tail recursive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63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 fontScale="85000" lnSpcReduction="20000"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Recursive call</a:t>
            </a:r>
            <a:r>
              <a:rPr lang="en-ZA" dirty="0" smtClean="0"/>
              <a:t> is not the last </a:t>
            </a:r>
            <a:r>
              <a:rPr lang="en-ZA" u="sng" dirty="0" smtClean="0"/>
              <a:t>operation</a:t>
            </a:r>
          </a:p>
          <a:p>
            <a:r>
              <a:rPr lang="en-ZA" dirty="0" smtClean="0"/>
              <a:t>At least one </a:t>
            </a:r>
            <a:r>
              <a:rPr lang="en-ZA" dirty="0" smtClean="0"/>
              <a:t>operation happens </a:t>
            </a:r>
            <a:r>
              <a:rPr lang="en-ZA" dirty="0" smtClean="0"/>
              <a:t>after the recursive call</a:t>
            </a:r>
          </a:p>
          <a:p>
            <a:pPr marL="342900" lvl="1" indent="0">
              <a:buNone/>
            </a:pPr>
            <a:endParaRPr lang="en-Z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reverse()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if(c !=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'\n')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reverse();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+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Z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reverseQueue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this.empty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this.dequeue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this.reverseQueue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this.enqueue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spcBef>
                <a:spcPct val="1000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factorial(long n) {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(n == 0)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1;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factorial(n-1);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Types of Recursion: </a:t>
            </a:r>
            <a:r>
              <a:rPr lang="en-US" dirty="0" smtClean="0">
                <a:solidFill>
                  <a:srgbClr val="00B0F0"/>
                </a:solidFill>
              </a:rPr>
              <a:t>Non-tail Recursion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93208" y="2258569"/>
            <a:ext cx="3422142" cy="25688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2"/>
                </a:solidFill>
              </a:rPr>
              <a:t>It is usually not trivial to convert a non-tail recursive function into an iterative loop</a:t>
            </a:r>
          </a:p>
          <a:p>
            <a:pPr algn="ctr"/>
            <a:endParaRPr lang="en-ZA" dirty="0" smtClean="0">
              <a:solidFill>
                <a:schemeClr val="accent2"/>
              </a:solidFill>
            </a:endParaRPr>
          </a:p>
          <a:p>
            <a:pPr algn="ctr"/>
            <a:r>
              <a:rPr lang="en-ZA" dirty="0" smtClean="0">
                <a:solidFill>
                  <a:schemeClr val="accent2"/>
                </a:solidFill>
              </a:rPr>
              <a:t>Iterative implementations often require an explicit implementation of the run-time stack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7288" y="6080759"/>
            <a:ext cx="5168646" cy="517501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rgbClr val="FF0000"/>
                </a:solidFill>
              </a:rPr>
              <a:t>NOTE: The last operation is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ZA" dirty="0" smtClean="0">
                <a:solidFill>
                  <a:srgbClr val="FF0000"/>
                </a:solidFill>
              </a:rPr>
              <a:t>, not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ZA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2615465">
            <a:off x="3008376" y="6025896"/>
            <a:ext cx="548640" cy="27432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66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A recursive function f() </a:t>
            </a:r>
            <a:r>
              <a:rPr lang="en-ZA" dirty="0" smtClean="0">
                <a:solidFill>
                  <a:srgbClr val="FF0000"/>
                </a:solidFill>
              </a:rPr>
              <a:t>does not </a:t>
            </a:r>
            <a:r>
              <a:rPr lang="en-ZA" dirty="0" smtClean="0"/>
              <a:t>call itself</a:t>
            </a:r>
          </a:p>
          <a:p>
            <a:r>
              <a:rPr lang="en-ZA" dirty="0" smtClean="0"/>
              <a:t>Instead, f() invokes g(), and g() returns the control back to f() by invoking it</a:t>
            </a:r>
          </a:p>
          <a:p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 -&gt; g() -&gt; … -&gt; f()</a:t>
            </a:r>
            <a:r>
              <a:rPr lang="en-ZA" dirty="0" smtClean="0"/>
              <a:t> </a:t>
            </a:r>
          </a:p>
          <a:p>
            <a:r>
              <a:rPr lang="en-ZA" dirty="0" smtClean="0"/>
              <a:t>Following links on the internet can</a:t>
            </a:r>
            <a:br>
              <a:rPr lang="en-ZA" dirty="0" smtClean="0"/>
            </a:br>
            <a:r>
              <a:rPr lang="en-ZA" dirty="0" smtClean="0"/>
              <a:t>take you to the original page</a:t>
            </a:r>
          </a:p>
          <a:p>
            <a:endParaRPr lang="en-ZA" dirty="0" smtClean="0"/>
          </a:p>
          <a:p>
            <a:pPr marL="342900" lvl="1" indent="0">
              <a:buNone/>
            </a:pP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wash(clothes)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iron(clothes)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iron(clothes)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hangUp</a:t>
            </a:r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(clothes)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342900" lvl="1" indent="0">
              <a:buNone/>
            </a:pPr>
            <a:r>
              <a:rPr lang="en-ZA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hangUp</a:t>
            </a:r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(clothes)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wear(clothes)</a:t>
            </a:r>
          </a:p>
          <a:p>
            <a:pPr marL="342900" lvl="1" indent="0">
              <a:buNone/>
            </a:pPr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ZA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wear(clothes)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wash(clothes) </a:t>
            </a:r>
            <a:r>
              <a:rPr lang="en-Z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Indirect recursion!</a:t>
            </a:r>
          </a:p>
          <a:p>
            <a:pPr marL="342900" lvl="1" indent="0">
              <a:buNone/>
            </a:pPr>
            <a:r>
              <a:rPr lang="en-Z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Z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Types of Recursion: </a:t>
            </a:r>
            <a:r>
              <a:rPr lang="en-US" dirty="0" smtClean="0">
                <a:solidFill>
                  <a:srgbClr val="00B0F0"/>
                </a:solidFill>
              </a:rPr>
              <a:t>Indirect Recursion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13" y="2868569"/>
            <a:ext cx="2857500" cy="2686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96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Mutual</a:t>
            </a:r>
            <a:r>
              <a:rPr lang="en-ZA" dirty="0" smtClean="0"/>
              <a:t> recursion: two functions calling each other</a:t>
            </a:r>
          </a:p>
          <a:p>
            <a:endParaRPr lang="en-ZA" dirty="0" smtClean="0"/>
          </a:p>
          <a:p>
            <a:pPr marL="342900" lvl="1" indent="0">
              <a:buNone/>
            </a:pPr>
            <a:r>
              <a:rPr lang="en-ZA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n)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(n == 0)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n &gt; 0)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isOdd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(n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- 1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ZA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isOdd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(n +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isOdd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n)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(n == 0)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false;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n &gt; 0)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(n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- 1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Z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(n +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Types of Recursion: </a:t>
            </a:r>
            <a:r>
              <a:rPr lang="en-US" dirty="0" smtClean="0">
                <a:solidFill>
                  <a:srgbClr val="00B0F0"/>
                </a:solidFill>
              </a:rPr>
              <a:t>Indirect Recursion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76733" y="1894703"/>
            <a:ext cx="2636108" cy="11532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2"/>
                </a:solidFill>
              </a:rPr>
              <a:t>Base cases are equally important for all types of recursion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11296" y="3492844"/>
            <a:ext cx="1688756" cy="2858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6"/>
                </a:solidFill>
              </a:rPr>
              <a:t>Is 5 even?</a:t>
            </a:r>
          </a:p>
          <a:p>
            <a:pPr algn="ctr"/>
            <a:endParaRPr lang="en-ZA" dirty="0" smtClean="0"/>
          </a:p>
          <a:p>
            <a:pPr algn="ctr"/>
            <a:r>
              <a:rPr lang="en-ZA" dirty="0" err="1" smtClean="0"/>
              <a:t>isEven</a:t>
            </a:r>
            <a:r>
              <a:rPr lang="en-ZA" dirty="0" smtClean="0"/>
              <a:t>(5)</a:t>
            </a:r>
          </a:p>
          <a:p>
            <a:pPr algn="ctr"/>
            <a:r>
              <a:rPr lang="en-ZA" dirty="0" err="1" smtClean="0"/>
              <a:t>isOdd</a:t>
            </a:r>
            <a:r>
              <a:rPr lang="en-ZA" dirty="0" smtClean="0"/>
              <a:t>(4)</a:t>
            </a:r>
          </a:p>
          <a:p>
            <a:pPr algn="ctr"/>
            <a:r>
              <a:rPr lang="en-ZA" dirty="0" err="1" smtClean="0"/>
              <a:t>isEven</a:t>
            </a:r>
            <a:r>
              <a:rPr lang="en-ZA" dirty="0" smtClean="0"/>
              <a:t>(3)</a:t>
            </a:r>
          </a:p>
          <a:p>
            <a:pPr algn="ctr"/>
            <a:r>
              <a:rPr lang="en-ZA" dirty="0" err="1" smtClean="0"/>
              <a:t>isOdd</a:t>
            </a:r>
            <a:r>
              <a:rPr lang="en-ZA" dirty="0" smtClean="0"/>
              <a:t>(2)</a:t>
            </a:r>
          </a:p>
          <a:p>
            <a:pPr algn="ctr"/>
            <a:r>
              <a:rPr lang="en-ZA" dirty="0" err="1" smtClean="0"/>
              <a:t>isEven</a:t>
            </a:r>
            <a:r>
              <a:rPr lang="en-ZA" dirty="0" smtClean="0"/>
              <a:t>(1)</a:t>
            </a:r>
          </a:p>
          <a:p>
            <a:pPr algn="ctr"/>
            <a:r>
              <a:rPr lang="en-ZA" dirty="0" err="1" smtClean="0"/>
              <a:t>isOdd</a:t>
            </a:r>
            <a:r>
              <a:rPr lang="en-ZA" dirty="0" smtClean="0"/>
              <a:t>(0)</a:t>
            </a:r>
          </a:p>
          <a:p>
            <a:pPr algn="ctr"/>
            <a:r>
              <a:rPr lang="en-ZA" dirty="0" smtClean="0">
                <a:solidFill>
                  <a:srgbClr val="FF0000"/>
                </a:solidFill>
              </a:rPr>
              <a:t>FALSE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39865" y="3492844"/>
            <a:ext cx="1688756" cy="2858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6"/>
                </a:solidFill>
              </a:rPr>
              <a:t>Is 5 odd?</a:t>
            </a:r>
          </a:p>
          <a:p>
            <a:pPr algn="ctr"/>
            <a:endParaRPr lang="en-ZA" dirty="0" smtClean="0"/>
          </a:p>
          <a:p>
            <a:pPr algn="ctr"/>
            <a:r>
              <a:rPr lang="en-ZA" dirty="0" err="1" smtClean="0"/>
              <a:t>isOdd</a:t>
            </a:r>
            <a:r>
              <a:rPr lang="en-ZA" dirty="0" smtClean="0"/>
              <a:t>(5)</a:t>
            </a:r>
          </a:p>
          <a:p>
            <a:pPr algn="ctr"/>
            <a:r>
              <a:rPr lang="en-ZA" dirty="0" err="1" smtClean="0"/>
              <a:t>isEven</a:t>
            </a:r>
            <a:r>
              <a:rPr lang="en-ZA" dirty="0" smtClean="0"/>
              <a:t>(4)</a:t>
            </a:r>
          </a:p>
          <a:p>
            <a:pPr algn="ctr"/>
            <a:r>
              <a:rPr lang="en-ZA" dirty="0" err="1" smtClean="0"/>
              <a:t>isOdd</a:t>
            </a:r>
            <a:r>
              <a:rPr lang="en-ZA" dirty="0" smtClean="0"/>
              <a:t>(3)</a:t>
            </a:r>
          </a:p>
          <a:p>
            <a:pPr algn="ctr"/>
            <a:r>
              <a:rPr lang="en-ZA" dirty="0" err="1" smtClean="0"/>
              <a:t>isEven</a:t>
            </a:r>
            <a:r>
              <a:rPr lang="en-ZA" dirty="0" smtClean="0"/>
              <a:t>(2)</a:t>
            </a:r>
          </a:p>
          <a:p>
            <a:pPr algn="ctr"/>
            <a:r>
              <a:rPr lang="en-ZA" dirty="0" err="1" smtClean="0"/>
              <a:t>isOdd</a:t>
            </a:r>
            <a:r>
              <a:rPr lang="en-ZA" dirty="0" smtClean="0"/>
              <a:t>(1)</a:t>
            </a:r>
          </a:p>
          <a:p>
            <a:pPr algn="ctr"/>
            <a:r>
              <a:rPr lang="en-ZA" dirty="0" err="1" smtClean="0"/>
              <a:t>isEven</a:t>
            </a:r>
            <a:r>
              <a:rPr lang="en-ZA" dirty="0" smtClean="0"/>
              <a:t>(0)</a:t>
            </a:r>
          </a:p>
          <a:p>
            <a:pPr algn="ctr"/>
            <a:r>
              <a:rPr lang="en-ZA" dirty="0" smtClean="0">
                <a:solidFill>
                  <a:srgbClr val="FF0000"/>
                </a:solidFill>
              </a:rPr>
              <a:t>TRUE</a:t>
            </a:r>
            <a:endParaRPr lang="en-ZA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6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 smtClean="0"/>
              <a:t>In case of </a:t>
            </a:r>
            <a:r>
              <a:rPr lang="en-ZA" dirty="0" smtClean="0">
                <a:solidFill>
                  <a:srgbClr val="FF0000"/>
                </a:solidFill>
              </a:rPr>
              <a:t>nested</a:t>
            </a:r>
            <a:r>
              <a:rPr lang="en-ZA" dirty="0" smtClean="0"/>
              <a:t> recursion, recursive </a:t>
            </a:r>
            <a:r>
              <a:rPr lang="en-ZA" dirty="0" smtClean="0"/>
              <a:t>function call with a </a:t>
            </a:r>
            <a:r>
              <a:rPr lang="en-ZA" dirty="0" smtClean="0">
                <a:solidFill>
                  <a:srgbClr val="00B0F0"/>
                </a:solidFill>
              </a:rPr>
              <a:t>parameter</a:t>
            </a:r>
            <a:r>
              <a:rPr lang="en-ZA" dirty="0" smtClean="0"/>
              <a:t> that is </a:t>
            </a:r>
            <a:r>
              <a:rPr lang="en-ZA" dirty="0" smtClean="0"/>
              <a:t>also </a:t>
            </a:r>
            <a:r>
              <a:rPr lang="en-ZA" dirty="0"/>
              <a:t>a</a:t>
            </a:r>
            <a:r>
              <a:rPr lang="en-ZA" dirty="0" smtClean="0"/>
              <a:t> </a:t>
            </a:r>
            <a:r>
              <a:rPr lang="en-ZA" dirty="0" smtClean="0">
                <a:solidFill>
                  <a:srgbClr val="00B0F0"/>
                </a:solidFill>
              </a:rPr>
              <a:t>recursive function </a:t>
            </a:r>
            <a:r>
              <a:rPr lang="en-ZA" dirty="0" smtClean="0">
                <a:solidFill>
                  <a:srgbClr val="00B0F0"/>
                </a:solidFill>
              </a:rPr>
              <a:t>call</a:t>
            </a:r>
            <a:r>
              <a:rPr lang="en-ZA" dirty="0" smtClean="0"/>
              <a:t>:</a:t>
            </a:r>
            <a:endParaRPr lang="en-ZA" dirty="0" smtClean="0"/>
          </a:p>
          <a:p>
            <a:endParaRPr lang="en-ZA" dirty="0" smtClean="0"/>
          </a:p>
          <a:p>
            <a:pPr marL="342900" lvl="1" indent="0">
              <a:buNone/>
            </a:pP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 0;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4) return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return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(2 + 2 *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(2*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ZA" dirty="0" smtClean="0"/>
          </a:p>
          <a:p>
            <a:r>
              <a:rPr lang="en-ZA" dirty="0" smtClean="0"/>
              <a:t>What will nested(1), nested(2), nested(3) and nested(4) return?</a:t>
            </a:r>
            <a:endParaRPr lang="en-ZA" dirty="0"/>
          </a:p>
          <a:p>
            <a:pPr marL="342900" lvl="1" indent="0"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Types of Recursion: </a:t>
            </a:r>
            <a:r>
              <a:rPr lang="en-US" dirty="0" smtClean="0">
                <a:solidFill>
                  <a:srgbClr val="00B0F0"/>
                </a:solidFill>
              </a:rPr>
              <a:t>Nested Recursion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367" y="1224024"/>
            <a:ext cx="5813339" cy="436605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nested(1)     nested(2 + 2 * nested(2*1))</a:t>
            </a:r>
          </a:p>
          <a:p>
            <a:pPr marL="342900" lvl="1" indent="0">
              <a:buNone/>
            </a:pP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Types of Recursion: </a:t>
            </a:r>
            <a:r>
              <a:rPr lang="en-US" dirty="0" smtClean="0">
                <a:solidFill>
                  <a:srgbClr val="00B0F0"/>
                </a:solidFill>
              </a:rPr>
              <a:t>Nested Recursion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08890" y="1401136"/>
            <a:ext cx="51074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93495" y="1548842"/>
            <a:ext cx="8237" cy="4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 txBox="1">
            <a:spLocks/>
          </p:cNvSpPr>
          <p:nvPr/>
        </p:nvSpPr>
        <p:spPr>
          <a:xfrm>
            <a:off x="3474826" y="1957191"/>
            <a:ext cx="4079279" cy="43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Wingdings" panose="05000000000000000000" pitchFamily="2" charset="2"/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nested(2 + 2 * nested(2*2))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20939" y="2237277"/>
            <a:ext cx="8237" cy="4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4706381" y="2685665"/>
            <a:ext cx="4079279" cy="292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Wingdings" panose="05000000000000000000" pitchFamily="2" charset="2"/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nested(2 + 2 * nested(2*4))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6" name="U-Turn Arrow 15"/>
          <p:cNvSpPr/>
          <p:nvPr/>
        </p:nvSpPr>
        <p:spPr>
          <a:xfrm rot="10800000">
            <a:off x="6705603" y="2949273"/>
            <a:ext cx="1334530" cy="441303"/>
          </a:xfrm>
          <a:prstGeom prst="uturnArrow">
            <a:avLst>
              <a:gd name="adj1" fmla="val 13800"/>
              <a:gd name="adj2" fmla="val 25000"/>
              <a:gd name="adj3" fmla="val 34616"/>
              <a:gd name="adj4" fmla="val 43750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9431" y="2949273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1732" y="2285555"/>
            <a:ext cx="5256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22" name="Bent Arrow 21"/>
          <p:cNvSpPr/>
          <p:nvPr/>
        </p:nvSpPr>
        <p:spPr>
          <a:xfrm rot="19327098">
            <a:off x="5465338" y="2302898"/>
            <a:ext cx="443724" cy="260274"/>
          </a:xfrm>
          <a:prstGeom prst="bentArrow">
            <a:avLst>
              <a:gd name="adj1" fmla="val 16233"/>
              <a:gd name="adj2" fmla="val 17482"/>
              <a:gd name="adj3" fmla="val 38534"/>
              <a:gd name="adj4" fmla="val 712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62311" y="1552387"/>
            <a:ext cx="5256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0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ZA" sz="20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4" name="Bent Arrow 23"/>
          <p:cNvSpPr/>
          <p:nvPr/>
        </p:nvSpPr>
        <p:spPr>
          <a:xfrm rot="19327098">
            <a:off x="4125917" y="1569730"/>
            <a:ext cx="443724" cy="260274"/>
          </a:xfrm>
          <a:prstGeom prst="bentArrow">
            <a:avLst>
              <a:gd name="adj1" fmla="val 16233"/>
              <a:gd name="adj2" fmla="val 17482"/>
              <a:gd name="adj3" fmla="val 38534"/>
              <a:gd name="adj4" fmla="val 712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10800000">
            <a:off x="1473121" y="1565605"/>
            <a:ext cx="1334530" cy="441303"/>
          </a:xfrm>
          <a:prstGeom prst="uturnArrow">
            <a:avLst>
              <a:gd name="adj1" fmla="val 13800"/>
              <a:gd name="adj2" fmla="val 25000"/>
              <a:gd name="adj3" fmla="val 34616"/>
              <a:gd name="adj4" fmla="val 43750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4569" y="1565605"/>
            <a:ext cx="4667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68150" y="4876522"/>
            <a:ext cx="4771083" cy="18276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1" indent="0">
              <a:buNone/>
            </a:pP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nested(</a:t>
            </a:r>
            <a:r>
              <a:rPr lang="en-ZA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 == 0) </a:t>
            </a:r>
            <a:endParaRPr lang="en-ZA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else </a:t>
            </a:r>
            <a:r>
              <a:rPr lang="en-Z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4) </a:t>
            </a:r>
            <a:endParaRPr lang="en-ZA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else return </a:t>
            </a:r>
            <a:endParaRPr lang="en-ZA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nested(2 </a:t>
            </a:r>
            <a:r>
              <a:rPr lang="en-ZA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+ 2 * nested(2*</a:t>
            </a:r>
            <a:r>
              <a:rPr lang="en-ZA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42900" lvl="1" indent="0">
              <a:buNone/>
            </a:pPr>
            <a:r>
              <a:rPr lang="en-Z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sz="1400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86123" y="3783175"/>
            <a:ext cx="5813339" cy="43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Wingdings" panose="05000000000000000000" pitchFamily="2" charset="2"/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nested(3)     nested(2 + 2 * nested(2*3))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06021" y="3960291"/>
            <a:ext cx="51074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-Turn Arrow 19"/>
          <p:cNvSpPr/>
          <p:nvPr/>
        </p:nvSpPr>
        <p:spPr>
          <a:xfrm rot="10800000">
            <a:off x="4390861" y="4102332"/>
            <a:ext cx="1334530" cy="441303"/>
          </a:xfrm>
          <a:prstGeom prst="uturnArrow">
            <a:avLst>
              <a:gd name="adj1" fmla="val 13800"/>
              <a:gd name="adj2" fmla="val 25000"/>
              <a:gd name="adj3" fmla="val 34616"/>
              <a:gd name="adj4" fmla="val 43750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4689" y="4102332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29" name="U-Turn Arrow 28"/>
          <p:cNvSpPr/>
          <p:nvPr/>
        </p:nvSpPr>
        <p:spPr>
          <a:xfrm rot="10800000">
            <a:off x="1478879" y="4107513"/>
            <a:ext cx="1334530" cy="441303"/>
          </a:xfrm>
          <a:prstGeom prst="uturnArrow">
            <a:avLst>
              <a:gd name="adj1" fmla="val 13800"/>
              <a:gd name="adj2" fmla="val 25000"/>
              <a:gd name="adj3" fmla="val 34616"/>
              <a:gd name="adj4" fmla="val 43750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0327" y="4107513"/>
            <a:ext cx="4667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20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  <p:bldP spid="17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18" grpId="0"/>
      <p:bldP spid="20" grpId="0" animBg="1"/>
      <p:bldP spid="28" grpId="0"/>
      <p:bldP spid="29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85254"/>
          </a:xfrm>
        </p:spPr>
        <p:txBody>
          <a:bodyPr>
            <a:normAutofit/>
          </a:bodyPr>
          <a:lstStyle/>
          <a:p>
            <a:r>
              <a:rPr lang="en-ZA" dirty="0" smtClean="0"/>
              <a:t>How bad is </a:t>
            </a:r>
            <a:r>
              <a:rPr lang="en-ZA" dirty="0" smtClean="0">
                <a:solidFill>
                  <a:srgbClr val="FF0000"/>
                </a:solidFill>
              </a:rPr>
              <a:t>nested</a:t>
            </a:r>
            <a:r>
              <a:rPr lang="en-ZA" dirty="0" smtClean="0"/>
              <a:t> recursion in terms of time/space efficiency?</a:t>
            </a:r>
          </a:p>
          <a:p>
            <a:r>
              <a:rPr lang="en-ZA" dirty="0" smtClean="0"/>
              <a:t>Ackermann function:</a:t>
            </a:r>
          </a:p>
          <a:p>
            <a:endParaRPr lang="en-ZA" dirty="0" smtClean="0"/>
          </a:p>
          <a:p>
            <a:pPr marL="342900" lvl="1" indent="0">
              <a:buNone/>
            </a:pP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j)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j + 1;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 &amp;&amp; j == 0) 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1, 1);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, j – 1));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ZA" dirty="0" smtClean="0"/>
          </a:p>
          <a:p>
            <a:r>
              <a:rPr lang="en-ZA" dirty="0" smtClean="0"/>
              <a:t>What is the depth of recursion for </a:t>
            </a: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acker(3,2</a:t>
            </a: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ZA" b="1" dirty="0" smtClean="0">
                <a:solidFill>
                  <a:srgbClr val="FF0000"/>
                </a:solidFill>
              </a:rPr>
              <a:t>31</a:t>
            </a:r>
          </a:p>
          <a:p>
            <a:r>
              <a:rPr lang="en-ZA" dirty="0"/>
              <a:t>What </a:t>
            </a:r>
            <a:r>
              <a:rPr lang="en-ZA" dirty="0" smtClean="0"/>
              <a:t>about </a:t>
            </a: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acker(4,2</a:t>
            </a: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ZA" dirty="0" smtClean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Types of Recursion: </a:t>
            </a:r>
            <a:r>
              <a:rPr lang="en-US" dirty="0" smtClean="0">
                <a:solidFill>
                  <a:srgbClr val="00B0F0"/>
                </a:solidFill>
              </a:rPr>
              <a:t>Nested Recursion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1692715"/>
              </p:ext>
            </p:extLst>
          </p:nvPr>
        </p:nvGraphicFramePr>
        <p:xfrm>
          <a:off x="5239266" y="1688757"/>
          <a:ext cx="3550508" cy="264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Isosceles Triangle 3"/>
          <p:cNvSpPr/>
          <p:nvPr/>
        </p:nvSpPr>
        <p:spPr>
          <a:xfrm rot="16200000">
            <a:off x="5469927" y="3146852"/>
            <a:ext cx="1309816" cy="172997"/>
          </a:xfrm>
          <a:prstGeom prst="triangle">
            <a:avLst>
              <a:gd name="adj" fmla="val 361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Isosceles Triangle 5"/>
          <p:cNvSpPr/>
          <p:nvPr/>
        </p:nvSpPr>
        <p:spPr>
          <a:xfrm rot="16200000">
            <a:off x="6627345" y="3348682"/>
            <a:ext cx="852616" cy="243014"/>
          </a:xfrm>
          <a:prstGeom prst="triangle">
            <a:avLst>
              <a:gd name="adj" fmla="val 361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U-Turn Arrow 4"/>
          <p:cNvSpPr/>
          <p:nvPr/>
        </p:nvSpPr>
        <p:spPr>
          <a:xfrm rot="16200000">
            <a:off x="4252784" y="2370437"/>
            <a:ext cx="1392193" cy="737286"/>
          </a:xfrm>
          <a:prstGeom prst="uturnArrow">
            <a:avLst>
              <a:gd name="adj1" fmla="val 25000"/>
              <a:gd name="adj2" fmla="val 25000"/>
              <a:gd name="adj3" fmla="val 31704"/>
              <a:gd name="adj4" fmla="val 44867"/>
              <a:gd name="adj5" fmla="val 906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3847" y="2619632"/>
            <a:ext cx="3289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4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787273" y="6293395"/>
            <a:ext cx="4244584" cy="474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b="1" dirty="0" smtClean="0">
                <a:solidFill>
                  <a:srgbClr val="FF0000"/>
                </a:solidFill>
              </a:rPr>
              <a:t>Exceeds atoms in the universe!</a:t>
            </a:r>
            <a:endParaRPr lang="en-ZA" dirty="0" smtClean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59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3" grpId="0">
        <p:bldAsOne/>
      </p:bldGraphic>
      <p:bldP spid="4" grpId="0" animBg="1"/>
      <p:bldP spid="6" grpId="0" animBg="1"/>
      <p:bldP spid="5" grpId="0" animBg="1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4.6|74.5|155.4|49.1|6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39.9|270.2|88.8|12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1|26.2|27.1|54.1|18.5|18.4|7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3.3|173.5|13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8|51.5|53.9|13.4|19.8|16.7|11.9|69.5|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0.1|117.2|371|81.9|37.2|36.4|39.3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409</Words>
  <Application>Microsoft Office PowerPoint</Application>
  <PresentationFormat>On-screen Show (4:3)</PresentationFormat>
  <Paragraphs>176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Consolas</vt:lpstr>
      <vt:lpstr>Times New Roman</vt:lpstr>
      <vt:lpstr>Wingdings</vt:lpstr>
      <vt:lpstr>Presentation level design</vt:lpstr>
      <vt:lpstr>COS 212 Tail, Non-Tail, Indirect &amp; Nested Recursion</vt:lpstr>
      <vt:lpstr>Types of Recursion: Tail Recursion</vt:lpstr>
      <vt:lpstr>Types of Recursion: Non-tail Recursion</vt:lpstr>
      <vt:lpstr>Types of Recursion: Indirect Recursion</vt:lpstr>
      <vt:lpstr>Types of Recursion: Indirect Recursion</vt:lpstr>
      <vt:lpstr>Types of Recursion: Nested Recursion</vt:lpstr>
      <vt:lpstr>Types of Recursion: Nested Recursion</vt:lpstr>
      <vt:lpstr>Types of Recursion: Nested Recursion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2021-03-29T09:00:41Z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