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6"/>
  </p:notesMasterIdLst>
  <p:handoutMasterIdLst>
    <p:handoutMasterId r:id="rId17"/>
  </p:handoutMasterIdLst>
  <p:sldIdLst>
    <p:sldId id="257" r:id="rId3"/>
    <p:sldId id="310" r:id="rId4"/>
    <p:sldId id="317" r:id="rId5"/>
    <p:sldId id="318" r:id="rId6"/>
    <p:sldId id="311" r:id="rId7"/>
    <p:sldId id="313" r:id="rId8"/>
    <p:sldId id="314" r:id="rId9"/>
    <p:sldId id="320" r:id="rId10"/>
    <p:sldId id="315" r:id="rId11"/>
    <p:sldId id="321" r:id="rId12"/>
    <p:sldId id="312" r:id="rId13"/>
    <p:sldId id="319" r:id="rId14"/>
    <p:sldId id="31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7" autoAdjust="0"/>
  </p:normalViewPr>
  <p:slideViewPr>
    <p:cSldViewPr>
      <p:cViewPr varScale="1">
        <p:scale>
          <a:sx n="81" d="100"/>
          <a:sy n="81" d="100"/>
        </p:scale>
        <p:origin x="14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43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28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19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1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3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78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00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46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6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45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72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8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3/31/2021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3/31/2021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3/31/2021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3/31/2021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3/31/2021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3/31/2021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3/31/2021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212</a:t>
            </a:r>
            <a:br>
              <a:rPr lang="en-US" dirty="0" smtClean="0"/>
            </a:br>
            <a:r>
              <a:rPr lang="en-US" dirty="0" smtClean="0"/>
              <a:t>Excessive Recursion and Backtracking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 smtClean="0"/>
              <a:t>Backtracking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7000" y="6311717"/>
            <a:ext cx="4805280" cy="50835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accent6"/>
                </a:solidFill>
              </a:rPr>
              <a:t>Example of backtracking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7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Q</a:t>
            </a:r>
            <a:endParaRPr lang="en-ZA" dirty="0"/>
          </a:p>
        </p:txBody>
      </p:sp>
      <p:sp>
        <p:nvSpPr>
          <p:cNvPr id="28" name="Rectangle 27"/>
          <p:cNvSpPr/>
          <p:nvPr/>
        </p:nvSpPr>
        <p:spPr>
          <a:xfrm>
            <a:off x="2592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Rectangle 28"/>
          <p:cNvSpPr/>
          <p:nvPr/>
        </p:nvSpPr>
        <p:spPr>
          <a:xfrm>
            <a:off x="2817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Rectangle 29"/>
          <p:cNvSpPr/>
          <p:nvPr/>
        </p:nvSpPr>
        <p:spPr>
          <a:xfrm>
            <a:off x="3042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Rectangle 30"/>
          <p:cNvSpPr/>
          <p:nvPr/>
        </p:nvSpPr>
        <p:spPr>
          <a:xfrm>
            <a:off x="3267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ectangle 31"/>
          <p:cNvSpPr/>
          <p:nvPr/>
        </p:nvSpPr>
        <p:spPr>
          <a:xfrm>
            <a:off x="3492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Rectangle 32"/>
          <p:cNvSpPr/>
          <p:nvPr/>
        </p:nvSpPr>
        <p:spPr>
          <a:xfrm>
            <a:off x="3717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Rectangle 33"/>
          <p:cNvSpPr/>
          <p:nvPr/>
        </p:nvSpPr>
        <p:spPr>
          <a:xfrm>
            <a:off x="3942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ectangle 34"/>
          <p:cNvSpPr/>
          <p:nvPr/>
        </p:nvSpPr>
        <p:spPr>
          <a:xfrm>
            <a:off x="2367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Rectangle 35"/>
          <p:cNvSpPr/>
          <p:nvPr/>
        </p:nvSpPr>
        <p:spPr>
          <a:xfrm>
            <a:off x="2592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Rectangle 36"/>
          <p:cNvSpPr/>
          <p:nvPr/>
        </p:nvSpPr>
        <p:spPr>
          <a:xfrm>
            <a:off x="2817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Rectangle 37"/>
          <p:cNvSpPr/>
          <p:nvPr/>
        </p:nvSpPr>
        <p:spPr>
          <a:xfrm>
            <a:off x="3042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Q</a:t>
            </a:r>
            <a:endParaRPr lang="en-ZA" dirty="0"/>
          </a:p>
        </p:txBody>
      </p:sp>
      <p:sp>
        <p:nvSpPr>
          <p:cNvPr id="39" name="Rectangle 38"/>
          <p:cNvSpPr/>
          <p:nvPr/>
        </p:nvSpPr>
        <p:spPr>
          <a:xfrm>
            <a:off x="3267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/>
          <p:cNvSpPr/>
          <p:nvPr/>
        </p:nvSpPr>
        <p:spPr>
          <a:xfrm>
            <a:off x="3492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/>
          <p:cNvSpPr/>
          <p:nvPr/>
        </p:nvSpPr>
        <p:spPr>
          <a:xfrm>
            <a:off x="3717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/>
          <p:cNvSpPr/>
          <p:nvPr/>
        </p:nvSpPr>
        <p:spPr>
          <a:xfrm>
            <a:off x="3942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/>
          <p:cNvSpPr/>
          <p:nvPr/>
        </p:nvSpPr>
        <p:spPr>
          <a:xfrm>
            <a:off x="2367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4" name="Rectangle 43"/>
          <p:cNvSpPr/>
          <p:nvPr/>
        </p:nvSpPr>
        <p:spPr>
          <a:xfrm>
            <a:off x="2592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Q</a:t>
            </a:r>
            <a:endParaRPr lang="en-ZA" dirty="0"/>
          </a:p>
        </p:txBody>
      </p:sp>
      <p:sp>
        <p:nvSpPr>
          <p:cNvPr id="45" name="Rectangle 44"/>
          <p:cNvSpPr/>
          <p:nvPr/>
        </p:nvSpPr>
        <p:spPr>
          <a:xfrm>
            <a:off x="2817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Rectangle 45"/>
          <p:cNvSpPr/>
          <p:nvPr/>
        </p:nvSpPr>
        <p:spPr>
          <a:xfrm>
            <a:off x="3042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Rectangle 46"/>
          <p:cNvSpPr/>
          <p:nvPr/>
        </p:nvSpPr>
        <p:spPr>
          <a:xfrm>
            <a:off x="3267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Rectangle 47"/>
          <p:cNvSpPr/>
          <p:nvPr/>
        </p:nvSpPr>
        <p:spPr>
          <a:xfrm>
            <a:off x="3492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Rectangle 48"/>
          <p:cNvSpPr/>
          <p:nvPr/>
        </p:nvSpPr>
        <p:spPr>
          <a:xfrm>
            <a:off x="3717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Rectangle 49"/>
          <p:cNvSpPr/>
          <p:nvPr/>
        </p:nvSpPr>
        <p:spPr>
          <a:xfrm>
            <a:off x="3942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ectangle 50"/>
          <p:cNvSpPr/>
          <p:nvPr/>
        </p:nvSpPr>
        <p:spPr>
          <a:xfrm>
            <a:off x="2367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/>
          <p:cNvSpPr/>
          <p:nvPr/>
        </p:nvSpPr>
        <p:spPr>
          <a:xfrm>
            <a:off x="2592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Rectangle 52"/>
          <p:cNvSpPr/>
          <p:nvPr/>
        </p:nvSpPr>
        <p:spPr>
          <a:xfrm>
            <a:off x="2817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Rectangle 53"/>
          <p:cNvSpPr/>
          <p:nvPr/>
        </p:nvSpPr>
        <p:spPr>
          <a:xfrm>
            <a:off x="3042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Rectangle 54"/>
          <p:cNvSpPr/>
          <p:nvPr/>
        </p:nvSpPr>
        <p:spPr>
          <a:xfrm>
            <a:off x="3267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Rectangle 55"/>
          <p:cNvSpPr/>
          <p:nvPr/>
        </p:nvSpPr>
        <p:spPr>
          <a:xfrm>
            <a:off x="3492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 56"/>
          <p:cNvSpPr/>
          <p:nvPr/>
        </p:nvSpPr>
        <p:spPr>
          <a:xfrm>
            <a:off x="3717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/>
          <p:cNvSpPr/>
          <p:nvPr/>
        </p:nvSpPr>
        <p:spPr>
          <a:xfrm>
            <a:off x="3942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9" name="Rectangle 58"/>
          <p:cNvSpPr/>
          <p:nvPr/>
        </p:nvSpPr>
        <p:spPr>
          <a:xfrm>
            <a:off x="2367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Rectangle 59"/>
          <p:cNvSpPr/>
          <p:nvPr/>
        </p:nvSpPr>
        <p:spPr>
          <a:xfrm>
            <a:off x="2592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1" name="Rectangle 60"/>
          <p:cNvSpPr/>
          <p:nvPr/>
        </p:nvSpPr>
        <p:spPr>
          <a:xfrm>
            <a:off x="2817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Q</a:t>
            </a:r>
            <a:endParaRPr lang="en-ZA" dirty="0"/>
          </a:p>
        </p:txBody>
      </p:sp>
      <p:sp>
        <p:nvSpPr>
          <p:cNvPr id="62" name="Rectangle 61"/>
          <p:cNvSpPr/>
          <p:nvPr/>
        </p:nvSpPr>
        <p:spPr>
          <a:xfrm>
            <a:off x="3042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Rectangle 62"/>
          <p:cNvSpPr/>
          <p:nvPr/>
        </p:nvSpPr>
        <p:spPr>
          <a:xfrm>
            <a:off x="3267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4" name="Rectangle 63"/>
          <p:cNvSpPr/>
          <p:nvPr/>
        </p:nvSpPr>
        <p:spPr>
          <a:xfrm>
            <a:off x="3492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5" name="Rectangle 64"/>
          <p:cNvSpPr/>
          <p:nvPr/>
        </p:nvSpPr>
        <p:spPr>
          <a:xfrm>
            <a:off x="3717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" name="Rectangle 65"/>
          <p:cNvSpPr/>
          <p:nvPr/>
        </p:nvSpPr>
        <p:spPr>
          <a:xfrm>
            <a:off x="3942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" name="Rectangle 66"/>
          <p:cNvSpPr/>
          <p:nvPr/>
        </p:nvSpPr>
        <p:spPr>
          <a:xfrm>
            <a:off x="2367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Rectangle 67"/>
          <p:cNvSpPr/>
          <p:nvPr/>
        </p:nvSpPr>
        <p:spPr>
          <a:xfrm>
            <a:off x="2592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Rectangle 68"/>
          <p:cNvSpPr/>
          <p:nvPr/>
        </p:nvSpPr>
        <p:spPr>
          <a:xfrm>
            <a:off x="2817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" name="Rectangle 69"/>
          <p:cNvSpPr/>
          <p:nvPr/>
        </p:nvSpPr>
        <p:spPr>
          <a:xfrm>
            <a:off x="3042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" name="Rectangle 70"/>
          <p:cNvSpPr/>
          <p:nvPr/>
        </p:nvSpPr>
        <p:spPr>
          <a:xfrm>
            <a:off x="3267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" name="Rectangle 71"/>
          <p:cNvSpPr/>
          <p:nvPr/>
        </p:nvSpPr>
        <p:spPr>
          <a:xfrm>
            <a:off x="3492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" name="Rectangle 72"/>
          <p:cNvSpPr/>
          <p:nvPr/>
        </p:nvSpPr>
        <p:spPr>
          <a:xfrm>
            <a:off x="3717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Rectangle 73"/>
          <p:cNvSpPr/>
          <p:nvPr/>
        </p:nvSpPr>
        <p:spPr>
          <a:xfrm>
            <a:off x="3942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" name="Rectangle 74"/>
          <p:cNvSpPr/>
          <p:nvPr/>
        </p:nvSpPr>
        <p:spPr>
          <a:xfrm>
            <a:off x="2367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Rectangle 75"/>
          <p:cNvSpPr/>
          <p:nvPr/>
        </p:nvSpPr>
        <p:spPr>
          <a:xfrm>
            <a:off x="2592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Rectangle 76"/>
          <p:cNvSpPr/>
          <p:nvPr/>
        </p:nvSpPr>
        <p:spPr>
          <a:xfrm>
            <a:off x="2817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" name="Rectangle 77"/>
          <p:cNvSpPr/>
          <p:nvPr/>
        </p:nvSpPr>
        <p:spPr>
          <a:xfrm>
            <a:off x="3042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" name="Rectangle 78"/>
          <p:cNvSpPr/>
          <p:nvPr/>
        </p:nvSpPr>
        <p:spPr>
          <a:xfrm>
            <a:off x="3267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" name="Rectangle 79"/>
          <p:cNvSpPr/>
          <p:nvPr/>
        </p:nvSpPr>
        <p:spPr>
          <a:xfrm>
            <a:off x="3492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1" name="Rectangle 80"/>
          <p:cNvSpPr/>
          <p:nvPr/>
        </p:nvSpPr>
        <p:spPr>
          <a:xfrm>
            <a:off x="3717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2" name="Rectangle 81"/>
          <p:cNvSpPr/>
          <p:nvPr/>
        </p:nvSpPr>
        <p:spPr>
          <a:xfrm>
            <a:off x="3942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3" name="Rectangle 82"/>
          <p:cNvSpPr/>
          <p:nvPr/>
        </p:nvSpPr>
        <p:spPr>
          <a:xfrm>
            <a:off x="2367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" name="Rectangle 83"/>
          <p:cNvSpPr/>
          <p:nvPr/>
        </p:nvSpPr>
        <p:spPr>
          <a:xfrm>
            <a:off x="2592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" name="Rectangle 84"/>
          <p:cNvSpPr/>
          <p:nvPr/>
        </p:nvSpPr>
        <p:spPr>
          <a:xfrm>
            <a:off x="2817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Rectangle 85"/>
          <p:cNvSpPr/>
          <p:nvPr/>
        </p:nvSpPr>
        <p:spPr>
          <a:xfrm>
            <a:off x="3042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7" name="Rectangle 86"/>
          <p:cNvSpPr/>
          <p:nvPr/>
        </p:nvSpPr>
        <p:spPr>
          <a:xfrm>
            <a:off x="3267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" name="Rectangle 87"/>
          <p:cNvSpPr/>
          <p:nvPr/>
        </p:nvSpPr>
        <p:spPr>
          <a:xfrm>
            <a:off x="3492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9" name="Rectangle 88"/>
          <p:cNvSpPr/>
          <p:nvPr/>
        </p:nvSpPr>
        <p:spPr>
          <a:xfrm>
            <a:off x="3717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0" name="Rectangle 89"/>
          <p:cNvSpPr/>
          <p:nvPr/>
        </p:nvSpPr>
        <p:spPr>
          <a:xfrm>
            <a:off x="3942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1" name="Rectangle 90"/>
          <p:cNvSpPr/>
          <p:nvPr/>
        </p:nvSpPr>
        <p:spPr>
          <a:xfrm>
            <a:off x="5112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Q</a:t>
            </a:r>
            <a:endParaRPr lang="en-ZA" dirty="0"/>
          </a:p>
        </p:txBody>
      </p:sp>
      <p:sp>
        <p:nvSpPr>
          <p:cNvPr id="92" name="Rectangle 91"/>
          <p:cNvSpPr/>
          <p:nvPr/>
        </p:nvSpPr>
        <p:spPr>
          <a:xfrm>
            <a:off x="5337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3" name="Rectangle 92"/>
          <p:cNvSpPr/>
          <p:nvPr/>
        </p:nvSpPr>
        <p:spPr>
          <a:xfrm>
            <a:off x="5562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" name="Rectangle 93"/>
          <p:cNvSpPr/>
          <p:nvPr/>
        </p:nvSpPr>
        <p:spPr>
          <a:xfrm>
            <a:off x="5787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5" name="Rectangle 94"/>
          <p:cNvSpPr/>
          <p:nvPr/>
        </p:nvSpPr>
        <p:spPr>
          <a:xfrm>
            <a:off x="6012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6" name="Rectangle 95"/>
          <p:cNvSpPr/>
          <p:nvPr/>
        </p:nvSpPr>
        <p:spPr>
          <a:xfrm>
            <a:off x="6237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7" name="Rectangle 96"/>
          <p:cNvSpPr/>
          <p:nvPr/>
        </p:nvSpPr>
        <p:spPr>
          <a:xfrm>
            <a:off x="6462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8" name="Rectangle 97"/>
          <p:cNvSpPr/>
          <p:nvPr/>
        </p:nvSpPr>
        <p:spPr>
          <a:xfrm>
            <a:off x="6687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9" name="Rectangle 98"/>
          <p:cNvSpPr/>
          <p:nvPr/>
        </p:nvSpPr>
        <p:spPr>
          <a:xfrm>
            <a:off x="5112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0" name="Rectangle 99"/>
          <p:cNvSpPr/>
          <p:nvPr/>
        </p:nvSpPr>
        <p:spPr>
          <a:xfrm>
            <a:off x="5337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1" name="Rectangle 100"/>
          <p:cNvSpPr/>
          <p:nvPr/>
        </p:nvSpPr>
        <p:spPr>
          <a:xfrm>
            <a:off x="5562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2" name="Rectangle 101"/>
          <p:cNvSpPr/>
          <p:nvPr/>
        </p:nvSpPr>
        <p:spPr>
          <a:xfrm>
            <a:off x="5787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Q</a:t>
            </a:r>
            <a:endParaRPr lang="en-ZA" dirty="0"/>
          </a:p>
        </p:txBody>
      </p:sp>
      <p:sp>
        <p:nvSpPr>
          <p:cNvPr id="103" name="Rectangle 102"/>
          <p:cNvSpPr/>
          <p:nvPr/>
        </p:nvSpPr>
        <p:spPr>
          <a:xfrm>
            <a:off x="6012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4" name="Rectangle 103"/>
          <p:cNvSpPr/>
          <p:nvPr/>
        </p:nvSpPr>
        <p:spPr>
          <a:xfrm>
            <a:off x="6237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5" name="Rectangle 104"/>
          <p:cNvSpPr/>
          <p:nvPr/>
        </p:nvSpPr>
        <p:spPr>
          <a:xfrm>
            <a:off x="6462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6" name="Rectangle 105"/>
          <p:cNvSpPr/>
          <p:nvPr/>
        </p:nvSpPr>
        <p:spPr>
          <a:xfrm>
            <a:off x="6687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7" name="Rectangle 106"/>
          <p:cNvSpPr/>
          <p:nvPr/>
        </p:nvSpPr>
        <p:spPr>
          <a:xfrm>
            <a:off x="5112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8" name="Rectangle 107"/>
          <p:cNvSpPr/>
          <p:nvPr/>
        </p:nvSpPr>
        <p:spPr>
          <a:xfrm>
            <a:off x="5337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Q</a:t>
            </a:r>
            <a:endParaRPr lang="en-ZA" dirty="0"/>
          </a:p>
        </p:txBody>
      </p:sp>
      <p:sp>
        <p:nvSpPr>
          <p:cNvPr id="109" name="Rectangle 108"/>
          <p:cNvSpPr/>
          <p:nvPr/>
        </p:nvSpPr>
        <p:spPr>
          <a:xfrm>
            <a:off x="5562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0" name="Rectangle 109"/>
          <p:cNvSpPr/>
          <p:nvPr/>
        </p:nvSpPr>
        <p:spPr>
          <a:xfrm>
            <a:off x="5787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1" name="Rectangle 110"/>
          <p:cNvSpPr/>
          <p:nvPr/>
        </p:nvSpPr>
        <p:spPr>
          <a:xfrm>
            <a:off x="6012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2" name="Rectangle 111"/>
          <p:cNvSpPr/>
          <p:nvPr/>
        </p:nvSpPr>
        <p:spPr>
          <a:xfrm>
            <a:off x="6237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3" name="Rectangle 112"/>
          <p:cNvSpPr/>
          <p:nvPr/>
        </p:nvSpPr>
        <p:spPr>
          <a:xfrm>
            <a:off x="6462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4" name="Rectangle 113"/>
          <p:cNvSpPr/>
          <p:nvPr/>
        </p:nvSpPr>
        <p:spPr>
          <a:xfrm>
            <a:off x="6687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5" name="Rectangle 114"/>
          <p:cNvSpPr/>
          <p:nvPr/>
        </p:nvSpPr>
        <p:spPr>
          <a:xfrm>
            <a:off x="5112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6" name="Rectangle 115"/>
          <p:cNvSpPr/>
          <p:nvPr/>
        </p:nvSpPr>
        <p:spPr>
          <a:xfrm>
            <a:off x="5337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7" name="Rectangle 116"/>
          <p:cNvSpPr/>
          <p:nvPr/>
        </p:nvSpPr>
        <p:spPr>
          <a:xfrm>
            <a:off x="5562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8" name="Rectangle 117"/>
          <p:cNvSpPr/>
          <p:nvPr/>
        </p:nvSpPr>
        <p:spPr>
          <a:xfrm>
            <a:off x="5787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9" name="Rectangle 118"/>
          <p:cNvSpPr/>
          <p:nvPr/>
        </p:nvSpPr>
        <p:spPr>
          <a:xfrm>
            <a:off x="6012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Q</a:t>
            </a:r>
            <a:endParaRPr lang="en-ZA" dirty="0"/>
          </a:p>
        </p:txBody>
      </p:sp>
      <p:sp>
        <p:nvSpPr>
          <p:cNvPr id="120" name="Rectangle 119"/>
          <p:cNvSpPr/>
          <p:nvPr/>
        </p:nvSpPr>
        <p:spPr>
          <a:xfrm>
            <a:off x="6237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1" name="Rectangle 120"/>
          <p:cNvSpPr/>
          <p:nvPr/>
        </p:nvSpPr>
        <p:spPr>
          <a:xfrm>
            <a:off x="6462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2" name="Rectangle 121"/>
          <p:cNvSpPr/>
          <p:nvPr/>
        </p:nvSpPr>
        <p:spPr>
          <a:xfrm>
            <a:off x="6687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3" name="Rectangle 122"/>
          <p:cNvSpPr/>
          <p:nvPr/>
        </p:nvSpPr>
        <p:spPr>
          <a:xfrm>
            <a:off x="5112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4" name="Rectangle 123"/>
          <p:cNvSpPr/>
          <p:nvPr/>
        </p:nvSpPr>
        <p:spPr>
          <a:xfrm>
            <a:off x="5337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5" name="Rectangle 124"/>
          <p:cNvSpPr/>
          <p:nvPr/>
        </p:nvSpPr>
        <p:spPr>
          <a:xfrm>
            <a:off x="5562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Q</a:t>
            </a:r>
            <a:endParaRPr lang="en-ZA" dirty="0"/>
          </a:p>
        </p:txBody>
      </p:sp>
      <p:sp>
        <p:nvSpPr>
          <p:cNvPr id="126" name="Rectangle 125"/>
          <p:cNvSpPr/>
          <p:nvPr/>
        </p:nvSpPr>
        <p:spPr>
          <a:xfrm>
            <a:off x="5787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7" name="Rectangle 126"/>
          <p:cNvSpPr/>
          <p:nvPr/>
        </p:nvSpPr>
        <p:spPr>
          <a:xfrm>
            <a:off x="6012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8" name="Rectangle 127"/>
          <p:cNvSpPr/>
          <p:nvPr/>
        </p:nvSpPr>
        <p:spPr>
          <a:xfrm>
            <a:off x="6237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9" name="Rectangle 128"/>
          <p:cNvSpPr/>
          <p:nvPr/>
        </p:nvSpPr>
        <p:spPr>
          <a:xfrm>
            <a:off x="6462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0" name="Rectangle 129"/>
          <p:cNvSpPr/>
          <p:nvPr/>
        </p:nvSpPr>
        <p:spPr>
          <a:xfrm>
            <a:off x="6687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1" name="Rectangle 130"/>
          <p:cNvSpPr/>
          <p:nvPr/>
        </p:nvSpPr>
        <p:spPr>
          <a:xfrm>
            <a:off x="5112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2" name="Rectangle 131"/>
          <p:cNvSpPr/>
          <p:nvPr/>
        </p:nvSpPr>
        <p:spPr>
          <a:xfrm>
            <a:off x="5337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3" name="Rectangle 132"/>
          <p:cNvSpPr/>
          <p:nvPr/>
        </p:nvSpPr>
        <p:spPr>
          <a:xfrm>
            <a:off x="5562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4" name="Rectangle 133"/>
          <p:cNvSpPr/>
          <p:nvPr/>
        </p:nvSpPr>
        <p:spPr>
          <a:xfrm>
            <a:off x="5787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5" name="Rectangle 134"/>
          <p:cNvSpPr/>
          <p:nvPr/>
        </p:nvSpPr>
        <p:spPr>
          <a:xfrm>
            <a:off x="6012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6" name="Rectangle 135"/>
          <p:cNvSpPr/>
          <p:nvPr/>
        </p:nvSpPr>
        <p:spPr>
          <a:xfrm>
            <a:off x="6237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7" name="Rectangle 136"/>
          <p:cNvSpPr/>
          <p:nvPr/>
        </p:nvSpPr>
        <p:spPr>
          <a:xfrm>
            <a:off x="6462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8" name="Rectangle 137"/>
          <p:cNvSpPr/>
          <p:nvPr/>
        </p:nvSpPr>
        <p:spPr>
          <a:xfrm>
            <a:off x="6687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9" name="Rectangle 138"/>
          <p:cNvSpPr/>
          <p:nvPr/>
        </p:nvSpPr>
        <p:spPr>
          <a:xfrm>
            <a:off x="5112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0" name="Rectangle 139"/>
          <p:cNvSpPr/>
          <p:nvPr/>
        </p:nvSpPr>
        <p:spPr>
          <a:xfrm>
            <a:off x="5337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1" name="Rectangle 140"/>
          <p:cNvSpPr/>
          <p:nvPr/>
        </p:nvSpPr>
        <p:spPr>
          <a:xfrm>
            <a:off x="5562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2" name="Rectangle 141"/>
          <p:cNvSpPr/>
          <p:nvPr/>
        </p:nvSpPr>
        <p:spPr>
          <a:xfrm>
            <a:off x="5787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3" name="Rectangle 142"/>
          <p:cNvSpPr/>
          <p:nvPr/>
        </p:nvSpPr>
        <p:spPr>
          <a:xfrm>
            <a:off x="6012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4" name="Rectangle 143"/>
          <p:cNvSpPr/>
          <p:nvPr/>
        </p:nvSpPr>
        <p:spPr>
          <a:xfrm>
            <a:off x="6237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5" name="Rectangle 144"/>
          <p:cNvSpPr/>
          <p:nvPr/>
        </p:nvSpPr>
        <p:spPr>
          <a:xfrm>
            <a:off x="6462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6" name="Rectangle 145"/>
          <p:cNvSpPr/>
          <p:nvPr/>
        </p:nvSpPr>
        <p:spPr>
          <a:xfrm>
            <a:off x="6687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7" name="Rectangle 146"/>
          <p:cNvSpPr/>
          <p:nvPr/>
        </p:nvSpPr>
        <p:spPr>
          <a:xfrm>
            <a:off x="5112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8" name="Rectangle 147"/>
          <p:cNvSpPr/>
          <p:nvPr/>
        </p:nvSpPr>
        <p:spPr>
          <a:xfrm>
            <a:off x="5337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9" name="Rectangle 148"/>
          <p:cNvSpPr/>
          <p:nvPr/>
        </p:nvSpPr>
        <p:spPr>
          <a:xfrm>
            <a:off x="5562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0" name="Rectangle 149"/>
          <p:cNvSpPr/>
          <p:nvPr/>
        </p:nvSpPr>
        <p:spPr>
          <a:xfrm>
            <a:off x="5787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1" name="Rectangle 150"/>
          <p:cNvSpPr/>
          <p:nvPr/>
        </p:nvSpPr>
        <p:spPr>
          <a:xfrm>
            <a:off x="6012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2" name="Rectangle 151"/>
          <p:cNvSpPr/>
          <p:nvPr/>
        </p:nvSpPr>
        <p:spPr>
          <a:xfrm>
            <a:off x="6237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3" name="Rectangle 152"/>
          <p:cNvSpPr/>
          <p:nvPr/>
        </p:nvSpPr>
        <p:spPr>
          <a:xfrm>
            <a:off x="6462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4" name="Rectangle 153"/>
          <p:cNvSpPr/>
          <p:nvPr/>
        </p:nvSpPr>
        <p:spPr>
          <a:xfrm>
            <a:off x="6687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4" name="Rectangle 223"/>
          <p:cNvSpPr/>
          <p:nvPr/>
        </p:nvSpPr>
        <p:spPr>
          <a:xfrm>
            <a:off x="6237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X</a:t>
            </a:r>
            <a:endParaRPr lang="en-ZA" dirty="0"/>
          </a:p>
        </p:txBody>
      </p:sp>
      <p:sp>
        <p:nvSpPr>
          <p:cNvPr id="232" name="Rectangle 231"/>
          <p:cNvSpPr/>
          <p:nvPr/>
        </p:nvSpPr>
        <p:spPr>
          <a:xfrm>
            <a:off x="6237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X</a:t>
            </a:r>
            <a:endParaRPr lang="en-ZA" dirty="0"/>
          </a:p>
        </p:txBody>
      </p:sp>
      <p:sp>
        <p:nvSpPr>
          <p:cNvPr id="240" name="Rectangle 239"/>
          <p:cNvSpPr/>
          <p:nvPr/>
        </p:nvSpPr>
        <p:spPr>
          <a:xfrm>
            <a:off x="6237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X</a:t>
            </a:r>
            <a:endParaRPr lang="en-ZA" dirty="0"/>
          </a:p>
        </p:txBody>
      </p:sp>
      <p:sp>
        <p:nvSpPr>
          <p:cNvPr id="248" name="Rectangle 247"/>
          <p:cNvSpPr/>
          <p:nvPr/>
        </p:nvSpPr>
        <p:spPr>
          <a:xfrm>
            <a:off x="6237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X</a:t>
            </a:r>
            <a:endParaRPr lang="en-ZA" dirty="0"/>
          </a:p>
        </p:txBody>
      </p:sp>
      <p:sp>
        <p:nvSpPr>
          <p:cNvPr id="256" name="Rectangle 255"/>
          <p:cNvSpPr/>
          <p:nvPr/>
        </p:nvSpPr>
        <p:spPr>
          <a:xfrm>
            <a:off x="6237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X</a:t>
            </a:r>
            <a:endParaRPr lang="en-ZA" dirty="0"/>
          </a:p>
        </p:txBody>
      </p:sp>
      <p:sp>
        <p:nvSpPr>
          <p:cNvPr id="264" name="Rectangle 263"/>
          <p:cNvSpPr/>
          <p:nvPr/>
        </p:nvSpPr>
        <p:spPr>
          <a:xfrm>
            <a:off x="6237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X</a:t>
            </a:r>
            <a:endParaRPr lang="en-ZA" dirty="0"/>
          </a:p>
        </p:txBody>
      </p:sp>
      <p:sp>
        <p:nvSpPr>
          <p:cNvPr id="272" name="Rectangle 271"/>
          <p:cNvSpPr/>
          <p:nvPr/>
        </p:nvSpPr>
        <p:spPr>
          <a:xfrm>
            <a:off x="6237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X</a:t>
            </a:r>
            <a:endParaRPr lang="en-ZA" dirty="0"/>
          </a:p>
        </p:txBody>
      </p:sp>
      <p:sp>
        <p:nvSpPr>
          <p:cNvPr id="280" name="Rectangle 279"/>
          <p:cNvSpPr/>
          <p:nvPr/>
        </p:nvSpPr>
        <p:spPr>
          <a:xfrm>
            <a:off x="6237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X</a:t>
            </a:r>
            <a:endParaRPr lang="en-ZA" dirty="0"/>
          </a:p>
        </p:txBody>
      </p:sp>
      <p:sp>
        <p:nvSpPr>
          <p:cNvPr id="285" name="Rectangle 284"/>
          <p:cNvSpPr/>
          <p:nvPr/>
        </p:nvSpPr>
        <p:spPr>
          <a:xfrm>
            <a:off x="5112000" y="37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Q</a:t>
            </a:r>
            <a:endParaRPr lang="en-ZA" dirty="0"/>
          </a:p>
        </p:txBody>
      </p:sp>
      <p:sp>
        <p:nvSpPr>
          <p:cNvPr id="286" name="Rectangle 285"/>
          <p:cNvSpPr/>
          <p:nvPr/>
        </p:nvSpPr>
        <p:spPr>
          <a:xfrm>
            <a:off x="5337000" y="37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7" name="Rectangle 286"/>
          <p:cNvSpPr/>
          <p:nvPr/>
        </p:nvSpPr>
        <p:spPr>
          <a:xfrm>
            <a:off x="5562000" y="37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8" name="Rectangle 287"/>
          <p:cNvSpPr/>
          <p:nvPr/>
        </p:nvSpPr>
        <p:spPr>
          <a:xfrm>
            <a:off x="5787000" y="37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9" name="Rectangle 288"/>
          <p:cNvSpPr/>
          <p:nvPr/>
        </p:nvSpPr>
        <p:spPr>
          <a:xfrm>
            <a:off x="6012000" y="37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0" name="Rectangle 289"/>
          <p:cNvSpPr/>
          <p:nvPr/>
        </p:nvSpPr>
        <p:spPr>
          <a:xfrm>
            <a:off x="6237000" y="37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1" name="Rectangle 290"/>
          <p:cNvSpPr/>
          <p:nvPr/>
        </p:nvSpPr>
        <p:spPr>
          <a:xfrm>
            <a:off x="6462000" y="37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2" name="Rectangle 291"/>
          <p:cNvSpPr/>
          <p:nvPr/>
        </p:nvSpPr>
        <p:spPr>
          <a:xfrm>
            <a:off x="6687000" y="37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3" name="Rectangle 292"/>
          <p:cNvSpPr/>
          <p:nvPr/>
        </p:nvSpPr>
        <p:spPr>
          <a:xfrm>
            <a:off x="5112000" y="40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4" name="Rectangle 293"/>
          <p:cNvSpPr/>
          <p:nvPr/>
        </p:nvSpPr>
        <p:spPr>
          <a:xfrm>
            <a:off x="5337000" y="40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5" name="Rectangle 294"/>
          <p:cNvSpPr/>
          <p:nvPr/>
        </p:nvSpPr>
        <p:spPr>
          <a:xfrm>
            <a:off x="5562000" y="40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6" name="Rectangle 295"/>
          <p:cNvSpPr/>
          <p:nvPr/>
        </p:nvSpPr>
        <p:spPr>
          <a:xfrm>
            <a:off x="5787000" y="40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Q</a:t>
            </a:r>
            <a:endParaRPr lang="en-ZA" dirty="0"/>
          </a:p>
        </p:txBody>
      </p:sp>
      <p:sp>
        <p:nvSpPr>
          <p:cNvPr id="297" name="Rectangle 296"/>
          <p:cNvSpPr/>
          <p:nvPr/>
        </p:nvSpPr>
        <p:spPr>
          <a:xfrm>
            <a:off x="6012000" y="40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8" name="Rectangle 297"/>
          <p:cNvSpPr/>
          <p:nvPr/>
        </p:nvSpPr>
        <p:spPr>
          <a:xfrm>
            <a:off x="6237000" y="40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9" name="Rectangle 298"/>
          <p:cNvSpPr/>
          <p:nvPr/>
        </p:nvSpPr>
        <p:spPr>
          <a:xfrm>
            <a:off x="6462000" y="40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0" name="Rectangle 299"/>
          <p:cNvSpPr/>
          <p:nvPr/>
        </p:nvSpPr>
        <p:spPr>
          <a:xfrm>
            <a:off x="6687000" y="40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1" name="Rectangle 300"/>
          <p:cNvSpPr/>
          <p:nvPr/>
        </p:nvSpPr>
        <p:spPr>
          <a:xfrm>
            <a:off x="5112000" y="42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2" name="Rectangle 301"/>
          <p:cNvSpPr/>
          <p:nvPr/>
        </p:nvSpPr>
        <p:spPr>
          <a:xfrm>
            <a:off x="5337000" y="42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Q</a:t>
            </a:r>
            <a:endParaRPr lang="en-ZA" dirty="0"/>
          </a:p>
        </p:txBody>
      </p:sp>
      <p:sp>
        <p:nvSpPr>
          <p:cNvPr id="303" name="Rectangle 302"/>
          <p:cNvSpPr/>
          <p:nvPr/>
        </p:nvSpPr>
        <p:spPr>
          <a:xfrm>
            <a:off x="5562000" y="42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4" name="Rectangle 303"/>
          <p:cNvSpPr/>
          <p:nvPr/>
        </p:nvSpPr>
        <p:spPr>
          <a:xfrm>
            <a:off x="5787000" y="42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5" name="Rectangle 304"/>
          <p:cNvSpPr/>
          <p:nvPr/>
        </p:nvSpPr>
        <p:spPr>
          <a:xfrm>
            <a:off x="6012000" y="42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6" name="Rectangle 305"/>
          <p:cNvSpPr/>
          <p:nvPr/>
        </p:nvSpPr>
        <p:spPr>
          <a:xfrm>
            <a:off x="6237000" y="42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7" name="Rectangle 306"/>
          <p:cNvSpPr/>
          <p:nvPr/>
        </p:nvSpPr>
        <p:spPr>
          <a:xfrm>
            <a:off x="6462000" y="42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8" name="Rectangle 307"/>
          <p:cNvSpPr/>
          <p:nvPr/>
        </p:nvSpPr>
        <p:spPr>
          <a:xfrm>
            <a:off x="6687000" y="42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9" name="Rectangle 308"/>
          <p:cNvSpPr/>
          <p:nvPr/>
        </p:nvSpPr>
        <p:spPr>
          <a:xfrm>
            <a:off x="5112000" y="44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0" name="Rectangle 309"/>
          <p:cNvSpPr/>
          <p:nvPr/>
        </p:nvSpPr>
        <p:spPr>
          <a:xfrm>
            <a:off x="5337000" y="44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1" name="Rectangle 310"/>
          <p:cNvSpPr/>
          <p:nvPr/>
        </p:nvSpPr>
        <p:spPr>
          <a:xfrm>
            <a:off x="5562000" y="44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2" name="Rectangle 311"/>
          <p:cNvSpPr/>
          <p:nvPr/>
        </p:nvSpPr>
        <p:spPr>
          <a:xfrm>
            <a:off x="5787000" y="44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3" name="Rectangle 312"/>
          <p:cNvSpPr/>
          <p:nvPr/>
        </p:nvSpPr>
        <p:spPr>
          <a:xfrm>
            <a:off x="6012000" y="44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4" name="Rectangle 313"/>
          <p:cNvSpPr/>
          <p:nvPr/>
        </p:nvSpPr>
        <p:spPr>
          <a:xfrm>
            <a:off x="6237000" y="44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5" name="Rectangle 314"/>
          <p:cNvSpPr/>
          <p:nvPr/>
        </p:nvSpPr>
        <p:spPr>
          <a:xfrm>
            <a:off x="6462000" y="44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6" name="Rectangle 315"/>
          <p:cNvSpPr/>
          <p:nvPr/>
        </p:nvSpPr>
        <p:spPr>
          <a:xfrm>
            <a:off x="6687000" y="44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7" name="Rectangle 316"/>
          <p:cNvSpPr/>
          <p:nvPr/>
        </p:nvSpPr>
        <p:spPr>
          <a:xfrm>
            <a:off x="5112000" y="46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8" name="Rectangle 317"/>
          <p:cNvSpPr/>
          <p:nvPr/>
        </p:nvSpPr>
        <p:spPr>
          <a:xfrm>
            <a:off x="5337000" y="46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9" name="Rectangle 318"/>
          <p:cNvSpPr/>
          <p:nvPr/>
        </p:nvSpPr>
        <p:spPr>
          <a:xfrm>
            <a:off x="5562000" y="46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Q</a:t>
            </a:r>
            <a:endParaRPr lang="en-ZA" dirty="0"/>
          </a:p>
        </p:txBody>
      </p:sp>
      <p:sp>
        <p:nvSpPr>
          <p:cNvPr id="320" name="Rectangle 319"/>
          <p:cNvSpPr/>
          <p:nvPr/>
        </p:nvSpPr>
        <p:spPr>
          <a:xfrm>
            <a:off x="5787000" y="46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1" name="Rectangle 320"/>
          <p:cNvSpPr/>
          <p:nvPr/>
        </p:nvSpPr>
        <p:spPr>
          <a:xfrm>
            <a:off x="6012000" y="46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2" name="Rectangle 321"/>
          <p:cNvSpPr/>
          <p:nvPr/>
        </p:nvSpPr>
        <p:spPr>
          <a:xfrm>
            <a:off x="6237000" y="46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3" name="Rectangle 322"/>
          <p:cNvSpPr/>
          <p:nvPr/>
        </p:nvSpPr>
        <p:spPr>
          <a:xfrm>
            <a:off x="6462000" y="46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4" name="Rectangle 323"/>
          <p:cNvSpPr/>
          <p:nvPr/>
        </p:nvSpPr>
        <p:spPr>
          <a:xfrm>
            <a:off x="6687000" y="46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5" name="Rectangle 324"/>
          <p:cNvSpPr/>
          <p:nvPr/>
        </p:nvSpPr>
        <p:spPr>
          <a:xfrm>
            <a:off x="5112000" y="49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6" name="Rectangle 325"/>
          <p:cNvSpPr/>
          <p:nvPr/>
        </p:nvSpPr>
        <p:spPr>
          <a:xfrm>
            <a:off x="5337000" y="49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7" name="Rectangle 326"/>
          <p:cNvSpPr/>
          <p:nvPr/>
        </p:nvSpPr>
        <p:spPr>
          <a:xfrm>
            <a:off x="5562000" y="49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8" name="Rectangle 327"/>
          <p:cNvSpPr/>
          <p:nvPr/>
        </p:nvSpPr>
        <p:spPr>
          <a:xfrm>
            <a:off x="5787000" y="49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9" name="Rectangle 328"/>
          <p:cNvSpPr/>
          <p:nvPr/>
        </p:nvSpPr>
        <p:spPr>
          <a:xfrm>
            <a:off x="6012000" y="49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0" name="Rectangle 329"/>
          <p:cNvSpPr/>
          <p:nvPr/>
        </p:nvSpPr>
        <p:spPr>
          <a:xfrm>
            <a:off x="6237000" y="49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1" name="Rectangle 330"/>
          <p:cNvSpPr/>
          <p:nvPr/>
        </p:nvSpPr>
        <p:spPr>
          <a:xfrm>
            <a:off x="6462000" y="49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2" name="Rectangle 331"/>
          <p:cNvSpPr/>
          <p:nvPr/>
        </p:nvSpPr>
        <p:spPr>
          <a:xfrm>
            <a:off x="6687000" y="49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3" name="Rectangle 332"/>
          <p:cNvSpPr/>
          <p:nvPr/>
        </p:nvSpPr>
        <p:spPr>
          <a:xfrm>
            <a:off x="5112000" y="51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4" name="Rectangle 333"/>
          <p:cNvSpPr/>
          <p:nvPr/>
        </p:nvSpPr>
        <p:spPr>
          <a:xfrm>
            <a:off x="5337000" y="51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5" name="Rectangle 334"/>
          <p:cNvSpPr/>
          <p:nvPr/>
        </p:nvSpPr>
        <p:spPr>
          <a:xfrm>
            <a:off x="5562000" y="51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6" name="Rectangle 335"/>
          <p:cNvSpPr/>
          <p:nvPr/>
        </p:nvSpPr>
        <p:spPr>
          <a:xfrm>
            <a:off x="5787000" y="51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7" name="Rectangle 336"/>
          <p:cNvSpPr/>
          <p:nvPr/>
        </p:nvSpPr>
        <p:spPr>
          <a:xfrm>
            <a:off x="6012000" y="51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38" name="Rectangle 337"/>
          <p:cNvSpPr/>
          <p:nvPr/>
        </p:nvSpPr>
        <p:spPr>
          <a:xfrm>
            <a:off x="6237000" y="51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9" name="Rectangle 338"/>
          <p:cNvSpPr/>
          <p:nvPr/>
        </p:nvSpPr>
        <p:spPr>
          <a:xfrm>
            <a:off x="6462000" y="51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0" name="Rectangle 339"/>
          <p:cNvSpPr/>
          <p:nvPr/>
        </p:nvSpPr>
        <p:spPr>
          <a:xfrm>
            <a:off x="6687000" y="51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1" name="Rectangle 340"/>
          <p:cNvSpPr/>
          <p:nvPr/>
        </p:nvSpPr>
        <p:spPr>
          <a:xfrm>
            <a:off x="5112000" y="53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2" name="Rectangle 341"/>
          <p:cNvSpPr/>
          <p:nvPr/>
        </p:nvSpPr>
        <p:spPr>
          <a:xfrm>
            <a:off x="5337000" y="53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3" name="Rectangle 342"/>
          <p:cNvSpPr/>
          <p:nvPr/>
        </p:nvSpPr>
        <p:spPr>
          <a:xfrm>
            <a:off x="5562000" y="53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4" name="Rectangle 343"/>
          <p:cNvSpPr/>
          <p:nvPr/>
        </p:nvSpPr>
        <p:spPr>
          <a:xfrm>
            <a:off x="5787000" y="53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5" name="Rectangle 344"/>
          <p:cNvSpPr/>
          <p:nvPr/>
        </p:nvSpPr>
        <p:spPr>
          <a:xfrm>
            <a:off x="6012000" y="53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Q</a:t>
            </a:r>
            <a:endParaRPr lang="en-ZA" dirty="0"/>
          </a:p>
        </p:txBody>
      </p:sp>
      <p:sp>
        <p:nvSpPr>
          <p:cNvPr id="346" name="Rectangle 345"/>
          <p:cNvSpPr/>
          <p:nvPr/>
        </p:nvSpPr>
        <p:spPr>
          <a:xfrm>
            <a:off x="6237000" y="53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7" name="Rectangle 346"/>
          <p:cNvSpPr/>
          <p:nvPr/>
        </p:nvSpPr>
        <p:spPr>
          <a:xfrm>
            <a:off x="6462000" y="53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8" name="Rectangle 347"/>
          <p:cNvSpPr/>
          <p:nvPr/>
        </p:nvSpPr>
        <p:spPr>
          <a:xfrm>
            <a:off x="6687000" y="53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024" name="Straight Connector 1023"/>
          <p:cNvCxnSpPr/>
          <p:nvPr/>
        </p:nvCxnSpPr>
        <p:spPr>
          <a:xfrm flipV="1">
            <a:off x="4167000" y="2167642"/>
            <a:ext cx="945000" cy="13182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4167000" y="3485926"/>
            <a:ext cx="945000" cy="120307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rved Right Arrow 8"/>
          <p:cNvSpPr/>
          <p:nvPr/>
        </p:nvSpPr>
        <p:spPr>
          <a:xfrm>
            <a:off x="4437000" y="3069000"/>
            <a:ext cx="540000" cy="85500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0386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224" grpId="0" animBg="1"/>
      <p:bldP spid="232" grpId="0" animBg="1"/>
      <p:bldP spid="240" grpId="0" animBg="1"/>
      <p:bldP spid="248" grpId="0" animBg="1"/>
      <p:bldP spid="256" grpId="0" animBg="1"/>
      <p:bldP spid="264" grpId="0" animBg="1"/>
      <p:bldP spid="272" grpId="0" animBg="1"/>
      <p:bldP spid="280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9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/>
          </a:bodyPr>
          <a:lstStyle/>
          <a:p>
            <a:r>
              <a:rPr lang="en-ZA" dirty="0" smtClean="0"/>
              <a:t>We can use a recursive strategy to implement the search</a:t>
            </a:r>
          </a:p>
          <a:p>
            <a:pPr marL="342900" lvl="1" indent="0">
              <a:buNone/>
            </a:pPr>
            <a:endParaRPr lang="en-ZA" dirty="0" smtClean="0"/>
          </a:p>
          <a:p>
            <a:pPr marL="342900" lvl="1" indent="0">
              <a:buNone/>
            </a:pPr>
            <a:r>
              <a:rPr lang="en-ZA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ZA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placeQueen</a:t>
            </a:r>
            <a:r>
              <a:rPr lang="en-ZA" dirty="0" smtClean="0">
                <a:latin typeface="Consolas" panose="020B0609020204030204" pitchFamily="49" charset="0"/>
              </a:rPr>
              <a:t>(</a:t>
            </a:r>
            <a:r>
              <a:rPr lang="en-ZA" i="1" dirty="0" smtClean="0">
                <a:latin typeface="Consolas" panose="020B0609020204030204" pitchFamily="49" charset="0"/>
              </a:rPr>
              <a:t>column</a:t>
            </a:r>
            <a:r>
              <a:rPr lang="en-ZA" dirty="0" smtClean="0">
                <a:latin typeface="Consolas" panose="020B0609020204030204" pitchFamily="49" charset="0"/>
              </a:rPr>
              <a:t>) {</a:t>
            </a:r>
          </a:p>
          <a:p>
            <a:pPr marL="342900" lvl="1" indent="0">
              <a:buNone/>
            </a:pPr>
            <a:r>
              <a:rPr lang="en-ZA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	for</a:t>
            </a:r>
            <a:r>
              <a:rPr lang="en-ZA" dirty="0" smtClean="0">
                <a:latin typeface="Consolas" panose="020B0609020204030204" pitchFamily="49" charset="0"/>
              </a:rPr>
              <a:t> every valid position </a:t>
            </a:r>
            <a:r>
              <a:rPr lang="en-ZA" i="1" dirty="0" smtClean="0">
                <a:latin typeface="Consolas" panose="020B0609020204030204" pitchFamily="49" charset="0"/>
              </a:rPr>
              <a:t>p</a:t>
            </a:r>
            <a:r>
              <a:rPr lang="en-ZA" dirty="0" smtClean="0">
                <a:latin typeface="Consolas" panose="020B0609020204030204" pitchFamily="49" charset="0"/>
              </a:rPr>
              <a:t> in </a:t>
            </a:r>
            <a:r>
              <a:rPr lang="en-ZA" i="1" dirty="0" smtClean="0">
                <a:latin typeface="Consolas" panose="020B0609020204030204" pitchFamily="49" charset="0"/>
              </a:rPr>
              <a:t>column</a:t>
            </a: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</a:rPr>
              <a:t>			place a piece in position </a:t>
            </a:r>
            <a:r>
              <a:rPr lang="en-ZA" i="1" dirty="0" smtClean="0">
                <a:latin typeface="Consolas" panose="020B0609020204030204" pitchFamily="49" charset="0"/>
              </a:rPr>
              <a:t>p</a:t>
            </a:r>
          </a:p>
          <a:p>
            <a:pPr marL="342900" lvl="1" indent="0">
              <a:buNone/>
            </a:pPr>
            <a:r>
              <a:rPr lang="en-ZA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		if</a:t>
            </a:r>
            <a:r>
              <a:rPr lang="en-ZA" dirty="0" smtClean="0">
                <a:latin typeface="Consolas" panose="020B0609020204030204" pitchFamily="49" charset="0"/>
              </a:rPr>
              <a:t> </a:t>
            </a:r>
            <a:r>
              <a:rPr lang="en-ZA" i="1" dirty="0" smtClean="0">
                <a:latin typeface="Consolas" panose="020B0609020204030204" pitchFamily="49" charset="0"/>
              </a:rPr>
              <a:t>column</a:t>
            </a:r>
            <a:r>
              <a:rPr lang="en-ZA" dirty="0" smtClean="0">
                <a:latin typeface="Consolas" panose="020B0609020204030204" pitchFamily="49" charset="0"/>
              </a:rPr>
              <a:t> is not the last column</a:t>
            </a:r>
          </a:p>
          <a:p>
            <a:pPr marL="342900" lvl="1" indent="0">
              <a:buNone/>
            </a:pPr>
            <a:r>
              <a:rPr lang="en-ZA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ZA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placeQueen</a:t>
            </a:r>
            <a:r>
              <a:rPr lang="en-ZA" dirty="0" smtClean="0">
                <a:latin typeface="Consolas" panose="020B0609020204030204" pitchFamily="49" charset="0"/>
              </a:rPr>
              <a:t>(</a:t>
            </a:r>
            <a:r>
              <a:rPr lang="en-ZA" i="1" dirty="0" smtClean="0">
                <a:latin typeface="Consolas" panose="020B0609020204030204" pitchFamily="49" charset="0"/>
              </a:rPr>
              <a:t>column</a:t>
            </a:r>
            <a:r>
              <a:rPr lang="en-ZA" dirty="0" smtClean="0">
                <a:latin typeface="Consolas" panose="020B0609020204030204" pitchFamily="49" charset="0"/>
              </a:rPr>
              <a:t> + 1)</a:t>
            </a:r>
          </a:p>
          <a:p>
            <a:pPr marL="342900" lvl="1" indent="0">
              <a:buNone/>
            </a:pPr>
            <a:r>
              <a:rPr lang="en-ZA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		else</a:t>
            </a: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</a:rPr>
              <a:t>				terminate with complete solution</a:t>
            </a: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 smtClean="0"/>
              <a:t>Backtracking</a:t>
            </a:r>
            <a:endParaRPr lang="en-US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6851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/>
          </a:bodyPr>
          <a:lstStyle/>
          <a:p>
            <a:r>
              <a:rPr lang="en-ZA" dirty="0" smtClean="0"/>
              <a:t>On the next slide is an animation of the search for a solution to the eight queens problem</a:t>
            </a:r>
          </a:p>
          <a:p>
            <a:pPr lvl="1"/>
            <a:r>
              <a:rPr lang="en-ZA" dirty="0" smtClean="0"/>
              <a:t>The solution places queens row by row, not column by column</a:t>
            </a:r>
          </a:p>
          <a:p>
            <a:pPr lvl="1"/>
            <a:r>
              <a:rPr lang="en-ZA" dirty="0" smtClean="0"/>
              <a:t>Red crosses in empty cells indicate that no queen can be placed there, and backtracking must take place</a:t>
            </a:r>
          </a:p>
          <a:p>
            <a:pPr lvl="1"/>
            <a:r>
              <a:rPr lang="en-ZA" dirty="0" smtClean="0"/>
              <a:t>A red cross on a queen indicates that backtracking has to try a new position for that queen</a:t>
            </a:r>
          </a:p>
          <a:p>
            <a:pPr lvl="1"/>
            <a:r>
              <a:rPr lang="en-ZA" dirty="0" smtClean="0"/>
              <a:t>If a new valid position is unavailable for a queen, backtracking occurs to the previous queen, which must be placed in a new position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 smtClean="0"/>
              <a:t>Backtracking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20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 smtClean="0"/>
              <a:t>Backtracking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40864" y="5623560"/>
            <a:ext cx="4471416" cy="50835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accent6"/>
                </a:solidFill>
              </a:rPr>
              <a:t>An animation of a search for a solution to the eight queens problem</a:t>
            </a:r>
          </a:p>
        </p:txBody>
      </p:sp>
      <p:pic>
        <p:nvPicPr>
          <p:cNvPr id="1026" name="Picture 2" descr="[speed output image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343" y="1727898"/>
            <a:ext cx="343852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373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/>
          </a:bodyPr>
          <a:lstStyle/>
          <a:p>
            <a:r>
              <a:rPr lang="en-ZA" dirty="0" smtClean="0"/>
              <a:t>There is a price associated with using recursion</a:t>
            </a:r>
          </a:p>
          <a:p>
            <a:pPr lvl="1"/>
            <a:r>
              <a:rPr lang="en-ZA" dirty="0" smtClean="0"/>
              <a:t>Slower execution time</a:t>
            </a:r>
          </a:p>
          <a:p>
            <a:pPr lvl="1"/>
            <a:r>
              <a:rPr lang="en-ZA" dirty="0" smtClean="0"/>
              <a:t>Wasted storage on the run-time stack</a:t>
            </a:r>
          </a:p>
          <a:p>
            <a:endParaRPr lang="en-ZA" dirty="0" smtClean="0"/>
          </a:p>
          <a:p>
            <a:r>
              <a:rPr lang="en-ZA" dirty="0" smtClean="0"/>
              <a:t>If the recursion continues to a deep enough level</a:t>
            </a:r>
          </a:p>
          <a:p>
            <a:pPr lvl="1"/>
            <a:r>
              <a:rPr lang="en-ZA" dirty="0" smtClean="0"/>
              <a:t>We can run out of stack space</a:t>
            </a:r>
          </a:p>
          <a:p>
            <a:pPr lvl="1"/>
            <a:r>
              <a:rPr lang="en-ZA" dirty="0" smtClean="0"/>
              <a:t>The program will then terminate abnormally</a:t>
            </a:r>
          </a:p>
          <a:p>
            <a:pPr lvl="1"/>
            <a:r>
              <a:rPr lang="en-ZA" dirty="0" smtClean="0"/>
              <a:t>The program also raises </a:t>
            </a:r>
            <a:r>
              <a:rPr lang="en-ZA" dirty="0"/>
              <a:t>an unrecoverable </a:t>
            </a:r>
            <a:r>
              <a:rPr lang="en-ZA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StackOverflowError</a:t>
            </a:r>
            <a:endParaRPr lang="en-ZA" dirty="0" smtClean="0">
              <a:solidFill>
                <a:srgbClr val="0070C0"/>
              </a:solidFill>
            </a:endParaRPr>
          </a:p>
          <a:p>
            <a:pPr lvl="1"/>
            <a:endParaRPr lang="en-ZA" dirty="0" smtClean="0"/>
          </a:p>
          <a:p>
            <a:r>
              <a:rPr lang="en-ZA" dirty="0" smtClean="0"/>
              <a:t>Example:</a:t>
            </a:r>
          </a:p>
          <a:p>
            <a:pPr lvl="1"/>
            <a:r>
              <a:rPr lang="en-ZA" dirty="0" smtClean="0"/>
              <a:t>The Fibonacci sequence: 0, 1, 1, 2, 3, 5, 8, 13, …</a:t>
            </a:r>
          </a:p>
          <a:p>
            <a:pPr lvl="1"/>
            <a:r>
              <a:rPr lang="en-ZA" dirty="0"/>
              <a:t>Find n</a:t>
            </a:r>
            <a:r>
              <a:rPr lang="en-ZA" baseline="30000" dirty="0"/>
              <a:t>th</a:t>
            </a:r>
            <a:r>
              <a:rPr lang="en-ZA" dirty="0"/>
              <a:t> Fibonacci </a:t>
            </a:r>
            <a:r>
              <a:rPr lang="en-ZA" dirty="0" smtClean="0"/>
              <a:t>number</a:t>
            </a:r>
          </a:p>
          <a:p>
            <a:pPr lvl="1"/>
            <a:r>
              <a:rPr lang="en-ZA" dirty="0" smtClean="0"/>
              <a:t>We can do this </a:t>
            </a:r>
            <a:r>
              <a:rPr lang="en-ZA" dirty="0">
                <a:solidFill>
                  <a:srgbClr val="0070C0"/>
                </a:solidFill>
              </a:rPr>
              <a:t>recursively</a:t>
            </a:r>
            <a:r>
              <a:rPr lang="en-ZA" dirty="0"/>
              <a:t> </a:t>
            </a:r>
            <a:r>
              <a:rPr lang="en-ZA" dirty="0" smtClean="0"/>
              <a:t>or </a:t>
            </a:r>
            <a:r>
              <a:rPr lang="en-ZA" dirty="0" smtClean="0">
                <a:solidFill>
                  <a:srgbClr val="0070C0"/>
                </a:solidFill>
              </a:rPr>
              <a:t>iteratively</a:t>
            </a:r>
          </a:p>
          <a:p>
            <a:pPr lvl="1"/>
            <a:r>
              <a:rPr lang="en-ZA" dirty="0" smtClean="0"/>
              <a:t>The </a:t>
            </a:r>
            <a:r>
              <a:rPr lang="en-ZA" dirty="0" smtClean="0">
                <a:solidFill>
                  <a:srgbClr val="7030A0"/>
                </a:solidFill>
              </a:rPr>
              <a:t>recursive implementation</a:t>
            </a:r>
            <a:r>
              <a:rPr lang="en-ZA" dirty="0" smtClean="0"/>
              <a:t> is much simpler and more intuitive</a:t>
            </a:r>
          </a:p>
          <a:p>
            <a:pPr lvl="1"/>
            <a:r>
              <a:rPr lang="en-ZA" dirty="0" smtClean="0"/>
              <a:t>But if we run each implementation, </a:t>
            </a:r>
            <a:r>
              <a:rPr lang="en-ZA" dirty="0" smtClean="0">
                <a:solidFill>
                  <a:srgbClr val="0070C0"/>
                </a:solidFill>
              </a:rPr>
              <a:t>iteration is very clearly faster</a:t>
            </a:r>
          </a:p>
          <a:p>
            <a:pPr lvl="1"/>
            <a:r>
              <a:rPr lang="en-ZA" dirty="0" smtClean="0"/>
              <a:t>Recursion runs out of stack space for very large values of n</a:t>
            </a:r>
            <a:endParaRPr lang="en-ZA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 smtClean="0"/>
              <a:t>Excessive Recursion</a:t>
            </a:r>
            <a:endParaRPr lang="en-US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2721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/>
          </a:bodyPr>
          <a:lstStyle/>
          <a:p>
            <a:r>
              <a:rPr lang="en-ZA" dirty="0" smtClean="0"/>
              <a:t>Finding n</a:t>
            </a:r>
            <a:r>
              <a:rPr lang="en-ZA" baseline="30000" dirty="0" smtClean="0"/>
              <a:t>th</a:t>
            </a:r>
            <a:r>
              <a:rPr lang="en-ZA" dirty="0" smtClean="0"/>
              <a:t> </a:t>
            </a:r>
            <a:r>
              <a:rPr lang="en-ZA" dirty="0"/>
              <a:t>Fibonacci </a:t>
            </a:r>
            <a:r>
              <a:rPr lang="en-ZA" dirty="0" smtClean="0"/>
              <a:t>number: </a:t>
            </a:r>
            <a:r>
              <a:rPr lang="en-ZA" dirty="0" smtClean="0">
                <a:solidFill>
                  <a:srgbClr val="0070C0"/>
                </a:solidFill>
              </a:rPr>
              <a:t>Recursive solution</a:t>
            </a:r>
          </a:p>
          <a:p>
            <a:endParaRPr lang="en-ZA" dirty="0"/>
          </a:p>
          <a:p>
            <a:pPr marL="342900" lvl="1" indent="0">
              <a:buNone/>
            </a:pPr>
            <a:r>
              <a:rPr lang="en-ZA" dirty="0"/>
              <a:t>	</a:t>
            </a:r>
            <a:r>
              <a:rPr lang="en-ZA" dirty="0" smtClean="0">
                <a:latin typeface="Consolas" panose="020B0609020204030204" pitchFamily="49" charset="0"/>
              </a:rPr>
              <a:t>long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(long n) 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ZA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(n &lt; 2) {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return n;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ZA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return </a:t>
            </a:r>
            <a:r>
              <a:rPr lang="en-ZA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(n - 2) + </a:t>
            </a:r>
            <a:r>
              <a:rPr lang="en-ZA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(n - 1);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 smtClean="0"/>
              <a:t>Excessive Recursion</a:t>
            </a:r>
            <a:endParaRPr lang="en-US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8427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 fontScale="92500" lnSpcReduction="10000"/>
          </a:bodyPr>
          <a:lstStyle/>
          <a:p>
            <a:r>
              <a:rPr lang="en-ZA" dirty="0"/>
              <a:t>Finding n</a:t>
            </a:r>
            <a:r>
              <a:rPr lang="en-ZA" baseline="30000" dirty="0"/>
              <a:t>th</a:t>
            </a:r>
            <a:r>
              <a:rPr lang="en-ZA" dirty="0"/>
              <a:t> Fibonacci number: </a:t>
            </a:r>
            <a:r>
              <a:rPr lang="en-ZA" dirty="0">
                <a:solidFill>
                  <a:srgbClr val="0070C0"/>
                </a:solidFill>
              </a:rPr>
              <a:t>I</a:t>
            </a:r>
            <a:r>
              <a:rPr lang="en-ZA" dirty="0" smtClean="0">
                <a:solidFill>
                  <a:srgbClr val="0070C0"/>
                </a:solidFill>
              </a:rPr>
              <a:t>terative solution</a:t>
            </a:r>
          </a:p>
          <a:p>
            <a:endParaRPr lang="en-ZA" dirty="0"/>
          </a:p>
          <a:p>
            <a:pPr marL="342900" lvl="1" indent="0">
              <a:buNone/>
            </a:pPr>
            <a:r>
              <a:rPr lang="en-ZA" dirty="0" smtClean="0"/>
              <a:t>	</a:t>
            </a:r>
            <a:r>
              <a:rPr lang="en-ZA" dirty="0" smtClean="0">
                <a:latin typeface="Consolas" panose="020B0609020204030204" pitchFamily="49" charset="0"/>
              </a:rPr>
              <a:t>long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(long n) 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(n &lt; 2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return 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n;</a:t>
            </a: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 </a:t>
            </a:r>
            <a:r>
              <a:rPr lang="en-ZA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long 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temp;</a:t>
            </a: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long 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current = 1;</a:t>
            </a: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long 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last = 0;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for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= 2; 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&lt;= n; 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temp 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current;</a:t>
            </a: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current 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+= last;</a:t>
            </a: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last 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= temp;</a:t>
            </a: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}</a:t>
            </a: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return current;</a:t>
            </a: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342900" lvl="1" indent="0">
              <a:buNone/>
            </a:pP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 smtClean="0"/>
              <a:t>Excessive Recursion</a:t>
            </a:r>
            <a:endParaRPr lang="en-US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1004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/>
          </a:bodyPr>
          <a:lstStyle/>
          <a:p>
            <a:r>
              <a:rPr lang="en-ZA" dirty="0" smtClean="0"/>
              <a:t>Sometimes we need to search for a complex solution</a:t>
            </a:r>
          </a:p>
          <a:p>
            <a:pPr lvl="1"/>
            <a:r>
              <a:rPr lang="en-ZA" dirty="0" smtClean="0"/>
              <a:t>A solution that consists of multiple interacting parts</a:t>
            </a:r>
          </a:p>
          <a:p>
            <a:r>
              <a:rPr lang="en-ZA" dirty="0"/>
              <a:t>Consider the eight queens problem</a:t>
            </a:r>
          </a:p>
          <a:p>
            <a:pPr lvl="1"/>
            <a:r>
              <a:rPr lang="en-ZA" dirty="0"/>
              <a:t>We have a </a:t>
            </a:r>
            <a:r>
              <a:rPr lang="en-ZA" dirty="0" smtClean="0"/>
              <a:t>standard chess </a:t>
            </a:r>
            <a:r>
              <a:rPr lang="en-ZA" dirty="0"/>
              <a:t>board with 8 rows and 8 columns</a:t>
            </a:r>
          </a:p>
          <a:p>
            <a:pPr lvl="1"/>
            <a:r>
              <a:rPr lang="en-ZA" dirty="0"/>
              <a:t>A queen threatens all squares along the </a:t>
            </a:r>
            <a:r>
              <a:rPr lang="en-ZA" dirty="0" smtClean="0"/>
              <a:t>row, column </a:t>
            </a:r>
            <a:r>
              <a:rPr lang="en-ZA" dirty="0"/>
              <a:t>and </a:t>
            </a:r>
            <a:r>
              <a:rPr lang="en-ZA" dirty="0" smtClean="0"/>
              <a:t>both diagonals </a:t>
            </a:r>
            <a:r>
              <a:rPr lang="en-ZA" dirty="0"/>
              <a:t>from its </a:t>
            </a:r>
            <a:r>
              <a:rPr lang="en-ZA" dirty="0" smtClean="0"/>
              <a:t>position on the board</a:t>
            </a:r>
            <a:endParaRPr lang="en-ZA" dirty="0"/>
          </a:p>
          <a:p>
            <a:pPr lvl="1"/>
            <a:endParaRPr lang="en-ZA" dirty="0" smtClean="0"/>
          </a:p>
          <a:p>
            <a:pPr lvl="1"/>
            <a:endParaRPr lang="en-ZA" dirty="0"/>
          </a:p>
          <a:p>
            <a:pPr lvl="1"/>
            <a:endParaRPr lang="en-ZA" dirty="0" smtClean="0"/>
          </a:p>
          <a:p>
            <a:pPr lvl="1"/>
            <a:endParaRPr lang="en-ZA" dirty="0"/>
          </a:p>
          <a:p>
            <a:pPr lvl="1"/>
            <a:endParaRPr lang="en-ZA" dirty="0" smtClean="0"/>
          </a:p>
          <a:p>
            <a:pPr lvl="1"/>
            <a:endParaRPr lang="en-ZA" dirty="0"/>
          </a:p>
          <a:p>
            <a:pPr lvl="1"/>
            <a:r>
              <a:rPr lang="en-ZA" dirty="0" smtClean="0"/>
              <a:t>One </a:t>
            </a:r>
            <a:r>
              <a:rPr lang="en-ZA" dirty="0"/>
              <a:t>queen </a:t>
            </a:r>
            <a:r>
              <a:rPr lang="en-ZA" dirty="0" smtClean="0"/>
              <a:t> must be placed in </a:t>
            </a:r>
            <a:r>
              <a:rPr lang="en-ZA" dirty="0"/>
              <a:t>every </a:t>
            </a:r>
            <a:r>
              <a:rPr lang="en-ZA" dirty="0" smtClean="0"/>
              <a:t>column</a:t>
            </a:r>
            <a:endParaRPr lang="en-ZA" dirty="0"/>
          </a:p>
          <a:p>
            <a:pPr lvl="1"/>
            <a:r>
              <a:rPr lang="en-ZA" dirty="0"/>
              <a:t>No queen may be threatened by any other </a:t>
            </a:r>
            <a:r>
              <a:rPr lang="en-ZA" dirty="0" smtClean="0"/>
              <a:t>queen</a:t>
            </a:r>
            <a:endParaRPr lang="en-ZA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 smtClean="0"/>
              <a:t>Backtracking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6" descr="https://blogs.mathworks.com/steve/files/sample-solution-8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60" t="15948" r="33118" b="54927"/>
          <a:stretch/>
        </p:blipFill>
        <p:spPr bwMode="auto">
          <a:xfrm>
            <a:off x="3924000" y="3276154"/>
            <a:ext cx="1692000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773168" y="3437578"/>
            <a:ext cx="0" cy="47548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V="1">
            <a:off x="5236464" y="3873442"/>
            <a:ext cx="0" cy="47548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-5400000" flipV="1">
            <a:off x="4312920" y="3873442"/>
            <a:ext cx="0" cy="47548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4770120" y="4358074"/>
            <a:ext cx="0" cy="47548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2700000" flipV="1">
            <a:off x="5145024" y="3507682"/>
            <a:ext cx="0" cy="47548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8100000" flipV="1">
            <a:off x="5151120" y="4236154"/>
            <a:ext cx="0" cy="47548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-2700000" flipV="1">
            <a:off x="4428744" y="3513778"/>
            <a:ext cx="0" cy="47548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-8100000" flipV="1">
            <a:off x="4407408" y="4242250"/>
            <a:ext cx="0" cy="47548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24607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 smtClean="0"/>
              <a:t>Backtracking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30" name="Picture 6" descr="https://blogs.mathworks.com/steve/files/sample-solution-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9" t="4175" r="14114" b="14041"/>
          <a:stretch/>
        </p:blipFill>
        <p:spPr bwMode="auto">
          <a:xfrm>
            <a:off x="2124000" y="1266840"/>
            <a:ext cx="4752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610312" y="6099048"/>
            <a:ext cx="5750608" cy="50835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accent6"/>
                </a:solidFill>
              </a:rPr>
              <a:t>A valid solution to the eight queens problem</a:t>
            </a:r>
          </a:p>
        </p:txBody>
      </p:sp>
    </p:spTree>
    <p:extLst>
      <p:ext uri="{BB962C8B-B14F-4D97-AF65-F5344CB8AC3E}">
        <p14:creationId xmlns:p14="http://schemas.microsoft.com/office/powerpoint/2010/main" val="2485321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/>
          </a:bodyPr>
          <a:lstStyle/>
          <a:p>
            <a:r>
              <a:rPr lang="en-ZA" dirty="0" smtClean="0"/>
              <a:t>We can visualise a search for a solution as a tree of nodes</a:t>
            </a:r>
          </a:p>
          <a:p>
            <a:pPr lvl="1"/>
            <a:endParaRPr lang="en-ZA" dirty="0" smtClean="0"/>
          </a:p>
          <a:p>
            <a:pPr lvl="1"/>
            <a:r>
              <a:rPr lang="en-ZA" dirty="0" smtClean="0"/>
              <a:t>The topmost node (the root) represents the unsolved problem</a:t>
            </a:r>
          </a:p>
          <a:p>
            <a:pPr marL="342900" lvl="1" indent="0">
              <a:buNone/>
            </a:pPr>
            <a:r>
              <a:rPr lang="en-ZA" dirty="0" smtClean="0"/>
              <a:t>	</a:t>
            </a:r>
            <a:r>
              <a:rPr lang="en-ZA" dirty="0" smtClean="0">
                <a:solidFill>
                  <a:srgbClr val="0070C0"/>
                </a:solidFill>
              </a:rPr>
              <a:t>In this case the topmost node is an empty chess board</a:t>
            </a:r>
          </a:p>
          <a:p>
            <a:pPr lvl="1"/>
            <a:endParaRPr lang="en-ZA" dirty="0" smtClean="0"/>
          </a:p>
          <a:p>
            <a:pPr lvl="1"/>
            <a:r>
              <a:rPr lang="en-ZA" dirty="0" smtClean="0"/>
              <a:t>Branches connect the root node to 2</a:t>
            </a:r>
            <a:r>
              <a:rPr lang="en-ZA" baseline="30000" dirty="0" smtClean="0"/>
              <a:t>nd</a:t>
            </a:r>
            <a:r>
              <a:rPr lang="en-ZA" dirty="0" smtClean="0"/>
              <a:t> level nodes representing every possible first step in solving the problem</a:t>
            </a:r>
          </a:p>
          <a:p>
            <a:pPr marL="342900" lvl="1" indent="0">
              <a:buNone/>
            </a:pPr>
            <a:r>
              <a:rPr lang="en-ZA" dirty="0" smtClean="0"/>
              <a:t>	</a:t>
            </a:r>
            <a:r>
              <a:rPr lang="en-ZA" dirty="0" smtClean="0">
                <a:solidFill>
                  <a:srgbClr val="0070C0"/>
                </a:solidFill>
              </a:rPr>
              <a:t>In this case the root node connects to eight 2</a:t>
            </a:r>
            <a:r>
              <a:rPr lang="en-ZA" baseline="30000" dirty="0" smtClean="0">
                <a:solidFill>
                  <a:srgbClr val="0070C0"/>
                </a:solidFill>
              </a:rPr>
              <a:t>nd</a:t>
            </a:r>
            <a:r>
              <a:rPr lang="en-ZA" dirty="0" smtClean="0">
                <a:solidFill>
                  <a:srgbClr val="0070C0"/>
                </a:solidFill>
              </a:rPr>
              <a:t> level nodes, </a:t>
            </a:r>
          </a:p>
          <a:p>
            <a:pPr marL="342900" lvl="1" indent="0">
              <a:buNone/>
            </a:pPr>
            <a:r>
              <a:rPr lang="en-ZA" dirty="0">
                <a:solidFill>
                  <a:srgbClr val="0070C0"/>
                </a:solidFill>
              </a:rPr>
              <a:t>	</a:t>
            </a:r>
            <a:r>
              <a:rPr lang="en-ZA" dirty="0" smtClean="0">
                <a:solidFill>
                  <a:srgbClr val="0070C0"/>
                </a:solidFill>
              </a:rPr>
              <a:t>each of which represents a possible position for the first queen</a:t>
            </a:r>
            <a:endParaRPr lang="en-ZA" dirty="0" smtClean="0"/>
          </a:p>
          <a:p>
            <a:pPr lvl="1"/>
            <a:endParaRPr lang="en-ZA" dirty="0" smtClean="0"/>
          </a:p>
          <a:p>
            <a:pPr lvl="1"/>
            <a:r>
              <a:rPr lang="en-ZA" dirty="0" smtClean="0"/>
              <a:t>Each 2</a:t>
            </a:r>
            <a:r>
              <a:rPr lang="en-ZA" baseline="30000" dirty="0" smtClean="0"/>
              <a:t>nd</a:t>
            </a:r>
            <a:r>
              <a:rPr lang="en-ZA" dirty="0" smtClean="0"/>
              <a:t> level node is connected to 3</a:t>
            </a:r>
            <a:r>
              <a:rPr lang="en-ZA" baseline="30000" dirty="0" smtClean="0"/>
              <a:t>rd</a:t>
            </a:r>
            <a:r>
              <a:rPr lang="en-ZA" dirty="0" smtClean="0"/>
              <a:t> level nodes representing every possible second step in solving the problem</a:t>
            </a:r>
          </a:p>
          <a:p>
            <a:pPr marL="342900" lvl="1" indent="0">
              <a:buNone/>
            </a:pPr>
            <a:r>
              <a:rPr lang="en-ZA" dirty="0" smtClean="0"/>
              <a:t>	</a:t>
            </a:r>
            <a:r>
              <a:rPr lang="en-ZA" dirty="0" smtClean="0">
                <a:solidFill>
                  <a:srgbClr val="0070C0"/>
                </a:solidFill>
              </a:rPr>
              <a:t>In this case each 2</a:t>
            </a:r>
            <a:r>
              <a:rPr lang="en-ZA" baseline="30000" dirty="0" smtClean="0">
                <a:solidFill>
                  <a:srgbClr val="0070C0"/>
                </a:solidFill>
              </a:rPr>
              <a:t>nd</a:t>
            </a:r>
            <a:r>
              <a:rPr lang="en-ZA" dirty="0" smtClean="0">
                <a:solidFill>
                  <a:srgbClr val="0070C0"/>
                </a:solidFill>
              </a:rPr>
              <a:t> level node is connected to 3</a:t>
            </a:r>
            <a:r>
              <a:rPr lang="en-ZA" baseline="30000" dirty="0" smtClean="0">
                <a:solidFill>
                  <a:srgbClr val="0070C0"/>
                </a:solidFill>
              </a:rPr>
              <a:t>rd</a:t>
            </a:r>
            <a:r>
              <a:rPr lang="en-ZA" dirty="0" smtClean="0">
                <a:solidFill>
                  <a:srgbClr val="0070C0"/>
                </a:solidFill>
              </a:rPr>
              <a:t> level </a:t>
            </a:r>
          </a:p>
          <a:p>
            <a:pPr marL="342900" lvl="1" indent="0">
              <a:buNone/>
            </a:pPr>
            <a:r>
              <a:rPr lang="en-ZA" dirty="0">
                <a:solidFill>
                  <a:srgbClr val="0070C0"/>
                </a:solidFill>
              </a:rPr>
              <a:t>	</a:t>
            </a:r>
            <a:r>
              <a:rPr lang="en-ZA" dirty="0" smtClean="0">
                <a:solidFill>
                  <a:srgbClr val="0070C0"/>
                </a:solidFill>
              </a:rPr>
              <a:t>nodes, each representing the first queen position for the 2</a:t>
            </a:r>
            <a:r>
              <a:rPr lang="en-ZA" baseline="30000" dirty="0" smtClean="0">
                <a:solidFill>
                  <a:srgbClr val="0070C0"/>
                </a:solidFill>
              </a:rPr>
              <a:t>nd</a:t>
            </a:r>
            <a:r>
              <a:rPr lang="en-ZA" dirty="0" smtClean="0">
                <a:solidFill>
                  <a:srgbClr val="0070C0"/>
                </a:solidFill>
              </a:rPr>
              <a:t> </a:t>
            </a:r>
          </a:p>
          <a:p>
            <a:pPr marL="342900" lvl="1" indent="0">
              <a:buNone/>
            </a:pPr>
            <a:r>
              <a:rPr lang="en-ZA" dirty="0">
                <a:solidFill>
                  <a:srgbClr val="0070C0"/>
                </a:solidFill>
              </a:rPr>
              <a:t>	</a:t>
            </a:r>
            <a:r>
              <a:rPr lang="en-ZA" dirty="0" smtClean="0">
                <a:solidFill>
                  <a:srgbClr val="0070C0"/>
                </a:solidFill>
              </a:rPr>
              <a:t>level node and a possible position for the second queen</a:t>
            </a:r>
            <a:endParaRPr lang="en-ZA" dirty="0"/>
          </a:p>
          <a:p>
            <a:pPr lvl="1"/>
            <a:endParaRPr lang="en-ZA" dirty="0" smtClean="0"/>
          </a:p>
          <a:p>
            <a:pPr lvl="1"/>
            <a:r>
              <a:rPr lang="en-ZA" dirty="0" smtClean="0"/>
              <a:t>And so on…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 smtClean="0"/>
              <a:t>Backtracking</a:t>
            </a:r>
            <a:endParaRPr lang="en-US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7915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 smtClean="0"/>
              <a:t>Backtracking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7000" y="6311717"/>
            <a:ext cx="4805280" cy="50835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accent6"/>
                </a:solidFill>
              </a:rPr>
              <a:t>Partial tree representing queen positions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972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Rectangle 27"/>
          <p:cNvSpPr/>
          <p:nvPr/>
        </p:nvSpPr>
        <p:spPr>
          <a:xfrm>
            <a:off x="1197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Rectangle 28"/>
          <p:cNvSpPr/>
          <p:nvPr/>
        </p:nvSpPr>
        <p:spPr>
          <a:xfrm>
            <a:off x="1422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Rectangle 29"/>
          <p:cNvSpPr/>
          <p:nvPr/>
        </p:nvSpPr>
        <p:spPr>
          <a:xfrm>
            <a:off x="1647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Rectangle 30"/>
          <p:cNvSpPr/>
          <p:nvPr/>
        </p:nvSpPr>
        <p:spPr>
          <a:xfrm>
            <a:off x="1872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ectangle 31"/>
          <p:cNvSpPr/>
          <p:nvPr/>
        </p:nvSpPr>
        <p:spPr>
          <a:xfrm>
            <a:off x="2097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Rectangle 32"/>
          <p:cNvSpPr/>
          <p:nvPr/>
        </p:nvSpPr>
        <p:spPr>
          <a:xfrm>
            <a:off x="2322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Rectangle 33"/>
          <p:cNvSpPr/>
          <p:nvPr/>
        </p:nvSpPr>
        <p:spPr>
          <a:xfrm>
            <a:off x="2547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ectangle 34"/>
          <p:cNvSpPr/>
          <p:nvPr/>
        </p:nvSpPr>
        <p:spPr>
          <a:xfrm>
            <a:off x="972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Rectangle 35"/>
          <p:cNvSpPr/>
          <p:nvPr/>
        </p:nvSpPr>
        <p:spPr>
          <a:xfrm>
            <a:off x="1197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Rectangle 36"/>
          <p:cNvSpPr/>
          <p:nvPr/>
        </p:nvSpPr>
        <p:spPr>
          <a:xfrm>
            <a:off x="1422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Rectangle 37"/>
          <p:cNvSpPr/>
          <p:nvPr/>
        </p:nvSpPr>
        <p:spPr>
          <a:xfrm>
            <a:off x="1647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Rectangle 38"/>
          <p:cNvSpPr/>
          <p:nvPr/>
        </p:nvSpPr>
        <p:spPr>
          <a:xfrm>
            <a:off x="1872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/>
          <p:cNvSpPr/>
          <p:nvPr/>
        </p:nvSpPr>
        <p:spPr>
          <a:xfrm>
            <a:off x="2097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/>
          <p:cNvSpPr/>
          <p:nvPr/>
        </p:nvSpPr>
        <p:spPr>
          <a:xfrm>
            <a:off x="2322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/>
          <p:cNvSpPr/>
          <p:nvPr/>
        </p:nvSpPr>
        <p:spPr>
          <a:xfrm>
            <a:off x="2547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/>
          <p:cNvSpPr/>
          <p:nvPr/>
        </p:nvSpPr>
        <p:spPr>
          <a:xfrm>
            <a:off x="972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4" name="Rectangle 43"/>
          <p:cNvSpPr/>
          <p:nvPr/>
        </p:nvSpPr>
        <p:spPr>
          <a:xfrm>
            <a:off x="1197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Rectangle 44"/>
          <p:cNvSpPr/>
          <p:nvPr/>
        </p:nvSpPr>
        <p:spPr>
          <a:xfrm>
            <a:off x="1422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Rectangle 45"/>
          <p:cNvSpPr/>
          <p:nvPr/>
        </p:nvSpPr>
        <p:spPr>
          <a:xfrm>
            <a:off x="1647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Rectangle 46"/>
          <p:cNvSpPr/>
          <p:nvPr/>
        </p:nvSpPr>
        <p:spPr>
          <a:xfrm>
            <a:off x="1872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Rectangle 47"/>
          <p:cNvSpPr/>
          <p:nvPr/>
        </p:nvSpPr>
        <p:spPr>
          <a:xfrm>
            <a:off x="2097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Rectangle 48"/>
          <p:cNvSpPr/>
          <p:nvPr/>
        </p:nvSpPr>
        <p:spPr>
          <a:xfrm>
            <a:off x="2322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Rectangle 49"/>
          <p:cNvSpPr/>
          <p:nvPr/>
        </p:nvSpPr>
        <p:spPr>
          <a:xfrm>
            <a:off x="2547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ectangle 50"/>
          <p:cNvSpPr/>
          <p:nvPr/>
        </p:nvSpPr>
        <p:spPr>
          <a:xfrm>
            <a:off x="972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/>
          <p:cNvSpPr/>
          <p:nvPr/>
        </p:nvSpPr>
        <p:spPr>
          <a:xfrm>
            <a:off x="1197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Rectangle 52"/>
          <p:cNvSpPr/>
          <p:nvPr/>
        </p:nvSpPr>
        <p:spPr>
          <a:xfrm>
            <a:off x="1422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Rectangle 53"/>
          <p:cNvSpPr/>
          <p:nvPr/>
        </p:nvSpPr>
        <p:spPr>
          <a:xfrm>
            <a:off x="1647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Rectangle 54"/>
          <p:cNvSpPr/>
          <p:nvPr/>
        </p:nvSpPr>
        <p:spPr>
          <a:xfrm>
            <a:off x="1872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Rectangle 55"/>
          <p:cNvSpPr/>
          <p:nvPr/>
        </p:nvSpPr>
        <p:spPr>
          <a:xfrm>
            <a:off x="2097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 56"/>
          <p:cNvSpPr/>
          <p:nvPr/>
        </p:nvSpPr>
        <p:spPr>
          <a:xfrm>
            <a:off x="2322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/>
          <p:cNvSpPr/>
          <p:nvPr/>
        </p:nvSpPr>
        <p:spPr>
          <a:xfrm>
            <a:off x="2547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9" name="Rectangle 58"/>
          <p:cNvSpPr/>
          <p:nvPr/>
        </p:nvSpPr>
        <p:spPr>
          <a:xfrm>
            <a:off x="972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Rectangle 59"/>
          <p:cNvSpPr/>
          <p:nvPr/>
        </p:nvSpPr>
        <p:spPr>
          <a:xfrm>
            <a:off x="1197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1" name="Rectangle 60"/>
          <p:cNvSpPr/>
          <p:nvPr/>
        </p:nvSpPr>
        <p:spPr>
          <a:xfrm>
            <a:off x="1422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2" name="Rectangle 61"/>
          <p:cNvSpPr/>
          <p:nvPr/>
        </p:nvSpPr>
        <p:spPr>
          <a:xfrm>
            <a:off x="1647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Rectangle 62"/>
          <p:cNvSpPr/>
          <p:nvPr/>
        </p:nvSpPr>
        <p:spPr>
          <a:xfrm>
            <a:off x="1872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4" name="Rectangle 63"/>
          <p:cNvSpPr/>
          <p:nvPr/>
        </p:nvSpPr>
        <p:spPr>
          <a:xfrm>
            <a:off x="2097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5" name="Rectangle 64"/>
          <p:cNvSpPr/>
          <p:nvPr/>
        </p:nvSpPr>
        <p:spPr>
          <a:xfrm>
            <a:off x="2322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" name="Rectangle 65"/>
          <p:cNvSpPr/>
          <p:nvPr/>
        </p:nvSpPr>
        <p:spPr>
          <a:xfrm>
            <a:off x="2547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" name="Rectangle 66"/>
          <p:cNvSpPr/>
          <p:nvPr/>
        </p:nvSpPr>
        <p:spPr>
          <a:xfrm>
            <a:off x="972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Rectangle 67"/>
          <p:cNvSpPr/>
          <p:nvPr/>
        </p:nvSpPr>
        <p:spPr>
          <a:xfrm>
            <a:off x="1197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Rectangle 68"/>
          <p:cNvSpPr/>
          <p:nvPr/>
        </p:nvSpPr>
        <p:spPr>
          <a:xfrm>
            <a:off x="1422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" name="Rectangle 69"/>
          <p:cNvSpPr/>
          <p:nvPr/>
        </p:nvSpPr>
        <p:spPr>
          <a:xfrm>
            <a:off x="1647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" name="Rectangle 70"/>
          <p:cNvSpPr/>
          <p:nvPr/>
        </p:nvSpPr>
        <p:spPr>
          <a:xfrm>
            <a:off x="1872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" name="Rectangle 71"/>
          <p:cNvSpPr/>
          <p:nvPr/>
        </p:nvSpPr>
        <p:spPr>
          <a:xfrm>
            <a:off x="2097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" name="Rectangle 72"/>
          <p:cNvSpPr/>
          <p:nvPr/>
        </p:nvSpPr>
        <p:spPr>
          <a:xfrm>
            <a:off x="2322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Rectangle 73"/>
          <p:cNvSpPr/>
          <p:nvPr/>
        </p:nvSpPr>
        <p:spPr>
          <a:xfrm>
            <a:off x="2547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" name="Rectangle 74"/>
          <p:cNvSpPr/>
          <p:nvPr/>
        </p:nvSpPr>
        <p:spPr>
          <a:xfrm>
            <a:off x="972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Rectangle 75"/>
          <p:cNvSpPr/>
          <p:nvPr/>
        </p:nvSpPr>
        <p:spPr>
          <a:xfrm>
            <a:off x="1197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Rectangle 76"/>
          <p:cNvSpPr/>
          <p:nvPr/>
        </p:nvSpPr>
        <p:spPr>
          <a:xfrm>
            <a:off x="1422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" name="Rectangle 77"/>
          <p:cNvSpPr/>
          <p:nvPr/>
        </p:nvSpPr>
        <p:spPr>
          <a:xfrm>
            <a:off x="1647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" name="Rectangle 78"/>
          <p:cNvSpPr/>
          <p:nvPr/>
        </p:nvSpPr>
        <p:spPr>
          <a:xfrm>
            <a:off x="1872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" name="Rectangle 79"/>
          <p:cNvSpPr/>
          <p:nvPr/>
        </p:nvSpPr>
        <p:spPr>
          <a:xfrm>
            <a:off x="2097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1" name="Rectangle 80"/>
          <p:cNvSpPr/>
          <p:nvPr/>
        </p:nvSpPr>
        <p:spPr>
          <a:xfrm>
            <a:off x="2322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2" name="Rectangle 81"/>
          <p:cNvSpPr/>
          <p:nvPr/>
        </p:nvSpPr>
        <p:spPr>
          <a:xfrm>
            <a:off x="2547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3" name="Rectangle 82"/>
          <p:cNvSpPr/>
          <p:nvPr/>
        </p:nvSpPr>
        <p:spPr>
          <a:xfrm>
            <a:off x="972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" name="Rectangle 83"/>
          <p:cNvSpPr/>
          <p:nvPr/>
        </p:nvSpPr>
        <p:spPr>
          <a:xfrm>
            <a:off x="1197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" name="Rectangle 84"/>
          <p:cNvSpPr/>
          <p:nvPr/>
        </p:nvSpPr>
        <p:spPr>
          <a:xfrm>
            <a:off x="1422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Rectangle 85"/>
          <p:cNvSpPr/>
          <p:nvPr/>
        </p:nvSpPr>
        <p:spPr>
          <a:xfrm>
            <a:off x="1647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7" name="Rectangle 86"/>
          <p:cNvSpPr/>
          <p:nvPr/>
        </p:nvSpPr>
        <p:spPr>
          <a:xfrm>
            <a:off x="1872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" name="Rectangle 87"/>
          <p:cNvSpPr/>
          <p:nvPr/>
        </p:nvSpPr>
        <p:spPr>
          <a:xfrm>
            <a:off x="2097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9" name="Rectangle 88"/>
          <p:cNvSpPr/>
          <p:nvPr/>
        </p:nvSpPr>
        <p:spPr>
          <a:xfrm>
            <a:off x="2322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0" name="Rectangle 89"/>
          <p:cNvSpPr/>
          <p:nvPr/>
        </p:nvSpPr>
        <p:spPr>
          <a:xfrm>
            <a:off x="2547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1" name="Rectangle 90"/>
          <p:cNvSpPr/>
          <p:nvPr/>
        </p:nvSpPr>
        <p:spPr>
          <a:xfrm>
            <a:off x="3717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Q</a:t>
            </a:r>
            <a:endParaRPr lang="en-ZA" dirty="0"/>
          </a:p>
        </p:txBody>
      </p:sp>
      <p:sp>
        <p:nvSpPr>
          <p:cNvPr id="92" name="Rectangle 91"/>
          <p:cNvSpPr/>
          <p:nvPr/>
        </p:nvSpPr>
        <p:spPr>
          <a:xfrm>
            <a:off x="3942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3" name="Rectangle 92"/>
          <p:cNvSpPr/>
          <p:nvPr/>
        </p:nvSpPr>
        <p:spPr>
          <a:xfrm>
            <a:off x="4167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" name="Rectangle 93"/>
          <p:cNvSpPr/>
          <p:nvPr/>
        </p:nvSpPr>
        <p:spPr>
          <a:xfrm>
            <a:off x="4392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5" name="Rectangle 94"/>
          <p:cNvSpPr/>
          <p:nvPr/>
        </p:nvSpPr>
        <p:spPr>
          <a:xfrm>
            <a:off x="4617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6" name="Rectangle 95"/>
          <p:cNvSpPr/>
          <p:nvPr/>
        </p:nvSpPr>
        <p:spPr>
          <a:xfrm>
            <a:off x="4842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7" name="Rectangle 96"/>
          <p:cNvSpPr/>
          <p:nvPr/>
        </p:nvSpPr>
        <p:spPr>
          <a:xfrm>
            <a:off x="5067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8" name="Rectangle 97"/>
          <p:cNvSpPr/>
          <p:nvPr/>
        </p:nvSpPr>
        <p:spPr>
          <a:xfrm>
            <a:off x="5292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9" name="Rectangle 98"/>
          <p:cNvSpPr/>
          <p:nvPr/>
        </p:nvSpPr>
        <p:spPr>
          <a:xfrm>
            <a:off x="3717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0" name="Rectangle 99"/>
          <p:cNvSpPr/>
          <p:nvPr/>
        </p:nvSpPr>
        <p:spPr>
          <a:xfrm>
            <a:off x="3942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1" name="Rectangle 100"/>
          <p:cNvSpPr/>
          <p:nvPr/>
        </p:nvSpPr>
        <p:spPr>
          <a:xfrm>
            <a:off x="4167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2" name="Rectangle 101"/>
          <p:cNvSpPr/>
          <p:nvPr/>
        </p:nvSpPr>
        <p:spPr>
          <a:xfrm>
            <a:off x="4392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3" name="Rectangle 102"/>
          <p:cNvSpPr/>
          <p:nvPr/>
        </p:nvSpPr>
        <p:spPr>
          <a:xfrm>
            <a:off x="4617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4" name="Rectangle 103"/>
          <p:cNvSpPr/>
          <p:nvPr/>
        </p:nvSpPr>
        <p:spPr>
          <a:xfrm>
            <a:off x="4842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5" name="Rectangle 104"/>
          <p:cNvSpPr/>
          <p:nvPr/>
        </p:nvSpPr>
        <p:spPr>
          <a:xfrm>
            <a:off x="5067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6" name="Rectangle 105"/>
          <p:cNvSpPr/>
          <p:nvPr/>
        </p:nvSpPr>
        <p:spPr>
          <a:xfrm>
            <a:off x="5292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7" name="Rectangle 106"/>
          <p:cNvSpPr/>
          <p:nvPr/>
        </p:nvSpPr>
        <p:spPr>
          <a:xfrm>
            <a:off x="3717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8" name="Rectangle 107"/>
          <p:cNvSpPr/>
          <p:nvPr/>
        </p:nvSpPr>
        <p:spPr>
          <a:xfrm>
            <a:off x="3942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9" name="Rectangle 108"/>
          <p:cNvSpPr/>
          <p:nvPr/>
        </p:nvSpPr>
        <p:spPr>
          <a:xfrm>
            <a:off x="4167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0" name="Rectangle 109"/>
          <p:cNvSpPr/>
          <p:nvPr/>
        </p:nvSpPr>
        <p:spPr>
          <a:xfrm>
            <a:off x="4392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1" name="Rectangle 110"/>
          <p:cNvSpPr/>
          <p:nvPr/>
        </p:nvSpPr>
        <p:spPr>
          <a:xfrm>
            <a:off x="4617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2" name="Rectangle 111"/>
          <p:cNvSpPr/>
          <p:nvPr/>
        </p:nvSpPr>
        <p:spPr>
          <a:xfrm>
            <a:off x="4842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3" name="Rectangle 112"/>
          <p:cNvSpPr/>
          <p:nvPr/>
        </p:nvSpPr>
        <p:spPr>
          <a:xfrm>
            <a:off x="5067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4" name="Rectangle 113"/>
          <p:cNvSpPr/>
          <p:nvPr/>
        </p:nvSpPr>
        <p:spPr>
          <a:xfrm>
            <a:off x="5292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5" name="Rectangle 114"/>
          <p:cNvSpPr/>
          <p:nvPr/>
        </p:nvSpPr>
        <p:spPr>
          <a:xfrm>
            <a:off x="3717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6" name="Rectangle 115"/>
          <p:cNvSpPr/>
          <p:nvPr/>
        </p:nvSpPr>
        <p:spPr>
          <a:xfrm>
            <a:off x="3942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7" name="Rectangle 116"/>
          <p:cNvSpPr/>
          <p:nvPr/>
        </p:nvSpPr>
        <p:spPr>
          <a:xfrm>
            <a:off x="4167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8" name="Rectangle 117"/>
          <p:cNvSpPr/>
          <p:nvPr/>
        </p:nvSpPr>
        <p:spPr>
          <a:xfrm>
            <a:off x="4392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9" name="Rectangle 118"/>
          <p:cNvSpPr/>
          <p:nvPr/>
        </p:nvSpPr>
        <p:spPr>
          <a:xfrm>
            <a:off x="4617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0" name="Rectangle 119"/>
          <p:cNvSpPr/>
          <p:nvPr/>
        </p:nvSpPr>
        <p:spPr>
          <a:xfrm>
            <a:off x="4842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1" name="Rectangle 120"/>
          <p:cNvSpPr/>
          <p:nvPr/>
        </p:nvSpPr>
        <p:spPr>
          <a:xfrm>
            <a:off x="5067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2" name="Rectangle 121"/>
          <p:cNvSpPr/>
          <p:nvPr/>
        </p:nvSpPr>
        <p:spPr>
          <a:xfrm>
            <a:off x="5292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3" name="Rectangle 122"/>
          <p:cNvSpPr/>
          <p:nvPr/>
        </p:nvSpPr>
        <p:spPr>
          <a:xfrm>
            <a:off x="3717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4" name="Rectangle 123"/>
          <p:cNvSpPr/>
          <p:nvPr/>
        </p:nvSpPr>
        <p:spPr>
          <a:xfrm>
            <a:off x="3942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5" name="Rectangle 124"/>
          <p:cNvSpPr/>
          <p:nvPr/>
        </p:nvSpPr>
        <p:spPr>
          <a:xfrm>
            <a:off x="4167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6" name="Rectangle 125"/>
          <p:cNvSpPr/>
          <p:nvPr/>
        </p:nvSpPr>
        <p:spPr>
          <a:xfrm>
            <a:off x="4392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7" name="Rectangle 126"/>
          <p:cNvSpPr/>
          <p:nvPr/>
        </p:nvSpPr>
        <p:spPr>
          <a:xfrm>
            <a:off x="4617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8" name="Rectangle 127"/>
          <p:cNvSpPr/>
          <p:nvPr/>
        </p:nvSpPr>
        <p:spPr>
          <a:xfrm>
            <a:off x="4842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9" name="Rectangle 128"/>
          <p:cNvSpPr/>
          <p:nvPr/>
        </p:nvSpPr>
        <p:spPr>
          <a:xfrm>
            <a:off x="5067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0" name="Rectangle 129"/>
          <p:cNvSpPr/>
          <p:nvPr/>
        </p:nvSpPr>
        <p:spPr>
          <a:xfrm>
            <a:off x="5292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1" name="Rectangle 130"/>
          <p:cNvSpPr/>
          <p:nvPr/>
        </p:nvSpPr>
        <p:spPr>
          <a:xfrm>
            <a:off x="3717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2" name="Rectangle 131"/>
          <p:cNvSpPr/>
          <p:nvPr/>
        </p:nvSpPr>
        <p:spPr>
          <a:xfrm>
            <a:off x="3942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3" name="Rectangle 132"/>
          <p:cNvSpPr/>
          <p:nvPr/>
        </p:nvSpPr>
        <p:spPr>
          <a:xfrm>
            <a:off x="4167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4" name="Rectangle 133"/>
          <p:cNvSpPr/>
          <p:nvPr/>
        </p:nvSpPr>
        <p:spPr>
          <a:xfrm>
            <a:off x="4392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5" name="Rectangle 134"/>
          <p:cNvSpPr/>
          <p:nvPr/>
        </p:nvSpPr>
        <p:spPr>
          <a:xfrm>
            <a:off x="4617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6" name="Rectangle 135"/>
          <p:cNvSpPr/>
          <p:nvPr/>
        </p:nvSpPr>
        <p:spPr>
          <a:xfrm>
            <a:off x="4842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7" name="Rectangle 136"/>
          <p:cNvSpPr/>
          <p:nvPr/>
        </p:nvSpPr>
        <p:spPr>
          <a:xfrm>
            <a:off x="5067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8" name="Rectangle 137"/>
          <p:cNvSpPr/>
          <p:nvPr/>
        </p:nvSpPr>
        <p:spPr>
          <a:xfrm>
            <a:off x="5292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9" name="Rectangle 138"/>
          <p:cNvSpPr/>
          <p:nvPr/>
        </p:nvSpPr>
        <p:spPr>
          <a:xfrm>
            <a:off x="3717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0" name="Rectangle 139"/>
          <p:cNvSpPr/>
          <p:nvPr/>
        </p:nvSpPr>
        <p:spPr>
          <a:xfrm>
            <a:off x="3942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1" name="Rectangle 140"/>
          <p:cNvSpPr/>
          <p:nvPr/>
        </p:nvSpPr>
        <p:spPr>
          <a:xfrm>
            <a:off x="4167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2" name="Rectangle 141"/>
          <p:cNvSpPr/>
          <p:nvPr/>
        </p:nvSpPr>
        <p:spPr>
          <a:xfrm>
            <a:off x="4392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3" name="Rectangle 142"/>
          <p:cNvSpPr/>
          <p:nvPr/>
        </p:nvSpPr>
        <p:spPr>
          <a:xfrm>
            <a:off x="4617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4" name="Rectangle 143"/>
          <p:cNvSpPr/>
          <p:nvPr/>
        </p:nvSpPr>
        <p:spPr>
          <a:xfrm>
            <a:off x="4842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5" name="Rectangle 144"/>
          <p:cNvSpPr/>
          <p:nvPr/>
        </p:nvSpPr>
        <p:spPr>
          <a:xfrm>
            <a:off x="5067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6" name="Rectangle 145"/>
          <p:cNvSpPr/>
          <p:nvPr/>
        </p:nvSpPr>
        <p:spPr>
          <a:xfrm>
            <a:off x="5292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7" name="Rectangle 146"/>
          <p:cNvSpPr/>
          <p:nvPr/>
        </p:nvSpPr>
        <p:spPr>
          <a:xfrm>
            <a:off x="3717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8" name="Rectangle 147"/>
          <p:cNvSpPr/>
          <p:nvPr/>
        </p:nvSpPr>
        <p:spPr>
          <a:xfrm>
            <a:off x="3942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9" name="Rectangle 148"/>
          <p:cNvSpPr/>
          <p:nvPr/>
        </p:nvSpPr>
        <p:spPr>
          <a:xfrm>
            <a:off x="4167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0" name="Rectangle 149"/>
          <p:cNvSpPr/>
          <p:nvPr/>
        </p:nvSpPr>
        <p:spPr>
          <a:xfrm>
            <a:off x="4392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1" name="Rectangle 150"/>
          <p:cNvSpPr/>
          <p:nvPr/>
        </p:nvSpPr>
        <p:spPr>
          <a:xfrm>
            <a:off x="4617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2" name="Rectangle 151"/>
          <p:cNvSpPr/>
          <p:nvPr/>
        </p:nvSpPr>
        <p:spPr>
          <a:xfrm>
            <a:off x="4842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3" name="Rectangle 152"/>
          <p:cNvSpPr/>
          <p:nvPr/>
        </p:nvSpPr>
        <p:spPr>
          <a:xfrm>
            <a:off x="5067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4" name="Rectangle 153"/>
          <p:cNvSpPr/>
          <p:nvPr/>
        </p:nvSpPr>
        <p:spPr>
          <a:xfrm>
            <a:off x="5292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5" name="Rectangle 154"/>
          <p:cNvSpPr/>
          <p:nvPr/>
        </p:nvSpPr>
        <p:spPr>
          <a:xfrm>
            <a:off x="3717000" y="38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6" name="Rectangle 155"/>
          <p:cNvSpPr/>
          <p:nvPr/>
        </p:nvSpPr>
        <p:spPr>
          <a:xfrm>
            <a:off x="3942000" y="38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7" name="Rectangle 156"/>
          <p:cNvSpPr/>
          <p:nvPr/>
        </p:nvSpPr>
        <p:spPr>
          <a:xfrm>
            <a:off x="4167000" y="38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8" name="Rectangle 157"/>
          <p:cNvSpPr/>
          <p:nvPr/>
        </p:nvSpPr>
        <p:spPr>
          <a:xfrm>
            <a:off x="4392000" y="38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9" name="Rectangle 158"/>
          <p:cNvSpPr/>
          <p:nvPr/>
        </p:nvSpPr>
        <p:spPr>
          <a:xfrm>
            <a:off x="4617000" y="38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0" name="Rectangle 159"/>
          <p:cNvSpPr/>
          <p:nvPr/>
        </p:nvSpPr>
        <p:spPr>
          <a:xfrm>
            <a:off x="4842000" y="38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1" name="Rectangle 160"/>
          <p:cNvSpPr/>
          <p:nvPr/>
        </p:nvSpPr>
        <p:spPr>
          <a:xfrm>
            <a:off x="5067000" y="38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2" name="Rectangle 161"/>
          <p:cNvSpPr/>
          <p:nvPr/>
        </p:nvSpPr>
        <p:spPr>
          <a:xfrm>
            <a:off x="5292000" y="38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3" name="Rectangle 162"/>
          <p:cNvSpPr/>
          <p:nvPr/>
        </p:nvSpPr>
        <p:spPr>
          <a:xfrm>
            <a:off x="3717000" y="40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Q</a:t>
            </a:r>
            <a:endParaRPr lang="en-ZA" dirty="0"/>
          </a:p>
        </p:txBody>
      </p:sp>
      <p:sp>
        <p:nvSpPr>
          <p:cNvPr id="164" name="Rectangle 163"/>
          <p:cNvSpPr/>
          <p:nvPr/>
        </p:nvSpPr>
        <p:spPr>
          <a:xfrm>
            <a:off x="3942000" y="40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5" name="Rectangle 164"/>
          <p:cNvSpPr/>
          <p:nvPr/>
        </p:nvSpPr>
        <p:spPr>
          <a:xfrm>
            <a:off x="4167000" y="40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6" name="Rectangle 165"/>
          <p:cNvSpPr/>
          <p:nvPr/>
        </p:nvSpPr>
        <p:spPr>
          <a:xfrm>
            <a:off x="4392000" y="40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7" name="Rectangle 166"/>
          <p:cNvSpPr/>
          <p:nvPr/>
        </p:nvSpPr>
        <p:spPr>
          <a:xfrm>
            <a:off x="4617000" y="40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8" name="Rectangle 167"/>
          <p:cNvSpPr/>
          <p:nvPr/>
        </p:nvSpPr>
        <p:spPr>
          <a:xfrm>
            <a:off x="4842000" y="40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9" name="Rectangle 168"/>
          <p:cNvSpPr/>
          <p:nvPr/>
        </p:nvSpPr>
        <p:spPr>
          <a:xfrm>
            <a:off x="5067000" y="40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0" name="Rectangle 169"/>
          <p:cNvSpPr/>
          <p:nvPr/>
        </p:nvSpPr>
        <p:spPr>
          <a:xfrm>
            <a:off x="5292000" y="40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1" name="Rectangle 170"/>
          <p:cNvSpPr/>
          <p:nvPr/>
        </p:nvSpPr>
        <p:spPr>
          <a:xfrm>
            <a:off x="3717000" y="42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2" name="Rectangle 171"/>
          <p:cNvSpPr/>
          <p:nvPr/>
        </p:nvSpPr>
        <p:spPr>
          <a:xfrm>
            <a:off x="3942000" y="42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3" name="Rectangle 172"/>
          <p:cNvSpPr/>
          <p:nvPr/>
        </p:nvSpPr>
        <p:spPr>
          <a:xfrm>
            <a:off x="4167000" y="42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4" name="Rectangle 173"/>
          <p:cNvSpPr/>
          <p:nvPr/>
        </p:nvSpPr>
        <p:spPr>
          <a:xfrm>
            <a:off x="4392000" y="42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5" name="Rectangle 174"/>
          <p:cNvSpPr/>
          <p:nvPr/>
        </p:nvSpPr>
        <p:spPr>
          <a:xfrm>
            <a:off x="4617000" y="42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6" name="Rectangle 175"/>
          <p:cNvSpPr/>
          <p:nvPr/>
        </p:nvSpPr>
        <p:spPr>
          <a:xfrm>
            <a:off x="4842000" y="42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7" name="Rectangle 176"/>
          <p:cNvSpPr/>
          <p:nvPr/>
        </p:nvSpPr>
        <p:spPr>
          <a:xfrm>
            <a:off x="5067000" y="42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8" name="Rectangle 177"/>
          <p:cNvSpPr/>
          <p:nvPr/>
        </p:nvSpPr>
        <p:spPr>
          <a:xfrm>
            <a:off x="5292000" y="42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9" name="Rectangle 178"/>
          <p:cNvSpPr/>
          <p:nvPr/>
        </p:nvSpPr>
        <p:spPr>
          <a:xfrm>
            <a:off x="3717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0" name="Rectangle 179"/>
          <p:cNvSpPr/>
          <p:nvPr/>
        </p:nvSpPr>
        <p:spPr>
          <a:xfrm>
            <a:off x="3942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1" name="Rectangle 180"/>
          <p:cNvSpPr/>
          <p:nvPr/>
        </p:nvSpPr>
        <p:spPr>
          <a:xfrm>
            <a:off x="4167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2" name="Rectangle 181"/>
          <p:cNvSpPr/>
          <p:nvPr/>
        </p:nvSpPr>
        <p:spPr>
          <a:xfrm>
            <a:off x="4392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3" name="Rectangle 182"/>
          <p:cNvSpPr/>
          <p:nvPr/>
        </p:nvSpPr>
        <p:spPr>
          <a:xfrm>
            <a:off x="4617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4" name="Rectangle 183"/>
          <p:cNvSpPr/>
          <p:nvPr/>
        </p:nvSpPr>
        <p:spPr>
          <a:xfrm>
            <a:off x="4842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5" name="Rectangle 184"/>
          <p:cNvSpPr/>
          <p:nvPr/>
        </p:nvSpPr>
        <p:spPr>
          <a:xfrm>
            <a:off x="5067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6" name="Rectangle 185"/>
          <p:cNvSpPr/>
          <p:nvPr/>
        </p:nvSpPr>
        <p:spPr>
          <a:xfrm>
            <a:off x="5292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7" name="Rectangle 186"/>
          <p:cNvSpPr/>
          <p:nvPr/>
        </p:nvSpPr>
        <p:spPr>
          <a:xfrm>
            <a:off x="3717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8" name="Rectangle 187"/>
          <p:cNvSpPr/>
          <p:nvPr/>
        </p:nvSpPr>
        <p:spPr>
          <a:xfrm>
            <a:off x="3942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9" name="Rectangle 188"/>
          <p:cNvSpPr/>
          <p:nvPr/>
        </p:nvSpPr>
        <p:spPr>
          <a:xfrm>
            <a:off x="4167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0" name="Rectangle 189"/>
          <p:cNvSpPr/>
          <p:nvPr/>
        </p:nvSpPr>
        <p:spPr>
          <a:xfrm>
            <a:off x="4392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1" name="Rectangle 190"/>
          <p:cNvSpPr/>
          <p:nvPr/>
        </p:nvSpPr>
        <p:spPr>
          <a:xfrm>
            <a:off x="4617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2" name="Rectangle 191"/>
          <p:cNvSpPr/>
          <p:nvPr/>
        </p:nvSpPr>
        <p:spPr>
          <a:xfrm>
            <a:off x="4842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3" name="Rectangle 192"/>
          <p:cNvSpPr/>
          <p:nvPr/>
        </p:nvSpPr>
        <p:spPr>
          <a:xfrm>
            <a:off x="5067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4" name="Rectangle 193"/>
          <p:cNvSpPr/>
          <p:nvPr/>
        </p:nvSpPr>
        <p:spPr>
          <a:xfrm>
            <a:off x="5292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5" name="Rectangle 194"/>
          <p:cNvSpPr/>
          <p:nvPr/>
        </p:nvSpPr>
        <p:spPr>
          <a:xfrm>
            <a:off x="3717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6" name="Rectangle 195"/>
          <p:cNvSpPr/>
          <p:nvPr/>
        </p:nvSpPr>
        <p:spPr>
          <a:xfrm>
            <a:off x="3942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7" name="Rectangle 196"/>
          <p:cNvSpPr/>
          <p:nvPr/>
        </p:nvSpPr>
        <p:spPr>
          <a:xfrm>
            <a:off x="4167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8" name="Rectangle 197"/>
          <p:cNvSpPr/>
          <p:nvPr/>
        </p:nvSpPr>
        <p:spPr>
          <a:xfrm>
            <a:off x="4392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9" name="Rectangle 198"/>
          <p:cNvSpPr/>
          <p:nvPr/>
        </p:nvSpPr>
        <p:spPr>
          <a:xfrm>
            <a:off x="4617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0" name="Rectangle 199"/>
          <p:cNvSpPr/>
          <p:nvPr/>
        </p:nvSpPr>
        <p:spPr>
          <a:xfrm>
            <a:off x="4842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1" name="Rectangle 200"/>
          <p:cNvSpPr/>
          <p:nvPr/>
        </p:nvSpPr>
        <p:spPr>
          <a:xfrm>
            <a:off x="5067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2" name="Rectangle 201"/>
          <p:cNvSpPr/>
          <p:nvPr/>
        </p:nvSpPr>
        <p:spPr>
          <a:xfrm>
            <a:off x="5292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3" name="Rectangle 202"/>
          <p:cNvSpPr/>
          <p:nvPr/>
        </p:nvSpPr>
        <p:spPr>
          <a:xfrm>
            <a:off x="3717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4" name="Rectangle 203"/>
          <p:cNvSpPr/>
          <p:nvPr/>
        </p:nvSpPr>
        <p:spPr>
          <a:xfrm>
            <a:off x="3942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5" name="Rectangle 204"/>
          <p:cNvSpPr/>
          <p:nvPr/>
        </p:nvSpPr>
        <p:spPr>
          <a:xfrm>
            <a:off x="4167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6" name="Rectangle 205"/>
          <p:cNvSpPr/>
          <p:nvPr/>
        </p:nvSpPr>
        <p:spPr>
          <a:xfrm>
            <a:off x="4392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7" name="Rectangle 206"/>
          <p:cNvSpPr/>
          <p:nvPr/>
        </p:nvSpPr>
        <p:spPr>
          <a:xfrm>
            <a:off x="4617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8" name="Rectangle 207"/>
          <p:cNvSpPr/>
          <p:nvPr/>
        </p:nvSpPr>
        <p:spPr>
          <a:xfrm>
            <a:off x="4842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9" name="Rectangle 208"/>
          <p:cNvSpPr/>
          <p:nvPr/>
        </p:nvSpPr>
        <p:spPr>
          <a:xfrm>
            <a:off x="5067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0" name="Rectangle 209"/>
          <p:cNvSpPr/>
          <p:nvPr/>
        </p:nvSpPr>
        <p:spPr>
          <a:xfrm>
            <a:off x="5292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1" name="Rectangle 210"/>
          <p:cNvSpPr/>
          <p:nvPr/>
        </p:nvSpPr>
        <p:spPr>
          <a:xfrm>
            <a:off x="3717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2" name="Rectangle 211"/>
          <p:cNvSpPr/>
          <p:nvPr/>
        </p:nvSpPr>
        <p:spPr>
          <a:xfrm>
            <a:off x="3942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3" name="Rectangle 212"/>
          <p:cNvSpPr/>
          <p:nvPr/>
        </p:nvSpPr>
        <p:spPr>
          <a:xfrm>
            <a:off x="4167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4" name="Rectangle 213"/>
          <p:cNvSpPr/>
          <p:nvPr/>
        </p:nvSpPr>
        <p:spPr>
          <a:xfrm>
            <a:off x="4392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5" name="Rectangle 214"/>
          <p:cNvSpPr/>
          <p:nvPr/>
        </p:nvSpPr>
        <p:spPr>
          <a:xfrm>
            <a:off x="4617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6" name="Rectangle 215"/>
          <p:cNvSpPr/>
          <p:nvPr/>
        </p:nvSpPr>
        <p:spPr>
          <a:xfrm>
            <a:off x="4842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7" name="Rectangle 216"/>
          <p:cNvSpPr/>
          <p:nvPr/>
        </p:nvSpPr>
        <p:spPr>
          <a:xfrm>
            <a:off x="5067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8" name="Rectangle 217"/>
          <p:cNvSpPr/>
          <p:nvPr/>
        </p:nvSpPr>
        <p:spPr>
          <a:xfrm>
            <a:off x="5292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9" name="Rectangle 218"/>
          <p:cNvSpPr/>
          <p:nvPr/>
        </p:nvSpPr>
        <p:spPr>
          <a:xfrm>
            <a:off x="6597000" y="5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Q</a:t>
            </a:r>
            <a:endParaRPr lang="en-ZA" dirty="0"/>
          </a:p>
        </p:txBody>
      </p:sp>
      <p:sp>
        <p:nvSpPr>
          <p:cNvPr id="220" name="Rectangle 219"/>
          <p:cNvSpPr/>
          <p:nvPr/>
        </p:nvSpPr>
        <p:spPr>
          <a:xfrm>
            <a:off x="6822000" y="5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1" name="Rectangle 220"/>
          <p:cNvSpPr/>
          <p:nvPr/>
        </p:nvSpPr>
        <p:spPr>
          <a:xfrm>
            <a:off x="7047000" y="5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2" name="Rectangle 221"/>
          <p:cNvSpPr/>
          <p:nvPr/>
        </p:nvSpPr>
        <p:spPr>
          <a:xfrm>
            <a:off x="7272000" y="5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3" name="Rectangle 222"/>
          <p:cNvSpPr/>
          <p:nvPr/>
        </p:nvSpPr>
        <p:spPr>
          <a:xfrm>
            <a:off x="7497000" y="5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4" name="Rectangle 223"/>
          <p:cNvSpPr/>
          <p:nvPr/>
        </p:nvSpPr>
        <p:spPr>
          <a:xfrm>
            <a:off x="7722000" y="5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5" name="Rectangle 224"/>
          <p:cNvSpPr/>
          <p:nvPr/>
        </p:nvSpPr>
        <p:spPr>
          <a:xfrm>
            <a:off x="7947000" y="5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6" name="Rectangle 225"/>
          <p:cNvSpPr/>
          <p:nvPr/>
        </p:nvSpPr>
        <p:spPr>
          <a:xfrm>
            <a:off x="8172000" y="5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7" name="Rectangle 226"/>
          <p:cNvSpPr/>
          <p:nvPr/>
        </p:nvSpPr>
        <p:spPr>
          <a:xfrm>
            <a:off x="6597000" y="7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8" name="Rectangle 227"/>
          <p:cNvSpPr/>
          <p:nvPr/>
        </p:nvSpPr>
        <p:spPr>
          <a:xfrm>
            <a:off x="6822000" y="7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9" name="Rectangle 228"/>
          <p:cNvSpPr/>
          <p:nvPr/>
        </p:nvSpPr>
        <p:spPr>
          <a:xfrm>
            <a:off x="7047000" y="7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0" name="Rectangle 229"/>
          <p:cNvSpPr/>
          <p:nvPr/>
        </p:nvSpPr>
        <p:spPr>
          <a:xfrm>
            <a:off x="7272000" y="7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1" name="Rectangle 230"/>
          <p:cNvSpPr/>
          <p:nvPr/>
        </p:nvSpPr>
        <p:spPr>
          <a:xfrm>
            <a:off x="7497000" y="7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2" name="Rectangle 231"/>
          <p:cNvSpPr/>
          <p:nvPr/>
        </p:nvSpPr>
        <p:spPr>
          <a:xfrm>
            <a:off x="7722000" y="7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3" name="Rectangle 232"/>
          <p:cNvSpPr/>
          <p:nvPr/>
        </p:nvSpPr>
        <p:spPr>
          <a:xfrm>
            <a:off x="7947000" y="7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4" name="Rectangle 233"/>
          <p:cNvSpPr/>
          <p:nvPr/>
        </p:nvSpPr>
        <p:spPr>
          <a:xfrm>
            <a:off x="8172000" y="7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5" name="Rectangle 234"/>
          <p:cNvSpPr/>
          <p:nvPr/>
        </p:nvSpPr>
        <p:spPr>
          <a:xfrm>
            <a:off x="6597000" y="9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6" name="Rectangle 235"/>
          <p:cNvSpPr/>
          <p:nvPr/>
        </p:nvSpPr>
        <p:spPr>
          <a:xfrm>
            <a:off x="6822000" y="9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Q</a:t>
            </a:r>
            <a:endParaRPr lang="en-ZA" dirty="0"/>
          </a:p>
        </p:txBody>
      </p:sp>
      <p:sp>
        <p:nvSpPr>
          <p:cNvPr id="237" name="Rectangle 236"/>
          <p:cNvSpPr/>
          <p:nvPr/>
        </p:nvSpPr>
        <p:spPr>
          <a:xfrm>
            <a:off x="7047000" y="9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8" name="Rectangle 237"/>
          <p:cNvSpPr/>
          <p:nvPr/>
        </p:nvSpPr>
        <p:spPr>
          <a:xfrm>
            <a:off x="7272000" y="9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9" name="Rectangle 238"/>
          <p:cNvSpPr/>
          <p:nvPr/>
        </p:nvSpPr>
        <p:spPr>
          <a:xfrm>
            <a:off x="7497000" y="9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0" name="Rectangle 239"/>
          <p:cNvSpPr/>
          <p:nvPr/>
        </p:nvSpPr>
        <p:spPr>
          <a:xfrm>
            <a:off x="7722000" y="9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1" name="Rectangle 240"/>
          <p:cNvSpPr/>
          <p:nvPr/>
        </p:nvSpPr>
        <p:spPr>
          <a:xfrm>
            <a:off x="7947000" y="9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2" name="Rectangle 241"/>
          <p:cNvSpPr/>
          <p:nvPr/>
        </p:nvSpPr>
        <p:spPr>
          <a:xfrm>
            <a:off x="8172000" y="9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3" name="Rectangle 242"/>
          <p:cNvSpPr/>
          <p:nvPr/>
        </p:nvSpPr>
        <p:spPr>
          <a:xfrm>
            <a:off x="6597000" y="12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4" name="Rectangle 243"/>
          <p:cNvSpPr/>
          <p:nvPr/>
        </p:nvSpPr>
        <p:spPr>
          <a:xfrm>
            <a:off x="6822000" y="12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5" name="Rectangle 244"/>
          <p:cNvSpPr/>
          <p:nvPr/>
        </p:nvSpPr>
        <p:spPr>
          <a:xfrm>
            <a:off x="7047000" y="12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6" name="Rectangle 245"/>
          <p:cNvSpPr/>
          <p:nvPr/>
        </p:nvSpPr>
        <p:spPr>
          <a:xfrm>
            <a:off x="7272000" y="12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7" name="Rectangle 246"/>
          <p:cNvSpPr/>
          <p:nvPr/>
        </p:nvSpPr>
        <p:spPr>
          <a:xfrm>
            <a:off x="7497000" y="12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8" name="Rectangle 247"/>
          <p:cNvSpPr/>
          <p:nvPr/>
        </p:nvSpPr>
        <p:spPr>
          <a:xfrm>
            <a:off x="7722000" y="12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9" name="Rectangle 248"/>
          <p:cNvSpPr/>
          <p:nvPr/>
        </p:nvSpPr>
        <p:spPr>
          <a:xfrm>
            <a:off x="7947000" y="12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0" name="Rectangle 249"/>
          <p:cNvSpPr/>
          <p:nvPr/>
        </p:nvSpPr>
        <p:spPr>
          <a:xfrm>
            <a:off x="8172000" y="12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1" name="Rectangle 250"/>
          <p:cNvSpPr/>
          <p:nvPr/>
        </p:nvSpPr>
        <p:spPr>
          <a:xfrm>
            <a:off x="6597000" y="14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2" name="Rectangle 251"/>
          <p:cNvSpPr/>
          <p:nvPr/>
        </p:nvSpPr>
        <p:spPr>
          <a:xfrm>
            <a:off x="6822000" y="14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3" name="Rectangle 252"/>
          <p:cNvSpPr/>
          <p:nvPr/>
        </p:nvSpPr>
        <p:spPr>
          <a:xfrm>
            <a:off x="7047000" y="14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4" name="Rectangle 253"/>
          <p:cNvSpPr/>
          <p:nvPr/>
        </p:nvSpPr>
        <p:spPr>
          <a:xfrm>
            <a:off x="7272000" y="14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5" name="Rectangle 254"/>
          <p:cNvSpPr/>
          <p:nvPr/>
        </p:nvSpPr>
        <p:spPr>
          <a:xfrm>
            <a:off x="7497000" y="14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6" name="Rectangle 255"/>
          <p:cNvSpPr/>
          <p:nvPr/>
        </p:nvSpPr>
        <p:spPr>
          <a:xfrm>
            <a:off x="7722000" y="14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7" name="Rectangle 256"/>
          <p:cNvSpPr/>
          <p:nvPr/>
        </p:nvSpPr>
        <p:spPr>
          <a:xfrm>
            <a:off x="7947000" y="14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8" name="Rectangle 257"/>
          <p:cNvSpPr/>
          <p:nvPr/>
        </p:nvSpPr>
        <p:spPr>
          <a:xfrm>
            <a:off x="8172000" y="14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9" name="Rectangle 258"/>
          <p:cNvSpPr/>
          <p:nvPr/>
        </p:nvSpPr>
        <p:spPr>
          <a:xfrm>
            <a:off x="6597000" y="16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0" name="Rectangle 259"/>
          <p:cNvSpPr/>
          <p:nvPr/>
        </p:nvSpPr>
        <p:spPr>
          <a:xfrm>
            <a:off x="6822000" y="16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1" name="Rectangle 260"/>
          <p:cNvSpPr/>
          <p:nvPr/>
        </p:nvSpPr>
        <p:spPr>
          <a:xfrm>
            <a:off x="7047000" y="16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2" name="Rectangle 261"/>
          <p:cNvSpPr/>
          <p:nvPr/>
        </p:nvSpPr>
        <p:spPr>
          <a:xfrm>
            <a:off x="7272000" y="16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3" name="Rectangle 262"/>
          <p:cNvSpPr/>
          <p:nvPr/>
        </p:nvSpPr>
        <p:spPr>
          <a:xfrm>
            <a:off x="7497000" y="16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4" name="Rectangle 263"/>
          <p:cNvSpPr/>
          <p:nvPr/>
        </p:nvSpPr>
        <p:spPr>
          <a:xfrm>
            <a:off x="7722000" y="16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5" name="Rectangle 264"/>
          <p:cNvSpPr/>
          <p:nvPr/>
        </p:nvSpPr>
        <p:spPr>
          <a:xfrm>
            <a:off x="7947000" y="16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6" name="Rectangle 265"/>
          <p:cNvSpPr/>
          <p:nvPr/>
        </p:nvSpPr>
        <p:spPr>
          <a:xfrm>
            <a:off x="8172000" y="16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7" name="Rectangle 266"/>
          <p:cNvSpPr/>
          <p:nvPr/>
        </p:nvSpPr>
        <p:spPr>
          <a:xfrm>
            <a:off x="6597000" y="18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8" name="Rectangle 267"/>
          <p:cNvSpPr/>
          <p:nvPr/>
        </p:nvSpPr>
        <p:spPr>
          <a:xfrm>
            <a:off x="6822000" y="18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9" name="Rectangle 268"/>
          <p:cNvSpPr/>
          <p:nvPr/>
        </p:nvSpPr>
        <p:spPr>
          <a:xfrm>
            <a:off x="7047000" y="18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0" name="Rectangle 269"/>
          <p:cNvSpPr/>
          <p:nvPr/>
        </p:nvSpPr>
        <p:spPr>
          <a:xfrm>
            <a:off x="7272000" y="18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1" name="Rectangle 270"/>
          <p:cNvSpPr/>
          <p:nvPr/>
        </p:nvSpPr>
        <p:spPr>
          <a:xfrm>
            <a:off x="7497000" y="18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2" name="Rectangle 271"/>
          <p:cNvSpPr/>
          <p:nvPr/>
        </p:nvSpPr>
        <p:spPr>
          <a:xfrm>
            <a:off x="7722000" y="18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3" name="Rectangle 272"/>
          <p:cNvSpPr/>
          <p:nvPr/>
        </p:nvSpPr>
        <p:spPr>
          <a:xfrm>
            <a:off x="7947000" y="18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4" name="Rectangle 273"/>
          <p:cNvSpPr/>
          <p:nvPr/>
        </p:nvSpPr>
        <p:spPr>
          <a:xfrm>
            <a:off x="8172000" y="18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5" name="Rectangle 274"/>
          <p:cNvSpPr/>
          <p:nvPr/>
        </p:nvSpPr>
        <p:spPr>
          <a:xfrm>
            <a:off x="6597000" y="21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6" name="Rectangle 275"/>
          <p:cNvSpPr/>
          <p:nvPr/>
        </p:nvSpPr>
        <p:spPr>
          <a:xfrm>
            <a:off x="6822000" y="21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7" name="Rectangle 276"/>
          <p:cNvSpPr/>
          <p:nvPr/>
        </p:nvSpPr>
        <p:spPr>
          <a:xfrm>
            <a:off x="7047000" y="21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8" name="Rectangle 277"/>
          <p:cNvSpPr/>
          <p:nvPr/>
        </p:nvSpPr>
        <p:spPr>
          <a:xfrm>
            <a:off x="7272000" y="21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9" name="Rectangle 278"/>
          <p:cNvSpPr/>
          <p:nvPr/>
        </p:nvSpPr>
        <p:spPr>
          <a:xfrm>
            <a:off x="7497000" y="21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0" name="Rectangle 279"/>
          <p:cNvSpPr/>
          <p:nvPr/>
        </p:nvSpPr>
        <p:spPr>
          <a:xfrm>
            <a:off x="7722000" y="21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1" name="Rectangle 280"/>
          <p:cNvSpPr/>
          <p:nvPr/>
        </p:nvSpPr>
        <p:spPr>
          <a:xfrm>
            <a:off x="7947000" y="21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2" name="Rectangle 281"/>
          <p:cNvSpPr/>
          <p:nvPr/>
        </p:nvSpPr>
        <p:spPr>
          <a:xfrm>
            <a:off x="8172000" y="21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5" name="Rectangle 284"/>
          <p:cNvSpPr/>
          <p:nvPr/>
        </p:nvSpPr>
        <p:spPr>
          <a:xfrm>
            <a:off x="6597000" y="25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Q</a:t>
            </a:r>
            <a:endParaRPr lang="en-ZA" dirty="0"/>
          </a:p>
        </p:txBody>
      </p:sp>
      <p:sp>
        <p:nvSpPr>
          <p:cNvPr id="286" name="Rectangle 285"/>
          <p:cNvSpPr/>
          <p:nvPr/>
        </p:nvSpPr>
        <p:spPr>
          <a:xfrm>
            <a:off x="6822000" y="25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7" name="Rectangle 286"/>
          <p:cNvSpPr/>
          <p:nvPr/>
        </p:nvSpPr>
        <p:spPr>
          <a:xfrm>
            <a:off x="7047000" y="25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8" name="Rectangle 287"/>
          <p:cNvSpPr/>
          <p:nvPr/>
        </p:nvSpPr>
        <p:spPr>
          <a:xfrm>
            <a:off x="7272000" y="25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9" name="Rectangle 288"/>
          <p:cNvSpPr/>
          <p:nvPr/>
        </p:nvSpPr>
        <p:spPr>
          <a:xfrm>
            <a:off x="7497000" y="25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0" name="Rectangle 289"/>
          <p:cNvSpPr/>
          <p:nvPr/>
        </p:nvSpPr>
        <p:spPr>
          <a:xfrm>
            <a:off x="7722000" y="25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1" name="Rectangle 290"/>
          <p:cNvSpPr/>
          <p:nvPr/>
        </p:nvSpPr>
        <p:spPr>
          <a:xfrm>
            <a:off x="7947000" y="25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2" name="Rectangle 291"/>
          <p:cNvSpPr/>
          <p:nvPr/>
        </p:nvSpPr>
        <p:spPr>
          <a:xfrm>
            <a:off x="8172000" y="25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3" name="Rectangle 292"/>
          <p:cNvSpPr/>
          <p:nvPr/>
        </p:nvSpPr>
        <p:spPr>
          <a:xfrm>
            <a:off x="6597000" y="27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4" name="Rectangle 293"/>
          <p:cNvSpPr/>
          <p:nvPr/>
        </p:nvSpPr>
        <p:spPr>
          <a:xfrm>
            <a:off x="6822000" y="27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5" name="Rectangle 294"/>
          <p:cNvSpPr/>
          <p:nvPr/>
        </p:nvSpPr>
        <p:spPr>
          <a:xfrm>
            <a:off x="7047000" y="27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6" name="Rectangle 295"/>
          <p:cNvSpPr/>
          <p:nvPr/>
        </p:nvSpPr>
        <p:spPr>
          <a:xfrm>
            <a:off x="7272000" y="27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7" name="Rectangle 296"/>
          <p:cNvSpPr/>
          <p:nvPr/>
        </p:nvSpPr>
        <p:spPr>
          <a:xfrm>
            <a:off x="7497000" y="27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8" name="Rectangle 297"/>
          <p:cNvSpPr/>
          <p:nvPr/>
        </p:nvSpPr>
        <p:spPr>
          <a:xfrm>
            <a:off x="7722000" y="27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9" name="Rectangle 298"/>
          <p:cNvSpPr/>
          <p:nvPr/>
        </p:nvSpPr>
        <p:spPr>
          <a:xfrm>
            <a:off x="7947000" y="27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0" name="Rectangle 299"/>
          <p:cNvSpPr/>
          <p:nvPr/>
        </p:nvSpPr>
        <p:spPr>
          <a:xfrm>
            <a:off x="8172000" y="27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1" name="Rectangle 300"/>
          <p:cNvSpPr/>
          <p:nvPr/>
        </p:nvSpPr>
        <p:spPr>
          <a:xfrm>
            <a:off x="6597000" y="29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2" name="Rectangle 301"/>
          <p:cNvSpPr/>
          <p:nvPr/>
        </p:nvSpPr>
        <p:spPr>
          <a:xfrm>
            <a:off x="6822000" y="29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3" name="Rectangle 302"/>
          <p:cNvSpPr/>
          <p:nvPr/>
        </p:nvSpPr>
        <p:spPr>
          <a:xfrm>
            <a:off x="7047000" y="29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4" name="Rectangle 303"/>
          <p:cNvSpPr/>
          <p:nvPr/>
        </p:nvSpPr>
        <p:spPr>
          <a:xfrm>
            <a:off x="7272000" y="29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5" name="Rectangle 304"/>
          <p:cNvSpPr/>
          <p:nvPr/>
        </p:nvSpPr>
        <p:spPr>
          <a:xfrm>
            <a:off x="7497000" y="29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6" name="Rectangle 305"/>
          <p:cNvSpPr/>
          <p:nvPr/>
        </p:nvSpPr>
        <p:spPr>
          <a:xfrm>
            <a:off x="7722000" y="29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7" name="Rectangle 306"/>
          <p:cNvSpPr/>
          <p:nvPr/>
        </p:nvSpPr>
        <p:spPr>
          <a:xfrm>
            <a:off x="7947000" y="29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8" name="Rectangle 307"/>
          <p:cNvSpPr/>
          <p:nvPr/>
        </p:nvSpPr>
        <p:spPr>
          <a:xfrm>
            <a:off x="8172000" y="29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9" name="Rectangle 308"/>
          <p:cNvSpPr/>
          <p:nvPr/>
        </p:nvSpPr>
        <p:spPr>
          <a:xfrm>
            <a:off x="6597000" y="32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0" name="Rectangle 309"/>
          <p:cNvSpPr/>
          <p:nvPr/>
        </p:nvSpPr>
        <p:spPr>
          <a:xfrm>
            <a:off x="6822000" y="32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Q</a:t>
            </a:r>
            <a:endParaRPr lang="en-ZA" dirty="0"/>
          </a:p>
        </p:txBody>
      </p:sp>
      <p:sp>
        <p:nvSpPr>
          <p:cNvPr id="311" name="Rectangle 310"/>
          <p:cNvSpPr/>
          <p:nvPr/>
        </p:nvSpPr>
        <p:spPr>
          <a:xfrm>
            <a:off x="7047000" y="32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2" name="Rectangle 311"/>
          <p:cNvSpPr/>
          <p:nvPr/>
        </p:nvSpPr>
        <p:spPr>
          <a:xfrm>
            <a:off x="7272000" y="32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3" name="Rectangle 312"/>
          <p:cNvSpPr/>
          <p:nvPr/>
        </p:nvSpPr>
        <p:spPr>
          <a:xfrm>
            <a:off x="7497000" y="32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4" name="Rectangle 313"/>
          <p:cNvSpPr/>
          <p:nvPr/>
        </p:nvSpPr>
        <p:spPr>
          <a:xfrm>
            <a:off x="7722000" y="32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5" name="Rectangle 314"/>
          <p:cNvSpPr/>
          <p:nvPr/>
        </p:nvSpPr>
        <p:spPr>
          <a:xfrm>
            <a:off x="7947000" y="32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6" name="Rectangle 315"/>
          <p:cNvSpPr/>
          <p:nvPr/>
        </p:nvSpPr>
        <p:spPr>
          <a:xfrm>
            <a:off x="8172000" y="32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7" name="Rectangle 316"/>
          <p:cNvSpPr/>
          <p:nvPr/>
        </p:nvSpPr>
        <p:spPr>
          <a:xfrm>
            <a:off x="6597000" y="34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8" name="Rectangle 317"/>
          <p:cNvSpPr/>
          <p:nvPr/>
        </p:nvSpPr>
        <p:spPr>
          <a:xfrm>
            <a:off x="6822000" y="34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9" name="Rectangle 318"/>
          <p:cNvSpPr/>
          <p:nvPr/>
        </p:nvSpPr>
        <p:spPr>
          <a:xfrm>
            <a:off x="7047000" y="34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0" name="Rectangle 319"/>
          <p:cNvSpPr/>
          <p:nvPr/>
        </p:nvSpPr>
        <p:spPr>
          <a:xfrm>
            <a:off x="7272000" y="34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1" name="Rectangle 320"/>
          <p:cNvSpPr/>
          <p:nvPr/>
        </p:nvSpPr>
        <p:spPr>
          <a:xfrm>
            <a:off x="7497000" y="34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2" name="Rectangle 321"/>
          <p:cNvSpPr/>
          <p:nvPr/>
        </p:nvSpPr>
        <p:spPr>
          <a:xfrm>
            <a:off x="7722000" y="34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3" name="Rectangle 322"/>
          <p:cNvSpPr/>
          <p:nvPr/>
        </p:nvSpPr>
        <p:spPr>
          <a:xfrm>
            <a:off x="7947000" y="34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4" name="Rectangle 323"/>
          <p:cNvSpPr/>
          <p:nvPr/>
        </p:nvSpPr>
        <p:spPr>
          <a:xfrm>
            <a:off x="8172000" y="34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5" name="Rectangle 324"/>
          <p:cNvSpPr/>
          <p:nvPr/>
        </p:nvSpPr>
        <p:spPr>
          <a:xfrm>
            <a:off x="6597000" y="36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6" name="Rectangle 325"/>
          <p:cNvSpPr/>
          <p:nvPr/>
        </p:nvSpPr>
        <p:spPr>
          <a:xfrm>
            <a:off x="6822000" y="36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7" name="Rectangle 326"/>
          <p:cNvSpPr/>
          <p:nvPr/>
        </p:nvSpPr>
        <p:spPr>
          <a:xfrm>
            <a:off x="7047000" y="36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8" name="Rectangle 327"/>
          <p:cNvSpPr/>
          <p:nvPr/>
        </p:nvSpPr>
        <p:spPr>
          <a:xfrm>
            <a:off x="7272000" y="36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9" name="Rectangle 328"/>
          <p:cNvSpPr/>
          <p:nvPr/>
        </p:nvSpPr>
        <p:spPr>
          <a:xfrm>
            <a:off x="7497000" y="36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0" name="Rectangle 329"/>
          <p:cNvSpPr/>
          <p:nvPr/>
        </p:nvSpPr>
        <p:spPr>
          <a:xfrm>
            <a:off x="7722000" y="36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1" name="Rectangle 330"/>
          <p:cNvSpPr/>
          <p:nvPr/>
        </p:nvSpPr>
        <p:spPr>
          <a:xfrm>
            <a:off x="7947000" y="36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2" name="Rectangle 331"/>
          <p:cNvSpPr/>
          <p:nvPr/>
        </p:nvSpPr>
        <p:spPr>
          <a:xfrm>
            <a:off x="8172000" y="36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3" name="Rectangle 332"/>
          <p:cNvSpPr/>
          <p:nvPr/>
        </p:nvSpPr>
        <p:spPr>
          <a:xfrm>
            <a:off x="6597000" y="38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4" name="Rectangle 333"/>
          <p:cNvSpPr/>
          <p:nvPr/>
        </p:nvSpPr>
        <p:spPr>
          <a:xfrm>
            <a:off x="6822000" y="38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5" name="Rectangle 334"/>
          <p:cNvSpPr/>
          <p:nvPr/>
        </p:nvSpPr>
        <p:spPr>
          <a:xfrm>
            <a:off x="7047000" y="38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6" name="Rectangle 335"/>
          <p:cNvSpPr/>
          <p:nvPr/>
        </p:nvSpPr>
        <p:spPr>
          <a:xfrm>
            <a:off x="7272000" y="38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7" name="Rectangle 336"/>
          <p:cNvSpPr/>
          <p:nvPr/>
        </p:nvSpPr>
        <p:spPr>
          <a:xfrm>
            <a:off x="7497000" y="38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8" name="Rectangle 337"/>
          <p:cNvSpPr/>
          <p:nvPr/>
        </p:nvSpPr>
        <p:spPr>
          <a:xfrm>
            <a:off x="7722000" y="38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9" name="Rectangle 338"/>
          <p:cNvSpPr/>
          <p:nvPr/>
        </p:nvSpPr>
        <p:spPr>
          <a:xfrm>
            <a:off x="7947000" y="38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0" name="Rectangle 339"/>
          <p:cNvSpPr/>
          <p:nvPr/>
        </p:nvSpPr>
        <p:spPr>
          <a:xfrm>
            <a:off x="8172000" y="38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1" name="Rectangle 340"/>
          <p:cNvSpPr/>
          <p:nvPr/>
        </p:nvSpPr>
        <p:spPr>
          <a:xfrm>
            <a:off x="6597000" y="41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2" name="Rectangle 341"/>
          <p:cNvSpPr/>
          <p:nvPr/>
        </p:nvSpPr>
        <p:spPr>
          <a:xfrm>
            <a:off x="6822000" y="41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3" name="Rectangle 342"/>
          <p:cNvSpPr/>
          <p:nvPr/>
        </p:nvSpPr>
        <p:spPr>
          <a:xfrm>
            <a:off x="7047000" y="41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4" name="Rectangle 343"/>
          <p:cNvSpPr/>
          <p:nvPr/>
        </p:nvSpPr>
        <p:spPr>
          <a:xfrm>
            <a:off x="7272000" y="41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5" name="Rectangle 344"/>
          <p:cNvSpPr/>
          <p:nvPr/>
        </p:nvSpPr>
        <p:spPr>
          <a:xfrm>
            <a:off x="7497000" y="41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6" name="Rectangle 345"/>
          <p:cNvSpPr/>
          <p:nvPr/>
        </p:nvSpPr>
        <p:spPr>
          <a:xfrm>
            <a:off x="7722000" y="41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7" name="Rectangle 346"/>
          <p:cNvSpPr/>
          <p:nvPr/>
        </p:nvSpPr>
        <p:spPr>
          <a:xfrm>
            <a:off x="7947000" y="41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8" name="Rectangle 347"/>
          <p:cNvSpPr/>
          <p:nvPr/>
        </p:nvSpPr>
        <p:spPr>
          <a:xfrm>
            <a:off x="8172000" y="41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9" name="Rectangle 348"/>
          <p:cNvSpPr/>
          <p:nvPr/>
        </p:nvSpPr>
        <p:spPr>
          <a:xfrm>
            <a:off x="6597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Q</a:t>
            </a:r>
            <a:endParaRPr lang="en-ZA" dirty="0"/>
          </a:p>
        </p:txBody>
      </p:sp>
      <p:sp>
        <p:nvSpPr>
          <p:cNvPr id="350" name="Rectangle 349"/>
          <p:cNvSpPr/>
          <p:nvPr/>
        </p:nvSpPr>
        <p:spPr>
          <a:xfrm>
            <a:off x="6822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1" name="Rectangle 350"/>
          <p:cNvSpPr/>
          <p:nvPr/>
        </p:nvSpPr>
        <p:spPr>
          <a:xfrm>
            <a:off x="7047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2" name="Rectangle 351"/>
          <p:cNvSpPr/>
          <p:nvPr/>
        </p:nvSpPr>
        <p:spPr>
          <a:xfrm>
            <a:off x="7272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3" name="Rectangle 352"/>
          <p:cNvSpPr/>
          <p:nvPr/>
        </p:nvSpPr>
        <p:spPr>
          <a:xfrm>
            <a:off x="7497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4" name="Rectangle 353"/>
          <p:cNvSpPr/>
          <p:nvPr/>
        </p:nvSpPr>
        <p:spPr>
          <a:xfrm>
            <a:off x="7722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5" name="Rectangle 354"/>
          <p:cNvSpPr/>
          <p:nvPr/>
        </p:nvSpPr>
        <p:spPr>
          <a:xfrm>
            <a:off x="7947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6" name="Rectangle 355"/>
          <p:cNvSpPr/>
          <p:nvPr/>
        </p:nvSpPr>
        <p:spPr>
          <a:xfrm>
            <a:off x="8172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7" name="Rectangle 356"/>
          <p:cNvSpPr/>
          <p:nvPr/>
        </p:nvSpPr>
        <p:spPr>
          <a:xfrm>
            <a:off x="6597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8" name="Rectangle 357"/>
          <p:cNvSpPr/>
          <p:nvPr/>
        </p:nvSpPr>
        <p:spPr>
          <a:xfrm>
            <a:off x="6822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9" name="Rectangle 358"/>
          <p:cNvSpPr/>
          <p:nvPr/>
        </p:nvSpPr>
        <p:spPr>
          <a:xfrm>
            <a:off x="7047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0" name="Rectangle 359"/>
          <p:cNvSpPr/>
          <p:nvPr/>
        </p:nvSpPr>
        <p:spPr>
          <a:xfrm>
            <a:off x="7272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1" name="Rectangle 360"/>
          <p:cNvSpPr/>
          <p:nvPr/>
        </p:nvSpPr>
        <p:spPr>
          <a:xfrm>
            <a:off x="7497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2" name="Rectangle 361"/>
          <p:cNvSpPr/>
          <p:nvPr/>
        </p:nvSpPr>
        <p:spPr>
          <a:xfrm>
            <a:off x="7722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3" name="Rectangle 362"/>
          <p:cNvSpPr/>
          <p:nvPr/>
        </p:nvSpPr>
        <p:spPr>
          <a:xfrm>
            <a:off x="7947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4" name="Rectangle 363"/>
          <p:cNvSpPr/>
          <p:nvPr/>
        </p:nvSpPr>
        <p:spPr>
          <a:xfrm>
            <a:off x="8172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5" name="Rectangle 364"/>
          <p:cNvSpPr/>
          <p:nvPr/>
        </p:nvSpPr>
        <p:spPr>
          <a:xfrm>
            <a:off x="6597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6" name="Rectangle 365"/>
          <p:cNvSpPr/>
          <p:nvPr/>
        </p:nvSpPr>
        <p:spPr>
          <a:xfrm>
            <a:off x="6822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7" name="Rectangle 366"/>
          <p:cNvSpPr/>
          <p:nvPr/>
        </p:nvSpPr>
        <p:spPr>
          <a:xfrm>
            <a:off x="7047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8" name="Rectangle 367"/>
          <p:cNvSpPr/>
          <p:nvPr/>
        </p:nvSpPr>
        <p:spPr>
          <a:xfrm>
            <a:off x="7272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9" name="Rectangle 368"/>
          <p:cNvSpPr/>
          <p:nvPr/>
        </p:nvSpPr>
        <p:spPr>
          <a:xfrm>
            <a:off x="7497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0" name="Rectangle 369"/>
          <p:cNvSpPr/>
          <p:nvPr/>
        </p:nvSpPr>
        <p:spPr>
          <a:xfrm>
            <a:off x="7722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1" name="Rectangle 370"/>
          <p:cNvSpPr/>
          <p:nvPr/>
        </p:nvSpPr>
        <p:spPr>
          <a:xfrm>
            <a:off x="7947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2" name="Rectangle 371"/>
          <p:cNvSpPr/>
          <p:nvPr/>
        </p:nvSpPr>
        <p:spPr>
          <a:xfrm>
            <a:off x="8172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3" name="Rectangle 372"/>
          <p:cNvSpPr/>
          <p:nvPr/>
        </p:nvSpPr>
        <p:spPr>
          <a:xfrm>
            <a:off x="6597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4" name="Rectangle 373"/>
          <p:cNvSpPr/>
          <p:nvPr/>
        </p:nvSpPr>
        <p:spPr>
          <a:xfrm>
            <a:off x="6822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5" name="Rectangle 374"/>
          <p:cNvSpPr/>
          <p:nvPr/>
        </p:nvSpPr>
        <p:spPr>
          <a:xfrm>
            <a:off x="7047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6" name="Rectangle 375"/>
          <p:cNvSpPr/>
          <p:nvPr/>
        </p:nvSpPr>
        <p:spPr>
          <a:xfrm>
            <a:off x="7272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7" name="Rectangle 376"/>
          <p:cNvSpPr/>
          <p:nvPr/>
        </p:nvSpPr>
        <p:spPr>
          <a:xfrm>
            <a:off x="7497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8" name="Rectangle 377"/>
          <p:cNvSpPr/>
          <p:nvPr/>
        </p:nvSpPr>
        <p:spPr>
          <a:xfrm>
            <a:off x="7722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9" name="Rectangle 378"/>
          <p:cNvSpPr/>
          <p:nvPr/>
        </p:nvSpPr>
        <p:spPr>
          <a:xfrm>
            <a:off x="7947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0" name="Rectangle 379"/>
          <p:cNvSpPr/>
          <p:nvPr/>
        </p:nvSpPr>
        <p:spPr>
          <a:xfrm>
            <a:off x="8172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1" name="Rectangle 380"/>
          <p:cNvSpPr/>
          <p:nvPr/>
        </p:nvSpPr>
        <p:spPr>
          <a:xfrm>
            <a:off x="6597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2" name="Rectangle 381"/>
          <p:cNvSpPr/>
          <p:nvPr/>
        </p:nvSpPr>
        <p:spPr>
          <a:xfrm>
            <a:off x="6822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Q</a:t>
            </a:r>
            <a:endParaRPr lang="en-ZA" dirty="0"/>
          </a:p>
        </p:txBody>
      </p:sp>
      <p:sp>
        <p:nvSpPr>
          <p:cNvPr id="383" name="Rectangle 382"/>
          <p:cNvSpPr/>
          <p:nvPr/>
        </p:nvSpPr>
        <p:spPr>
          <a:xfrm>
            <a:off x="7047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4" name="Rectangle 383"/>
          <p:cNvSpPr/>
          <p:nvPr/>
        </p:nvSpPr>
        <p:spPr>
          <a:xfrm>
            <a:off x="7272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5" name="Rectangle 384"/>
          <p:cNvSpPr/>
          <p:nvPr/>
        </p:nvSpPr>
        <p:spPr>
          <a:xfrm>
            <a:off x="7497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6" name="Rectangle 385"/>
          <p:cNvSpPr/>
          <p:nvPr/>
        </p:nvSpPr>
        <p:spPr>
          <a:xfrm>
            <a:off x="7722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7" name="Rectangle 386"/>
          <p:cNvSpPr/>
          <p:nvPr/>
        </p:nvSpPr>
        <p:spPr>
          <a:xfrm>
            <a:off x="7947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8" name="Rectangle 387"/>
          <p:cNvSpPr/>
          <p:nvPr/>
        </p:nvSpPr>
        <p:spPr>
          <a:xfrm>
            <a:off x="8172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9" name="Rectangle 388"/>
          <p:cNvSpPr/>
          <p:nvPr/>
        </p:nvSpPr>
        <p:spPr>
          <a:xfrm>
            <a:off x="6597000" y="56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0" name="Rectangle 389"/>
          <p:cNvSpPr/>
          <p:nvPr/>
        </p:nvSpPr>
        <p:spPr>
          <a:xfrm>
            <a:off x="6822000" y="56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1" name="Rectangle 390"/>
          <p:cNvSpPr/>
          <p:nvPr/>
        </p:nvSpPr>
        <p:spPr>
          <a:xfrm>
            <a:off x="7047000" y="56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2" name="Rectangle 391"/>
          <p:cNvSpPr/>
          <p:nvPr/>
        </p:nvSpPr>
        <p:spPr>
          <a:xfrm>
            <a:off x="7272000" y="56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3" name="Rectangle 392"/>
          <p:cNvSpPr/>
          <p:nvPr/>
        </p:nvSpPr>
        <p:spPr>
          <a:xfrm>
            <a:off x="7497000" y="56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4" name="Rectangle 393"/>
          <p:cNvSpPr/>
          <p:nvPr/>
        </p:nvSpPr>
        <p:spPr>
          <a:xfrm>
            <a:off x="7722000" y="56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5" name="Rectangle 394"/>
          <p:cNvSpPr/>
          <p:nvPr/>
        </p:nvSpPr>
        <p:spPr>
          <a:xfrm>
            <a:off x="7947000" y="56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6" name="Rectangle 395"/>
          <p:cNvSpPr/>
          <p:nvPr/>
        </p:nvSpPr>
        <p:spPr>
          <a:xfrm>
            <a:off x="8172000" y="56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7" name="Rectangle 396"/>
          <p:cNvSpPr/>
          <p:nvPr/>
        </p:nvSpPr>
        <p:spPr>
          <a:xfrm>
            <a:off x="6597000" y="58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8" name="Rectangle 397"/>
          <p:cNvSpPr/>
          <p:nvPr/>
        </p:nvSpPr>
        <p:spPr>
          <a:xfrm>
            <a:off x="6822000" y="58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9" name="Rectangle 398"/>
          <p:cNvSpPr/>
          <p:nvPr/>
        </p:nvSpPr>
        <p:spPr>
          <a:xfrm>
            <a:off x="7047000" y="58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0" name="Rectangle 399"/>
          <p:cNvSpPr/>
          <p:nvPr/>
        </p:nvSpPr>
        <p:spPr>
          <a:xfrm>
            <a:off x="7272000" y="58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1" name="Rectangle 400"/>
          <p:cNvSpPr/>
          <p:nvPr/>
        </p:nvSpPr>
        <p:spPr>
          <a:xfrm>
            <a:off x="7497000" y="58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2" name="Rectangle 401"/>
          <p:cNvSpPr/>
          <p:nvPr/>
        </p:nvSpPr>
        <p:spPr>
          <a:xfrm>
            <a:off x="7722000" y="58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3" name="Rectangle 402"/>
          <p:cNvSpPr/>
          <p:nvPr/>
        </p:nvSpPr>
        <p:spPr>
          <a:xfrm>
            <a:off x="7947000" y="58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4" name="Rectangle 403"/>
          <p:cNvSpPr/>
          <p:nvPr/>
        </p:nvSpPr>
        <p:spPr>
          <a:xfrm>
            <a:off x="8172000" y="58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5" name="Rectangle 404"/>
          <p:cNvSpPr/>
          <p:nvPr/>
        </p:nvSpPr>
        <p:spPr>
          <a:xfrm>
            <a:off x="6597000" y="60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6" name="Rectangle 405"/>
          <p:cNvSpPr/>
          <p:nvPr/>
        </p:nvSpPr>
        <p:spPr>
          <a:xfrm>
            <a:off x="6822000" y="60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7" name="Rectangle 406"/>
          <p:cNvSpPr/>
          <p:nvPr/>
        </p:nvSpPr>
        <p:spPr>
          <a:xfrm>
            <a:off x="7047000" y="60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8" name="Rectangle 407"/>
          <p:cNvSpPr/>
          <p:nvPr/>
        </p:nvSpPr>
        <p:spPr>
          <a:xfrm>
            <a:off x="7272000" y="60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9" name="Rectangle 408"/>
          <p:cNvSpPr/>
          <p:nvPr/>
        </p:nvSpPr>
        <p:spPr>
          <a:xfrm>
            <a:off x="7497000" y="60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0" name="Rectangle 409"/>
          <p:cNvSpPr/>
          <p:nvPr/>
        </p:nvSpPr>
        <p:spPr>
          <a:xfrm>
            <a:off x="7722000" y="60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1" name="Rectangle 410"/>
          <p:cNvSpPr/>
          <p:nvPr/>
        </p:nvSpPr>
        <p:spPr>
          <a:xfrm>
            <a:off x="7947000" y="60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2" name="Rectangle 411"/>
          <p:cNvSpPr/>
          <p:nvPr/>
        </p:nvSpPr>
        <p:spPr>
          <a:xfrm>
            <a:off x="8172000" y="60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024" name="Straight Connector 1023"/>
          <p:cNvCxnSpPr/>
          <p:nvPr/>
        </p:nvCxnSpPr>
        <p:spPr>
          <a:xfrm flipV="1">
            <a:off x="2772000" y="2167642"/>
            <a:ext cx="945000" cy="13182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2772000" y="3485926"/>
            <a:ext cx="945000" cy="128386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flipV="1">
            <a:off x="5517000" y="1455473"/>
            <a:ext cx="1080000" cy="7108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5517000" y="2172707"/>
            <a:ext cx="1080000" cy="127189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5517000" y="2172707"/>
            <a:ext cx="1080000" cy="32482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966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/>
          </a:bodyPr>
          <a:lstStyle/>
          <a:p>
            <a:r>
              <a:rPr lang="en-ZA" dirty="0" smtClean="0"/>
              <a:t>There are some complexities in the search</a:t>
            </a:r>
          </a:p>
          <a:p>
            <a:pPr lvl="1"/>
            <a:r>
              <a:rPr lang="en-ZA" dirty="0" smtClean="0"/>
              <a:t>It isn’t obvious which paths lead to a complete solution</a:t>
            </a:r>
          </a:p>
          <a:p>
            <a:pPr lvl="1"/>
            <a:r>
              <a:rPr lang="en-ZA" dirty="0" smtClean="0"/>
              <a:t>Many paths lead to </a:t>
            </a:r>
            <a:r>
              <a:rPr lang="en-ZA" dirty="0" smtClean="0">
                <a:solidFill>
                  <a:srgbClr val="0070C0"/>
                </a:solidFill>
              </a:rPr>
              <a:t>dead ends</a:t>
            </a:r>
            <a:r>
              <a:rPr lang="en-ZA" dirty="0" smtClean="0"/>
              <a:t> (nodes with no possible valid next step, which represent an invalid partial solution)</a:t>
            </a:r>
          </a:p>
          <a:p>
            <a:endParaRPr lang="en-ZA" dirty="0"/>
          </a:p>
          <a:p>
            <a:r>
              <a:rPr lang="en-ZA" dirty="0" smtClean="0"/>
              <a:t>We also don’t want to create the whole tree</a:t>
            </a:r>
          </a:p>
          <a:p>
            <a:pPr lvl="1"/>
            <a:r>
              <a:rPr lang="en-ZA" dirty="0" smtClean="0"/>
              <a:t>This would be time-consuming and wasteful to store</a:t>
            </a:r>
          </a:p>
          <a:p>
            <a:endParaRPr lang="en-ZA" dirty="0"/>
          </a:p>
          <a:p>
            <a:r>
              <a:rPr lang="en-ZA" dirty="0" smtClean="0"/>
              <a:t>So, we use a </a:t>
            </a:r>
            <a:r>
              <a:rPr lang="en-ZA" dirty="0" smtClean="0">
                <a:solidFill>
                  <a:srgbClr val="0070C0"/>
                </a:solidFill>
              </a:rPr>
              <a:t>backtracking search</a:t>
            </a:r>
          </a:p>
          <a:p>
            <a:pPr lvl="1"/>
            <a:endParaRPr lang="en-ZA" sz="300" dirty="0" smtClean="0"/>
          </a:p>
          <a:p>
            <a:pPr lvl="1"/>
            <a:r>
              <a:rPr lang="en-ZA" dirty="0" smtClean="0"/>
              <a:t>We generate one 2</a:t>
            </a:r>
            <a:r>
              <a:rPr lang="en-ZA" baseline="30000" dirty="0" smtClean="0"/>
              <a:t>nd</a:t>
            </a:r>
            <a:r>
              <a:rPr lang="en-ZA" dirty="0" smtClean="0"/>
              <a:t> level node, then one 3</a:t>
            </a:r>
            <a:r>
              <a:rPr lang="en-ZA" baseline="30000" dirty="0" smtClean="0"/>
              <a:t>rd</a:t>
            </a:r>
            <a:r>
              <a:rPr lang="en-ZA" dirty="0" smtClean="0"/>
              <a:t> level node</a:t>
            </a:r>
          </a:p>
          <a:p>
            <a:pPr lvl="1"/>
            <a:endParaRPr lang="en-ZA" sz="300" dirty="0" smtClean="0"/>
          </a:p>
          <a:p>
            <a:pPr lvl="1"/>
            <a:r>
              <a:rPr lang="en-ZA" dirty="0" smtClean="0"/>
              <a:t>And so on, until we find either a solution or a dead end</a:t>
            </a:r>
          </a:p>
          <a:p>
            <a:pPr lvl="2"/>
            <a:r>
              <a:rPr lang="en-ZA" sz="1600" dirty="0" smtClean="0"/>
              <a:t>If we find a solution, we stop searching and </a:t>
            </a:r>
            <a:r>
              <a:rPr lang="en-ZA" sz="1600" dirty="0" smtClean="0">
                <a:solidFill>
                  <a:srgbClr val="0070C0"/>
                </a:solidFill>
              </a:rPr>
              <a:t>return the solution</a:t>
            </a:r>
          </a:p>
          <a:p>
            <a:pPr lvl="2"/>
            <a:r>
              <a:rPr lang="en-ZA" sz="1600" dirty="0" smtClean="0"/>
              <a:t>If we find a dead end, we </a:t>
            </a:r>
            <a:r>
              <a:rPr lang="en-ZA" sz="1600" dirty="0" smtClean="0">
                <a:solidFill>
                  <a:srgbClr val="0070C0"/>
                </a:solidFill>
              </a:rPr>
              <a:t>backtrack to the previous level</a:t>
            </a:r>
            <a:r>
              <a:rPr lang="en-ZA" sz="1600" dirty="0" smtClean="0"/>
              <a:t>, discard the dead end node, and try a different valid next step</a:t>
            </a:r>
          </a:p>
          <a:p>
            <a:pPr lvl="1"/>
            <a:endParaRPr lang="en-ZA" sz="300" dirty="0" smtClean="0"/>
          </a:p>
          <a:p>
            <a:pPr lvl="1"/>
            <a:r>
              <a:rPr lang="en-ZA" dirty="0" smtClean="0"/>
              <a:t>We might even backtrack to the top of the tree several times</a:t>
            </a:r>
          </a:p>
          <a:p>
            <a:pPr lvl="2"/>
            <a:r>
              <a:rPr lang="en-ZA" sz="1600" dirty="0" smtClean="0"/>
              <a:t>But we’ll find a solution, even if the whole tree must be explored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 smtClean="0"/>
              <a:t>Backtracking</a:t>
            </a:r>
            <a:endParaRPr lang="en-US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451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21.9|65.6|9.8|176.4|2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97.6|69.9|53.1|2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75.3|17.4|33.7|16.9|18.1|54.7|56|57.6|28.8|37.7|2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23.2|9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0|23.3|75.9|4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30.3|55.6|25.5|8.3|16.1|53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1|67.3|14.8|25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8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568</Words>
  <Application>Microsoft Office PowerPoint</Application>
  <PresentationFormat>On-screen Show (4:3)</PresentationFormat>
  <Paragraphs>164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Century Gothic</vt:lpstr>
      <vt:lpstr>Consolas</vt:lpstr>
      <vt:lpstr>Times New Roman</vt:lpstr>
      <vt:lpstr>Wingdings</vt:lpstr>
      <vt:lpstr>Presentation level design</vt:lpstr>
      <vt:lpstr>COS 212 Excessive Recursion and Backtracking</vt:lpstr>
      <vt:lpstr>Excessive Recursion</vt:lpstr>
      <vt:lpstr>Excessive Recursion</vt:lpstr>
      <vt:lpstr>Excessive Recursion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2016-02-01T10:06:28Z</dcterms:created>
  <dcterms:modified xsi:type="dcterms:W3CDTF">2021-03-31T00:40:21Z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