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120D-5AF2-403B-9307-E4EDAED2F594}" type="datetimeFigureOut">
              <a:rPr lang="en-ZA" smtClean="0"/>
              <a:t>2021/03/31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0815-D61C-4B2C-8452-247666CF53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698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43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6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2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40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2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7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9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7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2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3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7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9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0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8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3/31/2021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Binary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 smtClean="0">
                <a:ea typeface="新細明體" charset="-120"/>
              </a:rPr>
              <a:t>An </a:t>
            </a:r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ordered</a:t>
            </a:r>
            <a:r>
              <a:rPr kumimoji="1" lang="en-US" altLang="zh-TW" sz="2400" dirty="0" smtClean="0">
                <a:ea typeface="新細明體" charset="-120"/>
              </a:rPr>
              <a:t> </a:t>
            </a:r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binary tree </a:t>
            </a:r>
            <a:r>
              <a:rPr kumimoji="1" lang="en-US" altLang="zh-TW" sz="2400" dirty="0" smtClean="0">
                <a:ea typeface="新細明體" charset="-120"/>
              </a:rPr>
              <a:t>is a binary tree </a:t>
            </a:r>
            <a:r>
              <a:rPr kumimoji="1" lang="en-ZA" altLang="zh-TW" sz="2400" dirty="0" smtClean="0">
                <a:ea typeface="新細明體" charset="-120"/>
              </a:rPr>
              <a:t>where for each </a:t>
            </a:r>
            <a:r>
              <a:rPr kumimoji="1" lang="en-ZA" altLang="zh-TW" sz="2400" dirty="0" smtClean="0">
                <a:solidFill>
                  <a:srgbClr val="FF0000"/>
                </a:solidFill>
                <a:ea typeface="新細明體" charset="-120"/>
              </a:rPr>
              <a:t>node n</a:t>
            </a:r>
            <a:r>
              <a:rPr kumimoji="1" lang="en-ZA" altLang="zh-TW" sz="2400" dirty="0" smtClean="0">
                <a:ea typeface="新細明體" charset="-120"/>
              </a:rPr>
              <a:t>:</a:t>
            </a:r>
          </a:p>
          <a:p>
            <a:pPr lvl="1"/>
            <a:r>
              <a:rPr kumimoji="1" lang="en-ZA" altLang="zh-TW" b="0" dirty="0" smtClean="0">
                <a:ea typeface="新細明體" charset="-120"/>
              </a:rPr>
              <a:t>Values stored in left </a:t>
            </a:r>
            <a:r>
              <a:rPr kumimoji="1" lang="en-ZA" altLang="zh-TW" b="0" dirty="0" err="1" smtClean="0">
                <a:ea typeface="新細明體" charset="-120"/>
              </a:rPr>
              <a:t>subtree</a:t>
            </a:r>
            <a:r>
              <a:rPr kumimoji="1" lang="en-ZA" altLang="zh-TW" b="0" dirty="0" smtClean="0">
                <a:ea typeface="新細明體" charset="-120"/>
              </a:rPr>
              <a:t> are less than the value stored in n</a:t>
            </a:r>
          </a:p>
          <a:p>
            <a:pPr lvl="1"/>
            <a:r>
              <a:rPr kumimoji="1" lang="en-ZA" altLang="zh-TW" dirty="0" smtClean="0">
                <a:ea typeface="新細明體" charset="-120"/>
              </a:rPr>
              <a:t>Values stored in the right </a:t>
            </a:r>
            <a:r>
              <a:rPr kumimoji="1" lang="en-ZA" altLang="zh-TW" dirty="0" err="1" smtClean="0">
                <a:ea typeface="新細明體" charset="-120"/>
              </a:rPr>
              <a:t>subtree</a:t>
            </a:r>
            <a:r>
              <a:rPr kumimoji="1" lang="en-ZA" altLang="zh-TW" dirty="0" smtClean="0">
                <a:ea typeface="新細明體" charset="-120"/>
              </a:rPr>
              <a:t> are greater than the value stored in n</a:t>
            </a:r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2732003" y="4520218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4044865" y="3562955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121065" y="363915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el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27290" y="520601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 </a:t>
            </a:r>
            <a:r>
              <a:rPr lang="en-US" sz="2400" b="0">
                <a:latin typeface="Arial Unicode MS" pitchFamily="34" charset="-128"/>
              </a:rPr>
              <a:t>el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4560803" y="4520218"/>
            <a:ext cx="1600200" cy="1219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956090" y="520601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</a:t>
            </a:r>
            <a:r>
              <a:rPr lang="en-US" sz="2400" b="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0" dirty="0">
                <a:latin typeface="Arial Unicode MS" pitchFamily="34" charset="-128"/>
              </a:rPr>
              <a:t>el</a:t>
            </a: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V="1">
            <a:off x="3538453" y="4088418"/>
            <a:ext cx="574675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flipH="1" flipV="1">
            <a:off x="4670340" y="4088418"/>
            <a:ext cx="687388" cy="417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 flipV="1">
            <a:off x="3498765" y="3205768"/>
            <a:ext cx="69215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4742549" y="3419051"/>
            <a:ext cx="119062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6021305" y="3105755"/>
            <a:ext cx="4635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 smtClean="0">
                <a:latin typeface="+mn-lt"/>
              </a:rPr>
              <a:t>n</a:t>
            </a:r>
            <a:endParaRPr lang="en-US" sz="2400" b="0" dirty="0">
              <a:latin typeface="+mn-lt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5782021" y="4590626"/>
            <a:ext cx="119062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043920" y="3905855"/>
            <a:ext cx="14149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 smtClean="0">
                <a:latin typeface="+mn-lt"/>
              </a:rPr>
              <a:t>right </a:t>
            </a:r>
            <a:r>
              <a:rPr lang="en-US" sz="2000" b="0" dirty="0" err="1" smtClean="0">
                <a:latin typeface="+mn-lt"/>
              </a:rPr>
              <a:t>subtree</a:t>
            </a:r>
            <a:r>
              <a:rPr lang="en-US" sz="2000" b="0" dirty="0" smtClean="0">
                <a:latin typeface="+mn-lt"/>
              </a:rPr>
              <a:t> of n</a:t>
            </a:r>
            <a:endParaRPr lang="en-US" sz="2000" b="0" dirty="0">
              <a:latin typeface="+mn-lt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2018271" y="4264846"/>
            <a:ext cx="1158685" cy="6337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088486" y="3818717"/>
            <a:ext cx="16637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 smtClean="0">
                <a:latin typeface="+mn-lt"/>
              </a:rPr>
              <a:t>left </a:t>
            </a:r>
            <a:r>
              <a:rPr lang="en-US" sz="2000" b="0" dirty="0" err="1" smtClean="0">
                <a:latin typeface="+mn-lt"/>
              </a:rPr>
              <a:t>subtree</a:t>
            </a:r>
            <a:r>
              <a:rPr lang="en-US" sz="2000" b="0" dirty="0" smtClean="0">
                <a:latin typeface="+mn-lt"/>
              </a:rPr>
              <a:t> of n</a:t>
            </a:r>
            <a:endParaRPr lang="en-US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5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2" grpId="0"/>
      <p:bldP spid="43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sz="2300" dirty="0" smtClean="0">
                <a:ea typeface="新細明體" charset="-120"/>
              </a:rPr>
              <a:t>Binary search tree examples:</a:t>
            </a:r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089018" y="242492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550855" y="335043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552568" y="335043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014530" y="430928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1896930" y="284719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473193" y="280909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895468" y="376794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2095368" y="431280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401755" y="377464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095033" y="430452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76813" y="375745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4603096" y="18132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222096" y="4741208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5066646" y="273877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5528608" y="369762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4987271" y="219743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5409546" y="315628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4609446" y="370114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4915833" y="316298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3766274" y="5695295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4048054" y="514822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6667602" y="2196323"/>
            <a:ext cx="457200" cy="45720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7091251" y="3579036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7732739" y="4387284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7471719" y="3970637"/>
            <a:ext cx="337752" cy="4613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Implementing Binary Search Trees</a:t>
            </a:r>
            <a:endParaRPr lang="en-US" dirty="0"/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58373"/>
            <a:ext cx="8301166" cy="1846659"/>
          </a:xfr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Comparable&lt;?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T&gt;&gt;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el;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 left, right;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1893888" y="4300406"/>
            <a:ext cx="960437" cy="922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276600" y="4227381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>
                <a:latin typeface="Courier New" pitchFamily="49" charset="0"/>
              </a:rPr>
              <a:t>el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1893888" y="4724269"/>
            <a:ext cx="960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2393950" y="4724269"/>
            <a:ext cx="0" cy="498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1319213" y="3725731"/>
            <a:ext cx="844550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2509838" y="4914769"/>
            <a:ext cx="728662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1511300" y="4914769"/>
            <a:ext cx="652463" cy="884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2355850" y="4492494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6600" y="4108319"/>
            <a:ext cx="692150" cy="7302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7080250" y="4340094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>
                <a:latin typeface="Courier New" pitchFamily="49" charset="0"/>
              </a:rPr>
              <a:t>el</a:t>
            </a: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6388100" y="3840031"/>
            <a:ext cx="844550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H="1">
            <a:off x="6580188" y="4762369"/>
            <a:ext cx="652462" cy="884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7540625" y="4762369"/>
            <a:ext cx="728663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4352925" y="4340094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/>
              <a:t>abbreviated as:</a:t>
            </a:r>
          </a:p>
        </p:txBody>
      </p:sp>
      <p:sp>
        <p:nvSpPr>
          <p:cNvPr id="3" name="Down Arrow 2"/>
          <p:cNvSpPr/>
          <p:nvPr/>
        </p:nvSpPr>
        <p:spPr>
          <a:xfrm rot="9253181">
            <a:off x="6966639" y="1549818"/>
            <a:ext cx="329514" cy="14948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ounded Rectangle 39"/>
          <p:cNvSpPr/>
          <p:nvPr/>
        </p:nvSpPr>
        <p:spPr>
          <a:xfrm>
            <a:off x="6810375" y="2422709"/>
            <a:ext cx="1704975" cy="11192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Refer to page 228 for explanation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20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sz="2300" dirty="0" smtClean="0">
                <a:ea typeface="新細明體" charset="-120"/>
              </a:rPr>
              <a:t>Searching a binary search tree for a value m: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US" dirty="0" smtClean="0">
                <a:ea typeface="新細明體" charset="-120"/>
              </a:rPr>
              <a:t>Start from the root. If root is not NULL:</a:t>
            </a:r>
          </a:p>
          <a:p>
            <a:pPr marL="1028700" lvl="2" indent="-342900">
              <a:buFont typeface="+mj-lt"/>
              <a:buAutoNum type="arabicPeriod"/>
            </a:pPr>
            <a:r>
              <a:rPr kumimoji="1" lang="en-US" sz="1600" dirty="0" smtClean="0">
                <a:ea typeface="新細明體" charset="-120"/>
              </a:rPr>
              <a:t>If m == </a:t>
            </a:r>
            <a:r>
              <a:rPr kumimoji="1" lang="en-US" sz="1600" dirty="0" err="1" smtClean="0">
                <a:ea typeface="新細明體" charset="-120"/>
              </a:rPr>
              <a:t>root.el</a:t>
            </a:r>
            <a:r>
              <a:rPr kumimoji="1" lang="en-US" sz="1600" dirty="0" smtClean="0">
                <a:ea typeface="新細明體" charset="-120"/>
              </a:rPr>
              <a:t>, end search</a:t>
            </a:r>
          </a:p>
          <a:p>
            <a:pPr marL="1028700" lvl="2" indent="-342900">
              <a:buFont typeface="+mj-lt"/>
              <a:buAutoNum type="arabicPeriod"/>
            </a:pPr>
            <a:r>
              <a:rPr kumimoji="1" lang="en-US" sz="1600" dirty="0" smtClean="0">
                <a:ea typeface="新細明體" charset="-120"/>
              </a:rPr>
              <a:t>If m &lt; </a:t>
            </a:r>
            <a:r>
              <a:rPr kumimoji="1" lang="en-US" sz="1600" dirty="0" err="1" smtClean="0">
                <a:ea typeface="新細明體" charset="-120"/>
              </a:rPr>
              <a:t>root.el</a:t>
            </a:r>
            <a:r>
              <a:rPr kumimoji="1" lang="en-US" sz="1600" dirty="0" smtClean="0">
                <a:ea typeface="新細明體" charset="-120"/>
              </a:rPr>
              <a:t>, search left </a:t>
            </a:r>
            <a:r>
              <a:rPr kumimoji="1" lang="en-US" sz="1600" dirty="0" err="1" smtClean="0">
                <a:ea typeface="新細明體" charset="-120"/>
              </a:rPr>
              <a:t>subtree</a:t>
            </a:r>
            <a:endParaRPr kumimoji="1" lang="en-US" sz="1600" dirty="0" smtClean="0">
              <a:ea typeface="新細明體" charset="-120"/>
            </a:endParaRPr>
          </a:p>
          <a:p>
            <a:pPr marL="1028700" lvl="2" indent="-342900">
              <a:buFont typeface="+mj-lt"/>
              <a:buAutoNum type="arabicPeriod"/>
            </a:pPr>
            <a:r>
              <a:rPr kumimoji="1" lang="en-US" sz="1600" dirty="0" smtClean="0">
                <a:ea typeface="新細明體" charset="-120"/>
              </a:rPr>
              <a:t>If m &gt; </a:t>
            </a:r>
            <a:r>
              <a:rPr kumimoji="1" lang="en-US" sz="1600" dirty="0" err="1" smtClean="0">
                <a:ea typeface="新細明體" charset="-120"/>
              </a:rPr>
              <a:t>root.el</a:t>
            </a:r>
            <a:r>
              <a:rPr kumimoji="1" lang="en-US" sz="1600" dirty="0" smtClean="0">
                <a:ea typeface="新細明體" charset="-120"/>
              </a:rPr>
              <a:t>, search right </a:t>
            </a:r>
            <a:r>
              <a:rPr kumimoji="1" lang="en-US" sz="1600" dirty="0" err="1" smtClean="0">
                <a:ea typeface="新細明體" charset="-120"/>
              </a:rPr>
              <a:t>subtree</a:t>
            </a:r>
            <a:endParaRPr lang="en-ZA" sz="1600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28564" y="36935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890401" y="461906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892114" y="461906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354076" y="557791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236476" y="411582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812739" y="4077725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235014" y="5036575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434914" y="558143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741301" y="504326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434579" y="55731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716359" y="5026080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search(el)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p = root;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p</a:t>
            </a:r>
            <a:r>
              <a:rPr lang="en-US" sz="2000" dirty="0"/>
              <a:t> </a:t>
            </a:r>
            <a:r>
              <a:rPr lang="en-US" sz="2000" i="1" dirty="0"/>
              <a:t>is not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null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r>
              <a:rPr lang="en-US" sz="2000" i="1" dirty="0"/>
              <a:t>equals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</a:rPr>
              <a:t>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 // el</a:t>
            </a:r>
            <a:r>
              <a:rPr lang="en-US" sz="2000" dirty="0">
                <a:solidFill>
                  <a:srgbClr val="00B050"/>
                </a:solidFill>
              </a:rPr>
              <a:t> was found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 if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  <a:r>
              <a:rPr lang="en-US" sz="2000" dirty="0"/>
              <a:t> &lt; </a:t>
            </a:r>
            <a:r>
              <a:rPr lang="en-US" sz="2000" i="1" dirty="0"/>
              <a:t>element in node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p = </a:t>
            </a:r>
            <a:r>
              <a:rPr lang="en-US" sz="2000" dirty="0" err="1">
                <a:latin typeface="Courier New" pitchFamily="49" charset="0"/>
              </a:rPr>
              <a:t>p.left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</a:rPr>
              <a:t> p = </a:t>
            </a:r>
            <a:r>
              <a:rPr lang="en-US" sz="2000" dirty="0" err="1">
                <a:latin typeface="Courier New" pitchFamily="49" charset="0"/>
              </a:rPr>
              <a:t>p.right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null; 	  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// el</a:t>
            </a:r>
            <a:r>
              <a:rPr lang="en-US" sz="2000" dirty="0">
                <a:solidFill>
                  <a:srgbClr val="00B050"/>
                </a:solidFill>
              </a:rPr>
              <a:t> was not found;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re-write the algorithm </a:t>
            </a:r>
            <a:br>
              <a:rPr lang="en-US" dirty="0" smtClean="0"/>
            </a:br>
            <a:r>
              <a:rPr lang="en-US" dirty="0" smtClean="0"/>
              <a:t>recursively?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40969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598127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45191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44810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54399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598478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54466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5976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54294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search(</a:t>
            </a:r>
            <a:r>
              <a:rPr lang="en-US" sz="2000" dirty="0" err="1" smtClean="0">
                <a:latin typeface="Courier New" pitchFamily="49" charset="0"/>
              </a:rPr>
              <a:t>el,root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	if</a:t>
            </a:r>
            <a:r>
              <a:rPr lang="en-US" sz="2000" dirty="0" smtClean="0">
                <a:latin typeface="Courier New" pitchFamily="49" charset="0"/>
              </a:rPr>
              <a:t> root</a:t>
            </a:r>
            <a:r>
              <a:rPr lang="en-US" sz="2000" dirty="0" smtClean="0"/>
              <a:t> </a:t>
            </a:r>
            <a:r>
              <a:rPr lang="en-US" sz="2000" i="1" dirty="0"/>
              <a:t>is </a:t>
            </a:r>
            <a:r>
              <a:rPr lang="en-US" sz="2000" dirty="0" smtClean="0">
                <a:latin typeface="Courier New" pitchFamily="49" charset="0"/>
              </a:rPr>
              <a:t>null</a:t>
            </a:r>
            <a:r>
              <a:rPr lang="en-US" sz="2000" dirty="0" smtClean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null; 	   </a:t>
            </a: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el</a:t>
            </a:r>
            <a:r>
              <a:rPr lang="en-US" sz="2000" dirty="0">
                <a:solidFill>
                  <a:srgbClr val="00B050"/>
                </a:solidFill>
              </a:rPr>
              <a:t> was not found;</a:t>
            </a: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	else if</a:t>
            </a:r>
            <a:r>
              <a:rPr lang="en-US" sz="2000" dirty="0" smtClean="0"/>
              <a:t> </a:t>
            </a:r>
            <a:r>
              <a:rPr lang="en-US" sz="2000" i="1" dirty="0"/>
              <a:t>element in </a:t>
            </a:r>
            <a:r>
              <a:rPr lang="en-US" sz="2000" dirty="0" smtClean="0">
                <a:latin typeface="Courier New" pitchFamily="49" charset="0"/>
              </a:rPr>
              <a:t>root</a:t>
            </a:r>
            <a:r>
              <a:rPr lang="en-US" sz="2000" dirty="0" smtClean="0"/>
              <a:t> </a:t>
            </a:r>
            <a:r>
              <a:rPr lang="en-US" sz="2000" i="1" dirty="0"/>
              <a:t>equals</a:t>
            </a:r>
            <a:r>
              <a:rPr lang="en-US" sz="2000" dirty="0"/>
              <a:t> </a:t>
            </a:r>
            <a:r>
              <a:rPr lang="en-US" sz="2000" dirty="0" smtClean="0">
                <a:latin typeface="Courier New" pitchFamily="49" charset="0"/>
              </a:rPr>
              <a:t>el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 smtClean="0"/>
              <a:t> </a:t>
            </a:r>
            <a:r>
              <a:rPr lang="en-US" sz="2000" i="1" dirty="0"/>
              <a:t>element in </a:t>
            </a:r>
            <a:r>
              <a:rPr lang="en-US" sz="2000" dirty="0" smtClean="0">
                <a:latin typeface="Courier New" pitchFamily="49" charset="0"/>
              </a:rPr>
              <a:t>root;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	//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el</a:t>
            </a:r>
            <a:r>
              <a:rPr lang="en-US" sz="2000" dirty="0">
                <a:solidFill>
                  <a:srgbClr val="00B050"/>
                </a:solidFill>
              </a:rPr>
              <a:t> was </a:t>
            </a:r>
            <a:r>
              <a:rPr lang="en-US" sz="2000" dirty="0" smtClean="0">
                <a:solidFill>
                  <a:srgbClr val="00B050"/>
                </a:solidFill>
              </a:rPr>
              <a:t>found;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	else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  <a:r>
              <a:rPr lang="en-US" sz="2000" dirty="0"/>
              <a:t> &lt; </a:t>
            </a:r>
            <a:r>
              <a:rPr lang="en-US" sz="2000" i="1" dirty="0"/>
              <a:t>element in </a:t>
            </a:r>
            <a:r>
              <a:rPr lang="en-US" sz="2000" dirty="0" smtClean="0">
                <a:latin typeface="Courier New" pitchFamily="49" charset="0"/>
              </a:rPr>
              <a:t>root</a:t>
            </a:r>
            <a:r>
              <a:rPr lang="en-US" sz="2000" dirty="0" smtClean="0"/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			return</a:t>
            </a:r>
            <a:r>
              <a:rPr lang="en-US" sz="2000" dirty="0" smtClean="0">
                <a:latin typeface="Courier New" pitchFamily="49" charset="0"/>
              </a:rPr>
              <a:t> search(</a:t>
            </a:r>
            <a:r>
              <a:rPr lang="en-US" sz="2000" dirty="0" err="1" smtClean="0">
                <a:latin typeface="Courier New" pitchFamily="49" charset="0"/>
              </a:rPr>
              <a:t>el,root.left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	else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</a:rPr>
              <a:t> search(</a:t>
            </a:r>
            <a:r>
              <a:rPr lang="en-US" sz="2000" dirty="0" err="1" smtClean="0">
                <a:latin typeface="Courier New" pitchFamily="49" charset="0"/>
              </a:rPr>
              <a:t>el,root.right</a:t>
            </a:r>
            <a:r>
              <a:rPr lang="en-US" sz="2000" dirty="0" smtClean="0">
                <a:latin typeface="Courier New" pitchFamily="49" charset="0"/>
              </a:rPr>
              <a:t>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type of recursion is this?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40969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502242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598127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45191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44810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54399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598478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54466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5976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54294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6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How efficient is the search?</a:t>
            </a:r>
          </a:p>
          <a:p>
            <a:pPr>
              <a:lnSpc>
                <a:spcPct val="8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search(el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p = root;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p</a:t>
            </a:r>
            <a:r>
              <a:rPr lang="en-US" sz="2000" dirty="0"/>
              <a:t> </a:t>
            </a:r>
            <a:r>
              <a:rPr lang="en-US" sz="2000" i="1" dirty="0"/>
              <a:t>is not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null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r>
              <a:rPr lang="en-US" sz="2000" i="1" dirty="0"/>
              <a:t>equals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/>
              <a:t> </a:t>
            </a:r>
            <a:r>
              <a:rPr lang="en-US" sz="2000" i="1" dirty="0"/>
              <a:t>element in node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</a:rPr>
              <a:t>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 // el</a:t>
            </a:r>
            <a:r>
              <a:rPr lang="en-US" sz="2000" dirty="0">
                <a:solidFill>
                  <a:srgbClr val="00B050"/>
                </a:solidFill>
              </a:rPr>
              <a:t> was found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 if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latin typeface="Courier New" pitchFamily="49" charset="0"/>
              </a:rPr>
              <a:t>el</a:t>
            </a:r>
            <a:r>
              <a:rPr lang="en-US" sz="2000" dirty="0"/>
              <a:t> &lt; </a:t>
            </a:r>
            <a:r>
              <a:rPr lang="en-US" sz="2000" i="1" dirty="0"/>
              <a:t>element in node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/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p = </a:t>
            </a:r>
            <a:r>
              <a:rPr lang="en-US" sz="2000" dirty="0" err="1">
                <a:latin typeface="Courier New" pitchFamily="49" charset="0"/>
              </a:rPr>
              <a:t>p.left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</a:rPr>
              <a:t> p = </a:t>
            </a:r>
            <a:r>
              <a:rPr lang="en-US" sz="2000" dirty="0" err="1">
                <a:latin typeface="Courier New" pitchFamily="49" charset="0"/>
              </a:rPr>
              <a:t>p.right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 null; 	  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// el</a:t>
            </a:r>
            <a:r>
              <a:rPr lang="en-US" sz="2000" dirty="0">
                <a:solidFill>
                  <a:srgbClr val="00B050"/>
                </a:solidFill>
              </a:rPr>
              <a:t> was not found;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 the number of operations!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49396" y="39953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811233" y="132504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812946" y="132504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74908" y="228389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57308" y="82180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33571" y="78370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55846" y="17425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55746" y="228741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62133" y="174925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55411" y="227913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37191" y="17320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sz="2300" dirty="0" smtClean="0">
                    <a:ea typeface="新細明體" charset="-120"/>
                  </a:rPr>
                  <a:t>In a perfect world: 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Every iteration eliminates ½ of the search space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Total number </a:t>
                </a:r>
                <a:r>
                  <a:rPr kumimoji="1" lang="en-ZA" smtClean="0">
                    <a:ea typeface="新細明體" charset="-120"/>
                  </a:rPr>
                  <a:t>of operations for </a:t>
                </a:r>
                <a:r>
                  <a:rPr kumimoji="1" lang="en-ZA" dirty="0" smtClean="0">
                    <a:ea typeface="新細明體" charset="-120"/>
                  </a:rPr>
                  <a:t>a tree with </a:t>
                </a:r>
                <a:br>
                  <a:rPr kumimoji="1" lang="en-ZA" dirty="0" smtClean="0">
                    <a:ea typeface="新細明體" charset="-120"/>
                  </a:rPr>
                </a:br>
                <a:r>
                  <a:rPr kumimoji="1" lang="en-ZA" dirty="0" smtClean="0">
                    <a:solidFill>
                      <a:srgbClr val="0070C0"/>
                    </a:solidFill>
                    <a:ea typeface="新細明體" charset="-120"/>
                  </a:rPr>
                  <a:t>n</a:t>
                </a:r>
                <a:r>
                  <a:rPr kumimoji="1" lang="en-ZA" dirty="0" smtClean="0">
                    <a:ea typeface="新細明體" charset="-120"/>
                  </a:rPr>
                  <a:t> nodes: </a:t>
                </a:r>
              </a:p>
              <a:p>
                <a:pPr lvl="2"/>
                <a:r>
                  <a:rPr kumimoji="1" lang="en-ZA" sz="1600" dirty="0" smtClean="0">
                    <a:solidFill>
                      <a:srgbClr val="0070C0"/>
                    </a:solidFill>
                    <a:ea typeface="新細明體" charset="-120"/>
                  </a:rPr>
                  <a:t>How many times can we divide n by 2?</a:t>
                </a:r>
              </a:p>
              <a:p>
                <a:pPr lvl="2"/>
                <a:r>
                  <a:rPr lang="en-ZA" sz="1600" dirty="0" smtClean="0">
                    <a:solidFill>
                      <a:srgbClr val="0070C0"/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ZA" sz="160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ZA" sz="1900" dirty="0" smtClean="0"/>
                  <a:t>Therefore, </a:t>
                </a:r>
                <a:r>
                  <a:rPr lang="en-ZA" sz="1900" dirty="0" smtClean="0">
                    <a:solidFill>
                      <a:srgbClr val="0070C0"/>
                    </a:solidFill>
                  </a:rPr>
                  <a:t>O(</a:t>
                </a:r>
                <a:r>
                  <a:rPr lang="en-ZA" sz="1900" dirty="0" err="1" smtClean="0">
                    <a:solidFill>
                      <a:srgbClr val="0070C0"/>
                    </a:solidFill>
                  </a:rPr>
                  <a:t>lg</a:t>
                </a:r>
                <a:r>
                  <a:rPr lang="en-ZA" sz="1900" dirty="0" smtClean="0">
                    <a:solidFill>
                      <a:srgbClr val="0070C0"/>
                    </a:solidFill>
                  </a:rPr>
                  <a:t> n)</a:t>
                </a:r>
              </a:p>
              <a:p>
                <a:pPr lvl="1"/>
                <a:endParaRPr lang="en-ZA" sz="1900" dirty="0">
                  <a:solidFill>
                    <a:srgbClr val="0070C0"/>
                  </a:solidFill>
                </a:endParaRPr>
              </a:p>
              <a:p>
                <a:r>
                  <a:rPr lang="en-ZA" sz="2200" dirty="0" smtClean="0">
                    <a:solidFill>
                      <a:srgbClr val="FF0000"/>
                    </a:solidFill>
                  </a:rPr>
                  <a:t>What about the imperfect world?</a:t>
                </a:r>
              </a:p>
              <a:p>
                <a:pPr lvl="1"/>
                <a:r>
                  <a:rPr lang="en-ZA" sz="1900" dirty="0" smtClean="0"/>
                  <a:t>The tree on the right is no better</a:t>
                </a:r>
                <a:br>
                  <a:rPr lang="en-ZA" sz="1900" dirty="0" smtClean="0"/>
                </a:br>
                <a:r>
                  <a:rPr lang="en-ZA" sz="1900" dirty="0" smtClean="0"/>
                  <a:t>than an ordinary linked list</a:t>
                </a:r>
              </a:p>
              <a:p>
                <a:pPr lvl="1"/>
                <a:r>
                  <a:rPr lang="en-ZA" sz="1900" dirty="0" smtClean="0">
                    <a:solidFill>
                      <a:srgbClr val="FF0000"/>
                    </a:solidFill>
                  </a:rPr>
                  <a:t>O(n)</a:t>
                </a:r>
              </a:p>
              <a:p>
                <a:pPr lvl="1"/>
                <a:endParaRPr lang="en-ZA" sz="1900" dirty="0">
                  <a:solidFill>
                    <a:srgbClr val="FF0000"/>
                  </a:solidFill>
                </a:endParaRPr>
              </a:p>
              <a:p>
                <a:r>
                  <a:rPr lang="en-ZA" sz="2200" dirty="0" smtClean="0"/>
                  <a:t>We will study algorithms that allow us to</a:t>
                </a:r>
                <a:br>
                  <a:rPr lang="en-ZA" sz="2200" dirty="0" smtClean="0"/>
                </a:br>
                <a:r>
                  <a:rPr lang="en-ZA" sz="2200" dirty="0" smtClean="0"/>
                  <a:t>maintain the</a:t>
                </a:r>
                <a:r>
                  <a:rPr lang="en-ZA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ZA" sz="2400" dirty="0">
                    <a:solidFill>
                      <a:srgbClr val="0070C0"/>
                    </a:solidFill>
                  </a:rPr>
                  <a:t>O(</a:t>
                </a:r>
                <a:r>
                  <a:rPr lang="en-ZA" sz="2400" dirty="0" err="1">
                    <a:solidFill>
                      <a:srgbClr val="0070C0"/>
                    </a:solidFill>
                  </a:rPr>
                  <a:t>lg</a:t>
                </a:r>
                <a:r>
                  <a:rPr lang="en-ZA" sz="2400" dirty="0">
                    <a:solidFill>
                      <a:srgbClr val="0070C0"/>
                    </a:solidFill>
                  </a:rPr>
                  <a:t> n</a:t>
                </a:r>
                <a:r>
                  <a:rPr lang="en-ZA" sz="24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ZA" sz="2400" dirty="0" smtClean="0"/>
                  <a:t>efficiency of the</a:t>
                </a:r>
                <a:r>
                  <a:rPr lang="en-ZA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ZA" sz="2400" dirty="0" err="1" smtClean="0">
                    <a:solidFill>
                      <a:srgbClr val="0070C0"/>
                    </a:solidFill>
                  </a:rPr>
                  <a:t>bst</a:t>
                </a:r>
                <a:endParaRPr lang="en-ZA" sz="2200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  <a:blipFill rotWithShape="0">
                <a:blip r:embed="rId3"/>
                <a:stretch>
                  <a:fillRect l="-903" t="-148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31774" y="7061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793611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795324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57286" y="25905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39686" y="112843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15949" y="109033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38224" y="204918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38124" y="259403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44511" y="205587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37789" y="25857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19569" y="203868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337789" y="336761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6744397" y="406893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141445" y="480245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6721964" y="3751789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557720" y="554451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087854" y="449583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476789" y="523788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7984904" y="626746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7903973" y="596083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smtClean="0">
                <a:solidFill>
                  <a:srgbClr val="FF0000"/>
                </a:solidFill>
              </a:rPr>
              <a:t>Why are we interested in trees:</a:t>
            </a:r>
          </a:p>
          <a:p>
            <a:pPr lvl="1"/>
            <a:r>
              <a:rPr lang="en-ZA" sz="1900" dirty="0" smtClean="0"/>
              <a:t>They provide a hierarchical structure</a:t>
            </a:r>
          </a:p>
          <a:p>
            <a:pPr lvl="1"/>
            <a:r>
              <a:rPr lang="en-ZA" sz="1900" dirty="0" smtClean="0"/>
              <a:t>Binary search trees allow for efficient searching</a:t>
            </a:r>
          </a:p>
          <a:p>
            <a:pPr lvl="1"/>
            <a:endParaRPr lang="en-ZA" sz="1900" dirty="0">
              <a:solidFill>
                <a:srgbClr val="FF0000"/>
              </a:solidFill>
            </a:endParaRPr>
          </a:p>
          <a:p>
            <a:r>
              <a:rPr lang="en-ZA" sz="2200" dirty="0" smtClean="0"/>
              <a:t>Suppose you store your data in a binary tree, and you want to output all of it to a file</a:t>
            </a:r>
          </a:p>
          <a:p>
            <a:endParaRPr lang="en-ZA" sz="2200" dirty="0" smtClean="0"/>
          </a:p>
          <a:p>
            <a:r>
              <a:rPr lang="en-ZA" sz="2200" dirty="0" smtClean="0">
                <a:solidFill>
                  <a:srgbClr val="0070C0"/>
                </a:solidFill>
              </a:rPr>
              <a:t>How do you systematically access every node in a tree?</a:t>
            </a:r>
            <a:endParaRPr lang="en-ZA" sz="2200" dirty="0">
              <a:solidFill>
                <a:srgbClr val="0070C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40293" y="426490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02130" y="519041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03843" y="519041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365805" y="614926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248205" y="468717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824468" y="464907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246743" y="560792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446643" y="615278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753030" y="561462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446308" y="614450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728088" y="559743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Tree traversal: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The process of visiting each node in the tree</a:t>
            </a:r>
            <a:br>
              <a:rPr kumimoji="1" lang="en-ZA" dirty="0" smtClean="0">
                <a:ea typeface="新細明體" charset="-120"/>
              </a:rPr>
            </a:br>
            <a:r>
              <a:rPr kumimoji="1" lang="en-ZA" dirty="0" smtClean="0">
                <a:ea typeface="新細明體" charset="-120"/>
              </a:rPr>
              <a:t>exactly once</a:t>
            </a:r>
            <a:endParaRPr kumimoji="1" lang="en-ZA" dirty="0">
              <a:ea typeface="新細明體" charset="-120"/>
            </a:endParaRPr>
          </a:p>
          <a:p>
            <a:r>
              <a:rPr kumimoji="1" lang="en-ZA" dirty="0" smtClean="0">
                <a:ea typeface="新細明體" charset="-120"/>
              </a:rPr>
              <a:t>Total number of traversals for a tree of</a:t>
            </a:r>
            <a:br>
              <a:rPr kumimoji="1" lang="en-ZA" dirty="0" smtClean="0">
                <a:ea typeface="新細明體" charset="-120"/>
              </a:rPr>
            </a:br>
            <a:r>
              <a:rPr kumimoji="1" lang="en-ZA" dirty="0" smtClean="0">
                <a:ea typeface="新細明體" charset="-120"/>
              </a:rPr>
              <a:t>size n: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n!</a:t>
            </a:r>
            <a:r>
              <a:rPr kumimoji="1" lang="en-ZA" dirty="0" smtClean="0">
                <a:ea typeface="新細明體" charset="-120"/>
              </a:rPr>
              <a:t> (number of permutations)</a:t>
            </a:r>
            <a:endParaRPr lang="en-ZA" sz="1900" dirty="0">
              <a:solidFill>
                <a:srgbClr val="FF0000"/>
              </a:solidFill>
            </a:endParaRPr>
          </a:p>
          <a:p>
            <a:endParaRPr lang="en-ZA" sz="2200" dirty="0" smtClean="0"/>
          </a:p>
          <a:p>
            <a:r>
              <a:rPr lang="en-ZA" sz="2200" dirty="0" smtClean="0"/>
              <a:t>However, we are not interested in</a:t>
            </a:r>
            <a:br>
              <a:rPr lang="en-ZA" sz="2200" dirty="0" smtClean="0"/>
            </a:br>
            <a:r>
              <a:rPr lang="en-ZA" sz="2200" dirty="0" smtClean="0"/>
              <a:t>every chaotic permutation</a:t>
            </a:r>
          </a:p>
          <a:p>
            <a:endParaRPr lang="en-ZA" sz="2200" dirty="0" smtClean="0"/>
          </a:p>
          <a:p>
            <a:r>
              <a:rPr lang="en-ZA" sz="2200" dirty="0" smtClean="0"/>
              <a:t>Two traversal types:</a:t>
            </a:r>
          </a:p>
          <a:p>
            <a:pPr lvl="1"/>
            <a:r>
              <a:rPr lang="en-ZA" sz="1900" dirty="0" smtClean="0">
                <a:solidFill>
                  <a:srgbClr val="0070C0"/>
                </a:solidFill>
              </a:rPr>
              <a:t>Breadth-first</a:t>
            </a:r>
          </a:p>
          <a:p>
            <a:pPr lvl="1"/>
            <a:r>
              <a:rPr lang="en-ZA" sz="1900" dirty="0" smtClean="0">
                <a:solidFill>
                  <a:srgbClr val="0070C0"/>
                </a:solidFill>
              </a:rPr>
              <a:t>Depth-first</a:t>
            </a:r>
            <a:endParaRPr lang="en-ZA" sz="1900" dirty="0">
              <a:solidFill>
                <a:srgbClr val="0070C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Tree: Traversals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837504" y="269147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299341" y="36169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301054" y="36169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7763016" y="457583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6645416" y="311375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221679" y="30756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7643954" y="403450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6843854" y="45793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150241" y="404119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5843519" y="457107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125299" y="40240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52885" cy="5395788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Linked lists </a:t>
            </a:r>
            <a:r>
              <a:rPr kumimoji="1" lang="en-US" altLang="zh-TW" sz="2400" dirty="0" smtClean="0">
                <a:ea typeface="新細明體" charset="-120"/>
              </a:rPr>
              <a:t>are more flexible than arrays: insertion and deletion is efficient</a:t>
            </a:r>
          </a:p>
          <a:p>
            <a:pPr lvl="0"/>
            <a:r>
              <a:rPr kumimoji="1" lang="en-US" altLang="zh-TW" sz="2400" dirty="0" smtClean="0">
                <a:solidFill>
                  <a:srgbClr val="FF0000"/>
                </a:solidFill>
                <a:ea typeface="新細明體" charset="-120"/>
              </a:rPr>
              <a:t>Search</a:t>
            </a:r>
            <a:r>
              <a:rPr kumimoji="1" lang="en-US" altLang="zh-TW" sz="2400" dirty="0" smtClean="0">
                <a:ea typeface="新細明體" charset="-120"/>
              </a:rPr>
              <a:t>/</a:t>
            </a:r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random access emulation </a:t>
            </a:r>
            <a:r>
              <a:rPr kumimoji="1" lang="en-US" altLang="zh-TW" sz="2400" dirty="0" smtClean="0">
                <a:ea typeface="新細明體" charset="-120"/>
              </a:rPr>
              <a:t>is not efficient, though</a:t>
            </a:r>
          </a:p>
          <a:p>
            <a:pPr lvl="0"/>
            <a:r>
              <a:rPr kumimoji="1" lang="en-US" altLang="zh-TW" sz="2400" dirty="0" smtClean="0">
                <a:ea typeface="新細明體" charset="-120"/>
              </a:rPr>
              <a:t>Both linked lists and arrays are </a:t>
            </a:r>
            <a:r>
              <a:rPr kumimoji="1" lang="en-US" altLang="zh-TW" sz="2400" dirty="0" smtClean="0">
                <a:solidFill>
                  <a:srgbClr val="FF0000"/>
                </a:solidFill>
                <a:ea typeface="新細明體" charset="-120"/>
              </a:rPr>
              <a:t>linear</a:t>
            </a:r>
          </a:p>
          <a:p>
            <a:pPr lvl="1"/>
            <a:r>
              <a:rPr kumimoji="1" lang="en-US" altLang="zh-TW" dirty="0" smtClean="0">
                <a:ea typeface="新細明體" charset="-120"/>
              </a:rPr>
              <a:t>What if we need to represent a hierarchical structure?</a:t>
            </a: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 smtClean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 smtClean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pPr lvl="1"/>
            <a:endParaRPr kumimoji="1" lang="en-US" altLang="zh-TW" dirty="0" smtClean="0">
              <a:ea typeface="新細明體" charset="-120"/>
            </a:endParaRPr>
          </a:p>
          <a:p>
            <a:pPr lvl="1"/>
            <a:endParaRPr kumimoji="1" lang="en-US" altLang="zh-TW" dirty="0">
              <a:ea typeface="新細明體" charset="-120"/>
            </a:endParaRPr>
          </a:p>
          <a:p>
            <a:r>
              <a:rPr kumimoji="1" lang="en-US" altLang="zh-TW" sz="2400" dirty="0" smtClean="0">
                <a:solidFill>
                  <a:srgbClr val="FF0000"/>
                </a:solidFill>
                <a:ea typeface="新細明體" charset="-120"/>
              </a:rPr>
              <a:t>Trees</a:t>
            </a:r>
            <a:r>
              <a:rPr kumimoji="1" lang="en-US" altLang="zh-TW" sz="2400" dirty="0" smtClean="0">
                <a:ea typeface="新細明體" charset="-120"/>
              </a:rPr>
              <a:t>: efficiently searchable hierarchical data structures</a:t>
            </a:r>
          </a:p>
          <a:p>
            <a:endParaRPr kumimoji="1" lang="en-US" dirty="0" smtClean="0">
              <a:ea typeface="新細明體" charset="-120"/>
            </a:endParaRPr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Tree ADT: Introduction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538281"/>
            <a:ext cx="4762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smtClean="0">
                <a:solidFill>
                  <a:srgbClr val="0070C0"/>
                </a:solidFill>
              </a:rPr>
              <a:t>Breadth-first:</a:t>
            </a:r>
          </a:p>
          <a:p>
            <a:pPr lvl="1"/>
            <a:r>
              <a:rPr lang="en-ZA" sz="1900" dirty="0" smtClean="0"/>
              <a:t>Visit every node layer-by layer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48531" y="265028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10368" y="35758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912081" y="35758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374043" y="45346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256443" y="30725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832706" y="303446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254981" y="399331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454881" y="453816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761268" y="400000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454546" y="452988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736326" y="398281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2051234" y="2610009"/>
            <a:ext cx="2051222" cy="5377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ight Arrow 15"/>
          <p:cNvSpPr/>
          <p:nvPr/>
        </p:nvSpPr>
        <p:spPr>
          <a:xfrm>
            <a:off x="1488254" y="3508168"/>
            <a:ext cx="2051222" cy="5377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ight Arrow 16"/>
          <p:cNvSpPr/>
          <p:nvPr/>
        </p:nvSpPr>
        <p:spPr>
          <a:xfrm>
            <a:off x="966638" y="4489609"/>
            <a:ext cx="2051222" cy="5377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ight Arrow 28"/>
          <p:cNvSpPr/>
          <p:nvPr/>
        </p:nvSpPr>
        <p:spPr>
          <a:xfrm rot="10800000">
            <a:off x="5251806" y="2610009"/>
            <a:ext cx="2051222" cy="5377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ight Arrow 29"/>
          <p:cNvSpPr/>
          <p:nvPr/>
        </p:nvSpPr>
        <p:spPr>
          <a:xfrm rot="10800000">
            <a:off x="5694102" y="3535522"/>
            <a:ext cx="2051222" cy="5377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ight Arrow 30"/>
          <p:cNvSpPr/>
          <p:nvPr/>
        </p:nvSpPr>
        <p:spPr>
          <a:xfrm rot="10800000">
            <a:off x="6175730" y="4457611"/>
            <a:ext cx="2051222" cy="5377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39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r>
              <a:rPr lang="en-US" sz="2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breadthFirst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&lt;T&gt; p = root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at the root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Use a queue:</a:t>
            </a:r>
            <a:endParaRPr lang="en-US" sz="23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Queue&lt;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&lt;T&gt;&gt; queue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new Queue&lt;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&lt;T&gt;&gt;();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tree is not empty… 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3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while (!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queue.isEmpty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p =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visit(p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something – </a:t>
            </a:r>
            <a:r>
              <a:rPr lang="en-US" sz="23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 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if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if 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every iteration, </a:t>
            </a:r>
            <a:r>
              <a:rPr lang="en-US" sz="23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node,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visit it, and </a:t>
            </a:r>
            <a:r>
              <a:rPr lang="en-US" sz="23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its left and right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   </a:t>
            </a:r>
            <a:r>
              <a:rPr lang="en-US" sz="23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children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3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Breadth-first Traversal: Example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61016" y="115621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930828" y="1527690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86316" y="175946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22978" y="1527690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776841" y="252781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59491" y="252940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29303" y="333267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23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92853" y="3332678"/>
            <a:ext cx="576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045253" y="2181740"/>
            <a:ext cx="192088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78428" y="2181740"/>
            <a:ext cx="23018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2737278" y="2938978"/>
            <a:ext cx="192088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45253" y="2950090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929366" y="3756540"/>
            <a:ext cx="192087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621391" y="414071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graphicFrame>
        <p:nvGraphicFramePr>
          <p:cNvPr id="20" name="Group 93"/>
          <p:cNvGraphicFramePr>
            <a:graphicFrameLocks/>
          </p:cNvGraphicFramePr>
          <p:nvPr>
            <p:extLst/>
          </p:nvPr>
        </p:nvGraphicFramePr>
        <p:xfrm>
          <a:off x="4814158" y="1330325"/>
          <a:ext cx="3917950" cy="914400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967466" y="175946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1430766" y="1402278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392666" y="197854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30766" y="274689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392666" y="355334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1392666" y="435979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6466745" y="178117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graphicFrame>
        <p:nvGraphicFramePr>
          <p:cNvPr id="28" name="Group 95"/>
          <p:cNvGraphicFramePr>
            <a:graphicFrameLocks noGrp="1"/>
          </p:cNvGraphicFramePr>
          <p:nvPr>
            <p:extLst/>
          </p:nvPr>
        </p:nvGraphicFramePr>
        <p:xfrm>
          <a:off x="4814158" y="2241550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 Box 97"/>
          <p:cNvSpPr txBox="1">
            <a:spLocks noChangeArrowheads="1"/>
          </p:cNvSpPr>
          <p:nvPr/>
        </p:nvSpPr>
        <p:spPr bwMode="auto">
          <a:xfrm>
            <a:off x="6388958" y="224155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10 30</a:t>
            </a:r>
          </a:p>
        </p:txBody>
      </p:sp>
      <p:graphicFrame>
        <p:nvGraphicFramePr>
          <p:cNvPr id="30" name="Group 110"/>
          <p:cNvGraphicFramePr>
            <a:graphicFrameLocks noGrp="1"/>
          </p:cNvGraphicFramePr>
          <p:nvPr>
            <p:extLst/>
          </p:nvPr>
        </p:nvGraphicFramePr>
        <p:xfrm>
          <a:off x="4814158" y="2701925"/>
          <a:ext cx="3917950" cy="461963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109"/>
          <p:cNvSpPr txBox="1">
            <a:spLocks noChangeArrowheads="1"/>
          </p:cNvSpPr>
          <p:nvPr/>
        </p:nvSpPr>
        <p:spPr bwMode="auto">
          <a:xfrm>
            <a:off x="6466745" y="2706688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graphicFrame>
        <p:nvGraphicFramePr>
          <p:cNvPr id="32" name="Group 111"/>
          <p:cNvGraphicFramePr>
            <a:graphicFrameLocks noGrp="1"/>
          </p:cNvGraphicFramePr>
          <p:nvPr>
            <p:extLst/>
          </p:nvPr>
        </p:nvGraphicFramePr>
        <p:xfrm>
          <a:off x="4814158" y="3163888"/>
          <a:ext cx="3917950" cy="461962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 Box 122"/>
          <p:cNvSpPr txBox="1">
            <a:spLocks noChangeArrowheads="1"/>
          </p:cNvSpPr>
          <p:nvPr/>
        </p:nvSpPr>
        <p:spPr bwMode="auto">
          <a:xfrm>
            <a:off x="8117745" y="2244725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34" name="Text Box 123"/>
          <p:cNvSpPr txBox="1">
            <a:spLocks noChangeArrowheads="1"/>
          </p:cNvSpPr>
          <p:nvPr/>
        </p:nvSpPr>
        <p:spPr bwMode="auto">
          <a:xfrm>
            <a:off x="6466745" y="3163888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graphicFrame>
        <p:nvGraphicFramePr>
          <p:cNvPr id="35" name="Group 124"/>
          <p:cNvGraphicFramePr>
            <a:graphicFrameLocks noGrp="1"/>
          </p:cNvGraphicFramePr>
          <p:nvPr>
            <p:extLst/>
          </p:nvPr>
        </p:nvGraphicFramePr>
        <p:xfrm>
          <a:off x="4814158" y="3622675"/>
          <a:ext cx="3917950" cy="461963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 Box 134"/>
          <p:cNvSpPr txBox="1">
            <a:spLocks noChangeArrowheads="1"/>
          </p:cNvSpPr>
          <p:nvPr/>
        </p:nvSpPr>
        <p:spPr bwMode="auto">
          <a:xfrm>
            <a:off x="6466745" y="36242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graphicFrame>
        <p:nvGraphicFramePr>
          <p:cNvPr id="37" name="Group 146"/>
          <p:cNvGraphicFramePr>
            <a:graphicFrameLocks noGrp="1"/>
          </p:cNvGraphicFramePr>
          <p:nvPr>
            <p:extLst/>
          </p:nvPr>
        </p:nvGraphicFramePr>
        <p:xfrm>
          <a:off x="4814158" y="4084638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 Box 145"/>
          <p:cNvSpPr txBox="1">
            <a:spLocks noChangeArrowheads="1"/>
          </p:cNvSpPr>
          <p:nvPr/>
        </p:nvSpPr>
        <p:spPr bwMode="auto">
          <a:xfrm>
            <a:off x="6466745" y="4084638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23 27</a:t>
            </a:r>
          </a:p>
        </p:txBody>
      </p:sp>
      <p:graphicFrame>
        <p:nvGraphicFramePr>
          <p:cNvPr id="39" name="Group 147"/>
          <p:cNvGraphicFramePr>
            <a:graphicFrameLocks noGrp="1"/>
          </p:cNvGraphicFramePr>
          <p:nvPr>
            <p:extLst/>
          </p:nvPr>
        </p:nvGraphicFramePr>
        <p:xfrm>
          <a:off x="4814158" y="4545013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 Box 157"/>
          <p:cNvSpPr txBox="1">
            <a:spLocks noChangeArrowheads="1"/>
          </p:cNvSpPr>
          <p:nvPr/>
        </p:nvSpPr>
        <p:spPr bwMode="auto">
          <a:xfrm>
            <a:off x="6466745" y="4545013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graphicFrame>
        <p:nvGraphicFramePr>
          <p:cNvPr id="41" name="Group 158"/>
          <p:cNvGraphicFramePr>
            <a:graphicFrameLocks noGrp="1"/>
          </p:cNvGraphicFramePr>
          <p:nvPr>
            <p:extLst/>
          </p:nvPr>
        </p:nvGraphicFramePr>
        <p:xfrm>
          <a:off x="4814158" y="5006975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168"/>
          <p:cNvSpPr txBox="1">
            <a:spLocks noChangeArrowheads="1"/>
          </p:cNvSpPr>
          <p:nvPr/>
        </p:nvSpPr>
        <p:spPr bwMode="auto">
          <a:xfrm>
            <a:off x="6466745" y="501015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graphicFrame>
        <p:nvGraphicFramePr>
          <p:cNvPr id="43" name="Group 186"/>
          <p:cNvGraphicFramePr>
            <a:graphicFrameLocks noGrp="1"/>
          </p:cNvGraphicFramePr>
          <p:nvPr>
            <p:extLst/>
          </p:nvPr>
        </p:nvGraphicFramePr>
        <p:xfrm>
          <a:off x="4814158" y="5467350"/>
          <a:ext cx="3917950" cy="460375"/>
        </p:xfrm>
        <a:graphic>
          <a:graphicData uri="http://schemas.openxmlformats.org/drawingml/2006/table">
            <a:tbl>
              <a:tblPr/>
              <a:tblGrid>
                <a:gridCol w="1639887"/>
                <a:gridCol w="1638300"/>
                <a:gridCol w="63976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 Box 187"/>
          <p:cNvSpPr txBox="1">
            <a:spLocks noChangeArrowheads="1"/>
          </p:cNvSpPr>
          <p:nvPr/>
        </p:nvSpPr>
        <p:spPr bwMode="auto">
          <a:xfrm>
            <a:off x="6849333" y="27019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6887433" y="31670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89501" y="4701103"/>
            <a:ext cx="3739979" cy="18504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root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queue.isEmpty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{ 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queue.dequeue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visit(p);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queue.enqueue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01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utoUpdateAnimBg="0"/>
      <p:bldP spid="29" grpId="0" autoUpdateAnimBg="0"/>
      <p:bldP spid="31" grpId="0" autoUpdateAnimBg="0"/>
      <p:bldP spid="33" grpId="0" autoUpdateAnimBg="0"/>
      <p:bldP spid="34" grpId="0" autoUpdateAnimBg="0"/>
      <p:bldP spid="36" grpId="0" autoUpdateAnimBg="0"/>
      <p:bldP spid="38" grpId="0" autoUpdateAnimBg="0"/>
      <p:bldP spid="40" grpId="0" autoUpdateAnimBg="0"/>
      <p:bldP spid="42" grpId="0" autoUpdateAnimBg="0"/>
      <p:bldP spid="44" grpId="0" autoUpdateAnimBg="0"/>
      <p:bldP spid="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smtClean="0">
                <a:solidFill>
                  <a:srgbClr val="0070C0"/>
                </a:solidFill>
              </a:rPr>
              <a:t>Depth-first:</a:t>
            </a:r>
          </a:p>
          <a:p>
            <a:pPr lvl="1"/>
            <a:r>
              <a:rPr lang="en-ZA" sz="2000" dirty="0" smtClean="0"/>
              <a:t>Traverse as deep as </a:t>
            </a:r>
            <a:r>
              <a:rPr lang="en-ZA" sz="2000" dirty="0"/>
              <a:t>possible on each child before going to the next </a:t>
            </a:r>
            <a:r>
              <a:rPr lang="en-ZA" sz="2000" dirty="0" smtClean="0"/>
              <a:t>child.</a:t>
            </a:r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endParaRPr lang="en-ZA" dirty="0" smtClean="0"/>
          </a:p>
          <a:p>
            <a:r>
              <a:rPr lang="en-ZA" dirty="0" smtClean="0">
                <a:solidFill>
                  <a:srgbClr val="FF0000"/>
                </a:solidFill>
              </a:rPr>
              <a:t>Question:</a:t>
            </a:r>
            <a:r>
              <a:rPr lang="en-ZA" dirty="0" smtClean="0"/>
              <a:t> when traversing a tree, what do we output first: the parent or the children?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343400" y="225487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805237" y="31803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806950" y="31803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268912" y="413923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151312" y="267714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727575" y="263904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149850" y="359789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349750" y="41427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4656137" y="360458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349415" y="413447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631195" y="358740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3953462" y="2772119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3453688" y="370232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4545600" y="2760697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4964422" y="37007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4444435" y="3711958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07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err="1" smtClean="0">
                <a:solidFill>
                  <a:srgbClr val="0070C0"/>
                </a:solidFill>
              </a:rPr>
              <a:t>Preorder</a:t>
            </a:r>
            <a:r>
              <a:rPr lang="en-ZA" sz="2200" dirty="0" smtClean="0">
                <a:solidFill>
                  <a:srgbClr val="0070C0"/>
                </a:solidFill>
              </a:rPr>
              <a:t> traversal: Parent first</a:t>
            </a:r>
          </a:p>
          <a:p>
            <a:pPr lvl="1"/>
            <a:r>
              <a:rPr lang="en-ZA" sz="2000" dirty="0" smtClean="0"/>
              <a:t>Parent is visited first, then its children are visited</a:t>
            </a:r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ZA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910016" y="23454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371853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373566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835528" y="4229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2717928" y="27677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294191" y="272966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3716466" y="368851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2394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3222753" y="36952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916031" y="42250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197811" y="367801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2520078" y="286273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2020304" y="3792943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3112216" y="28513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3531038" y="3791331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3011051" y="3802575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035909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1733421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2430933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22"/>
          <p:cNvSpPr>
            <a:spLocks noChangeArrowheads="1"/>
          </p:cNvSpPr>
          <p:nvPr/>
        </p:nvSpPr>
        <p:spPr bwMode="auto">
          <a:xfrm>
            <a:off x="31317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45160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2916366" y="42333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6268" y="2222564"/>
            <a:ext cx="3515840" cy="29452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preorder()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preorder(root);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2" grpId="0" animBg="1"/>
      <p:bldP spid="33" grpId="0" animBg="1"/>
      <p:bldP spid="35" grpId="0" animBg="1"/>
      <p:bldP spid="36" grpId="0" animBg="1"/>
      <p:bldP spid="29" grpId="0" animBg="1"/>
      <p:bldP spid="30" grpId="0" animBg="1"/>
      <p:bldP spid="31" grpId="0" animBg="1"/>
      <p:bldP spid="34" grpId="0" animBg="1"/>
      <p:bldP spid="37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err="1" smtClean="0">
                <a:solidFill>
                  <a:srgbClr val="0070C0"/>
                </a:solidFill>
              </a:rPr>
              <a:t>Inorder</a:t>
            </a:r>
            <a:r>
              <a:rPr lang="en-ZA" sz="2200" dirty="0" smtClean="0">
                <a:solidFill>
                  <a:srgbClr val="0070C0"/>
                </a:solidFill>
              </a:rPr>
              <a:t> traversal: Left, Parent, Right</a:t>
            </a:r>
          </a:p>
          <a:p>
            <a:pPr lvl="1"/>
            <a:r>
              <a:rPr lang="en-ZA" sz="2000" dirty="0" smtClean="0"/>
              <a:t>Left child is visited first, then parent, then the right child</a:t>
            </a:r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ZA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910016" y="23454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371853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373566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835528" y="4229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2717928" y="27677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294191" y="272966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3716466" y="368851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2394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3222753" y="36952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916031" y="42250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197811" y="367801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2520078" y="286273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2020304" y="3792943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3112216" y="28513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3531038" y="3791331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3011051" y="3802575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035909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1733421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2430933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Oval 22"/>
          <p:cNvSpPr>
            <a:spLocks noChangeArrowheads="1"/>
          </p:cNvSpPr>
          <p:nvPr/>
        </p:nvSpPr>
        <p:spPr bwMode="auto">
          <a:xfrm>
            <a:off x="31317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45160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2916366" y="42333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6268" y="2222564"/>
            <a:ext cx="3515840" cy="29452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2" grpId="0" animBg="1"/>
      <p:bldP spid="33" grpId="0" animBg="1"/>
      <p:bldP spid="35" grpId="0" animBg="1"/>
      <p:bldP spid="36" grpId="0" animBg="1"/>
      <p:bldP spid="29" grpId="0" animBg="1"/>
      <p:bldP spid="30" grpId="0" animBg="1"/>
      <p:bldP spid="31" grpId="0" animBg="1"/>
      <p:bldP spid="34" grpId="0" animBg="1"/>
      <p:bldP spid="37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r>
              <a:rPr lang="en-ZA" sz="2200" dirty="0" err="1" smtClean="0">
                <a:solidFill>
                  <a:srgbClr val="0070C0"/>
                </a:solidFill>
              </a:rPr>
              <a:t>Postorder</a:t>
            </a:r>
            <a:r>
              <a:rPr lang="en-ZA" sz="2200" dirty="0" smtClean="0">
                <a:solidFill>
                  <a:srgbClr val="0070C0"/>
                </a:solidFill>
              </a:rPr>
              <a:t> traversal: Children first</a:t>
            </a:r>
          </a:p>
          <a:p>
            <a:pPr lvl="1"/>
            <a:r>
              <a:rPr lang="en-ZA" sz="2000" dirty="0" smtClean="0"/>
              <a:t>Children are visited first, then the parent</a:t>
            </a:r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pPr lvl="1"/>
            <a:endParaRPr lang="en-ZA" sz="2000" dirty="0" smtClean="0"/>
          </a:p>
          <a:p>
            <a:pPr lvl="1"/>
            <a:endParaRPr lang="en-ZA" sz="2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ZA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910016" y="23454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371853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3373566" y="327100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835528" y="4229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2717928" y="276776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3294191" y="272966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3716466" y="368851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2394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3222753" y="36952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916031" y="422508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197811" y="367801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 rot="7019704">
            <a:off x="2520078" y="2862736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ight Arrow 31"/>
          <p:cNvSpPr/>
          <p:nvPr/>
        </p:nvSpPr>
        <p:spPr>
          <a:xfrm rot="7019704">
            <a:off x="2020304" y="3792943"/>
            <a:ext cx="663988" cy="3662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3752264">
            <a:off x="3112216" y="2851314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ight Arrow 34"/>
          <p:cNvSpPr/>
          <p:nvPr/>
        </p:nvSpPr>
        <p:spPr>
          <a:xfrm rot="3752264">
            <a:off x="3531038" y="3791331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ight Arrow 35"/>
          <p:cNvSpPr/>
          <p:nvPr/>
        </p:nvSpPr>
        <p:spPr>
          <a:xfrm rot="7019704">
            <a:off x="3011051" y="3802575"/>
            <a:ext cx="663988" cy="36629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035909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1733421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2430933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Oval 22"/>
          <p:cNvSpPr>
            <a:spLocks noChangeArrowheads="1"/>
          </p:cNvSpPr>
          <p:nvPr/>
        </p:nvSpPr>
        <p:spPr bwMode="auto">
          <a:xfrm>
            <a:off x="31317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4516094" y="5588955"/>
            <a:ext cx="457200" cy="457200"/>
          </a:xfrm>
          <a:prstGeom prst="ellipse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2916366" y="42333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6267" y="2222564"/>
            <a:ext cx="3595215" cy="29452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(root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visit(p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 animBg="1"/>
      <p:bldP spid="32" grpId="0" animBg="1"/>
      <p:bldP spid="33" grpId="0" animBg="1"/>
      <p:bldP spid="35" grpId="0" animBg="1"/>
      <p:bldP spid="36" grpId="0" animBg="1"/>
      <p:bldP spid="29" grpId="0" animBg="1"/>
      <p:bldP spid="30" grpId="0" animBg="1"/>
      <p:bldP spid="31" grpId="0" animBg="1"/>
      <p:bldP spid="34" grpId="0" animBg="1"/>
      <p:bldP spid="37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300" dirty="0" smtClean="0">
                <a:latin typeface="Courier New" pitchFamily="49" charset="0"/>
              </a:rPr>
              <a:t>	</a:t>
            </a: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 Tree ADT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8994" y="4583114"/>
            <a:ext cx="4744994" cy="2048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BSTNode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(p != null)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visit(p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748097" y="1024193"/>
            <a:ext cx="8103459" cy="532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ZA" sz="2300" dirty="0" smtClean="0">
                <a:ea typeface="新細明體" charset="-120"/>
              </a:rPr>
              <a:t>A linked list that branches out from the root using </a:t>
            </a:r>
            <a:r>
              <a:rPr kumimoji="1" lang="en-ZA" sz="2300" dirty="0" smtClean="0">
                <a:solidFill>
                  <a:schemeClr val="accent5"/>
                </a:solidFill>
                <a:ea typeface="新細明體" charset="-120"/>
              </a:rPr>
              <a:t>left </a:t>
            </a:r>
            <a:r>
              <a:rPr kumimoji="1" lang="en-ZA" sz="2300" dirty="0" smtClean="0">
                <a:ea typeface="新細明體" charset="-120"/>
              </a:rPr>
              <a:t>and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right</a:t>
            </a:r>
            <a:r>
              <a:rPr kumimoji="1" lang="en-ZA" sz="2300" dirty="0" smtClean="0">
                <a:ea typeface="新細明體" charset="-120"/>
              </a:rPr>
              <a:t> pointers</a:t>
            </a:r>
          </a:p>
          <a:p>
            <a:r>
              <a:rPr kumimoji="1" lang="en-ZA" sz="2300" dirty="0" smtClean="0">
                <a:ea typeface="新細明體" charset="-120"/>
              </a:rPr>
              <a:t>Binary Search Tree (BST): </a:t>
            </a:r>
          </a:p>
          <a:p>
            <a:pPr lvl="1"/>
            <a:r>
              <a:rPr kumimoji="1" lang="en-ZA" sz="2000" dirty="0" smtClean="0">
                <a:solidFill>
                  <a:schemeClr val="accent5"/>
                </a:solidFill>
                <a:ea typeface="新細明體" charset="-120"/>
              </a:rPr>
              <a:t>all values in the left </a:t>
            </a:r>
            <a:r>
              <a:rPr kumimoji="1" lang="en-ZA" sz="2000" dirty="0" err="1" smtClean="0">
                <a:solidFill>
                  <a:schemeClr val="accent5"/>
                </a:solidFill>
                <a:ea typeface="新細明體" charset="-120"/>
              </a:rPr>
              <a:t>subtree</a:t>
            </a:r>
            <a:r>
              <a:rPr kumimoji="1" lang="en-ZA" sz="2000" dirty="0" smtClean="0">
                <a:solidFill>
                  <a:schemeClr val="accent5"/>
                </a:solidFill>
                <a:ea typeface="新細明體" charset="-120"/>
              </a:rPr>
              <a:t> must be smaller than the parent</a:t>
            </a:r>
          </a:p>
          <a:p>
            <a:pPr lvl="1"/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all values in the right </a:t>
            </a:r>
            <a:r>
              <a:rPr kumimoji="1" lang="en-ZA" sz="2000" dirty="0" err="1" smtClean="0">
                <a:solidFill>
                  <a:srgbClr val="FF0000"/>
                </a:solidFill>
                <a:ea typeface="新細明體" charset="-120"/>
              </a:rPr>
              <a:t>subtree</a:t>
            </a:r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 must be larger than the parent</a:t>
            </a:r>
          </a:p>
          <a:p>
            <a:r>
              <a:rPr kumimoji="1" lang="en-ZA" sz="2300" dirty="0" smtClean="0">
                <a:ea typeface="新細明體" charset="-120"/>
              </a:rPr>
              <a:t>Every sub-tree (branch) is also a BST</a:t>
            </a:r>
          </a:p>
          <a:p>
            <a:r>
              <a:rPr kumimoji="1" lang="en-ZA" sz="2300" dirty="0" smtClean="0">
                <a:solidFill>
                  <a:srgbClr val="00B050"/>
                </a:solidFill>
                <a:ea typeface="新細明體" charset="-120"/>
              </a:rPr>
              <a:t>Efficient search: O(</a:t>
            </a:r>
            <a:r>
              <a:rPr kumimoji="1" lang="en-ZA" sz="2300" dirty="0" err="1" smtClean="0">
                <a:solidFill>
                  <a:srgbClr val="00B050"/>
                </a:solidFill>
                <a:ea typeface="新細明體" charset="-120"/>
              </a:rPr>
              <a:t>lg</a:t>
            </a:r>
            <a:r>
              <a:rPr kumimoji="1" lang="en-ZA" sz="2300" dirty="0" smtClean="0">
                <a:solidFill>
                  <a:srgbClr val="00B050"/>
                </a:solidFill>
                <a:ea typeface="新細明體" charset="-120"/>
              </a:rPr>
              <a:t> n)</a:t>
            </a:r>
          </a:p>
          <a:p>
            <a:r>
              <a:rPr kumimoji="1" lang="en-ZA" sz="2300" dirty="0" smtClean="0">
                <a:ea typeface="新細明體" charset="-120"/>
              </a:rPr>
              <a:t>Traversal: breadth-first, depth-first</a:t>
            </a:r>
          </a:p>
          <a:p>
            <a:r>
              <a:rPr kumimoji="1" lang="en-ZA" sz="2300" dirty="0" smtClean="0">
                <a:ea typeface="新細明體" charset="-120"/>
              </a:rPr>
              <a:t>Depth-first, </a:t>
            </a:r>
            <a:r>
              <a:rPr kumimoji="1" lang="en-ZA" sz="2000" dirty="0" err="1" smtClean="0">
                <a:solidFill>
                  <a:srgbClr val="C00000"/>
                </a:solidFill>
                <a:ea typeface="新細明體" charset="-120"/>
              </a:rPr>
              <a:t>inorder</a:t>
            </a:r>
            <a:r>
              <a:rPr kumimoji="1" lang="en-ZA" sz="2000" dirty="0" smtClean="0">
                <a:ea typeface="新細明體" charset="-120"/>
              </a:rPr>
              <a:t>: left-&gt;parent-&gt;right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349396" y="32319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6811233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7812946" y="415744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8274908" y="51162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>
            <a:off x="7157308" y="365421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>
            <a:off x="7733571" y="361611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8155846" y="45749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7355746" y="511981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7662133" y="458165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39"/>
          <p:cNvSpPr>
            <a:spLocks noChangeArrowheads="1"/>
          </p:cNvSpPr>
          <p:nvPr/>
        </p:nvSpPr>
        <p:spPr bwMode="auto">
          <a:xfrm>
            <a:off x="6355411" y="511153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H="1">
            <a:off x="6637191" y="456446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3710418" y="1866381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5143954" y="3639149"/>
            <a:ext cx="998537" cy="650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Tree ADT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94494" y="234057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48519" y="329624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827769" y="329624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481944" y="149602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631294" y="237549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5093131" y="330101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6094844" y="330101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6556806" y="4259862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6053569" y="521712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862944" y="1913537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H="1">
            <a:off x="3096056" y="27596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39206" y="27977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363421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015469" y="27596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6437744" y="371852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6359956" y="46789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250044" y="4256687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3556431" y="371852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5131231" y="1261074"/>
            <a:ext cx="119062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6409986" y="947778"/>
            <a:ext cx="99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root</a:t>
            </a: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359956" y="2567587"/>
            <a:ext cx="1076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7628369" y="2335812"/>
            <a:ext cx="130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parent</a:t>
            </a:r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6744131" y="3488337"/>
            <a:ext cx="654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7628369" y="3258149"/>
            <a:ext cx="130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child</a:t>
            </a:r>
          </a:p>
        </p:txBody>
      </p:sp>
      <p:sp>
        <p:nvSpPr>
          <p:cNvPr id="35" name="AutoShape 47"/>
          <p:cNvSpPr>
            <a:spLocks/>
          </p:cNvSpPr>
          <p:nvPr/>
        </p:nvSpPr>
        <p:spPr bwMode="auto">
          <a:xfrm>
            <a:off x="8780894" y="2335812"/>
            <a:ext cx="268287" cy="1422400"/>
          </a:xfrm>
          <a:prstGeom prst="rightBrace">
            <a:avLst>
              <a:gd name="adj1" fmla="val 4418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2289606" y="2527899"/>
            <a:ext cx="88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29044" y="2067524"/>
            <a:ext cx="19605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latin typeface="+mn-lt"/>
              </a:rPr>
              <a:t>nonterminal node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400482" y="4294787"/>
            <a:ext cx="21970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000" b="0" dirty="0">
                <a:latin typeface="+mn-lt"/>
              </a:rPr>
              <a:t>(terminal node)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522719" y="3910612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+mn-lt"/>
              </a:rPr>
              <a:t>leaf</a:t>
            </a:r>
          </a:p>
        </p:txBody>
      </p:sp>
      <p:sp>
        <p:nvSpPr>
          <p:cNvPr id="40" name="Line 52"/>
          <p:cNvSpPr>
            <a:spLocks noChangeShapeType="1"/>
          </p:cNvSpPr>
          <p:nvPr/>
        </p:nvSpPr>
        <p:spPr bwMode="auto">
          <a:xfrm flipH="1">
            <a:off x="2173719" y="3758212"/>
            <a:ext cx="576262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 flipV="1">
            <a:off x="3516056" y="1496023"/>
            <a:ext cx="546788" cy="5672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3040559" y="990081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 smtClean="0">
                <a:latin typeface="+mn-lt"/>
              </a:rPr>
              <a:t>arc</a:t>
            </a:r>
            <a:endParaRPr lang="en-US" sz="2400" b="0" dirty="0">
              <a:latin typeface="+mn-lt"/>
            </a:endParaRPr>
          </a:p>
        </p:txBody>
      </p:sp>
      <p:sp>
        <p:nvSpPr>
          <p:cNvPr id="43" name="Oval 17"/>
          <p:cNvSpPr>
            <a:spLocks noChangeArrowheads="1"/>
          </p:cNvSpPr>
          <p:nvPr/>
        </p:nvSpPr>
        <p:spPr bwMode="auto">
          <a:xfrm>
            <a:off x="4423206" y="2318210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4670857" y="19532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8"/>
          <p:cNvSpPr>
            <a:spLocks noChangeArrowheads="1"/>
          </p:cNvSpPr>
          <p:nvPr/>
        </p:nvSpPr>
        <p:spPr bwMode="auto">
          <a:xfrm>
            <a:off x="1901744" y="330349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2289606" y="2677593"/>
            <a:ext cx="991674" cy="6567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5637644" y="4263379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5944031" y="372521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4762955" y="4244604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52885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US" altLang="zh-TW" sz="2400" dirty="0" smtClean="0">
                    <a:solidFill>
                      <a:srgbClr val="0070C0"/>
                    </a:solidFill>
                    <a:ea typeface="新細明體" charset="-120"/>
                  </a:rPr>
                  <a:t>Trees </a:t>
                </a:r>
                <a:r>
                  <a:rPr kumimoji="1" lang="en-US" altLang="zh-TW" sz="2400" dirty="0" smtClean="0">
                    <a:ea typeface="新細明體" charset="-120"/>
                  </a:rPr>
                  <a:t>can be defined recursively: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kumimoji="1" lang="en-US" altLang="zh-TW" sz="2000" dirty="0" smtClean="0">
                    <a:ea typeface="新細明體" charset="-120"/>
                  </a:rPr>
                  <a:t>An empty structure is an empty tree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kumimoji="1" lang="en-US" altLang="zh-TW" sz="2000" dirty="0" smtClean="0">
                    <a:ea typeface="新細明體" charset="-12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b>
                    </m:sSub>
                    <m:r>
                      <a:rPr kumimoji="1" lang="en-ZA" altLang="zh-TW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, …, </m:t>
                    </m:r>
                    <m:sSub>
                      <m:sSubPr>
                        <m:ctrlP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TW" sz="2000" dirty="0" smtClean="0">
                    <a:ea typeface="新細明體" charset="-120"/>
                  </a:rPr>
                  <a:t> are disjoint trees, then the structure whose root is a parent of the roots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b>
                    </m:sSub>
                    <m:r>
                      <a:rPr kumimoji="1" lang="en-ZA" altLang="zh-TW" sz="2000" i="1">
                        <a:latin typeface="Cambria Math" panose="02040503050406030204" pitchFamily="18" charset="0"/>
                        <a:ea typeface="新細明體" charset="-120"/>
                      </a:rPr>
                      <m:t>, …, </m:t>
                    </m:r>
                    <m:sSub>
                      <m:sSubPr>
                        <m:ctrlP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bPr>
                      <m:e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𝑡</m:t>
                        </m:r>
                      </m:e>
                      <m:sub>
                        <m:r>
                          <a:rPr kumimoji="1" lang="en-ZA" altLang="zh-TW" sz="2000" i="1">
                            <a:latin typeface="Cambria Math" panose="02040503050406030204" pitchFamily="18" charset="0"/>
                            <a:ea typeface="新細明體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TW" sz="2000" dirty="0" smtClean="0">
                    <a:ea typeface="新細明體" charset="-120"/>
                  </a:rPr>
                  <a:t> is also a tree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kumimoji="1" lang="en-US" altLang="zh-TW" sz="2000" dirty="0" smtClean="0">
                    <a:ea typeface="新細明體" charset="-120"/>
                  </a:rPr>
                  <a:t>Only structures generated by rules (1) and (2) are trees</a:t>
                </a:r>
                <a:endParaRPr kumimoji="1" lang="en-US" altLang="zh-TW" sz="2000" dirty="0">
                  <a:ea typeface="新細明體" charset="-120"/>
                </a:endParaRPr>
              </a:p>
              <a:p>
                <a:pPr marL="0" indent="0">
                  <a:buNone/>
                </a:pPr>
                <a:endParaRPr kumimoji="1" lang="en-US" sz="2400" dirty="0" smtClean="0">
                  <a:ea typeface="新細明體" charset="-120"/>
                </a:endParaRPr>
              </a:p>
              <a:p>
                <a:pPr lvl="1"/>
                <a:endParaRPr lang="en-ZA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52885" cy="5329885"/>
              </a:xfrm>
              <a:blipFill rotWithShape="0">
                <a:blip r:embed="rId3"/>
                <a:stretch>
                  <a:fillRect l="-972" t="-16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Tree ADT</a:t>
            </a:r>
            <a:endParaRPr 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354431" y="3578226"/>
            <a:ext cx="457200" cy="45720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3816268" y="450373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4817981" y="450373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5279943" y="54625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4162343" y="400050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738606" y="396240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5160881" y="49212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4360781" y="5466106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4667168" y="49279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3279272" y="5399264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3642226" y="491075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52885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 smtClean="0">
                <a:ea typeface="新細明體" charset="-120"/>
              </a:rPr>
              <a:t>Each node has to be reachable from the root by a unique sequence of arcs, called a</a:t>
            </a:r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 path</a:t>
            </a:r>
            <a:endParaRPr kumimoji="1" lang="en-US" dirty="0" smtClean="0">
              <a:ea typeface="新細明體" charset="-120"/>
            </a:endParaRPr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Tree ADT: Terminology</a:t>
            </a:r>
            <a:endParaRPr 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608002" y="324870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2069839" y="417422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3071552" y="417422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3533514" y="513307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2415914" y="36709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2992177" y="36328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3414452" y="45917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2614352" y="51365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2920739" y="45984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1614017" y="512830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895797" y="45812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055488" y="324870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5517325" y="417422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519038" y="417422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6981000" y="513307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>
            <a:off x="5863400" y="367098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6439663" y="363288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6861938" y="459173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061838" y="513658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6368225" y="459842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5109338" y="5136589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H="1">
            <a:off x="5343283" y="458123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5917958" y="4591735"/>
            <a:ext cx="276435" cy="551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90" y="2392405"/>
            <a:ext cx="1546866" cy="1546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39" y="2557726"/>
            <a:ext cx="1343445" cy="13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5915927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 smtClean="0">
                <a:ea typeface="新細明體" charset="-120"/>
              </a:rPr>
              <a:t>Number of arcs in the path is called</a:t>
            </a:r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 length </a:t>
            </a:r>
            <a:r>
              <a:rPr kumimoji="1" lang="en-US" altLang="zh-TW" sz="2400" dirty="0" smtClean="0">
                <a:ea typeface="新細明體" charset="-120"/>
              </a:rPr>
              <a:t>of the path</a:t>
            </a:r>
          </a:p>
          <a:p>
            <a:pPr lvl="1"/>
            <a:r>
              <a:rPr kumimoji="1" lang="en-US" sz="2000" dirty="0" smtClean="0">
                <a:ea typeface="新細明體" charset="-120"/>
              </a:rPr>
              <a:t>A to B: 1</a:t>
            </a:r>
          </a:p>
          <a:p>
            <a:pPr lvl="1"/>
            <a:r>
              <a:rPr kumimoji="1" lang="en-US" sz="2000" dirty="0" smtClean="0">
                <a:ea typeface="新細明體" charset="-120"/>
              </a:rPr>
              <a:t>A to E: 2</a:t>
            </a:r>
          </a:p>
          <a:p>
            <a:r>
              <a:rPr kumimoji="1" lang="en-US" sz="2300" dirty="0" smtClean="0">
                <a:solidFill>
                  <a:srgbClr val="FF0000"/>
                </a:solidFill>
                <a:ea typeface="新細明體" charset="-120"/>
              </a:rPr>
              <a:t>Level </a:t>
            </a:r>
            <a:r>
              <a:rPr kumimoji="1" lang="en-US" sz="2300" dirty="0" smtClean="0">
                <a:ea typeface="新細明體" charset="-120"/>
              </a:rPr>
              <a:t>of the node is the length of the path from root to node + 1</a:t>
            </a:r>
          </a:p>
          <a:p>
            <a:pPr lvl="1"/>
            <a:r>
              <a:rPr kumimoji="1" lang="en-US" sz="2000" dirty="0" smtClean="0">
                <a:ea typeface="新細明體" charset="-120"/>
              </a:rPr>
              <a:t>Level of A: 1</a:t>
            </a:r>
          </a:p>
          <a:p>
            <a:pPr lvl="1"/>
            <a:r>
              <a:rPr kumimoji="1" lang="en-US" sz="2000" dirty="0" smtClean="0">
                <a:ea typeface="新細明體" charset="-120"/>
              </a:rPr>
              <a:t>Level of E: 3</a:t>
            </a:r>
          </a:p>
          <a:p>
            <a:r>
              <a:rPr kumimoji="1" lang="en-US" sz="2300" dirty="0" smtClean="0">
                <a:solidFill>
                  <a:srgbClr val="00B050"/>
                </a:solidFill>
                <a:ea typeface="新細明體" charset="-120"/>
              </a:rPr>
              <a:t>Height</a:t>
            </a:r>
            <a:r>
              <a:rPr kumimoji="1" lang="en-US" sz="2300" dirty="0" smtClean="0">
                <a:ea typeface="新細明體" charset="-120"/>
              </a:rPr>
              <a:t> of a non-empty tree is the maximum level of a node in the </a:t>
            </a:r>
            <a:br>
              <a:rPr kumimoji="1" lang="en-US" sz="2300" dirty="0" smtClean="0">
                <a:ea typeface="新細明體" charset="-120"/>
              </a:rPr>
            </a:br>
            <a:r>
              <a:rPr kumimoji="1" lang="en-US" sz="2300" dirty="0" smtClean="0">
                <a:ea typeface="新細明體" charset="-120"/>
              </a:rPr>
              <a:t>tree</a:t>
            </a:r>
          </a:p>
          <a:p>
            <a:pPr lvl="1"/>
            <a:r>
              <a:rPr kumimoji="1" lang="en-US" sz="2000" dirty="0" smtClean="0">
                <a:ea typeface="新細明體" charset="-120"/>
              </a:rPr>
              <a:t>Height of the tree on this slide: 3</a:t>
            </a:r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ADT: </a:t>
            </a:r>
            <a:r>
              <a:rPr lang="en-US" dirty="0"/>
              <a:t>Terminology</a:t>
            </a: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6806514" y="24331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6268351" y="335867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7270064" y="335867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7732026" y="431752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6614426" y="285543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7190689" y="281733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7612964" y="377618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6812864" y="432104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7119251" y="378288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5812529" y="431276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6094309" y="3765693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46206"/>
            <a:ext cx="8021081" cy="2141838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 smtClean="0">
                <a:ea typeface="新細明體" charset="-120"/>
              </a:rPr>
              <a:t>Hierarchical structure is good, but what we’re really after is an </a:t>
            </a:r>
            <a:r>
              <a:rPr kumimoji="1" lang="en-US" altLang="zh-TW" sz="2400" dirty="0" smtClean="0">
                <a:solidFill>
                  <a:srgbClr val="FF0000"/>
                </a:solidFill>
                <a:ea typeface="新細明體" charset="-120"/>
              </a:rPr>
              <a:t>efficiently searchable </a:t>
            </a:r>
            <a:r>
              <a:rPr kumimoji="1" lang="en-US" altLang="zh-TW" sz="2400" dirty="0" smtClean="0">
                <a:ea typeface="新細明體" charset="-120"/>
              </a:rPr>
              <a:t>data structure</a:t>
            </a:r>
          </a:p>
          <a:p>
            <a:pPr lvl="0"/>
            <a:r>
              <a:rPr kumimoji="1" lang="en-US" sz="2400" dirty="0" smtClean="0">
                <a:ea typeface="新細明體" charset="-120"/>
              </a:rPr>
              <a:t>What if we make a tree out of a sorted linked list?</a:t>
            </a:r>
          </a:p>
          <a:p>
            <a:pPr lvl="0"/>
            <a:r>
              <a:rPr kumimoji="1" lang="en-US" sz="2400" dirty="0" smtClean="0">
                <a:ea typeface="新細明體" charset="-120"/>
              </a:rPr>
              <a:t>Access 25?</a:t>
            </a:r>
          </a:p>
          <a:p>
            <a:pPr lvl="0"/>
            <a:r>
              <a:rPr kumimoji="1" lang="en-US" sz="2400" dirty="0" smtClean="0">
                <a:ea typeface="新細明體" charset="-120"/>
              </a:rPr>
              <a:t>Access 12?</a:t>
            </a: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ADT</a:t>
            </a:r>
            <a:endParaRPr lang="en-US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9" y="3130379"/>
            <a:ext cx="8555031" cy="36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US" altLang="zh-TW" sz="2400" dirty="0" smtClean="0">
                <a:ea typeface="新細明體" charset="-120"/>
              </a:rPr>
              <a:t>A </a:t>
            </a:r>
            <a:r>
              <a:rPr kumimoji="1" lang="en-US" altLang="zh-TW" sz="2400" dirty="0" smtClean="0">
                <a:solidFill>
                  <a:srgbClr val="0070C0"/>
                </a:solidFill>
                <a:ea typeface="新細明體" charset="-120"/>
              </a:rPr>
              <a:t>binary tree </a:t>
            </a:r>
            <a:r>
              <a:rPr kumimoji="1" lang="en-US" altLang="zh-TW" sz="2400" dirty="0" smtClean="0">
                <a:ea typeface="新細明體" charset="-120"/>
              </a:rPr>
              <a:t>is a tree where each node has a maximum of </a:t>
            </a:r>
            <a:r>
              <a:rPr kumimoji="1" lang="en-US" altLang="zh-TW" sz="2400" dirty="0" smtClean="0">
                <a:solidFill>
                  <a:schemeClr val="accent5"/>
                </a:solidFill>
                <a:ea typeface="新細明體" charset="-120"/>
              </a:rPr>
              <a:t>2 children</a:t>
            </a:r>
            <a:r>
              <a:rPr kumimoji="1" lang="en-US" altLang="zh-TW" sz="2400" dirty="0" smtClean="0">
                <a:ea typeface="新細明體" charset="-120"/>
              </a:rPr>
              <a:t>, and each child is either </a:t>
            </a:r>
            <a:br>
              <a:rPr kumimoji="1" lang="en-US" altLang="zh-TW" sz="2400" dirty="0" smtClean="0">
                <a:ea typeface="新細明體" charset="-120"/>
              </a:rPr>
            </a:br>
            <a:r>
              <a:rPr kumimoji="1" lang="en-US" altLang="zh-TW" sz="2400" dirty="0" smtClean="0">
                <a:ea typeface="新細明體" charset="-120"/>
              </a:rPr>
              <a:t>left or right</a:t>
            </a:r>
          </a:p>
          <a:p>
            <a:pPr lvl="0"/>
            <a:r>
              <a:rPr kumimoji="1" lang="en-US" sz="2300" dirty="0" smtClean="0">
                <a:ea typeface="新細明體" charset="-120"/>
              </a:rPr>
              <a:t>Binary tree examples:</a:t>
            </a:r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072542" y="285329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534379" y="377880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536092" y="377880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998054" y="473765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1880454" y="327556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456717" y="323746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878992" y="419631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2078892" y="474117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385279" y="4203010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1078557" y="473289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60337" y="418582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4586620" y="224163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205620" y="5169577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5050170" y="3167145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5512132" y="4125995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4970795" y="26258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5393070" y="358465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4592970" y="4129512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4899357" y="3591350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3749798" y="6123664"/>
            <a:ext cx="457200" cy="457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4031578" y="557659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6659364" y="2624692"/>
            <a:ext cx="457200" cy="457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7074775" y="4007405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7716263" y="4815653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7455243" y="4399006"/>
            <a:ext cx="337752" cy="4613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US" altLang="zh-TW" sz="2400" dirty="0" smtClean="0">
                    <a:ea typeface="新細明體" charset="-120"/>
                  </a:rPr>
                  <a:t>A </a:t>
                </a:r>
                <a:r>
                  <a:rPr kumimoji="1" lang="en-US" altLang="zh-TW" sz="2400" dirty="0" smtClean="0">
                    <a:solidFill>
                      <a:srgbClr val="0070C0"/>
                    </a:solidFill>
                    <a:ea typeface="新細明體" charset="-120"/>
                  </a:rPr>
                  <a:t>complete</a:t>
                </a:r>
                <a:r>
                  <a:rPr kumimoji="1" lang="en-US" altLang="zh-TW" sz="2400" dirty="0" smtClean="0">
                    <a:ea typeface="新細明體" charset="-120"/>
                  </a:rPr>
                  <a:t> </a:t>
                </a:r>
                <a:r>
                  <a:rPr kumimoji="1" lang="en-US" altLang="zh-TW" sz="2400" dirty="0" smtClean="0">
                    <a:solidFill>
                      <a:srgbClr val="0070C0"/>
                    </a:solidFill>
                    <a:ea typeface="新細明體" charset="-120"/>
                  </a:rPr>
                  <a:t>binary tree </a:t>
                </a:r>
                <a:r>
                  <a:rPr kumimoji="1" lang="en-US" altLang="zh-TW" sz="2400" dirty="0" smtClean="0">
                    <a:ea typeface="新細明體" charset="-120"/>
                  </a:rPr>
                  <a:t>is a binary tree with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(</m:t>
                        </m:r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𝑖</m:t>
                        </m:r>
                        <m:r>
                          <a:rPr kumimoji="1" lang="en-ZA" altLang="zh-TW" sz="24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−1)</m:t>
                        </m:r>
                      </m:sup>
                    </m:sSup>
                  </m:oMath>
                </a14:m>
                <a:r>
                  <a:rPr kumimoji="1" lang="en-US" altLang="zh-TW" sz="2400" dirty="0" smtClean="0">
                    <a:ea typeface="新細明體" charset="-120"/>
                  </a:rPr>
                  <a:t> leaves at each level </a:t>
                </a:r>
                <a14:m>
                  <m:oMath xmlns:m="http://schemas.openxmlformats.org/officeDocument/2006/math">
                    <m:r>
                      <a:rPr kumimoji="1" lang="en-ZA" altLang="zh-TW" sz="24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𝑖</m:t>
                    </m:r>
                  </m:oMath>
                </a14:m>
                <a:endParaRPr kumimoji="1" lang="en-ZA" altLang="zh-TW" sz="2400" b="0" dirty="0" smtClean="0">
                  <a:ea typeface="新細明體" charset="-120"/>
                </a:endParaRPr>
              </a:p>
              <a:p>
                <a:r>
                  <a:rPr lang="en-US" sz="2400" dirty="0" smtClean="0"/>
                  <a:t>Number of nodes doubles per level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  <a:blipFill rotWithShape="0">
                <a:blip r:embed="rId3"/>
                <a:stretch>
                  <a:fillRect l="-978" t="-16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614817" y="29686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5076654" y="389413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078367" y="389413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6540329" y="485298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422729" y="3390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5998992" y="335279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6421267" y="431164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170900" y="48656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6113292" y="4318343"/>
            <a:ext cx="82550" cy="529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4475703" y="4848224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4800429" y="4301154"/>
            <a:ext cx="370471" cy="5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5843417" y="485603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5344942" y="4351336"/>
            <a:ext cx="58801" cy="50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70888" y="2968624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1,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1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88" y="2968624"/>
                <a:ext cx="28343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51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854938" y="3889134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2,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2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38" y="3889134"/>
                <a:ext cx="28343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51" t="-11475" r="-1290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293597" y="4837062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3,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4</a:t>
                </a: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97" y="4837062"/>
                <a:ext cx="28343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51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1193</Words>
  <Application>Microsoft Office PowerPoint</Application>
  <PresentationFormat>On-screen Show (4:3)</PresentationFormat>
  <Paragraphs>467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 Unicode MS</vt:lpstr>
      <vt:lpstr>新細明體</vt:lpstr>
      <vt:lpstr>Arial</vt:lpstr>
      <vt:lpstr>Calibri</vt:lpstr>
      <vt:lpstr>Cambria Math</vt:lpstr>
      <vt:lpstr>Century Gothic</vt:lpstr>
      <vt:lpstr>Consolas</vt:lpstr>
      <vt:lpstr>Courier New</vt:lpstr>
      <vt:lpstr>Times New Roman</vt:lpstr>
      <vt:lpstr>Wingdings</vt:lpstr>
      <vt:lpstr>Presentation level design</vt:lpstr>
      <vt:lpstr>COS 212 Binary Trees</vt:lpstr>
      <vt:lpstr>Tree ADT: Introduction</vt:lpstr>
      <vt:lpstr>Tree ADT</vt:lpstr>
      <vt:lpstr>Tree ADT</vt:lpstr>
      <vt:lpstr>Tree ADT: Terminology</vt:lpstr>
      <vt:lpstr>Tree ADT: Terminology</vt:lpstr>
      <vt:lpstr>Tree ADT</vt:lpstr>
      <vt:lpstr>Binary Trees</vt:lpstr>
      <vt:lpstr>Binary Trees</vt:lpstr>
      <vt:lpstr>Binary Search Tree</vt:lpstr>
      <vt:lpstr>Binary Search Trees</vt:lpstr>
      <vt:lpstr>Implementing 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Tree: Traversals</vt:lpstr>
      <vt:lpstr>Breadth-first Traversal</vt:lpstr>
      <vt:lpstr>Breadth-first Traversal</vt:lpstr>
      <vt:lpstr>Breadth-first Traversal: Example</vt:lpstr>
      <vt:lpstr>Depth-first Traversal</vt:lpstr>
      <vt:lpstr>Depth-first Traversal</vt:lpstr>
      <vt:lpstr>Depth-first Traversal</vt:lpstr>
      <vt:lpstr>Depth-first Traversal</vt:lpstr>
      <vt:lpstr>Binary Search Tree ADT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2016-02-19T05:12:22Z</dcterms:created>
  <dcterms:modified xsi:type="dcterms:W3CDTF">2021-03-31T18:31:17Z</dcterms:modified>
</cp:coreProperties>
</file>