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56" r:id="rId3"/>
    <p:sldId id="267" r:id="rId4"/>
    <p:sldId id="268" r:id="rId5"/>
    <p:sldId id="269" r:id="rId6"/>
    <p:sldId id="270" r:id="rId7"/>
    <p:sldId id="27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738F6-915F-4351-A6B1-FE0FF66F3519}" type="datetimeFigureOut">
              <a:rPr lang="en-ZA" smtClean="0"/>
              <a:t>2021/04/06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FA42B-1237-419F-96E3-5C6CF8F863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19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8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44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1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1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6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8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7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4/6/2021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5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err="1" smtClean="0"/>
              <a:t>Stackless</a:t>
            </a:r>
            <a:r>
              <a:rPr lang="en-US" dirty="0" smtClean="0"/>
              <a:t> Traversals,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Threaded Binary Tree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43" y="1105813"/>
            <a:ext cx="3111660" cy="2387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4" y="2924436"/>
            <a:ext cx="3784772" cy="320214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05016" y="1482812"/>
            <a:ext cx="2438400" cy="8155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Single-threaded</a:t>
            </a:r>
            <a:endParaRPr lang="en-ZA" dirty="0"/>
          </a:p>
        </p:txBody>
      </p:sp>
      <p:sp>
        <p:nvSpPr>
          <p:cNvPr id="10" name="Rounded Rectangle 9"/>
          <p:cNvSpPr/>
          <p:nvPr/>
        </p:nvSpPr>
        <p:spPr>
          <a:xfrm>
            <a:off x="6166022" y="4444314"/>
            <a:ext cx="2438400" cy="8155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Double-threaded</a:t>
            </a:r>
            <a:endParaRPr lang="en-ZA" dirty="0"/>
          </a:p>
        </p:txBody>
      </p:sp>
      <p:sp>
        <p:nvSpPr>
          <p:cNvPr id="8" name="Right Arrow 7"/>
          <p:cNvSpPr/>
          <p:nvPr/>
        </p:nvSpPr>
        <p:spPr>
          <a:xfrm>
            <a:off x="3443416" y="1589903"/>
            <a:ext cx="1268627" cy="6013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ight Arrow 11"/>
          <p:cNvSpPr/>
          <p:nvPr/>
        </p:nvSpPr>
        <p:spPr>
          <a:xfrm rot="10800000">
            <a:off x="4897395" y="4551405"/>
            <a:ext cx="1268627" cy="6013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10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Threaded Binary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45" y="2789568"/>
            <a:ext cx="3111660" cy="238772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8650" y="1258373"/>
            <a:ext cx="8301166" cy="22159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Comparable&lt;?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T&gt;&gt;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el;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 left, right;</a:t>
            </a:r>
          </a:p>
          <a:p>
            <a:pPr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hasThread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893888" y="4300406"/>
            <a:ext cx="960437" cy="922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76600" y="4227381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el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93888" y="4724269"/>
            <a:ext cx="960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393950" y="4724269"/>
            <a:ext cx="0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319213" y="3725731"/>
            <a:ext cx="844550" cy="614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509838" y="4914769"/>
            <a:ext cx="728662" cy="846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1511300" y="4914769"/>
            <a:ext cx="652463" cy="884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355850" y="4492494"/>
            <a:ext cx="88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3276600" y="4108319"/>
            <a:ext cx="692150" cy="7302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05540" y="4925621"/>
            <a:ext cx="2892038" cy="104660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hasThread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smtClean="0"/>
              <a:t>flag indicates whether the right pointer is a </a:t>
            </a:r>
            <a:r>
              <a:rPr lang="en-ZA" dirty="0" smtClean="0">
                <a:solidFill>
                  <a:srgbClr val="FF0000"/>
                </a:solidFill>
              </a:rPr>
              <a:t>thread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3236913" y="5148244"/>
            <a:ext cx="1268627" cy="60136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Down Arrow 19"/>
          <p:cNvSpPr/>
          <p:nvPr/>
        </p:nvSpPr>
        <p:spPr>
          <a:xfrm rot="8577294">
            <a:off x="6933756" y="1551144"/>
            <a:ext cx="329514" cy="82031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ounded Rectangle 20"/>
          <p:cNvSpPr/>
          <p:nvPr/>
        </p:nvSpPr>
        <p:spPr>
          <a:xfrm>
            <a:off x="7279746" y="1874208"/>
            <a:ext cx="1704975" cy="8639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Refer to page 228 for explanation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39200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Traversing a threaded BST </a:t>
            </a:r>
            <a:r>
              <a:rPr kumimoji="1" lang="en-ZA" sz="2300" dirty="0" err="1" smtClean="0">
                <a:solidFill>
                  <a:srgbClr val="FF0000"/>
                </a:solidFill>
                <a:ea typeface="新細明體" charset="-120"/>
              </a:rPr>
              <a:t>inorder</a:t>
            </a:r>
            <a:r>
              <a:rPr kumimoji="1" lang="en-ZA" sz="2300" dirty="0" smtClean="0">
                <a:ea typeface="新細明體" charset="-120"/>
              </a:rPr>
              <a:t>: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dirty="0" smtClean="0"/>
              <a:t>Start at the root</a:t>
            </a:r>
            <a:endParaRPr lang="en-ZA" dirty="0"/>
          </a:p>
          <a:p>
            <a:pPr marL="685800" lvl="1" indent="-342900">
              <a:buFont typeface="+mj-lt"/>
              <a:buAutoNum type="arabicParenR"/>
            </a:pPr>
            <a:r>
              <a:rPr lang="en-ZA" dirty="0" smtClean="0"/>
              <a:t>Proceed to the leftmost node</a:t>
            </a:r>
            <a:endParaRPr lang="en-ZA" dirty="0"/>
          </a:p>
          <a:p>
            <a:pPr marL="685800" lvl="1" indent="-342900">
              <a:buFont typeface="+mj-lt"/>
              <a:buAutoNum type="arabicParenR"/>
            </a:pPr>
            <a:r>
              <a:rPr lang="en-ZA" dirty="0" smtClean="0"/>
              <a:t>While current node </a:t>
            </a:r>
            <a:r>
              <a:rPr lang="en-ZA" dirty="0" smtClean="0">
                <a:solidFill>
                  <a:schemeClr val="accent5"/>
                </a:solidFill>
              </a:rPr>
              <a:t>p != NULL</a:t>
            </a:r>
            <a:r>
              <a:rPr lang="en-ZA" dirty="0" smtClean="0"/>
              <a:t>:</a:t>
            </a:r>
            <a:endParaRPr lang="en-ZA" dirty="0"/>
          </a:p>
          <a:p>
            <a:pPr marL="1028700" lvl="2" indent="-342900">
              <a:buFont typeface="+mj-lt"/>
              <a:buAutoNum type="romanUcPeriod"/>
            </a:pPr>
            <a:r>
              <a:rPr lang="en-ZA" sz="1600" dirty="0" smtClean="0"/>
              <a:t>Visit current node</a:t>
            </a:r>
            <a:endParaRPr lang="en-ZA" sz="1600" dirty="0"/>
          </a:p>
          <a:p>
            <a:pPr marL="1028700" lvl="2" indent="-342900">
              <a:buFont typeface="+mj-lt"/>
              <a:buAutoNum type="romanUcPeriod"/>
            </a:pPr>
            <a:r>
              <a:rPr lang="en-ZA" sz="1600" dirty="0" smtClean="0"/>
              <a:t>If the right pointer points to a child, set </a:t>
            </a:r>
            <a:r>
              <a:rPr lang="en-ZA" sz="1600" dirty="0" smtClean="0">
                <a:solidFill>
                  <a:srgbClr val="00B050"/>
                </a:solidFill>
              </a:rPr>
              <a:t>p = leftmost child of right</a:t>
            </a:r>
          </a:p>
          <a:p>
            <a:pPr marL="1028700" lvl="2" indent="-342900">
              <a:buFont typeface="+mj-lt"/>
              <a:buAutoNum type="romanUcPeriod"/>
            </a:pPr>
            <a:r>
              <a:rPr lang="en-ZA" sz="1600" dirty="0" smtClean="0"/>
              <a:t>Else, if right pointer points to a successor, set </a:t>
            </a:r>
            <a:r>
              <a:rPr lang="en-ZA" sz="1600" dirty="0" smtClean="0">
                <a:solidFill>
                  <a:srgbClr val="FF0000"/>
                </a:solidFill>
              </a:rPr>
              <a:t>p = right</a:t>
            </a:r>
            <a:endParaRPr lang="en-ZA" sz="1600" dirty="0">
              <a:solidFill>
                <a:srgbClr val="FF0000"/>
              </a:solidFill>
            </a:endParaRPr>
          </a:p>
          <a:p>
            <a:pPr marL="800100" lvl="1" indent="-457200">
              <a:buFont typeface="+mj-lt"/>
              <a:buAutoNum type="arabicParenR"/>
            </a:pPr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Threaded Binary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78" y="3777046"/>
            <a:ext cx="3111660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Ordinary BSTs use an implicit or an explicit stack for traversals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Threaded BSTs do not use a stack, but incorporate “stack order” in the tree itself by maintaining threads</a:t>
            </a:r>
          </a:p>
          <a:p>
            <a:pPr lvl="0"/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Can we somehow traverse a BST without a stack and without threads? 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Consider the tree on the right: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For an in-order traversal:</a:t>
            </a:r>
          </a:p>
          <a:p>
            <a:pPr marL="800100" lvl="1" indent="-457200">
              <a:buFont typeface="+mj-lt"/>
              <a:buAutoNum type="arabicPeriod"/>
            </a:pPr>
            <a:r>
              <a:rPr kumimoji="1" lang="en-ZA" sz="2000" dirty="0" smtClean="0">
                <a:solidFill>
                  <a:srgbClr val="0070C0"/>
                </a:solidFill>
                <a:ea typeface="新細明體" charset="-120"/>
              </a:rPr>
              <a:t>Set p = root</a:t>
            </a:r>
          </a:p>
          <a:p>
            <a:pPr marL="800100" lvl="1" indent="-457200">
              <a:buFont typeface="+mj-lt"/>
              <a:buAutoNum type="arabicPeriod"/>
            </a:pPr>
            <a:r>
              <a:rPr kumimoji="1" lang="en-ZA" sz="2000" dirty="0" smtClean="0">
                <a:solidFill>
                  <a:srgbClr val="0070C0"/>
                </a:solidFill>
                <a:ea typeface="新細明體" charset="-120"/>
              </a:rPr>
              <a:t>While p != null:</a:t>
            </a:r>
          </a:p>
          <a:p>
            <a:pPr marL="1085850" lvl="2" indent="-400050">
              <a:buFont typeface="+mj-lt"/>
              <a:buAutoNum type="romanUcPeriod"/>
            </a:pPr>
            <a:r>
              <a:rPr kumimoji="1" lang="en-ZA" sz="1600" dirty="0" smtClean="0">
                <a:solidFill>
                  <a:srgbClr val="0070C0"/>
                </a:solidFill>
                <a:ea typeface="新細明體" charset="-120"/>
              </a:rPr>
              <a:t>Visit p</a:t>
            </a:r>
          </a:p>
          <a:p>
            <a:pPr marL="1085850" lvl="2" indent="-400050">
              <a:buFont typeface="+mj-lt"/>
              <a:buAutoNum type="romanUcPeriod"/>
            </a:pPr>
            <a:r>
              <a:rPr kumimoji="1" lang="en-ZA" sz="1600" dirty="0" smtClean="0">
                <a:solidFill>
                  <a:srgbClr val="0070C0"/>
                </a:solidFill>
                <a:ea typeface="新細明體" charset="-120"/>
              </a:rPr>
              <a:t>Set p = </a:t>
            </a:r>
            <a:r>
              <a:rPr kumimoji="1" lang="en-ZA" sz="1600" dirty="0" err="1" smtClean="0">
                <a:solidFill>
                  <a:srgbClr val="0070C0"/>
                </a:solidFill>
                <a:ea typeface="新細明體" charset="-120"/>
              </a:rPr>
              <a:t>p.right</a:t>
            </a:r>
            <a:endParaRPr kumimoji="1" lang="en-ZA" sz="1600" dirty="0" smtClean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sz="2200" dirty="0" smtClean="0">
                <a:ea typeface="新細明體" charset="-120"/>
              </a:rPr>
              <a:t>Joseph M. Morris devised an algorithm to</a:t>
            </a:r>
            <a:br>
              <a:rPr kumimoji="1" lang="en-ZA" sz="2200" dirty="0" smtClean="0">
                <a:ea typeface="新細明體" charset="-120"/>
              </a:rPr>
            </a:br>
            <a:r>
              <a:rPr kumimoji="1" lang="en-ZA" sz="2200" dirty="0" smtClean="0">
                <a:ea typeface="新細明體" charset="-120"/>
              </a:rPr>
              <a:t>linearize any BST, traverse it, and then </a:t>
            </a:r>
            <a:r>
              <a:rPr kumimoji="1" lang="en-ZA" sz="2200" dirty="0" smtClean="0">
                <a:solidFill>
                  <a:srgbClr val="FF0000"/>
                </a:solidFill>
                <a:ea typeface="新細明體" charset="-120"/>
              </a:rPr>
              <a:t>put it</a:t>
            </a:r>
            <a:br>
              <a:rPr kumimoji="1" lang="en-ZA" sz="2200" dirty="0" smtClean="0">
                <a:solidFill>
                  <a:srgbClr val="FF0000"/>
                </a:solidFill>
                <a:ea typeface="新細明體" charset="-120"/>
              </a:rPr>
            </a:br>
            <a:r>
              <a:rPr kumimoji="1" lang="en-ZA" sz="2200" dirty="0" smtClean="0">
                <a:solidFill>
                  <a:srgbClr val="FF0000"/>
                </a:solidFill>
                <a:ea typeface="新細明體" charset="-120"/>
              </a:rPr>
              <a:t>back together</a:t>
            </a:r>
          </a:p>
          <a:p>
            <a:pPr lvl="1"/>
            <a:endParaRPr lang="en-ZA" sz="1300" dirty="0"/>
          </a:p>
          <a:p>
            <a:pPr marL="800100" lvl="1" indent="-457200">
              <a:buFont typeface="+mj-lt"/>
              <a:buAutoNum type="arabicParenR"/>
            </a:pPr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Traversal Through Transformation</a:t>
            </a:r>
            <a:endParaRPr lang="en-US" dirty="0"/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6189508" y="319461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6596116" y="389594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24"/>
          <p:cNvSpPr>
            <a:spLocks noChangeArrowheads="1"/>
          </p:cNvSpPr>
          <p:nvPr/>
        </p:nvSpPr>
        <p:spPr bwMode="auto">
          <a:xfrm>
            <a:off x="6993164" y="462946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6573683" y="3578795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7409439" y="537151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6939573" y="4322839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7328508" y="5064892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7836623" y="609446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>
            <a:off x="7755692" y="578784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8227027" cy="257844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ZA" sz="1600" dirty="0" smtClean="0"/>
              <a:t>Initialize p </a:t>
            </a:r>
            <a:r>
              <a:rPr lang="en-ZA" sz="1600" dirty="0"/>
              <a:t>as root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600" dirty="0" smtClean="0"/>
              <a:t>While p </a:t>
            </a:r>
            <a:r>
              <a:rPr lang="en-ZA" sz="1600" dirty="0"/>
              <a:t>is not NULL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600" dirty="0" smtClean="0"/>
              <a:t>If p </a:t>
            </a:r>
            <a:r>
              <a:rPr lang="en-ZA" sz="1600" dirty="0"/>
              <a:t>does not have left </a:t>
            </a:r>
            <a:r>
              <a:rPr lang="en-ZA" sz="1600" dirty="0" smtClean="0"/>
              <a:t>child:</a:t>
            </a:r>
            <a:endParaRPr lang="en-ZA" sz="1600" dirty="0"/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 smtClean="0"/>
              <a:t>Visit p</a:t>
            </a:r>
            <a:endParaRPr lang="en-ZA" sz="1600" dirty="0"/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 smtClean="0"/>
              <a:t>Go </a:t>
            </a:r>
            <a:r>
              <a:rPr lang="en-ZA" sz="1600" dirty="0"/>
              <a:t>to the right, i.e., </a:t>
            </a:r>
            <a:r>
              <a:rPr lang="en-ZA" sz="1600" dirty="0" smtClean="0"/>
              <a:t>p </a:t>
            </a:r>
            <a:r>
              <a:rPr lang="en-ZA" sz="1600" dirty="0"/>
              <a:t>= </a:t>
            </a:r>
            <a:r>
              <a:rPr lang="en-ZA" sz="1600" dirty="0" err="1" smtClean="0"/>
              <a:t>p.right</a:t>
            </a:r>
            <a:endParaRPr lang="en-ZA" sz="1400" dirty="0"/>
          </a:p>
          <a:p>
            <a:pPr marL="685800" lvl="1" indent="-342900">
              <a:buFont typeface="+mj-lt"/>
              <a:buAutoNum type="romanUcPeriod"/>
            </a:pPr>
            <a:r>
              <a:rPr lang="en-ZA" sz="1600" dirty="0" smtClean="0"/>
              <a:t>Else</a:t>
            </a:r>
            <a:endParaRPr lang="en-ZA" sz="1600" dirty="0"/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 smtClean="0"/>
              <a:t>Make p the </a:t>
            </a:r>
            <a:r>
              <a:rPr lang="en-ZA" sz="1600" dirty="0"/>
              <a:t>right child of the rightmost node in </a:t>
            </a:r>
            <a:r>
              <a:rPr lang="en-ZA" sz="1600" dirty="0" smtClean="0"/>
              <a:t>p's </a:t>
            </a:r>
            <a:r>
              <a:rPr lang="en-ZA" sz="1600" dirty="0"/>
              <a:t>left </a:t>
            </a:r>
            <a:r>
              <a:rPr lang="en-ZA" sz="1600" dirty="0" err="1"/>
              <a:t>subtree</a:t>
            </a:r>
            <a:endParaRPr lang="en-ZA" sz="1600" dirty="0"/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/>
              <a:t>Go to the left child of </a:t>
            </a:r>
            <a:r>
              <a:rPr lang="en-ZA" sz="1600" dirty="0" smtClean="0"/>
              <a:t>p, </a:t>
            </a:r>
            <a:r>
              <a:rPr lang="en-ZA" sz="1600" dirty="0"/>
              <a:t>i.e., </a:t>
            </a:r>
            <a:r>
              <a:rPr lang="en-ZA" sz="1600" dirty="0" smtClean="0"/>
              <a:t>p </a:t>
            </a:r>
            <a:r>
              <a:rPr lang="en-ZA" sz="1600" dirty="0"/>
              <a:t>= </a:t>
            </a:r>
            <a:r>
              <a:rPr lang="en-ZA" sz="1600" dirty="0" smtClean="0"/>
              <a:t>p-</a:t>
            </a:r>
            <a:r>
              <a:rPr lang="en-ZA" sz="1600" dirty="0"/>
              <a:t>&gt;left</a:t>
            </a:r>
          </a:p>
          <a:p>
            <a:pPr marL="800100" lvl="1" indent="-457200">
              <a:buFont typeface="+mj-lt"/>
              <a:buAutoNum type="alphaLcParenR"/>
            </a:pPr>
            <a:endParaRPr kumimoji="1" lang="en-ZA" sz="28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Traversal Through Transformation</a:t>
            </a:r>
            <a:endParaRPr lang="en-US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284276" y="508254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1653414" y="434902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2050462" y="508254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 flipV="1">
            <a:off x="1591711" y="4775919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>
            <a:off x="1996871" y="4775920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95039" y="3791187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1202724" y="4117448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11430" y="4416412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867380" y="4792748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3206153" y="414122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612761" y="484254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4009809" y="557606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>
            <a:off x="3590328" y="4525398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3956218" y="5269442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197091" y="3684882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2653041" y="4061218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875342" y="3642100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 flipH="1">
            <a:off x="3765775" y="4061218"/>
            <a:ext cx="244034" cy="2515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5362328" y="414122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5768936" y="484254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24"/>
          <p:cNvSpPr>
            <a:spLocks noChangeArrowheads="1"/>
          </p:cNvSpPr>
          <p:nvPr/>
        </p:nvSpPr>
        <p:spPr bwMode="auto">
          <a:xfrm>
            <a:off x="6165984" y="557606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746503" y="4525398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6112393" y="5269442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4353266" y="3684882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4809216" y="4061218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6306125" y="4233234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H="1">
            <a:off x="6196558" y="4652352"/>
            <a:ext cx="244034" cy="2515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15"/>
          <p:cNvSpPr>
            <a:spLocks noChangeArrowheads="1"/>
          </p:cNvSpPr>
          <p:nvPr/>
        </p:nvSpPr>
        <p:spPr bwMode="auto">
          <a:xfrm>
            <a:off x="7419075" y="413589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7825683" y="483722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24"/>
          <p:cNvSpPr>
            <a:spLocks noChangeArrowheads="1"/>
          </p:cNvSpPr>
          <p:nvPr/>
        </p:nvSpPr>
        <p:spPr bwMode="auto">
          <a:xfrm>
            <a:off x="8222731" y="557074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7803250" y="4520073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>
            <a:off x="8169140" y="526411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6410013" y="3679557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6865963" y="4055893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8679931" y="4878919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 flipH="1">
            <a:off x="8570364" y="5298037"/>
            <a:ext cx="244034" cy="2515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26835" y="1077092"/>
            <a:ext cx="2256048" cy="121047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Problem?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0508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34" grpId="0" animBg="1"/>
      <p:bldP spid="35" grpId="0" animBg="1"/>
      <p:bldP spid="36" grpId="0" animBg="1"/>
      <p:bldP spid="37" grpId="0" animBg="1"/>
      <p:bldP spid="48" grpId="0" animBg="1"/>
      <p:bldP spid="49" grpId="0"/>
      <p:bldP spid="50" grpId="0" animBg="1"/>
      <p:bldP spid="51" grpId="0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2272" y="716752"/>
            <a:ext cx="8227027" cy="445987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ZA" sz="1600" dirty="0" smtClean="0"/>
              <a:t>Initialize p </a:t>
            </a:r>
            <a:r>
              <a:rPr lang="en-ZA" sz="1600" dirty="0"/>
              <a:t>as root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600" dirty="0" smtClean="0"/>
              <a:t>While p </a:t>
            </a:r>
            <a:r>
              <a:rPr lang="en-ZA" sz="1600" dirty="0"/>
              <a:t>is not NULL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600" b="1" dirty="0" smtClean="0">
                <a:solidFill>
                  <a:srgbClr val="7030A0"/>
                </a:solidFill>
              </a:rPr>
              <a:t>If</a:t>
            </a:r>
            <a:r>
              <a:rPr lang="en-ZA" sz="1600" dirty="0" smtClean="0"/>
              <a:t> p </a:t>
            </a:r>
            <a:r>
              <a:rPr lang="en-ZA" sz="1600" dirty="0"/>
              <a:t>does not have left </a:t>
            </a:r>
            <a:r>
              <a:rPr lang="en-ZA" sz="1600" dirty="0" smtClean="0"/>
              <a:t>child:</a:t>
            </a:r>
            <a:endParaRPr lang="en-ZA" sz="1600" dirty="0"/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 smtClean="0"/>
              <a:t>Visit p</a:t>
            </a:r>
            <a:endParaRPr lang="en-ZA" sz="1600" dirty="0"/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 smtClean="0"/>
              <a:t>Go </a:t>
            </a:r>
            <a:r>
              <a:rPr lang="en-ZA" sz="1600" dirty="0"/>
              <a:t>to the right, i.e., </a:t>
            </a:r>
            <a:r>
              <a:rPr lang="en-ZA" sz="1600" dirty="0" smtClean="0"/>
              <a:t>p </a:t>
            </a:r>
            <a:r>
              <a:rPr lang="en-ZA" sz="1600" dirty="0"/>
              <a:t>= </a:t>
            </a:r>
            <a:r>
              <a:rPr lang="en-ZA" sz="1600" dirty="0" err="1" smtClean="0"/>
              <a:t>p.right</a:t>
            </a:r>
            <a:endParaRPr lang="en-ZA" sz="1400" dirty="0"/>
          </a:p>
          <a:p>
            <a:pPr marL="685800" lvl="1" indent="-342900">
              <a:buFont typeface="+mj-lt"/>
              <a:buAutoNum type="romanUcPeriod"/>
            </a:pPr>
            <a:r>
              <a:rPr lang="en-ZA" sz="1600" b="1" dirty="0" smtClean="0">
                <a:solidFill>
                  <a:srgbClr val="7030A0"/>
                </a:solidFill>
              </a:rPr>
              <a:t>Else</a:t>
            </a:r>
            <a:endParaRPr lang="en-ZA" sz="1600" b="1" dirty="0">
              <a:solidFill>
                <a:srgbClr val="7030A0"/>
              </a:solidFill>
            </a:endParaRP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 smtClean="0"/>
              <a:t>Set </a:t>
            </a:r>
            <a:r>
              <a:rPr lang="en-ZA" sz="1600" dirty="0" err="1" smtClean="0">
                <a:solidFill>
                  <a:srgbClr val="FF0000"/>
                </a:solidFill>
              </a:rPr>
              <a:t>tmp</a:t>
            </a:r>
            <a:r>
              <a:rPr lang="en-ZA" sz="1600" dirty="0" smtClean="0">
                <a:solidFill>
                  <a:srgbClr val="FF0000"/>
                </a:solidFill>
              </a:rPr>
              <a:t> = </a:t>
            </a:r>
            <a:r>
              <a:rPr lang="en-ZA" sz="1600" dirty="0" err="1" smtClean="0">
                <a:solidFill>
                  <a:srgbClr val="FF0000"/>
                </a:solidFill>
              </a:rPr>
              <a:t>p.left</a:t>
            </a:r>
            <a:r>
              <a:rPr lang="en-ZA" sz="1600" dirty="0" smtClean="0"/>
              <a:t>, and keep going right until </a:t>
            </a:r>
            <a:r>
              <a:rPr lang="en-ZA" sz="1600" dirty="0" err="1" smtClean="0">
                <a:solidFill>
                  <a:srgbClr val="FF0000"/>
                </a:solidFill>
              </a:rPr>
              <a:t>tmp.right</a:t>
            </a:r>
            <a:r>
              <a:rPr lang="en-ZA" sz="1600" dirty="0" smtClean="0">
                <a:solidFill>
                  <a:srgbClr val="FF0000"/>
                </a:solidFill>
              </a:rPr>
              <a:t> == null </a:t>
            </a:r>
            <a:r>
              <a:rPr lang="en-ZA" sz="1600" dirty="0" smtClean="0"/>
              <a:t>OR  							       </a:t>
            </a:r>
            <a:r>
              <a:rPr lang="en-ZA" sz="1600" dirty="0" err="1" smtClean="0">
                <a:solidFill>
                  <a:schemeClr val="accent5"/>
                </a:solidFill>
              </a:rPr>
              <a:t>tmp.right</a:t>
            </a:r>
            <a:r>
              <a:rPr lang="en-ZA" sz="1600" dirty="0" smtClean="0">
                <a:solidFill>
                  <a:schemeClr val="accent5"/>
                </a:solidFill>
              </a:rPr>
              <a:t> == p</a:t>
            </a:r>
            <a:endParaRPr lang="en-ZA" sz="1600" dirty="0">
              <a:solidFill>
                <a:schemeClr val="accent5"/>
              </a:solidFill>
            </a:endParaRPr>
          </a:p>
          <a:p>
            <a:pPr marL="1028700" lvl="2" indent="-342900">
              <a:buFont typeface="+mj-lt"/>
              <a:buAutoNum type="alphaLcParenR"/>
            </a:pPr>
            <a:r>
              <a:rPr lang="en-ZA" sz="1600" b="1" dirty="0" smtClean="0">
                <a:solidFill>
                  <a:schemeClr val="accent5"/>
                </a:solidFill>
              </a:rPr>
              <a:t>If </a:t>
            </a:r>
            <a:r>
              <a:rPr lang="en-ZA" sz="1600" dirty="0" err="1">
                <a:solidFill>
                  <a:srgbClr val="FF0000"/>
                </a:solidFill>
              </a:rPr>
              <a:t>tmp.right</a:t>
            </a:r>
            <a:r>
              <a:rPr lang="en-ZA" sz="1600" dirty="0">
                <a:solidFill>
                  <a:srgbClr val="FF0000"/>
                </a:solidFill>
              </a:rPr>
              <a:t> == </a:t>
            </a:r>
            <a:r>
              <a:rPr lang="en-ZA" sz="1600" dirty="0" smtClean="0">
                <a:solidFill>
                  <a:srgbClr val="FF0000"/>
                </a:solidFill>
              </a:rPr>
              <a:t>null: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/>
              <a:t>Make p the right child </a:t>
            </a:r>
            <a:r>
              <a:rPr lang="en-ZA" sz="1600" dirty="0" smtClean="0"/>
              <a:t>of </a:t>
            </a:r>
            <a:r>
              <a:rPr lang="en-ZA" sz="1600" dirty="0" err="1" smtClean="0"/>
              <a:t>tmp</a:t>
            </a:r>
            <a:endParaRPr lang="en-ZA" sz="1600" dirty="0" smtClean="0"/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 smtClean="0"/>
              <a:t>Go </a:t>
            </a:r>
            <a:r>
              <a:rPr lang="en-ZA" sz="1600" dirty="0"/>
              <a:t>to </a:t>
            </a:r>
            <a:r>
              <a:rPr lang="en-ZA" sz="1600" dirty="0" smtClean="0"/>
              <a:t>the </a:t>
            </a:r>
            <a:r>
              <a:rPr lang="en-ZA" sz="1600" dirty="0"/>
              <a:t>left </a:t>
            </a:r>
            <a:r>
              <a:rPr lang="en-ZA" sz="1600" dirty="0" smtClean="0"/>
              <a:t>child of p, </a:t>
            </a:r>
            <a:r>
              <a:rPr lang="en-ZA" sz="1600" dirty="0"/>
              <a:t>i.e., </a:t>
            </a:r>
            <a:r>
              <a:rPr lang="en-ZA" sz="1600" dirty="0" smtClean="0"/>
              <a:t>p </a:t>
            </a:r>
            <a:r>
              <a:rPr lang="en-ZA" sz="1600" dirty="0"/>
              <a:t>= </a:t>
            </a:r>
            <a:r>
              <a:rPr lang="en-ZA" sz="1600" dirty="0" smtClean="0"/>
              <a:t>p-</a:t>
            </a:r>
            <a:r>
              <a:rPr lang="en-ZA" sz="1600" dirty="0"/>
              <a:t>&gt;</a:t>
            </a:r>
            <a:r>
              <a:rPr lang="en-ZA" sz="1600" dirty="0" smtClean="0"/>
              <a:t>left</a:t>
            </a:r>
          </a:p>
          <a:p>
            <a:pPr marL="1085850" lvl="2" indent="-400050">
              <a:buFont typeface="+mj-lt"/>
              <a:buAutoNum type="alphaLcParenR"/>
            </a:pPr>
            <a:r>
              <a:rPr lang="en-ZA" sz="1600" b="1" dirty="0" smtClean="0">
                <a:solidFill>
                  <a:schemeClr val="accent5"/>
                </a:solidFill>
              </a:rPr>
              <a:t>Else</a:t>
            </a:r>
            <a:r>
              <a:rPr lang="en-ZA" sz="1600" dirty="0" smtClean="0"/>
              <a:t> (if </a:t>
            </a:r>
            <a:r>
              <a:rPr lang="en-ZA" sz="1600" dirty="0" err="1">
                <a:solidFill>
                  <a:srgbClr val="FF0000"/>
                </a:solidFill>
              </a:rPr>
              <a:t>tmp.right</a:t>
            </a:r>
            <a:r>
              <a:rPr lang="en-ZA" sz="1600" dirty="0">
                <a:solidFill>
                  <a:srgbClr val="FF0000"/>
                </a:solidFill>
              </a:rPr>
              <a:t> == p</a:t>
            </a:r>
            <a:r>
              <a:rPr lang="en-ZA" sz="1600" dirty="0" smtClean="0"/>
              <a:t>)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 smtClean="0"/>
              <a:t>Visit p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 smtClean="0">
                <a:solidFill>
                  <a:schemeClr val="accent5">
                    <a:lumMod val="75000"/>
                  </a:schemeClr>
                </a:solidFill>
              </a:rPr>
              <a:t>Unlink</a:t>
            </a:r>
            <a:r>
              <a:rPr lang="en-ZA" sz="1600" dirty="0" smtClean="0"/>
              <a:t> </a:t>
            </a:r>
            <a:r>
              <a:rPr lang="en-ZA" sz="1600" dirty="0" err="1" smtClean="0"/>
              <a:t>tmp.right</a:t>
            </a:r>
            <a:r>
              <a:rPr lang="en-ZA" sz="1600" dirty="0" smtClean="0"/>
              <a:t>, i.e. </a:t>
            </a:r>
            <a:r>
              <a:rPr lang="en-ZA" sz="1600" dirty="0" err="1" smtClean="0"/>
              <a:t>tmp.right</a:t>
            </a:r>
            <a:r>
              <a:rPr lang="en-ZA" sz="1600" dirty="0" smtClean="0"/>
              <a:t> = null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/>
              <a:t>Go to the right, i.e., p = </a:t>
            </a:r>
            <a:r>
              <a:rPr lang="en-ZA" sz="1600" dirty="0" err="1"/>
              <a:t>p.right</a:t>
            </a:r>
            <a:endParaRPr lang="en-ZA" sz="1400" dirty="0"/>
          </a:p>
          <a:p>
            <a:pPr marL="1428750" lvl="3" indent="-400050">
              <a:buFont typeface="+mj-lt"/>
              <a:buAutoNum type="romanLcPeriod"/>
            </a:pPr>
            <a:endParaRPr lang="en-ZA" sz="1600" dirty="0" smtClean="0"/>
          </a:p>
          <a:p>
            <a:pPr marL="1428750" lvl="3" indent="-400050">
              <a:buFont typeface="+mj-lt"/>
              <a:buAutoNum type="romanLcPeriod"/>
            </a:pPr>
            <a:endParaRPr lang="en-ZA" sz="1600" dirty="0"/>
          </a:p>
          <a:p>
            <a:pPr marL="800100" lvl="1" indent="-457200">
              <a:buFont typeface="+mj-lt"/>
              <a:buAutoNum type="alphaLcParenR"/>
            </a:pPr>
            <a:endParaRPr kumimoji="1" lang="en-ZA" sz="28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2272" y="-4091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Reversible Morris Traversal</a:t>
            </a:r>
            <a:endParaRPr lang="en-US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029560" y="150031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7398698" y="76679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7795746" y="150031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 flipV="1">
            <a:off x="7336995" y="1193686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>
            <a:off x="7742155" y="119368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640323" y="208954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6948008" y="535215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156714" y="834179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6612664" y="1210515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7482241" y="305684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7888849" y="375817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8285897" y="449169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>
            <a:off x="7866416" y="344102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8232306" y="4185068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689345" y="3479438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 flipV="1">
            <a:off x="7138785" y="3414135"/>
            <a:ext cx="343792" cy="1980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8151430" y="2557726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 flipH="1">
            <a:off x="7886668" y="2860625"/>
            <a:ext cx="345637" cy="2416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" name="Curved Connector 3"/>
          <p:cNvCxnSpPr>
            <a:stCxn id="26" idx="2"/>
            <a:endCxn id="25" idx="4"/>
          </p:cNvCxnSpPr>
          <p:nvPr/>
        </p:nvCxnSpPr>
        <p:spPr>
          <a:xfrm rot="10800000">
            <a:off x="7710841" y="3514049"/>
            <a:ext cx="178008" cy="472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6447726" y="437964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6854334" y="508096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24"/>
          <p:cNvSpPr>
            <a:spLocks noChangeArrowheads="1"/>
          </p:cNvSpPr>
          <p:nvPr/>
        </p:nvSpPr>
        <p:spPr bwMode="auto">
          <a:xfrm>
            <a:off x="7251382" y="581449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6831901" y="4763822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7197791" y="550786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7391523" y="4471658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H="1">
            <a:off x="7281956" y="4890776"/>
            <a:ext cx="244034" cy="2515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7" name="Curved Connector 46"/>
          <p:cNvCxnSpPr>
            <a:stCxn id="39" idx="2"/>
            <a:endCxn id="38" idx="4"/>
          </p:cNvCxnSpPr>
          <p:nvPr/>
        </p:nvCxnSpPr>
        <p:spPr>
          <a:xfrm rot="10800000">
            <a:off x="6676326" y="4836847"/>
            <a:ext cx="178008" cy="472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3897237" y="617399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Oval 22"/>
          <p:cNvSpPr>
            <a:spLocks noChangeArrowheads="1"/>
          </p:cNvSpPr>
          <p:nvPr/>
        </p:nvSpPr>
        <p:spPr bwMode="auto">
          <a:xfrm>
            <a:off x="4266375" y="544047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0" name="Oval 24"/>
          <p:cNvSpPr>
            <a:spLocks noChangeArrowheads="1"/>
          </p:cNvSpPr>
          <p:nvPr/>
        </p:nvSpPr>
        <p:spPr bwMode="auto">
          <a:xfrm>
            <a:off x="4663423" y="617399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1" name="Line 36"/>
          <p:cNvSpPr>
            <a:spLocks noChangeShapeType="1"/>
          </p:cNvSpPr>
          <p:nvPr/>
        </p:nvSpPr>
        <p:spPr bwMode="auto">
          <a:xfrm flipV="1">
            <a:off x="4204672" y="5867373"/>
            <a:ext cx="149765" cy="32839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6"/>
          <p:cNvSpPr>
            <a:spLocks noChangeShapeType="1"/>
          </p:cNvSpPr>
          <p:nvPr/>
        </p:nvSpPr>
        <p:spPr bwMode="auto">
          <a:xfrm>
            <a:off x="4609832" y="586737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3024391" y="5507866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>
            <a:off x="3480341" y="5884202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194875" y="5538169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68" name="Line 11"/>
          <p:cNvSpPr>
            <a:spLocks noChangeShapeType="1"/>
          </p:cNvSpPr>
          <p:nvPr/>
        </p:nvSpPr>
        <p:spPr bwMode="auto">
          <a:xfrm flipH="1">
            <a:off x="5085308" y="5957287"/>
            <a:ext cx="244034" cy="2515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5687819" y="4800690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 flipV="1">
            <a:off x="6137259" y="4735387"/>
            <a:ext cx="343792" cy="1980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/>
      <p:bldP spid="4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/>
      <p:bldP spid="66" grpId="0" animBg="1"/>
      <p:bldP spid="67" grpId="0"/>
      <p:bldP spid="68" grpId="0" animBg="1"/>
      <p:bldP spid="69" grpId="0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3937" y="0"/>
            <a:ext cx="7886700" cy="623413"/>
          </a:xfrm>
        </p:spPr>
        <p:txBody>
          <a:bodyPr/>
          <a:lstStyle/>
          <a:p>
            <a:r>
              <a:rPr lang="en-US" dirty="0" smtClean="0"/>
              <a:t>Morris Tree Traversal</a:t>
            </a:r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2" y="581532"/>
            <a:ext cx="8509686" cy="64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90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Binary Search Tree ADT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8994" y="4583114"/>
            <a:ext cx="4744994" cy="20484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748097" y="1024193"/>
            <a:ext cx="8103459" cy="532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ZA" sz="2300" dirty="0" smtClean="0">
                <a:ea typeface="新細明體" charset="-120"/>
              </a:rPr>
              <a:t>A linked list that branches out from the root using </a:t>
            </a:r>
            <a:r>
              <a:rPr kumimoji="1" lang="en-ZA" sz="2300" dirty="0" smtClean="0">
                <a:solidFill>
                  <a:schemeClr val="accent5"/>
                </a:solidFill>
                <a:ea typeface="新細明體" charset="-120"/>
              </a:rPr>
              <a:t>left </a:t>
            </a:r>
            <a:r>
              <a:rPr kumimoji="1" lang="en-ZA" sz="2300" dirty="0" smtClean="0">
                <a:ea typeface="新細明體" charset="-120"/>
              </a:rPr>
              <a:t>and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right</a:t>
            </a:r>
            <a:r>
              <a:rPr kumimoji="1" lang="en-ZA" sz="2300" dirty="0" smtClean="0">
                <a:ea typeface="新細明體" charset="-120"/>
              </a:rPr>
              <a:t> pointers</a:t>
            </a:r>
          </a:p>
          <a:p>
            <a:r>
              <a:rPr kumimoji="1" lang="en-ZA" sz="2300" dirty="0" smtClean="0">
                <a:ea typeface="新細明體" charset="-120"/>
              </a:rPr>
              <a:t>Binary Search Tree (BST): </a:t>
            </a:r>
          </a:p>
          <a:p>
            <a:pPr lvl="1"/>
            <a:r>
              <a:rPr kumimoji="1" lang="en-ZA" sz="2000" dirty="0" smtClean="0">
                <a:solidFill>
                  <a:schemeClr val="accent5"/>
                </a:solidFill>
                <a:ea typeface="新細明體" charset="-120"/>
              </a:rPr>
              <a:t>all values in the left </a:t>
            </a:r>
            <a:r>
              <a:rPr kumimoji="1" lang="en-ZA" sz="2000" dirty="0" err="1" smtClean="0">
                <a:solidFill>
                  <a:schemeClr val="accent5"/>
                </a:solidFill>
                <a:ea typeface="新細明體" charset="-120"/>
              </a:rPr>
              <a:t>subtree</a:t>
            </a:r>
            <a:r>
              <a:rPr kumimoji="1" lang="en-ZA" sz="2000" dirty="0" smtClean="0">
                <a:solidFill>
                  <a:schemeClr val="accent5"/>
                </a:solidFill>
                <a:ea typeface="新細明體" charset="-120"/>
              </a:rPr>
              <a:t> must be smaller than the parent</a:t>
            </a:r>
          </a:p>
          <a:p>
            <a:pPr lvl="1"/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all values in the right </a:t>
            </a:r>
            <a:r>
              <a:rPr kumimoji="1" lang="en-ZA" sz="2000" dirty="0" err="1" smtClean="0">
                <a:solidFill>
                  <a:srgbClr val="FF0000"/>
                </a:solidFill>
                <a:ea typeface="新細明體" charset="-120"/>
              </a:rPr>
              <a:t>subtree</a:t>
            </a:r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 must be larger than the parent</a:t>
            </a:r>
          </a:p>
          <a:p>
            <a:r>
              <a:rPr kumimoji="1" lang="en-ZA" sz="2300" dirty="0" smtClean="0">
                <a:ea typeface="新細明體" charset="-120"/>
              </a:rPr>
              <a:t>Every sub-tree (branch) is also a BST</a:t>
            </a:r>
          </a:p>
          <a:p>
            <a:r>
              <a:rPr kumimoji="1" lang="en-ZA" sz="2300" dirty="0" smtClean="0">
                <a:solidFill>
                  <a:srgbClr val="00B050"/>
                </a:solidFill>
                <a:ea typeface="新細明體" charset="-120"/>
              </a:rPr>
              <a:t>Efficient search: O(</a:t>
            </a:r>
            <a:r>
              <a:rPr kumimoji="1" lang="en-ZA" sz="2300" dirty="0" err="1" smtClean="0">
                <a:solidFill>
                  <a:srgbClr val="00B050"/>
                </a:solidFill>
                <a:ea typeface="新細明體" charset="-120"/>
              </a:rPr>
              <a:t>lg</a:t>
            </a:r>
            <a:r>
              <a:rPr kumimoji="1" lang="en-ZA" sz="2300" dirty="0" smtClean="0">
                <a:solidFill>
                  <a:srgbClr val="00B050"/>
                </a:solidFill>
                <a:ea typeface="新細明體" charset="-120"/>
              </a:rPr>
              <a:t> n)</a:t>
            </a:r>
          </a:p>
          <a:p>
            <a:r>
              <a:rPr kumimoji="1" lang="en-ZA" sz="2300" dirty="0" smtClean="0">
                <a:ea typeface="新細明體" charset="-120"/>
              </a:rPr>
              <a:t>Traversal: breadth-first, depth-first</a:t>
            </a:r>
          </a:p>
          <a:p>
            <a:r>
              <a:rPr kumimoji="1" lang="en-ZA" sz="2300" dirty="0" smtClean="0">
                <a:ea typeface="新細明體" charset="-120"/>
              </a:rPr>
              <a:t>Depth-first, </a:t>
            </a:r>
            <a:r>
              <a:rPr kumimoji="1" lang="en-ZA" sz="2000" dirty="0" err="1" smtClean="0">
                <a:solidFill>
                  <a:srgbClr val="C00000"/>
                </a:solidFill>
                <a:ea typeface="新細明體" charset="-120"/>
              </a:rPr>
              <a:t>inorder</a:t>
            </a:r>
            <a:r>
              <a:rPr kumimoji="1" lang="en-ZA" sz="2000" dirty="0" smtClean="0">
                <a:ea typeface="新細明體" charset="-120"/>
              </a:rPr>
              <a:t>: left-&gt;parent-&gt;right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349396" y="323193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6811233" y="415744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7812946" y="415744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8274908" y="511629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 flipH="1">
            <a:off x="7157308" y="365421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>
            <a:off x="7733571" y="361611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8155846" y="45749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7355746" y="511981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H="1">
            <a:off x="7662133" y="458165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39"/>
          <p:cNvSpPr>
            <a:spLocks noChangeArrowheads="1"/>
          </p:cNvSpPr>
          <p:nvPr/>
        </p:nvSpPr>
        <p:spPr bwMode="auto">
          <a:xfrm>
            <a:off x="6355411" y="511153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H="1">
            <a:off x="6637191" y="456446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024" y="1112104"/>
            <a:ext cx="4957462" cy="19935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7731" y="2767915"/>
            <a:ext cx="4744994" cy="20484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024" y="4750472"/>
            <a:ext cx="4957462" cy="2031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visit(p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006241" y="922652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Traversal algorithms are elegant. But are they efficient?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439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Postorder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7654" y="182355"/>
            <a:ext cx="4468129" cy="2031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visit(p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Group 316"/>
          <p:cNvGraphicFramePr>
            <a:graphicFrameLocks noGrp="1"/>
          </p:cNvGraphicFramePr>
          <p:nvPr>
            <p:extLst/>
          </p:nvPr>
        </p:nvGraphicFramePr>
        <p:xfrm>
          <a:off x="554727" y="5634678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1847335" y="111210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309172" y="203761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2310885" y="203761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2772847" y="299646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1655247" y="153437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2231510" y="149627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653785" y="245512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8"/>
          <p:cNvSpPr>
            <a:spLocks noChangeShapeType="1"/>
          </p:cNvSpPr>
          <p:nvPr/>
        </p:nvSpPr>
        <p:spPr bwMode="auto">
          <a:xfrm flipH="1">
            <a:off x="2160072" y="246182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39"/>
          <p:cNvSpPr>
            <a:spLocks noChangeArrowheads="1"/>
          </p:cNvSpPr>
          <p:nvPr/>
        </p:nvSpPr>
        <p:spPr bwMode="auto">
          <a:xfrm>
            <a:off x="853350" y="299170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H="1">
            <a:off x="1135130" y="244463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1853685" y="299998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graphicFrame>
        <p:nvGraphicFramePr>
          <p:cNvPr id="30" name="Group 316"/>
          <p:cNvGraphicFramePr>
            <a:graphicFrameLocks noGrp="1"/>
          </p:cNvGraphicFramePr>
          <p:nvPr>
            <p:extLst/>
          </p:nvPr>
        </p:nvGraphicFramePr>
        <p:xfrm>
          <a:off x="1462193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316"/>
          <p:cNvGraphicFramePr>
            <a:graphicFrameLocks noGrp="1"/>
          </p:cNvGraphicFramePr>
          <p:nvPr>
            <p:extLst/>
          </p:nvPr>
        </p:nvGraphicFramePr>
        <p:xfrm>
          <a:off x="1461572" y="5309283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316"/>
          <p:cNvGraphicFramePr>
            <a:graphicFrameLocks noGrp="1"/>
          </p:cNvGraphicFramePr>
          <p:nvPr>
            <p:extLst/>
          </p:nvPr>
        </p:nvGraphicFramePr>
        <p:xfrm>
          <a:off x="2440994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316"/>
          <p:cNvGraphicFramePr>
            <a:graphicFrameLocks noGrp="1"/>
          </p:cNvGraphicFramePr>
          <p:nvPr>
            <p:extLst/>
          </p:nvPr>
        </p:nvGraphicFramePr>
        <p:xfrm>
          <a:off x="2443075" y="5301051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316"/>
          <p:cNvGraphicFramePr>
            <a:graphicFrameLocks noGrp="1"/>
          </p:cNvGraphicFramePr>
          <p:nvPr>
            <p:extLst/>
          </p:nvPr>
        </p:nvGraphicFramePr>
        <p:xfrm>
          <a:off x="2444836" y="499212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316"/>
          <p:cNvGraphicFramePr>
            <a:graphicFrameLocks noGrp="1"/>
          </p:cNvGraphicFramePr>
          <p:nvPr>
            <p:extLst/>
          </p:nvPr>
        </p:nvGraphicFramePr>
        <p:xfrm>
          <a:off x="3425415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Group 316"/>
          <p:cNvGraphicFramePr>
            <a:graphicFrameLocks noGrp="1"/>
          </p:cNvGraphicFramePr>
          <p:nvPr>
            <p:extLst/>
          </p:nvPr>
        </p:nvGraphicFramePr>
        <p:xfrm>
          <a:off x="3427496" y="5301046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Group 316"/>
          <p:cNvGraphicFramePr>
            <a:graphicFrameLocks noGrp="1"/>
          </p:cNvGraphicFramePr>
          <p:nvPr>
            <p:extLst/>
          </p:nvPr>
        </p:nvGraphicFramePr>
        <p:xfrm>
          <a:off x="3425415" y="4975651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316"/>
          <p:cNvGraphicFramePr>
            <a:graphicFrameLocks noGrp="1"/>
          </p:cNvGraphicFramePr>
          <p:nvPr>
            <p:extLst/>
          </p:nvPr>
        </p:nvGraphicFramePr>
        <p:xfrm>
          <a:off x="4429141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316"/>
          <p:cNvGraphicFramePr>
            <a:graphicFrameLocks noGrp="1"/>
          </p:cNvGraphicFramePr>
          <p:nvPr>
            <p:extLst/>
          </p:nvPr>
        </p:nvGraphicFramePr>
        <p:xfrm>
          <a:off x="4432940" y="5301046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316"/>
          <p:cNvGraphicFramePr>
            <a:graphicFrameLocks noGrp="1"/>
          </p:cNvGraphicFramePr>
          <p:nvPr>
            <p:extLst/>
          </p:nvPr>
        </p:nvGraphicFramePr>
        <p:xfrm>
          <a:off x="4432940" y="4975652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316"/>
          <p:cNvGraphicFramePr>
            <a:graphicFrameLocks noGrp="1"/>
          </p:cNvGraphicFramePr>
          <p:nvPr>
            <p:extLst/>
          </p:nvPr>
        </p:nvGraphicFramePr>
        <p:xfrm>
          <a:off x="3428244" y="4679091"/>
          <a:ext cx="609600" cy="292598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287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null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316"/>
          <p:cNvGraphicFramePr>
            <a:graphicFrameLocks noGrp="1"/>
          </p:cNvGraphicFramePr>
          <p:nvPr>
            <p:extLst/>
          </p:nvPr>
        </p:nvGraphicFramePr>
        <p:xfrm>
          <a:off x="5447804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Group 316"/>
          <p:cNvGraphicFramePr>
            <a:graphicFrameLocks noGrp="1"/>
          </p:cNvGraphicFramePr>
          <p:nvPr>
            <p:extLst/>
          </p:nvPr>
        </p:nvGraphicFramePr>
        <p:xfrm>
          <a:off x="5446311" y="5309284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Group 316"/>
          <p:cNvGraphicFramePr>
            <a:graphicFrameLocks noGrp="1"/>
          </p:cNvGraphicFramePr>
          <p:nvPr>
            <p:extLst/>
          </p:nvPr>
        </p:nvGraphicFramePr>
        <p:xfrm>
          <a:off x="5446312" y="4983889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Group 316"/>
          <p:cNvGraphicFramePr>
            <a:graphicFrameLocks noGrp="1"/>
          </p:cNvGraphicFramePr>
          <p:nvPr>
            <p:extLst/>
          </p:nvPr>
        </p:nvGraphicFramePr>
        <p:xfrm>
          <a:off x="5446311" y="4666733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null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Group 316"/>
          <p:cNvGraphicFramePr>
            <a:graphicFrameLocks noGrp="1"/>
          </p:cNvGraphicFramePr>
          <p:nvPr>
            <p:extLst/>
          </p:nvPr>
        </p:nvGraphicFramePr>
        <p:xfrm>
          <a:off x="6484482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Group 316"/>
          <p:cNvGraphicFramePr>
            <a:graphicFrameLocks noGrp="1"/>
          </p:cNvGraphicFramePr>
          <p:nvPr>
            <p:extLst/>
          </p:nvPr>
        </p:nvGraphicFramePr>
        <p:xfrm>
          <a:off x="6486563" y="5329880"/>
          <a:ext cx="609600" cy="292598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22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316"/>
          <p:cNvGraphicFramePr>
            <a:graphicFrameLocks noGrp="1"/>
          </p:cNvGraphicFramePr>
          <p:nvPr>
            <p:extLst/>
          </p:nvPr>
        </p:nvGraphicFramePr>
        <p:xfrm>
          <a:off x="6484482" y="5000365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6384322" y="6104237"/>
            <a:ext cx="815546" cy="337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</a:t>
            </a:r>
            <a:r>
              <a:rPr lang="en-ZA" dirty="0" smtClean="0"/>
              <a:t>isit 1</a:t>
            </a:r>
            <a:endParaRPr lang="en-ZA" dirty="0"/>
          </a:p>
        </p:txBody>
      </p:sp>
      <p:graphicFrame>
        <p:nvGraphicFramePr>
          <p:cNvPr id="56" name="Group 316"/>
          <p:cNvGraphicFramePr>
            <a:graphicFrameLocks noGrp="1"/>
          </p:cNvGraphicFramePr>
          <p:nvPr>
            <p:extLst/>
          </p:nvPr>
        </p:nvGraphicFramePr>
        <p:xfrm>
          <a:off x="7471695" y="5634718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316"/>
          <p:cNvGraphicFramePr>
            <a:graphicFrameLocks noGrp="1"/>
          </p:cNvGraphicFramePr>
          <p:nvPr>
            <p:extLst/>
          </p:nvPr>
        </p:nvGraphicFramePr>
        <p:xfrm>
          <a:off x="7473776" y="5309325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316"/>
          <p:cNvGraphicFramePr>
            <a:graphicFrameLocks noGrp="1"/>
          </p:cNvGraphicFramePr>
          <p:nvPr>
            <p:extLst/>
          </p:nvPr>
        </p:nvGraphicFramePr>
        <p:xfrm>
          <a:off x="8410014" y="5622321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Group 316"/>
          <p:cNvGraphicFramePr>
            <a:graphicFrameLocks noGrp="1"/>
          </p:cNvGraphicFramePr>
          <p:nvPr>
            <p:extLst/>
          </p:nvPr>
        </p:nvGraphicFramePr>
        <p:xfrm>
          <a:off x="8410832" y="529692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Group 316"/>
          <p:cNvGraphicFramePr>
            <a:graphicFrameLocks noGrp="1"/>
          </p:cNvGraphicFramePr>
          <p:nvPr>
            <p:extLst/>
          </p:nvPr>
        </p:nvGraphicFramePr>
        <p:xfrm>
          <a:off x="8415039" y="4983890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null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Oval 62"/>
          <p:cNvSpPr/>
          <p:nvPr/>
        </p:nvSpPr>
        <p:spPr>
          <a:xfrm>
            <a:off x="5369315" y="2494817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Recursion is not magic – in case of computers, it’s just a stack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5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024" y="1112104"/>
            <a:ext cx="4957462" cy="19935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990193" y="232025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if we re-write recursive functions iteratively?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809023" y="3546385"/>
            <a:ext cx="7791279" cy="3085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preorder()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root;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Stack&lt;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stack = 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Stack&lt;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while(!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stack.isEmpty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	p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	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	if(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null)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	if(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null)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130378" y="3105665"/>
            <a:ext cx="453081" cy="44072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/>
          <p:cNvSpPr/>
          <p:nvPr/>
        </p:nvSpPr>
        <p:spPr>
          <a:xfrm>
            <a:off x="5990193" y="1620093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Now we’re just using a stack manually!</a:t>
            </a:r>
            <a:endParaRPr lang="en-ZA" dirty="0"/>
          </a:p>
        </p:txBody>
      </p:sp>
      <p:sp>
        <p:nvSpPr>
          <p:cNvPr id="9" name="Oval 8"/>
          <p:cNvSpPr/>
          <p:nvPr/>
        </p:nvSpPr>
        <p:spPr>
          <a:xfrm>
            <a:off x="5990193" y="2880476"/>
            <a:ext cx="2816484" cy="1290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Is non-recursive implementation better?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499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0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0309" y="891744"/>
            <a:ext cx="4957462" cy="19935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026835" y="1077093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Which one do you prefer?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809023" y="3326024"/>
            <a:ext cx="8145507" cy="34619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root, q = root;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Stack&lt;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stack = 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Stack&lt;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null; p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while(p !=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 &amp;&amp;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null ||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q)) 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	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q = p;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	if(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stack.isEmpty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return;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	p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p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998573" y="2885305"/>
            <a:ext cx="453081" cy="44072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11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0309" y="891744"/>
            <a:ext cx="4957462" cy="16475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9023" y="2979008"/>
            <a:ext cx="8145507" cy="38089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root;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Stack&lt;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stack = 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Stack&lt;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&gt;&gt;();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 != null)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while(p != null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null)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while(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null &amp;&amp; !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stack.isEmpty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visit(p);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visit(p);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if(!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p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 p = null;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062499" y="2538288"/>
            <a:ext cx="453081" cy="44072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/>
          <p:cNvSpPr/>
          <p:nvPr/>
        </p:nvSpPr>
        <p:spPr>
          <a:xfrm>
            <a:off x="6026835" y="233320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Welcome to the iterative HELL!</a:t>
            </a:r>
            <a:endParaRPr lang="en-ZA" dirty="0"/>
          </a:p>
        </p:txBody>
      </p:sp>
      <p:sp>
        <p:nvSpPr>
          <p:cNvPr id="11" name="Oval 10"/>
          <p:cNvSpPr/>
          <p:nvPr/>
        </p:nvSpPr>
        <p:spPr>
          <a:xfrm>
            <a:off x="6026835" y="1364040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Elegance is gone, but </a:t>
            </a:r>
            <a:r>
              <a:rPr lang="en-ZA" b="1" dirty="0" smtClean="0"/>
              <a:t>NO</a:t>
            </a:r>
            <a:r>
              <a:rPr lang="en-ZA" dirty="0" smtClean="0"/>
              <a:t> improvement is achieved </a:t>
            </a:r>
            <a:r>
              <a:rPr lang="en-ZA" dirty="0" smtClean="0">
                <a:sym typeface="Wingdings" panose="05000000000000000000" pitchFamily="2" charset="2"/>
              </a:rPr>
              <a:t>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605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Both recursive and iterative traversal algorithms use a stack: either </a:t>
            </a:r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implicitly</a:t>
            </a:r>
            <a:r>
              <a:rPr kumimoji="1" lang="en-ZA" sz="2300" dirty="0" smtClean="0">
                <a:ea typeface="新細明體" charset="-120"/>
              </a:rPr>
              <a:t> (recursion) or </a:t>
            </a:r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explicitly</a:t>
            </a:r>
            <a:r>
              <a:rPr kumimoji="1" lang="en-ZA" sz="2300" dirty="0" smtClean="0">
                <a:ea typeface="新細明體" charset="-120"/>
              </a:rPr>
              <a:t> (iteration)</a:t>
            </a:r>
          </a:p>
          <a:p>
            <a:r>
              <a:rPr kumimoji="1" lang="en-ZA" dirty="0" smtClean="0">
                <a:ea typeface="新細明體" charset="-120"/>
              </a:rPr>
              <a:t>Possible problems?</a:t>
            </a:r>
          </a:p>
          <a:p>
            <a:pPr lvl="1"/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Potential stack overflow</a:t>
            </a:r>
          </a:p>
          <a:p>
            <a:pPr lvl="1"/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Overhead of using an additional data structure</a:t>
            </a:r>
            <a:endParaRPr lang="en-ZA" dirty="0">
              <a:solidFill>
                <a:srgbClr val="FF0000"/>
              </a:solidFill>
            </a:endParaRPr>
          </a:p>
          <a:p>
            <a:r>
              <a:rPr lang="en-ZA" sz="2200" dirty="0" smtClean="0"/>
              <a:t>Why do we use a stack: to </a:t>
            </a:r>
            <a:r>
              <a:rPr lang="en-ZA" sz="2200" dirty="0" smtClean="0">
                <a:solidFill>
                  <a:schemeClr val="accent6"/>
                </a:solidFill>
              </a:rPr>
              <a:t>backtrack</a:t>
            </a:r>
          </a:p>
          <a:p>
            <a:r>
              <a:rPr lang="en-ZA" sz="2200" dirty="0" smtClean="0"/>
              <a:t>What if we made the tree </a:t>
            </a:r>
            <a:r>
              <a:rPr lang="en-ZA" sz="2200" dirty="0" smtClean="0">
                <a:solidFill>
                  <a:srgbClr val="0070C0"/>
                </a:solidFill>
              </a:rPr>
              <a:t>doubly-linked</a:t>
            </a:r>
            <a:r>
              <a:rPr lang="en-ZA" sz="2200" dirty="0" smtClean="0"/>
              <a:t> instead?</a:t>
            </a:r>
          </a:p>
          <a:p>
            <a:pPr lvl="1"/>
            <a:r>
              <a:rPr lang="en-ZA" sz="1900" dirty="0" smtClean="0"/>
              <a:t>I.e., every node knows its parent</a:t>
            </a:r>
          </a:p>
          <a:p>
            <a:pPr lvl="1"/>
            <a:r>
              <a:rPr lang="en-ZA" sz="1900" dirty="0" smtClean="0">
                <a:solidFill>
                  <a:srgbClr val="FF0000"/>
                </a:solidFill>
              </a:rPr>
              <a:t>Efficiency?</a:t>
            </a:r>
          </a:p>
          <a:p>
            <a:pPr lvl="1"/>
            <a:r>
              <a:rPr lang="en-ZA" sz="1900" dirty="0" smtClean="0"/>
              <a:t>Paths will have to be travelled twice: from root</a:t>
            </a:r>
            <a:br>
              <a:rPr lang="en-ZA" sz="1900" dirty="0" smtClean="0"/>
            </a:br>
            <a:r>
              <a:rPr lang="en-ZA" sz="1900" dirty="0" smtClean="0"/>
              <a:t>to leaf and all the way back</a:t>
            </a:r>
          </a:p>
          <a:p>
            <a:pPr lvl="1"/>
            <a:r>
              <a:rPr lang="en-ZA" sz="1900" dirty="0" smtClean="0"/>
              <a:t>Extra memory is needed to store the “parent”</a:t>
            </a:r>
            <a:br>
              <a:rPr lang="en-ZA" sz="1900" dirty="0" smtClean="0"/>
            </a:br>
            <a:r>
              <a:rPr lang="en-ZA" sz="1900" dirty="0" smtClean="0"/>
              <a:t>references</a:t>
            </a:r>
            <a:endParaRPr lang="en-ZA" sz="2200" dirty="0" smtClean="0"/>
          </a:p>
          <a:p>
            <a:r>
              <a:rPr lang="en-ZA" sz="2200" dirty="0" smtClean="0">
                <a:solidFill>
                  <a:srgbClr val="0070C0"/>
                </a:solidFill>
              </a:rPr>
              <a:t>Compromise:</a:t>
            </a:r>
            <a:r>
              <a:rPr lang="en-ZA" sz="2200" dirty="0" smtClean="0"/>
              <a:t> </a:t>
            </a:r>
            <a:r>
              <a:rPr lang="en-ZA" sz="2200" u="sng" dirty="0" smtClean="0"/>
              <a:t>Threaded Binary Tree</a:t>
            </a:r>
            <a:endParaRPr lang="en-US" u="sng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err="1" smtClean="0"/>
              <a:t>Stackless</a:t>
            </a:r>
            <a:r>
              <a:rPr lang="en-US" dirty="0" smtClean="0"/>
              <a:t> Depth-First Traversals?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49396" y="409690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811233" y="502242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812946" y="502242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74908" y="598127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57308" y="451918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33571" y="448108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55846" y="543993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55746" y="59847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62133" y="544662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55411" y="597650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37191" y="542943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Most useful traversal of a binary search tree: </a:t>
            </a:r>
            <a:r>
              <a:rPr kumimoji="1" lang="en-ZA" sz="2300" dirty="0" err="1" smtClean="0">
                <a:solidFill>
                  <a:srgbClr val="0070C0"/>
                </a:solidFill>
                <a:ea typeface="新細明體" charset="-120"/>
              </a:rPr>
              <a:t>inorder</a:t>
            </a:r>
            <a:endParaRPr kumimoji="1" lang="en-ZA" sz="2300" dirty="0" smtClean="0">
              <a:solidFill>
                <a:srgbClr val="0070C0"/>
              </a:solidFill>
              <a:ea typeface="新細明體" charset="-120"/>
            </a:endParaRPr>
          </a:p>
          <a:p>
            <a:pPr lvl="0"/>
            <a:r>
              <a:rPr kumimoji="1" lang="en-ZA" sz="2300" dirty="0" smtClean="0">
                <a:ea typeface="新細明體" charset="-120"/>
              </a:rPr>
              <a:t>We only wish to visit every node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once</a:t>
            </a:r>
            <a:r>
              <a:rPr kumimoji="1" lang="en-ZA" sz="2300" dirty="0" smtClean="0">
                <a:ea typeface="新細明體" charset="-120"/>
              </a:rPr>
              <a:t> 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Instead of storing a “parent” reference, store a </a:t>
            </a:r>
            <a:r>
              <a:rPr kumimoji="1" lang="en-ZA" sz="2300" dirty="0" smtClean="0">
                <a:solidFill>
                  <a:srgbClr val="00B050"/>
                </a:solidFill>
                <a:ea typeface="新細明體" charset="-120"/>
              </a:rPr>
              <a:t>reference to the next node </a:t>
            </a:r>
            <a:r>
              <a:rPr kumimoji="1" lang="en-ZA" sz="2300" dirty="0" smtClean="0">
                <a:ea typeface="新細明體" charset="-120"/>
              </a:rPr>
              <a:t>according to </a:t>
            </a:r>
            <a:r>
              <a:rPr kumimoji="1" lang="en-ZA" sz="2300" dirty="0" err="1" smtClean="0">
                <a:solidFill>
                  <a:schemeClr val="accent5"/>
                </a:solidFill>
                <a:ea typeface="新細明體" charset="-120"/>
              </a:rPr>
              <a:t>inorder</a:t>
            </a:r>
            <a:r>
              <a:rPr kumimoji="1" lang="en-ZA" sz="2300" dirty="0" smtClean="0">
                <a:solidFill>
                  <a:schemeClr val="accent5"/>
                </a:solidFill>
                <a:ea typeface="新細明體" charset="-120"/>
              </a:rPr>
              <a:t> </a:t>
            </a:r>
            <a:r>
              <a:rPr kumimoji="1" lang="en-ZA" sz="2300" dirty="0" smtClean="0">
                <a:ea typeface="新細明體" charset="-120"/>
              </a:rPr>
              <a:t>traversal</a:t>
            </a:r>
          </a:p>
          <a:p>
            <a:pPr lvl="0"/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Save memory:</a:t>
            </a:r>
            <a:r>
              <a:rPr kumimoji="1" lang="en-ZA" sz="2300" dirty="0" smtClean="0">
                <a:ea typeface="新細明體" charset="-120"/>
              </a:rPr>
              <a:t> instead of adding extra reference variables, </a:t>
            </a:r>
            <a:r>
              <a:rPr kumimoji="1" lang="en-ZA" sz="2300" i="1" dirty="0" smtClean="0">
                <a:ea typeface="新細明體" charset="-120"/>
              </a:rPr>
              <a:t>re-use</a:t>
            </a:r>
            <a:r>
              <a:rPr kumimoji="1" lang="en-ZA" sz="2300" dirty="0" smtClean="0">
                <a:ea typeface="新細明體" charset="-120"/>
              </a:rPr>
              <a:t> </a:t>
            </a:r>
            <a:r>
              <a:rPr kumimoji="1" lang="en-ZA" sz="2300" dirty="0" smtClean="0">
                <a:solidFill>
                  <a:schemeClr val="accent5"/>
                </a:solidFill>
                <a:ea typeface="新細明體" charset="-120"/>
              </a:rPr>
              <a:t>“left”</a:t>
            </a:r>
            <a:r>
              <a:rPr kumimoji="1" lang="en-ZA" sz="2300" dirty="0" smtClean="0">
                <a:ea typeface="新細明體" charset="-120"/>
              </a:rPr>
              <a:t> and </a:t>
            </a:r>
            <a:r>
              <a:rPr kumimoji="1" lang="en-ZA" sz="2300" dirty="0" smtClean="0">
                <a:solidFill>
                  <a:schemeClr val="accent5"/>
                </a:solidFill>
                <a:ea typeface="新細明體" charset="-120"/>
              </a:rPr>
              <a:t>“right” </a:t>
            </a:r>
            <a:r>
              <a:rPr kumimoji="1" lang="en-ZA" sz="2300" dirty="0" smtClean="0">
                <a:ea typeface="新細明體" charset="-120"/>
              </a:rPr>
              <a:t>references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If left pointer is NULL, make it point to the </a:t>
            </a:r>
            <a:r>
              <a:rPr kumimoji="1" lang="en-ZA" sz="2000" dirty="0">
                <a:ea typeface="新細明體" charset="-120"/>
              </a:rPr>
              <a:t>in-order </a:t>
            </a:r>
            <a:r>
              <a:rPr kumimoji="1" lang="en-ZA" sz="2000" dirty="0" smtClean="0">
                <a:ea typeface="新細明體" charset="-120"/>
              </a:rPr>
              <a:t>predecessor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If right pointer is NULL, make it point to the in-order successor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These references are called </a:t>
            </a:r>
            <a:r>
              <a:rPr kumimoji="1" lang="en-ZA" sz="2000" i="1" dirty="0" smtClean="0">
                <a:solidFill>
                  <a:srgbClr val="FF0000"/>
                </a:solidFill>
                <a:ea typeface="新細明體" charset="-120"/>
              </a:rPr>
              <a:t>“threads”</a:t>
            </a: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Single-threaded tree: </a:t>
            </a:r>
            <a:r>
              <a:rPr kumimoji="1" lang="en-ZA" sz="2300" dirty="0" smtClean="0">
                <a:ea typeface="新細明體" charset="-120"/>
              </a:rPr>
              <a:t>only the right pointers are re-used</a:t>
            </a: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Double-threaded tree: </a:t>
            </a:r>
            <a:r>
              <a:rPr kumimoji="1" lang="en-ZA" sz="2300" dirty="0" smtClean="0">
                <a:ea typeface="新細明體" charset="-120"/>
              </a:rPr>
              <a:t>both left and right pointers are re-used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Threaded 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1107</Words>
  <Application>Microsoft Office PowerPoint</Application>
  <PresentationFormat>On-screen Show (4:3)</PresentationFormat>
  <Paragraphs>326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新細明體</vt:lpstr>
      <vt:lpstr>Calibri</vt:lpstr>
      <vt:lpstr>Century Gothic</vt:lpstr>
      <vt:lpstr>Consolas</vt:lpstr>
      <vt:lpstr>Courier New</vt:lpstr>
      <vt:lpstr>Times New Roman</vt:lpstr>
      <vt:lpstr>Wingdings</vt:lpstr>
      <vt:lpstr>Presentation level design</vt:lpstr>
      <vt:lpstr>COS 212 Stackless Traversals, Threading</vt:lpstr>
      <vt:lpstr>Binary Search Tree ADT</vt:lpstr>
      <vt:lpstr>Depth-first Traversal</vt:lpstr>
      <vt:lpstr>Postorder</vt:lpstr>
      <vt:lpstr>Depth-first Traversal</vt:lpstr>
      <vt:lpstr>Depth-first Traversal</vt:lpstr>
      <vt:lpstr>Depth-first Traversal</vt:lpstr>
      <vt:lpstr>Stackless Depth-First Traversals?</vt:lpstr>
      <vt:lpstr>Threaded Binary Tree</vt:lpstr>
      <vt:lpstr>Threaded Binary Tree</vt:lpstr>
      <vt:lpstr>Threaded Binary Tree</vt:lpstr>
      <vt:lpstr>Threaded Binary Tree</vt:lpstr>
      <vt:lpstr>Traversal Through Transformation</vt:lpstr>
      <vt:lpstr>Traversal Through Transformation</vt:lpstr>
      <vt:lpstr>Reversible Morris Traversal</vt:lpstr>
      <vt:lpstr>Morris Tree Traversal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Traversal Through Transformation</dc:title>
  <dc:creator>User</dc:creator>
  <cp:lastModifiedBy>User</cp:lastModifiedBy>
  <cp:revision>17</cp:revision>
  <dcterms:created xsi:type="dcterms:W3CDTF">2016-02-22T14:50:29Z</dcterms:created>
  <dcterms:modified xsi:type="dcterms:W3CDTF">2021-04-06T12:22:28Z</dcterms:modified>
</cp:coreProperties>
</file>