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9"/>
  </p:notesMasterIdLst>
  <p:sldIdLst>
    <p:sldId id="265" r:id="rId3"/>
    <p:sldId id="266" r:id="rId4"/>
    <p:sldId id="267" r:id="rId5"/>
    <p:sldId id="268" r:id="rId6"/>
    <p:sldId id="269" r:id="rId7"/>
    <p:sldId id="270" r:id="rId8"/>
    <p:sldId id="271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A49CB-B61C-4438-996E-BC81CF471A64}" type="datetimeFigureOut">
              <a:rPr lang="en-ZA" smtClean="0"/>
              <a:t>2021/04/06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E26A9-9186-4779-BA01-2746BC46A09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477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47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10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00987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11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48672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12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62951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13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61706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14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70307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15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21142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16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48224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03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13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88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6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53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2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8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50820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9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136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1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1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10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37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21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9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5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37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5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4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96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66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14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59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81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6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89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08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13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14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 212</a:t>
            </a:r>
            <a:br>
              <a:rPr lang="en-US" dirty="0" smtClean="0"/>
            </a:br>
            <a:r>
              <a:rPr lang="en-US" dirty="0" smtClean="0"/>
              <a:t>BST: Insertion </a:t>
            </a:r>
            <a:r>
              <a:rPr lang="en-US" smtClean="0"/>
              <a:t>&amp; Deletion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9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227027" cy="551935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 smtClean="0">
                <a:ea typeface="新細明體" charset="-120"/>
              </a:rPr>
              <a:t>How do we delete nodes?</a:t>
            </a:r>
          </a:p>
          <a:p>
            <a:pPr lvl="0"/>
            <a:r>
              <a:rPr kumimoji="1" lang="en-ZA" sz="2300" dirty="0" smtClean="0">
                <a:ea typeface="新細明體" charset="-120"/>
              </a:rPr>
              <a:t>Deleting a node with two children is less obvious:</a:t>
            </a:r>
            <a:endParaRPr kumimoji="1" lang="en-ZA" sz="2400" dirty="0" smtClean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Deleting a node from BST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2044167" y="288036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" name="Oval 22"/>
          <p:cNvSpPr>
            <a:spLocks noChangeArrowheads="1"/>
          </p:cNvSpPr>
          <p:nvPr/>
        </p:nvSpPr>
        <p:spPr bwMode="auto">
          <a:xfrm>
            <a:off x="2507717" y="3805882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2969679" y="4764732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 flipH="1">
            <a:off x="1852079" y="330264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>
            <a:off x="2428342" y="326454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>
            <a:off x="2850617" y="422339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2241170" y="475908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2542642" y="4263081"/>
            <a:ext cx="149094" cy="496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3847236" y="3402242"/>
            <a:ext cx="1434341" cy="68514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26" name="Oval 39"/>
          <p:cNvSpPr>
            <a:spLocks noChangeArrowheads="1"/>
          </p:cNvSpPr>
          <p:nvPr/>
        </p:nvSpPr>
        <p:spPr bwMode="auto">
          <a:xfrm>
            <a:off x="1530398" y="382124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Oval 24"/>
          <p:cNvSpPr>
            <a:spLocks noChangeArrowheads="1"/>
          </p:cNvSpPr>
          <p:nvPr/>
        </p:nvSpPr>
        <p:spPr bwMode="auto">
          <a:xfrm>
            <a:off x="2691736" y="5728345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2572674" y="5187007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Oval 26"/>
          <p:cNvSpPr>
            <a:spLocks noChangeArrowheads="1"/>
          </p:cNvSpPr>
          <p:nvPr/>
        </p:nvSpPr>
        <p:spPr bwMode="auto">
          <a:xfrm>
            <a:off x="1728786" y="571229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 flipH="1">
            <a:off x="2030257" y="5187007"/>
            <a:ext cx="271107" cy="526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6373151" y="288036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7" name="Oval 24"/>
          <p:cNvSpPr>
            <a:spLocks noChangeArrowheads="1"/>
          </p:cNvSpPr>
          <p:nvPr/>
        </p:nvSpPr>
        <p:spPr bwMode="auto">
          <a:xfrm>
            <a:off x="7298663" y="4764732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6181063" y="330264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Line 36"/>
          <p:cNvSpPr>
            <a:spLocks noChangeShapeType="1"/>
          </p:cNvSpPr>
          <p:nvPr/>
        </p:nvSpPr>
        <p:spPr bwMode="auto">
          <a:xfrm>
            <a:off x="6757326" y="326454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Line 37"/>
          <p:cNvSpPr>
            <a:spLocks noChangeShapeType="1"/>
          </p:cNvSpPr>
          <p:nvPr/>
        </p:nvSpPr>
        <p:spPr bwMode="auto">
          <a:xfrm>
            <a:off x="7179601" y="422339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6570154" y="475908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2" name="Line 38"/>
          <p:cNvSpPr>
            <a:spLocks noChangeShapeType="1"/>
          </p:cNvSpPr>
          <p:nvPr/>
        </p:nvSpPr>
        <p:spPr bwMode="auto">
          <a:xfrm flipH="1">
            <a:off x="6871626" y="4263081"/>
            <a:ext cx="149094" cy="496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" name="Oval 39"/>
          <p:cNvSpPr>
            <a:spLocks noChangeArrowheads="1"/>
          </p:cNvSpPr>
          <p:nvPr/>
        </p:nvSpPr>
        <p:spPr bwMode="auto">
          <a:xfrm>
            <a:off x="5859382" y="382124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4" name="Oval 24"/>
          <p:cNvSpPr>
            <a:spLocks noChangeArrowheads="1"/>
          </p:cNvSpPr>
          <p:nvPr/>
        </p:nvSpPr>
        <p:spPr bwMode="auto">
          <a:xfrm>
            <a:off x="7020720" y="5728345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Line 37"/>
          <p:cNvSpPr>
            <a:spLocks noChangeShapeType="1"/>
          </p:cNvSpPr>
          <p:nvPr/>
        </p:nvSpPr>
        <p:spPr bwMode="auto">
          <a:xfrm>
            <a:off x="6901658" y="5187007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6" name="Oval 26"/>
          <p:cNvSpPr>
            <a:spLocks noChangeArrowheads="1"/>
          </p:cNvSpPr>
          <p:nvPr/>
        </p:nvSpPr>
        <p:spPr bwMode="auto">
          <a:xfrm>
            <a:off x="6057770" y="571229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7" name="Line 38"/>
          <p:cNvSpPr>
            <a:spLocks noChangeShapeType="1"/>
          </p:cNvSpPr>
          <p:nvPr/>
        </p:nvSpPr>
        <p:spPr bwMode="auto">
          <a:xfrm flipH="1">
            <a:off x="6359241" y="5187007"/>
            <a:ext cx="271107" cy="526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751" y="3523414"/>
            <a:ext cx="1017373" cy="10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8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684491"/>
            <a:ext cx="8227027" cy="2643380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 smtClean="0">
                <a:ea typeface="新細明體" charset="-120"/>
              </a:rPr>
              <a:t>Property of BST: </a:t>
            </a:r>
          </a:p>
          <a:p>
            <a:pPr lvl="1"/>
            <a:r>
              <a:rPr kumimoji="1" lang="en-ZA" sz="2000" dirty="0" smtClean="0">
                <a:ea typeface="新細明體" charset="-120"/>
              </a:rPr>
              <a:t>all nodes to the left of n will be &lt; n</a:t>
            </a:r>
          </a:p>
          <a:p>
            <a:pPr lvl="1"/>
            <a:r>
              <a:rPr kumimoji="1" lang="en-ZA" sz="2000" dirty="0" smtClean="0">
                <a:ea typeface="新細明體" charset="-120"/>
              </a:rPr>
              <a:t>all nodes to the right of n will be &gt; n</a:t>
            </a:r>
          </a:p>
          <a:p>
            <a:pPr lvl="0"/>
            <a:r>
              <a:rPr kumimoji="1" lang="en-ZA" sz="2300" dirty="0" smtClean="0">
                <a:ea typeface="新細明體" charset="-120"/>
              </a:rPr>
              <a:t>If we take the largest node on the left, it will be:</a:t>
            </a:r>
          </a:p>
          <a:p>
            <a:pPr lvl="1"/>
            <a:r>
              <a:rPr kumimoji="1" lang="en-ZA" dirty="0" smtClean="0">
                <a:ea typeface="新細明體" charset="-120"/>
              </a:rPr>
              <a:t>&gt; than all other nodes on the left</a:t>
            </a:r>
          </a:p>
          <a:p>
            <a:pPr lvl="1"/>
            <a:r>
              <a:rPr kumimoji="1" lang="en-ZA" dirty="0" smtClean="0">
                <a:ea typeface="新細明體" charset="-120"/>
              </a:rPr>
              <a:t>&lt; than all the right nodes</a:t>
            </a:r>
          </a:p>
          <a:p>
            <a:pPr lvl="1"/>
            <a:r>
              <a:rPr kumimoji="1" lang="en-ZA" dirty="0" smtClean="0">
                <a:ea typeface="新細明體" charset="-120"/>
              </a:rPr>
              <a:t>It will always be the </a:t>
            </a:r>
            <a:r>
              <a:rPr kumimoji="1" lang="en-ZA" dirty="0" smtClean="0">
                <a:solidFill>
                  <a:srgbClr val="FF0000"/>
                </a:solidFill>
                <a:ea typeface="新細明體" charset="-120"/>
              </a:rPr>
              <a:t>rightmost</a:t>
            </a:r>
            <a:r>
              <a:rPr kumimoji="1" lang="en-ZA" dirty="0" smtClean="0">
                <a:ea typeface="新細明體" charset="-120"/>
              </a:rPr>
              <a:t> node of the left branch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49" y="9338"/>
            <a:ext cx="7886700" cy="623413"/>
          </a:xfrm>
        </p:spPr>
        <p:txBody>
          <a:bodyPr/>
          <a:lstStyle/>
          <a:p>
            <a:r>
              <a:rPr lang="en-US" dirty="0" smtClean="0"/>
              <a:t>Delete by merging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161292" y="332787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" name="Oval 22"/>
          <p:cNvSpPr>
            <a:spLocks noChangeArrowheads="1"/>
          </p:cNvSpPr>
          <p:nvPr/>
        </p:nvSpPr>
        <p:spPr bwMode="auto">
          <a:xfrm>
            <a:off x="4624842" y="425338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5086804" y="5212234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 flipH="1">
            <a:off x="3969204" y="3750146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>
            <a:off x="4545467" y="3712046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>
            <a:off x="4967742" y="4670896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4358295" y="520659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4659767" y="4710583"/>
            <a:ext cx="149094" cy="496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Oval 39"/>
          <p:cNvSpPr>
            <a:spLocks noChangeArrowheads="1"/>
          </p:cNvSpPr>
          <p:nvPr/>
        </p:nvSpPr>
        <p:spPr bwMode="auto">
          <a:xfrm>
            <a:off x="3647523" y="426874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Oval 24"/>
          <p:cNvSpPr>
            <a:spLocks noChangeArrowheads="1"/>
          </p:cNvSpPr>
          <p:nvPr/>
        </p:nvSpPr>
        <p:spPr bwMode="auto">
          <a:xfrm>
            <a:off x="4808861" y="6175847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4689799" y="563450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Oval 26"/>
          <p:cNvSpPr>
            <a:spLocks noChangeArrowheads="1"/>
          </p:cNvSpPr>
          <p:nvPr/>
        </p:nvSpPr>
        <p:spPr bwMode="auto">
          <a:xfrm>
            <a:off x="3845911" y="615979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 flipH="1">
            <a:off x="4147382" y="5634509"/>
            <a:ext cx="271107" cy="526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41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815546"/>
            <a:ext cx="8227027" cy="5815913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kumimoji="1" lang="en-ZA" dirty="0" smtClean="0">
                <a:ea typeface="新細明體" charset="-120"/>
              </a:rPr>
              <a:t>Start from the root</a:t>
            </a:r>
          </a:p>
          <a:p>
            <a:pPr marL="457200" lvl="0" indent="-457200">
              <a:buFont typeface="+mj-lt"/>
              <a:buAutoNum type="arabicPeriod"/>
            </a:pPr>
            <a:r>
              <a:rPr kumimoji="1" lang="en-ZA" dirty="0" smtClean="0">
                <a:ea typeface="新細明體" charset="-120"/>
              </a:rPr>
              <a:t>Find the node to be deleted</a:t>
            </a:r>
          </a:p>
          <a:p>
            <a:pPr marL="457200" lvl="0" indent="-457200">
              <a:buFont typeface="+mj-lt"/>
              <a:buAutoNum type="arabicPeriod"/>
            </a:pPr>
            <a:r>
              <a:rPr kumimoji="1" lang="en-ZA" dirty="0" smtClean="0">
                <a:ea typeface="新細明體" charset="-120"/>
              </a:rPr>
              <a:t>Go left, then find the </a:t>
            </a:r>
            <a:r>
              <a:rPr kumimoji="1" lang="en-ZA" dirty="0" smtClean="0">
                <a:solidFill>
                  <a:srgbClr val="FF0000"/>
                </a:solidFill>
                <a:ea typeface="新細明體" charset="-120"/>
              </a:rPr>
              <a:t>rightmost node </a:t>
            </a:r>
            <a:r>
              <a:rPr kumimoji="1" lang="en-ZA" dirty="0" smtClean="0">
                <a:ea typeface="新細明體" charset="-120"/>
              </a:rPr>
              <a:t>in the </a:t>
            </a:r>
            <a:r>
              <a:rPr kumimoji="1" lang="en-ZA" dirty="0" smtClean="0">
                <a:solidFill>
                  <a:srgbClr val="FF0000"/>
                </a:solidFill>
                <a:ea typeface="新細明體" charset="-120"/>
              </a:rPr>
              <a:t>left </a:t>
            </a:r>
            <a:r>
              <a:rPr kumimoji="1" lang="en-ZA" dirty="0" err="1" smtClean="0">
                <a:solidFill>
                  <a:srgbClr val="FF0000"/>
                </a:solidFill>
                <a:ea typeface="新細明體" charset="-120"/>
              </a:rPr>
              <a:t>subtree</a:t>
            </a:r>
            <a:endParaRPr kumimoji="1" lang="en-ZA" dirty="0" smtClean="0">
              <a:solidFill>
                <a:srgbClr val="FF0000"/>
              </a:solidFill>
              <a:ea typeface="新細明體" charset="-120"/>
            </a:endParaRPr>
          </a:p>
          <a:p>
            <a:pPr marL="457200" lvl="0" indent="-457200">
              <a:buFont typeface="+mj-lt"/>
              <a:buAutoNum type="arabicPeriod"/>
            </a:pPr>
            <a:r>
              <a:rPr kumimoji="1" lang="en-ZA" dirty="0" smtClean="0">
                <a:ea typeface="新細明體" charset="-120"/>
              </a:rPr>
              <a:t>The </a:t>
            </a:r>
            <a:r>
              <a:rPr kumimoji="1" lang="en-ZA" dirty="0" smtClean="0">
                <a:solidFill>
                  <a:srgbClr val="0070C0"/>
                </a:solidFill>
                <a:ea typeface="新細明體" charset="-120"/>
              </a:rPr>
              <a:t>right </a:t>
            </a:r>
            <a:r>
              <a:rPr kumimoji="1" lang="en-ZA" dirty="0" err="1" smtClean="0">
                <a:solidFill>
                  <a:srgbClr val="0070C0"/>
                </a:solidFill>
                <a:ea typeface="新細明體" charset="-120"/>
              </a:rPr>
              <a:t>subtree</a:t>
            </a:r>
            <a:r>
              <a:rPr kumimoji="1" lang="en-ZA" dirty="0" smtClean="0">
                <a:solidFill>
                  <a:srgbClr val="0070C0"/>
                </a:solidFill>
                <a:ea typeface="新細明體" charset="-120"/>
              </a:rPr>
              <a:t> </a:t>
            </a:r>
            <a:r>
              <a:rPr kumimoji="1" lang="en-ZA" dirty="0" smtClean="0">
                <a:ea typeface="新細明體" charset="-120"/>
              </a:rPr>
              <a:t>of n becomes the right </a:t>
            </a:r>
            <a:r>
              <a:rPr kumimoji="1" lang="en-ZA" dirty="0" err="1" smtClean="0">
                <a:ea typeface="新細明體" charset="-120"/>
              </a:rPr>
              <a:t>subtree</a:t>
            </a:r>
            <a:r>
              <a:rPr kumimoji="1" lang="en-ZA" dirty="0" smtClean="0">
                <a:ea typeface="新細明體" charset="-120"/>
              </a:rPr>
              <a:t> of the rightmost node</a:t>
            </a:r>
          </a:p>
          <a:p>
            <a:pPr marL="457200" lvl="0" indent="-457200">
              <a:buFont typeface="+mj-lt"/>
              <a:buAutoNum type="arabicPeriod"/>
            </a:pPr>
            <a:r>
              <a:rPr kumimoji="1" lang="en-ZA" dirty="0" smtClean="0">
                <a:ea typeface="新細明體" charset="-120"/>
              </a:rPr>
              <a:t>The left child of n takes n’s place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49" y="9338"/>
            <a:ext cx="7886700" cy="623413"/>
          </a:xfrm>
        </p:spPr>
        <p:txBody>
          <a:bodyPr/>
          <a:lstStyle/>
          <a:p>
            <a:r>
              <a:rPr lang="en-US" dirty="0" smtClean="0"/>
              <a:t>Delete by merging</a:t>
            </a:r>
            <a:endParaRPr lang="en-US" dirty="0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2011216" y="3326283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2474766" y="4251796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Oval 24"/>
          <p:cNvSpPr>
            <a:spLocks noChangeArrowheads="1"/>
          </p:cNvSpPr>
          <p:nvPr/>
        </p:nvSpPr>
        <p:spPr bwMode="auto">
          <a:xfrm>
            <a:off x="2936728" y="5210646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Line 34"/>
          <p:cNvSpPr>
            <a:spLocks noChangeShapeType="1"/>
          </p:cNvSpPr>
          <p:nvPr/>
        </p:nvSpPr>
        <p:spPr bwMode="auto">
          <a:xfrm flipH="1">
            <a:off x="1819128" y="3748558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>
            <a:off x="2395391" y="371045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Line 37"/>
          <p:cNvSpPr>
            <a:spLocks noChangeShapeType="1"/>
          </p:cNvSpPr>
          <p:nvPr/>
        </p:nvSpPr>
        <p:spPr bwMode="auto">
          <a:xfrm>
            <a:off x="2817666" y="466930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2208219" y="5205003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Line 38"/>
          <p:cNvSpPr>
            <a:spLocks noChangeShapeType="1"/>
          </p:cNvSpPr>
          <p:nvPr/>
        </p:nvSpPr>
        <p:spPr bwMode="auto">
          <a:xfrm flipH="1">
            <a:off x="2509691" y="4708995"/>
            <a:ext cx="149094" cy="496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3814285" y="3848156"/>
            <a:ext cx="1434341" cy="68514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61" name="Oval 39"/>
          <p:cNvSpPr>
            <a:spLocks noChangeArrowheads="1"/>
          </p:cNvSpPr>
          <p:nvPr/>
        </p:nvSpPr>
        <p:spPr bwMode="auto">
          <a:xfrm>
            <a:off x="1497447" y="426715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2" name="Oval 24"/>
          <p:cNvSpPr>
            <a:spLocks noChangeArrowheads="1"/>
          </p:cNvSpPr>
          <p:nvPr/>
        </p:nvSpPr>
        <p:spPr bwMode="auto">
          <a:xfrm>
            <a:off x="2658785" y="6174259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3" name="Line 37"/>
          <p:cNvSpPr>
            <a:spLocks noChangeShapeType="1"/>
          </p:cNvSpPr>
          <p:nvPr/>
        </p:nvSpPr>
        <p:spPr bwMode="auto">
          <a:xfrm>
            <a:off x="2539723" y="563292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" name="Oval 26"/>
          <p:cNvSpPr>
            <a:spLocks noChangeArrowheads="1"/>
          </p:cNvSpPr>
          <p:nvPr/>
        </p:nvSpPr>
        <p:spPr bwMode="auto">
          <a:xfrm>
            <a:off x="1695835" y="615821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5" name="Line 38"/>
          <p:cNvSpPr>
            <a:spLocks noChangeShapeType="1"/>
          </p:cNvSpPr>
          <p:nvPr/>
        </p:nvSpPr>
        <p:spPr bwMode="auto">
          <a:xfrm flipH="1">
            <a:off x="1997306" y="5632921"/>
            <a:ext cx="271107" cy="526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6340200" y="3326283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7" name="Oval 24"/>
          <p:cNvSpPr>
            <a:spLocks noChangeArrowheads="1"/>
          </p:cNvSpPr>
          <p:nvPr/>
        </p:nvSpPr>
        <p:spPr bwMode="auto">
          <a:xfrm>
            <a:off x="7756512" y="6158211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8" name="Line 34"/>
          <p:cNvSpPr>
            <a:spLocks noChangeShapeType="1"/>
          </p:cNvSpPr>
          <p:nvPr/>
        </p:nvSpPr>
        <p:spPr bwMode="auto">
          <a:xfrm flipH="1">
            <a:off x="6148112" y="3748558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9" name="Line 36"/>
          <p:cNvSpPr>
            <a:spLocks noChangeShapeType="1"/>
          </p:cNvSpPr>
          <p:nvPr/>
        </p:nvSpPr>
        <p:spPr bwMode="auto">
          <a:xfrm>
            <a:off x="6724375" y="371045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" name="Line 37"/>
          <p:cNvSpPr>
            <a:spLocks noChangeShapeType="1"/>
          </p:cNvSpPr>
          <p:nvPr/>
        </p:nvSpPr>
        <p:spPr bwMode="auto">
          <a:xfrm>
            <a:off x="7637450" y="5616873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Oval 26"/>
          <p:cNvSpPr>
            <a:spLocks noChangeArrowheads="1"/>
          </p:cNvSpPr>
          <p:nvPr/>
        </p:nvSpPr>
        <p:spPr bwMode="auto">
          <a:xfrm>
            <a:off x="6846035" y="423874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2" name="Oval 39"/>
          <p:cNvSpPr>
            <a:spLocks noChangeArrowheads="1"/>
          </p:cNvSpPr>
          <p:nvPr/>
        </p:nvSpPr>
        <p:spPr bwMode="auto">
          <a:xfrm>
            <a:off x="5826431" y="426715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3" name="Oval 26"/>
          <p:cNvSpPr>
            <a:spLocks noChangeArrowheads="1"/>
          </p:cNvSpPr>
          <p:nvPr/>
        </p:nvSpPr>
        <p:spPr bwMode="auto">
          <a:xfrm>
            <a:off x="6333651" y="519195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4" name="Line 38"/>
          <p:cNvSpPr>
            <a:spLocks noChangeShapeType="1"/>
          </p:cNvSpPr>
          <p:nvPr/>
        </p:nvSpPr>
        <p:spPr bwMode="auto">
          <a:xfrm flipH="1">
            <a:off x="6635122" y="4666660"/>
            <a:ext cx="271107" cy="526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5" name="Oval 24"/>
          <p:cNvSpPr>
            <a:spLocks noChangeArrowheads="1"/>
          </p:cNvSpPr>
          <p:nvPr/>
        </p:nvSpPr>
        <p:spPr bwMode="auto">
          <a:xfrm>
            <a:off x="7329475" y="5187714"/>
            <a:ext cx="457200" cy="457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6" name="Line 37"/>
          <p:cNvSpPr>
            <a:spLocks noChangeShapeType="1"/>
          </p:cNvSpPr>
          <p:nvPr/>
        </p:nvSpPr>
        <p:spPr bwMode="auto">
          <a:xfrm>
            <a:off x="7210413" y="4646376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6055031" y="3730192"/>
            <a:ext cx="2036659" cy="2022433"/>
          </a:xfrm>
          <a:prstGeom prst="triangl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>
            <a:off x="1395629" y="4702645"/>
            <a:ext cx="2036659" cy="2022433"/>
          </a:xfrm>
          <a:prstGeom prst="triangl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2726963" y="4695943"/>
            <a:ext cx="927646" cy="1033146"/>
          </a:xfrm>
          <a:prstGeom prst="triangl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7538752" y="5636875"/>
            <a:ext cx="927646" cy="1033146"/>
          </a:xfrm>
          <a:prstGeom prst="triangl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99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49" y="9338"/>
            <a:ext cx="7886700" cy="623413"/>
          </a:xfrm>
        </p:spPr>
        <p:txBody>
          <a:bodyPr/>
          <a:lstStyle/>
          <a:p>
            <a:r>
              <a:rPr lang="en-US" dirty="0" smtClean="0"/>
              <a:t>Delete by merging: Tree Height</a:t>
            </a:r>
            <a:endParaRPr 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3" y="1070918"/>
            <a:ext cx="8632902" cy="534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68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227027" cy="551935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 smtClean="0">
                <a:ea typeface="新細明體" charset="-120"/>
              </a:rPr>
              <a:t>Delete by merging may change the </a:t>
            </a:r>
            <a:r>
              <a:rPr kumimoji="1" lang="en-ZA" sz="2300" dirty="0" smtClean="0">
                <a:solidFill>
                  <a:srgbClr val="0070C0"/>
                </a:solidFill>
                <a:ea typeface="新細明體" charset="-120"/>
              </a:rPr>
              <a:t>height</a:t>
            </a:r>
            <a:r>
              <a:rPr kumimoji="1" lang="en-ZA" sz="2300" dirty="0" smtClean="0">
                <a:ea typeface="新細明體" charset="-120"/>
              </a:rPr>
              <a:t> of the tree and make it inefficient</a:t>
            </a:r>
          </a:p>
          <a:p>
            <a:pPr lvl="0"/>
            <a:r>
              <a:rPr kumimoji="1" lang="en-ZA" sz="2300" dirty="0" smtClean="0">
                <a:ea typeface="新細明體" charset="-120"/>
              </a:rPr>
              <a:t>Is there a better way?</a:t>
            </a:r>
          </a:p>
          <a:p>
            <a:pPr lvl="0"/>
            <a:r>
              <a:rPr kumimoji="1" lang="en-ZA" sz="2300" dirty="0">
                <a:ea typeface="新細明體" charset="-120"/>
              </a:rPr>
              <a:t>If we take the largest node on the left, it will be:</a:t>
            </a:r>
          </a:p>
          <a:p>
            <a:pPr lvl="1"/>
            <a:r>
              <a:rPr kumimoji="1" lang="en-ZA" dirty="0">
                <a:ea typeface="新細明體" charset="-120"/>
              </a:rPr>
              <a:t>&gt; than all other nodes on the left</a:t>
            </a:r>
          </a:p>
          <a:p>
            <a:pPr lvl="1"/>
            <a:r>
              <a:rPr kumimoji="1" lang="en-ZA" dirty="0">
                <a:ea typeface="新細明體" charset="-120"/>
              </a:rPr>
              <a:t>&lt; than all the right nodes</a:t>
            </a:r>
          </a:p>
          <a:p>
            <a:pPr lvl="1"/>
            <a:r>
              <a:rPr kumimoji="1" lang="en-ZA" dirty="0">
                <a:ea typeface="新細明體" charset="-120"/>
              </a:rPr>
              <a:t>It will always be the </a:t>
            </a:r>
            <a:r>
              <a:rPr kumimoji="1" lang="en-ZA" dirty="0">
                <a:solidFill>
                  <a:srgbClr val="FF0000"/>
                </a:solidFill>
                <a:ea typeface="新細明體" charset="-120"/>
              </a:rPr>
              <a:t>rightmost</a:t>
            </a:r>
            <a:r>
              <a:rPr kumimoji="1" lang="en-ZA" dirty="0">
                <a:ea typeface="新細明體" charset="-120"/>
              </a:rPr>
              <a:t> node of the left </a:t>
            </a:r>
            <a:r>
              <a:rPr kumimoji="1" lang="en-ZA" dirty="0" smtClean="0">
                <a:ea typeface="新細明體" charset="-120"/>
              </a:rPr>
              <a:t>branch</a:t>
            </a:r>
          </a:p>
          <a:p>
            <a:r>
              <a:rPr kumimoji="1" lang="en-ZA" sz="2400" dirty="0" smtClean="0">
                <a:ea typeface="新細明體" charset="-120"/>
              </a:rPr>
              <a:t>This node is</a:t>
            </a:r>
          </a:p>
          <a:p>
            <a:pPr lvl="1"/>
            <a:r>
              <a:rPr kumimoji="1" lang="en-ZA" dirty="0" smtClean="0">
                <a:ea typeface="新細明體" charset="-120"/>
              </a:rPr>
              <a:t>&gt; than all nodes in the left branch</a:t>
            </a:r>
          </a:p>
          <a:p>
            <a:pPr lvl="1"/>
            <a:r>
              <a:rPr kumimoji="1" lang="en-ZA" dirty="0" smtClean="0">
                <a:ea typeface="新細明體" charset="-120"/>
              </a:rPr>
              <a:t>&lt; than all the nodes in the right branch</a:t>
            </a:r>
          </a:p>
          <a:p>
            <a:pPr lvl="1"/>
            <a:r>
              <a:rPr kumimoji="1" lang="en-ZA" dirty="0" smtClean="0">
                <a:solidFill>
                  <a:srgbClr val="0070C0"/>
                </a:solidFill>
                <a:ea typeface="新細明體" charset="-120"/>
              </a:rPr>
              <a:t>Thus, it is a perfect candidate to replace the deleted node!</a:t>
            </a:r>
          </a:p>
          <a:p>
            <a:r>
              <a:rPr kumimoji="1" lang="en-ZA" sz="2400" dirty="0" smtClean="0">
                <a:ea typeface="新細明體" charset="-120"/>
              </a:rPr>
              <a:t>Instead of moving around </a:t>
            </a:r>
            <a:r>
              <a:rPr kumimoji="1" lang="en-ZA" sz="2400" dirty="0" err="1" smtClean="0">
                <a:ea typeface="新細明體" charset="-120"/>
              </a:rPr>
              <a:t>subtrees</a:t>
            </a:r>
            <a:r>
              <a:rPr kumimoji="1" lang="en-ZA" sz="2400" dirty="0" smtClean="0">
                <a:ea typeface="新細明體" charset="-120"/>
              </a:rPr>
              <a:t>, we could just take the rightmost node of the left </a:t>
            </a:r>
            <a:r>
              <a:rPr kumimoji="1" lang="en-ZA" sz="2400" dirty="0" err="1" smtClean="0">
                <a:ea typeface="新細明體" charset="-120"/>
              </a:rPr>
              <a:t>subtree</a:t>
            </a:r>
            <a:r>
              <a:rPr kumimoji="1" lang="en-ZA" sz="2400" dirty="0" smtClean="0">
                <a:ea typeface="新細明體" charset="-120"/>
              </a:rPr>
              <a:t>, and replace n with it</a:t>
            </a:r>
          </a:p>
          <a:p>
            <a:endParaRPr kumimoji="1" lang="en-ZA" dirty="0">
              <a:ea typeface="新細明體" charset="-120"/>
            </a:endParaRPr>
          </a:p>
          <a:p>
            <a:pPr lvl="0"/>
            <a:endParaRPr kumimoji="1" lang="en-ZA" sz="2400" dirty="0" smtClean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Delete by Copying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4926522"/>
            <a:ext cx="8227027" cy="1580827"/>
          </a:xfrm>
        </p:spPr>
        <p:txBody>
          <a:bodyPr>
            <a:normAutofit/>
          </a:bodyPr>
          <a:lstStyle/>
          <a:p>
            <a:r>
              <a:rPr kumimoji="1" lang="en-ZA" sz="2400" dirty="0">
                <a:solidFill>
                  <a:srgbClr val="FF0000"/>
                </a:solidFill>
                <a:ea typeface="新細明體" charset="-120"/>
              </a:rPr>
              <a:t>But what if the rightmost node has children?</a:t>
            </a:r>
          </a:p>
          <a:p>
            <a:pPr lvl="1"/>
            <a:r>
              <a:rPr kumimoji="1" lang="en-ZA" sz="2000" dirty="0" smtClean="0">
                <a:ea typeface="新細明體" charset="-120"/>
              </a:rPr>
              <a:t>It’s rightmost, so there is no right child</a:t>
            </a:r>
          </a:p>
          <a:p>
            <a:pPr lvl="1"/>
            <a:r>
              <a:rPr kumimoji="1" lang="en-ZA" sz="2000" dirty="0" smtClean="0">
                <a:ea typeface="新細明體" charset="-120"/>
              </a:rPr>
              <a:t>If there is a left child, it simply becomes the right child of the rightmost node’s parent.</a:t>
            </a:r>
            <a:endParaRPr kumimoji="1" lang="en-ZA" sz="2400" dirty="0" smtClean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Delete by Copying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2208923" y="111210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" name="Oval 22"/>
          <p:cNvSpPr>
            <a:spLocks noChangeArrowheads="1"/>
          </p:cNvSpPr>
          <p:nvPr/>
        </p:nvSpPr>
        <p:spPr bwMode="auto">
          <a:xfrm>
            <a:off x="2672473" y="2037617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3134435" y="2996467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 flipH="1">
            <a:off x="2016835" y="153437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>
            <a:off x="2593098" y="149627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>
            <a:off x="3015373" y="245512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2405926" y="299082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2707398" y="2494816"/>
            <a:ext cx="149094" cy="496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4011992" y="1633977"/>
            <a:ext cx="1434341" cy="68514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26" name="Oval 39"/>
          <p:cNvSpPr>
            <a:spLocks noChangeArrowheads="1"/>
          </p:cNvSpPr>
          <p:nvPr/>
        </p:nvSpPr>
        <p:spPr bwMode="auto">
          <a:xfrm>
            <a:off x="1695154" y="205297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Oval 24"/>
          <p:cNvSpPr>
            <a:spLocks noChangeArrowheads="1"/>
          </p:cNvSpPr>
          <p:nvPr/>
        </p:nvSpPr>
        <p:spPr bwMode="auto">
          <a:xfrm>
            <a:off x="2856492" y="3960080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2737430" y="3418742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Oval 26"/>
          <p:cNvSpPr>
            <a:spLocks noChangeArrowheads="1"/>
          </p:cNvSpPr>
          <p:nvPr/>
        </p:nvSpPr>
        <p:spPr bwMode="auto">
          <a:xfrm>
            <a:off x="1893542" y="394403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 flipH="1">
            <a:off x="2195013" y="3418742"/>
            <a:ext cx="271107" cy="526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6537907" y="111210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7" name="Oval 24"/>
          <p:cNvSpPr>
            <a:spLocks noChangeArrowheads="1"/>
          </p:cNvSpPr>
          <p:nvPr/>
        </p:nvSpPr>
        <p:spPr bwMode="auto">
          <a:xfrm>
            <a:off x="7463419" y="2996467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6345819" y="153437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Line 36"/>
          <p:cNvSpPr>
            <a:spLocks noChangeShapeType="1"/>
          </p:cNvSpPr>
          <p:nvPr/>
        </p:nvSpPr>
        <p:spPr bwMode="auto">
          <a:xfrm>
            <a:off x="6922082" y="149627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Line 37"/>
          <p:cNvSpPr>
            <a:spLocks noChangeShapeType="1"/>
          </p:cNvSpPr>
          <p:nvPr/>
        </p:nvSpPr>
        <p:spPr bwMode="auto">
          <a:xfrm>
            <a:off x="7344357" y="245512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6734910" y="299082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2" name="Line 38"/>
          <p:cNvSpPr>
            <a:spLocks noChangeShapeType="1"/>
          </p:cNvSpPr>
          <p:nvPr/>
        </p:nvSpPr>
        <p:spPr bwMode="auto">
          <a:xfrm flipH="1">
            <a:off x="7036382" y="2494816"/>
            <a:ext cx="149094" cy="496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" name="Oval 39"/>
          <p:cNvSpPr>
            <a:spLocks noChangeArrowheads="1"/>
          </p:cNvSpPr>
          <p:nvPr/>
        </p:nvSpPr>
        <p:spPr bwMode="auto">
          <a:xfrm>
            <a:off x="6024138" y="205297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6" name="Oval 26"/>
          <p:cNvSpPr>
            <a:spLocks noChangeArrowheads="1"/>
          </p:cNvSpPr>
          <p:nvPr/>
        </p:nvSpPr>
        <p:spPr bwMode="auto">
          <a:xfrm>
            <a:off x="6222526" y="394403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7" name="Line 38"/>
          <p:cNvSpPr>
            <a:spLocks noChangeShapeType="1"/>
          </p:cNvSpPr>
          <p:nvPr/>
        </p:nvSpPr>
        <p:spPr bwMode="auto">
          <a:xfrm flipH="1">
            <a:off x="6523997" y="3418742"/>
            <a:ext cx="271107" cy="526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Oval 24"/>
          <p:cNvSpPr>
            <a:spLocks noChangeArrowheads="1"/>
          </p:cNvSpPr>
          <p:nvPr/>
        </p:nvSpPr>
        <p:spPr bwMode="auto">
          <a:xfrm>
            <a:off x="7019926" y="2025474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2707398" y="3800513"/>
            <a:ext cx="752493" cy="72493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cxnSp>
        <p:nvCxnSpPr>
          <p:cNvPr id="5" name="Curved Connector 4"/>
          <p:cNvCxnSpPr>
            <a:stCxn id="2" idx="6"/>
            <a:endCxn id="29" idx="6"/>
          </p:cNvCxnSpPr>
          <p:nvPr/>
        </p:nvCxnSpPr>
        <p:spPr>
          <a:xfrm flipH="1" flipV="1">
            <a:off x="3129673" y="2266217"/>
            <a:ext cx="330218" cy="1896761"/>
          </a:xfrm>
          <a:prstGeom prst="curvedConnector3">
            <a:avLst>
              <a:gd name="adj1" fmla="val -12909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18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Delete by Copying</a:t>
            </a:r>
            <a:endParaRPr lang="en-US" dirty="0"/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1403350" y="1358601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20</a:t>
            </a:r>
          </a:p>
        </p:txBody>
      </p:sp>
      <p:sp>
        <p:nvSpPr>
          <p:cNvPr id="41" name="Line 6"/>
          <p:cNvSpPr>
            <a:spLocks noChangeShapeType="1"/>
          </p:cNvSpPr>
          <p:nvPr/>
        </p:nvSpPr>
        <p:spPr bwMode="auto">
          <a:xfrm flipH="1">
            <a:off x="1173163" y="1730076"/>
            <a:ext cx="3460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628650" y="1961851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10</a:t>
            </a: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1865313" y="1730076"/>
            <a:ext cx="4984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Rectangle 9"/>
          <p:cNvSpPr>
            <a:spLocks noChangeArrowheads="1"/>
          </p:cNvSpPr>
          <p:nvPr/>
        </p:nvSpPr>
        <p:spPr bwMode="auto">
          <a:xfrm>
            <a:off x="1019175" y="273020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15</a:t>
            </a:r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>
            <a:off x="1901825" y="273178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25</a:t>
            </a: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1671638" y="3535063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23</a:t>
            </a:r>
          </a:p>
        </p:txBody>
      </p:sp>
      <p:sp>
        <p:nvSpPr>
          <p:cNvPr id="59" name="Rectangle 12"/>
          <p:cNvSpPr>
            <a:spLocks noChangeArrowheads="1"/>
          </p:cNvSpPr>
          <p:nvPr/>
        </p:nvSpPr>
        <p:spPr bwMode="auto">
          <a:xfrm>
            <a:off x="2135188" y="3535063"/>
            <a:ext cx="576262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27</a:t>
            </a: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 flipH="1">
            <a:off x="2287588" y="2384126"/>
            <a:ext cx="192087" cy="384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Line 14"/>
          <p:cNvSpPr>
            <a:spLocks noChangeShapeType="1"/>
          </p:cNvSpPr>
          <p:nvPr/>
        </p:nvSpPr>
        <p:spPr bwMode="auto">
          <a:xfrm>
            <a:off x="1020763" y="2384126"/>
            <a:ext cx="230187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Line 15"/>
          <p:cNvSpPr>
            <a:spLocks noChangeShapeType="1"/>
          </p:cNvSpPr>
          <p:nvPr/>
        </p:nvSpPr>
        <p:spPr bwMode="auto">
          <a:xfrm flipH="1">
            <a:off x="1979613" y="3152476"/>
            <a:ext cx="15240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Line 16"/>
          <p:cNvSpPr>
            <a:spLocks noChangeShapeType="1"/>
          </p:cNvSpPr>
          <p:nvPr/>
        </p:nvSpPr>
        <p:spPr bwMode="auto">
          <a:xfrm>
            <a:off x="2287588" y="3152476"/>
            <a:ext cx="11430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" name="Line 17"/>
          <p:cNvSpPr>
            <a:spLocks noChangeShapeType="1"/>
          </p:cNvSpPr>
          <p:nvPr/>
        </p:nvSpPr>
        <p:spPr bwMode="auto">
          <a:xfrm flipH="1">
            <a:off x="2171700" y="3958926"/>
            <a:ext cx="192088" cy="461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" name="Rectangle 18"/>
          <p:cNvSpPr>
            <a:spLocks noChangeArrowheads="1"/>
          </p:cNvSpPr>
          <p:nvPr/>
        </p:nvSpPr>
        <p:spPr bwMode="auto">
          <a:xfrm>
            <a:off x="2209800" y="196185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30</a:t>
            </a: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1863725" y="4343101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26</a:t>
            </a:r>
          </a:p>
        </p:txBody>
      </p:sp>
      <p:sp>
        <p:nvSpPr>
          <p:cNvPr id="67" name="Rectangle 21"/>
          <p:cNvSpPr>
            <a:spLocks noChangeArrowheads="1"/>
          </p:cNvSpPr>
          <p:nvPr/>
        </p:nvSpPr>
        <p:spPr bwMode="auto">
          <a:xfrm>
            <a:off x="2670175" y="2741313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35</a:t>
            </a:r>
          </a:p>
        </p:txBody>
      </p:sp>
      <p:sp>
        <p:nvSpPr>
          <p:cNvPr id="68" name="Line 22"/>
          <p:cNvSpPr>
            <a:spLocks noChangeShapeType="1"/>
          </p:cNvSpPr>
          <p:nvPr/>
        </p:nvSpPr>
        <p:spPr bwMode="auto">
          <a:xfrm>
            <a:off x="2671763" y="2395238"/>
            <a:ext cx="230187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9" name="Line 23"/>
          <p:cNvSpPr>
            <a:spLocks noChangeShapeType="1"/>
          </p:cNvSpPr>
          <p:nvPr/>
        </p:nvSpPr>
        <p:spPr bwMode="auto">
          <a:xfrm flipV="1">
            <a:off x="2786063" y="1857076"/>
            <a:ext cx="384175" cy="231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" name="Freeform 25"/>
          <p:cNvSpPr>
            <a:spLocks/>
          </p:cNvSpPr>
          <p:nvPr/>
        </p:nvSpPr>
        <p:spPr bwMode="auto">
          <a:xfrm>
            <a:off x="2389188" y="2473026"/>
            <a:ext cx="312737" cy="1292225"/>
          </a:xfrm>
          <a:custGeom>
            <a:avLst/>
            <a:gdLst>
              <a:gd name="T0" fmla="*/ 2147483647 w 197"/>
              <a:gd name="T1" fmla="*/ 0 h 814"/>
              <a:gd name="T2" fmla="*/ 2147483647 w 197"/>
              <a:gd name="T3" fmla="*/ 2147483647 h 814"/>
              <a:gd name="T4" fmla="*/ 2147483647 w 197"/>
              <a:gd name="T5" fmla="*/ 2147483647 h 814"/>
              <a:gd name="T6" fmla="*/ 2147483647 w 197"/>
              <a:gd name="T7" fmla="*/ 2147483647 h 8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7" h="814">
                <a:moveTo>
                  <a:pt x="129" y="0"/>
                </a:moveTo>
                <a:cubicBezTo>
                  <a:pt x="64" y="72"/>
                  <a:pt x="0" y="145"/>
                  <a:pt x="8" y="266"/>
                </a:cubicBezTo>
                <a:cubicBezTo>
                  <a:pt x="16" y="387"/>
                  <a:pt x="157" y="636"/>
                  <a:pt x="177" y="725"/>
                </a:cubicBezTo>
                <a:cubicBezTo>
                  <a:pt x="197" y="814"/>
                  <a:pt x="163" y="806"/>
                  <a:pt x="129" y="798"/>
                </a:cubicBez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Line 45"/>
          <p:cNvSpPr>
            <a:spLocks noChangeShapeType="1"/>
          </p:cNvSpPr>
          <p:nvPr/>
        </p:nvSpPr>
        <p:spPr bwMode="auto">
          <a:xfrm flipV="1">
            <a:off x="2786063" y="3777951"/>
            <a:ext cx="422275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2" name="Rectangle 66"/>
          <p:cNvSpPr>
            <a:spLocks noChangeArrowheads="1"/>
          </p:cNvSpPr>
          <p:nvPr/>
        </p:nvSpPr>
        <p:spPr bwMode="auto">
          <a:xfrm>
            <a:off x="2132013" y="3536651"/>
            <a:ext cx="576262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27</a:t>
            </a:r>
          </a:p>
        </p:txBody>
      </p:sp>
      <p:sp>
        <p:nvSpPr>
          <p:cNvPr id="73" name="Rectangle 67"/>
          <p:cNvSpPr>
            <a:spLocks noChangeArrowheads="1"/>
          </p:cNvSpPr>
          <p:nvPr/>
        </p:nvSpPr>
        <p:spPr bwMode="auto">
          <a:xfrm>
            <a:off x="4473575" y="138558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20</a:t>
            </a:r>
          </a:p>
        </p:txBody>
      </p:sp>
      <p:sp>
        <p:nvSpPr>
          <p:cNvPr id="74" name="Line 68"/>
          <p:cNvSpPr>
            <a:spLocks noChangeShapeType="1"/>
          </p:cNvSpPr>
          <p:nvPr/>
        </p:nvSpPr>
        <p:spPr bwMode="auto">
          <a:xfrm flipH="1">
            <a:off x="4243388" y="1757063"/>
            <a:ext cx="3460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5" name="Rectangle 69"/>
          <p:cNvSpPr>
            <a:spLocks noChangeArrowheads="1"/>
          </p:cNvSpPr>
          <p:nvPr/>
        </p:nvSpPr>
        <p:spPr bwMode="auto">
          <a:xfrm>
            <a:off x="3698875" y="198883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10</a:t>
            </a:r>
          </a:p>
        </p:txBody>
      </p:sp>
      <p:sp>
        <p:nvSpPr>
          <p:cNvPr id="76" name="Line 70"/>
          <p:cNvSpPr>
            <a:spLocks noChangeShapeType="1"/>
          </p:cNvSpPr>
          <p:nvPr/>
        </p:nvSpPr>
        <p:spPr bwMode="auto">
          <a:xfrm>
            <a:off x="4935538" y="1757063"/>
            <a:ext cx="4984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7" name="Rectangle 71"/>
          <p:cNvSpPr>
            <a:spLocks noChangeArrowheads="1"/>
          </p:cNvSpPr>
          <p:nvPr/>
        </p:nvSpPr>
        <p:spPr bwMode="auto">
          <a:xfrm>
            <a:off x="4090988" y="2755601"/>
            <a:ext cx="5778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15</a:t>
            </a:r>
          </a:p>
        </p:txBody>
      </p:sp>
      <p:sp>
        <p:nvSpPr>
          <p:cNvPr id="78" name="Rectangle 72"/>
          <p:cNvSpPr>
            <a:spLocks noChangeArrowheads="1"/>
          </p:cNvSpPr>
          <p:nvPr/>
        </p:nvSpPr>
        <p:spPr bwMode="auto">
          <a:xfrm>
            <a:off x="4972050" y="2758776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25</a:t>
            </a:r>
          </a:p>
        </p:txBody>
      </p:sp>
      <p:sp>
        <p:nvSpPr>
          <p:cNvPr id="79" name="Rectangle 73"/>
          <p:cNvSpPr>
            <a:spLocks noChangeArrowheads="1"/>
          </p:cNvSpPr>
          <p:nvPr/>
        </p:nvSpPr>
        <p:spPr bwMode="auto">
          <a:xfrm>
            <a:off x="4741863" y="356205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23</a:t>
            </a:r>
          </a:p>
        </p:txBody>
      </p:sp>
      <p:sp>
        <p:nvSpPr>
          <p:cNvPr id="80" name="Rectangle 74"/>
          <p:cNvSpPr>
            <a:spLocks noChangeArrowheads="1"/>
          </p:cNvSpPr>
          <p:nvPr/>
        </p:nvSpPr>
        <p:spPr bwMode="auto">
          <a:xfrm>
            <a:off x="5205413" y="3562051"/>
            <a:ext cx="576262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26</a:t>
            </a:r>
          </a:p>
        </p:txBody>
      </p:sp>
      <p:sp>
        <p:nvSpPr>
          <p:cNvPr id="81" name="Line 75"/>
          <p:cNvSpPr>
            <a:spLocks noChangeShapeType="1"/>
          </p:cNvSpPr>
          <p:nvPr/>
        </p:nvSpPr>
        <p:spPr bwMode="auto">
          <a:xfrm flipH="1">
            <a:off x="5357813" y="2411113"/>
            <a:ext cx="192087" cy="384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Line 76"/>
          <p:cNvSpPr>
            <a:spLocks noChangeShapeType="1"/>
          </p:cNvSpPr>
          <p:nvPr/>
        </p:nvSpPr>
        <p:spPr bwMode="auto">
          <a:xfrm>
            <a:off x="4090988" y="2411113"/>
            <a:ext cx="230187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3" name="Line 77"/>
          <p:cNvSpPr>
            <a:spLocks noChangeShapeType="1"/>
          </p:cNvSpPr>
          <p:nvPr/>
        </p:nvSpPr>
        <p:spPr bwMode="auto">
          <a:xfrm flipH="1">
            <a:off x="5049838" y="3190576"/>
            <a:ext cx="155575" cy="411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4" name="Line 78"/>
          <p:cNvSpPr>
            <a:spLocks noChangeShapeType="1"/>
          </p:cNvSpPr>
          <p:nvPr/>
        </p:nvSpPr>
        <p:spPr bwMode="auto">
          <a:xfrm>
            <a:off x="5357813" y="3179463"/>
            <a:ext cx="11430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5" name="Rectangle 80"/>
          <p:cNvSpPr>
            <a:spLocks noChangeArrowheads="1"/>
          </p:cNvSpPr>
          <p:nvPr/>
        </p:nvSpPr>
        <p:spPr bwMode="auto">
          <a:xfrm>
            <a:off x="5280025" y="198883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27</a:t>
            </a:r>
          </a:p>
        </p:txBody>
      </p:sp>
      <p:sp>
        <p:nvSpPr>
          <p:cNvPr id="86" name="Rectangle 82"/>
          <p:cNvSpPr>
            <a:spLocks noChangeArrowheads="1"/>
          </p:cNvSpPr>
          <p:nvPr/>
        </p:nvSpPr>
        <p:spPr bwMode="auto">
          <a:xfrm>
            <a:off x="5665788" y="276830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35</a:t>
            </a:r>
          </a:p>
        </p:txBody>
      </p:sp>
      <p:sp>
        <p:nvSpPr>
          <p:cNvPr id="87" name="Line 83"/>
          <p:cNvSpPr>
            <a:spLocks noChangeShapeType="1"/>
          </p:cNvSpPr>
          <p:nvPr/>
        </p:nvSpPr>
        <p:spPr bwMode="auto">
          <a:xfrm>
            <a:off x="5741988" y="2422226"/>
            <a:ext cx="230187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8" name="Freeform 89"/>
          <p:cNvSpPr>
            <a:spLocks/>
          </p:cNvSpPr>
          <p:nvPr/>
        </p:nvSpPr>
        <p:spPr bwMode="auto">
          <a:xfrm>
            <a:off x="4243388" y="1807863"/>
            <a:ext cx="460375" cy="998538"/>
          </a:xfrm>
          <a:custGeom>
            <a:avLst/>
            <a:gdLst>
              <a:gd name="T0" fmla="*/ 2147483647 w 290"/>
              <a:gd name="T1" fmla="*/ 0 h 629"/>
              <a:gd name="T2" fmla="*/ 2147483647 w 290"/>
              <a:gd name="T3" fmla="*/ 2147483647 h 629"/>
              <a:gd name="T4" fmla="*/ 2147483647 w 290"/>
              <a:gd name="T5" fmla="*/ 2147483647 h 6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0" h="629">
                <a:moveTo>
                  <a:pt x="290" y="0"/>
                </a:moveTo>
                <a:cubicBezTo>
                  <a:pt x="169" y="80"/>
                  <a:pt x="48" y="161"/>
                  <a:pt x="24" y="266"/>
                </a:cubicBezTo>
                <a:cubicBezTo>
                  <a:pt x="0" y="371"/>
                  <a:pt x="72" y="500"/>
                  <a:pt x="145" y="629"/>
                </a:cubicBez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9" name="Line 91"/>
          <p:cNvSpPr>
            <a:spLocks noChangeShapeType="1"/>
          </p:cNvSpPr>
          <p:nvPr/>
        </p:nvSpPr>
        <p:spPr bwMode="auto">
          <a:xfrm flipV="1">
            <a:off x="5049838" y="1231601"/>
            <a:ext cx="384175" cy="231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0" name="Rectangle 92"/>
          <p:cNvSpPr>
            <a:spLocks noChangeArrowheads="1"/>
          </p:cNvSpPr>
          <p:nvPr/>
        </p:nvSpPr>
        <p:spPr bwMode="auto">
          <a:xfrm>
            <a:off x="7161213" y="136018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15</a:t>
            </a:r>
          </a:p>
        </p:txBody>
      </p:sp>
      <p:sp>
        <p:nvSpPr>
          <p:cNvPr id="91" name="Line 93"/>
          <p:cNvSpPr>
            <a:spLocks noChangeShapeType="1"/>
          </p:cNvSpPr>
          <p:nvPr/>
        </p:nvSpPr>
        <p:spPr bwMode="auto">
          <a:xfrm flipH="1">
            <a:off x="6931025" y="1731663"/>
            <a:ext cx="3460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" name="Rectangle 94"/>
          <p:cNvSpPr>
            <a:spLocks noChangeArrowheads="1"/>
          </p:cNvSpPr>
          <p:nvPr/>
        </p:nvSpPr>
        <p:spPr bwMode="auto">
          <a:xfrm>
            <a:off x="6386513" y="196343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10</a:t>
            </a:r>
          </a:p>
        </p:txBody>
      </p:sp>
      <p:sp>
        <p:nvSpPr>
          <p:cNvPr id="93" name="Line 95"/>
          <p:cNvSpPr>
            <a:spLocks noChangeShapeType="1"/>
          </p:cNvSpPr>
          <p:nvPr/>
        </p:nvSpPr>
        <p:spPr bwMode="auto">
          <a:xfrm>
            <a:off x="7623175" y="1731663"/>
            <a:ext cx="4984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4" name="Rectangle 97"/>
          <p:cNvSpPr>
            <a:spLocks noChangeArrowheads="1"/>
          </p:cNvSpPr>
          <p:nvPr/>
        </p:nvSpPr>
        <p:spPr bwMode="auto">
          <a:xfrm>
            <a:off x="7659688" y="2733376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25</a:t>
            </a:r>
          </a:p>
        </p:txBody>
      </p:sp>
      <p:sp>
        <p:nvSpPr>
          <p:cNvPr id="95" name="Rectangle 98"/>
          <p:cNvSpPr>
            <a:spLocks noChangeArrowheads="1"/>
          </p:cNvSpPr>
          <p:nvPr/>
        </p:nvSpPr>
        <p:spPr bwMode="auto">
          <a:xfrm>
            <a:off x="7429500" y="353665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23</a:t>
            </a:r>
          </a:p>
        </p:txBody>
      </p:sp>
      <p:sp>
        <p:nvSpPr>
          <p:cNvPr id="96" name="Rectangle 99"/>
          <p:cNvSpPr>
            <a:spLocks noChangeArrowheads="1"/>
          </p:cNvSpPr>
          <p:nvPr/>
        </p:nvSpPr>
        <p:spPr bwMode="auto">
          <a:xfrm>
            <a:off x="7893050" y="3536651"/>
            <a:ext cx="57626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26</a:t>
            </a:r>
          </a:p>
        </p:txBody>
      </p:sp>
      <p:sp>
        <p:nvSpPr>
          <p:cNvPr id="97" name="Line 100"/>
          <p:cNvSpPr>
            <a:spLocks noChangeShapeType="1"/>
          </p:cNvSpPr>
          <p:nvPr/>
        </p:nvSpPr>
        <p:spPr bwMode="auto">
          <a:xfrm flipH="1">
            <a:off x="8045450" y="2385713"/>
            <a:ext cx="192088" cy="384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8" name="Line 102"/>
          <p:cNvSpPr>
            <a:spLocks noChangeShapeType="1"/>
          </p:cNvSpPr>
          <p:nvPr/>
        </p:nvSpPr>
        <p:spPr bwMode="auto">
          <a:xfrm flipH="1">
            <a:off x="7737475" y="3152476"/>
            <a:ext cx="155575" cy="423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9" name="Line 103"/>
          <p:cNvSpPr>
            <a:spLocks noChangeShapeType="1"/>
          </p:cNvSpPr>
          <p:nvPr/>
        </p:nvSpPr>
        <p:spPr bwMode="auto">
          <a:xfrm>
            <a:off x="8045450" y="3154063"/>
            <a:ext cx="11430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0" name="Rectangle 104"/>
          <p:cNvSpPr>
            <a:spLocks noChangeArrowheads="1"/>
          </p:cNvSpPr>
          <p:nvPr/>
        </p:nvSpPr>
        <p:spPr bwMode="auto">
          <a:xfrm>
            <a:off x="7967663" y="196343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27</a:t>
            </a:r>
          </a:p>
        </p:txBody>
      </p:sp>
      <p:sp>
        <p:nvSpPr>
          <p:cNvPr id="101" name="Rectangle 105"/>
          <p:cNvSpPr>
            <a:spLocks noChangeArrowheads="1"/>
          </p:cNvSpPr>
          <p:nvPr/>
        </p:nvSpPr>
        <p:spPr bwMode="auto">
          <a:xfrm>
            <a:off x="8393113" y="273020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35</a:t>
            </a:r>
          </a:p>
        </p:txBody>
      </p:sp>
      <p:sp>
        <p:nvSpPr>
          <p:cNvPr id="102" name="Line 106"/>
          <p:cNvSpPr>
            <a:spLocks noChangeShapeType="1"/>
          </p:cNvSpPr>
          <p:nvPr/>
        </p:nvSpPr>
        <p:spPr bwMode="auto">
          <a:xfrm>
            <a:off x="8429625" y="2396826"/>
            <a:ext cx="230188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3" name="Rectangle 110"/>
          <p:cNvSpPr>
            <a:spLocks noChangeArrowheads="1"/>
          </p:cNvSpPr>
          <p:nvPr/>
        </p:nvSpPr>
        <p:spPr bwMode="auto">
          <a:xfrm>
            <a:off x="4092575" y="2755601"/>
            <a:ext cx="53657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15</a:t>
            </a:r>
          </a:p>
        </p:txBody>
      </p:sp>
      <p:sp>
        <p:nvSpPr>
          <p:cNvPr id="104" name="Line 111"/>
          <p:cNvSpPr>
            <a:spLocks noChangeShapeType="1"/>
          </p:cNvSpPr>
          <p:nvPr/>
        </p:nvSpPr>
        <p:spPr bwMode="auto">
          <a:xfrm flipH="1">
            <a:off x="4244975" y="3215976"/>
            <a:ext cx="152400" cy="4984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5" name="Rectangle 112"/>
          <p:cNvSpPr>
            <a:spLocks noChangeArrowheads="1"/>
          </p:cNvSpPr>
          <p:nvPr/>
        </p:nvSpPr>
        <p:spPr bwMode="auto">
          <a:xfrm>
            <a:off x="1863725" y="4354213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26</a:t>
            </a:r>
          </a:p>
        </p:txBody>
      </p:sp>
      <p:sp>
        <p:nvSpPr>
          <p:cNvPr id="106" name="Rectangle 113"/>
          <p:cNvSpPr>
            <a:spLocks noChangeArrowheads="1"/>
          </p:cNvSpPr>
          <p:nvPr/>
        </p:nvSpPr>
        <p:spPr bwMode="auto">
          <a:xfrm>
            <a:off x="2132013" y="3547763"/>
            <a:ext cx="576262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27</a:t>
            </a:r>
          </a:p>
        </p:txBody>
      </p:sp>
      <p:sp>
        <p:nvSpPr>
          <p:cNvPr id="107" name="Freeform 117"/>
          <p:cNvSpPr>
            <a:spLocks/>
          </p:cNvSpPr>
          <p:nvPr/>
        </p:nvSpPr>
        <p:spPr bwMode="auto">
          <a:xfrm>
            <a:off x="1595438" y="4919363"/>
            <a:ext cx="3071812" cy="696913"/>
          </a:xfrm>
          <a:custGeom>
            <a:avLst/>
            <a:gdLst>
              <a:gd name="T0" fmla="*/ 0 w 1935"/>
              <a:gd name="T1" fmla="*/ 2147483647 h 439"/>
              <a:gd name="T2" fmla="*/ 2147483647 w 1935"/>
              <a:gd name="T3" fmla="*/ 2147483647 h 439"/>
              <a:gd name="T4" fmla="*/ 2147483647 w 1935"/>
              <a:gd name="T5" fmla="*/ 0 h 4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35" h="439">
                <a:moveTo>
                  <a:pt x="0" y="24"/>
                </a:moveTo>
                <a:cubicBezTo>
                  <a:pt x="371" y="231"/>
                  <a:pt x="742" y="439"/>
                  <a:pt x="1064" y="435"/>
                </a:cubicBezTo>
                <a:cubicBezTo>
                  <a:pt x="1386" y="431"/>
                  <a:pt x="1660" y="215"/>
                  <a:pt x="1935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8" name="Text Box 118"/>
          <p:cNvSpPr txBox="1">
            <a:spLocks noChangeArrowheads="1"/>
          </p:cNvSpPr>
          <p:nvPr/>
        </p:nvSpPr>
        <p:spPr bwMode="auto">
          <a:xfrm>
            <a:off x="2554288" y="5575001"/>
            <a:ext cx="142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</a:rPr>
              <a:t>delete </a:t>
            </a:r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30</a:t>
            </a:r>
          </a:p>
        </p:txBody>
      </p:sp>
      <p:sp>
        <p:nvSpPr>
          <p:cNvPr id="109" name="Freeform 119"/>
          <p:cNvSpPr>
            <a:spLocks/>
          </p:cNvSpPr>
          <p:nvPr/>
        </p:nvSpPr>
        <p:spPr bwMode="auto">
          <a:xfrm>
            <a:off x="4706938" y="4916188"/>
            <a:ext cx="3071812" cy="696913"/>
          </a:xfrm>
          <a:custGeom>
            <a:avLst/>
            <a:gdLst>
              <a:gd name="T0" fmla="*/ 0 w 1935"/>
              <a:gd name="T1" fmla="*/ 2147483647 h 439"/>
              <a:gd name="T2" fmla="*/ 2147483647 w 1935"/>
              <a:gd name="T3" fmla="*/ 2147483647 h 439"/>
              <a:gd name="T4" fmla="*/ 2147483647 w 1935"/>
              <a:gd name="T5" fmla="*/ 0 h 4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35" h="439">
                <a:moveTo>
                  <a:pt x="0" y="24"/>
                </a:moveTo>
                <a:cubicBezTo>
                  <a:pt x="371" y="231"/>
                  <a:pt x="742" y="439"/>
                  <a:pt x="1064" y="435"/>
                </a:cubicBezTo>
                <a:cubicBezTo>
                  <a:pt x="1386" y="431"/>
                  <a:pt x="1660" y="215"/>
                  <a:pt x="1935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0" name="Text Box 120"/>
          <p:cNvSpPr txBox="1">
            <a:spLocks noChangeArrowheads="1"/>
          </p:cNvSpPr>
          <p:nvPr/>
        </p:nvSpPr>
        <p:spPr bwMode="auto">
          <a:xfrm>
            <a:off x="5665788" y="5571826"/>
            <a:ext cx="142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</a:rPr>
              <a:t>delete </a:t>
            </a:r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20</a:t>
            </a:r>
          </a:p>
        </p:txBody>
      </p:sp>
      <p:sp>
        <p:nvSpPr>
          <p:cNvPr id="111" name="Rectangle 121"/>
          <p:cNvSpPr>
            <a:spLocks noChangeArrowheads="1"/>
          </p:cNvSpPr>
          <p:nvPr/>
        </p:nvSpPr>
        <p:spPr bwMode="auto">
          <a:xfrm>
            <a:off x="4466925" y="1383315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 dirty="0">
                <a:solidFill>
                  <a:prstClr val="black"/>
                </a:solidFill>
                <a:latin typeface="Arial Unicode MS" pitchFamily="34" charset="-128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68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C 0.02135 -0.02014 0.04271 -0.04005 0.05451 -0.07269 C 0.06632 -0.1051 0.0776 -0.16945 0.07135 -0.19561 C 0.0651 -0.22176 0.04097 -0.2257 0.01684 -0.2294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-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15539 0.1678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838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07 L 0.02708 -0.1166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C 0.01753 -0.03102 0.03507 -0.06181 0.04201 -0.09537 C 0.04896 -0.1287 0.04549 -0.16505 0.04201 -0.20139 " pathEditMode="relative" rAng="0" ptsTypes="AAA">
                                      <p:cBhvr>
                                        <p:cTn id="99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  <p:bldP spid="64" grpId="0" animBg="1"/>
      <p:bldP spid="64" grpId="1" animBg="1"/>
      <p:bldP spid="65" grpId="0"/>
      <p:bldP spid="66" grpId="0"/>
      <p:bldP spid="66" grpId="1"/>
      <p:bldP spid="69" grpId="0" animBg="1"/>
      <p:bldP spid="70" grpId="0" animBg="1"/>
      <p:bldP spid="70" grpId="1" animBg="1"/>
      <p:bldP spid="71" grpId="0" animBg="1"/>
      <p:bldP spid="71" grpId="1" animBg="1"/>
      <p:bldP spid="72" grpId="0"/>
      <p:bldP spid="72" grpId="1"/>
      <p:bldP spid="73" grpId="0"/>
      <p:bldP spid="73" grpId="1"/>
      <p:bldP spid="74" grpId="0" animBg="1"/>
      <p:bldP spid="75" grpId="0"/>
      <p:bldP spid="76" grpId="0" animBg="1"/>
      <p:bldP spid="77" grpId="0"/>
      <p:bldP spid="77" grpId="1"/>
      <p:bldP spid="77" grpId="2"/>
      <p:bldP spid="78" grpId="0"/>
      <p:bldP spid="79" grpId="0"/>
      <p:bldP spid="80" grpId="0"/>
      <p:bldP spid="81" grpId="0" animBg="1"/>
      <p:bldP spid="82" grpId="0" animBg="1"/>
      <p:bldP spid="82" grpId="1" animBg="1"/>
      <p:bldP spid="82" grpId="2" animBg="1"/>
      <p:bldP spid="83" grpId="0" animBg="1"/>
      <p:bldP spid="84" grpId="0" animBg="1"/>
      <p:bldP spid="85" grpId="0"/>
      <p:bldP spid="86" grpId="0"/>
      <p:bldP spid="87" grpId="0" animBg="1"/>
      <p:bldP spid="88" grpId="0" animBg="1"/>
      <p:bldP spid="88" grpId="1" animBg="1"/>
      <p:bldP spid="89" grpId="0" animBg="1"/>
      <p:bldP spid="89" grpId="1" animBg="1"/>
      <p:bldP spid="90" grpId="0"/>
      <p:bldP spid="91" grpId="0" animBg="1"/>
      <p:bldP spid="92" grpId="0"/>
      <p:bldP spid="93" grpId="0" animBg="1"/>
      <p:bldP spid="94" grpId="0"/>
      <p:bldP spid="95" grpId="0"/>
      <p:bldP spid="96" grpId="0"/>
      <p:bldP spid="97" grpId="0" animBg="1"/>
      <p:bldP spid="98" grpId="0" animBg="1"/>
      <p:bldP spid="99" grpId="0" animBg="1"/>
      <p:bldP spid="100" grpId="0"/>
      <p:bldP spid="101" grpId="0"/>
      <p:bldP spid="102" grpId="0" animBg="1"/>
      <p:bldP spid="103" grpId="0"/>
      <p:bldP spid="103" grpId="1"/>
      <p:bldP spid="103" grpId="2"/>
      <p:bldP spid="104" grpId="0" animBg="1"/>
      <p:bldP spid="104" grpId="1" animBg="1"/>
      <p:bldP spid="107" grpId="0" animBg="1"/>
      <p:bldP spid="108" grpId="0"/>
      <p:bldP spid="109" grpId="0" animBg="1"/>
      <p:bldP spid="110" grpId="0"/>
      <p:bldP spid="1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227027" cy="551935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 smtClean="0">
                <a:ea typeface="新細明體" charset="-120"/>
              </a:rPr>
              <a:t>So we know how to search &amp; traverse the BST now</a:t>
            </a:r>
          </a:p>
          <a:p>
            <a:pPr lvl="0"/>
            <a:r>
              <a:rPr kumimoji="1" lang="en-ZA" sz="2300" dirty="0" smtClean="0">
                <a:ea typeface="新細明體" charset="-120"/>
              </a:rPr>
              <a:t>But how do we add nodes?</a:t>
            </a:r>
          </a:p>
          <a:p>
            <a:pPr lvl="0"/>
            <a:r>
              <a:rPr kumimoji="1" lang="en-ZA" sz="2300" dirty="0" smtClean="0">
                <a:ea typeface="新細明體" charset="-120"/>
              </a:rPr>
              <a:t>To maintain BST structure, apply the search algorithm to the BST, and insert the node where the algorithm takes you</a:t>
            </a:r>
          </a:p>
          <a:p>
            <a:pPr lvl="0"/>
            <a:r>
              <a:rPr kumimoji="1" lang="en-ZA" sz="2300" dirty="0" smtClean="0">
                <a:ea typeface="新細明體" charset="-120"/>
              </a:rPr>
              <a:t>Insert </a:t>
            </a:r>
            <a:r>
              <a:rPr kumimoji="1" lang="en-ZA" sz="2300" dirty="0" smtClean="0">
                <a:solidFill>
                  <a:srgbClr val="FF0000"/>
                </a:solidFill>
                <a:ea typeface="新細明體" charset="-120"/>
              </a:rPr>
              <a:t>4</a:t>
            </a:r>
            <a:r>
              <a:rPr kumimoji="1" lang="en-ZA" sz="2300" dirty="0" smtClean="0">
                <a:ea typeface="新細明體" charset="-120"/>
              </a:rPr>
              <a:t> into the following tree:</a:t>
            </a:r>
            <a:endParaRPr lang="en-ZA" sz="1300" dirty="0"/>
          </a:p>
          <a:p>
            <a:pPr marL="800100" lvl="1" indent="-457200">
              <a:buFont typeface="+mj-lt"/>
              <a:buAutoNum type="arabicParenR"/>
            </a:pPr>
            <a:endParaRPr kumimoji="1" lang="en-ZA" sz="2400" dirty="0" smtClean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Inserting a node into BST</a:t>
            </a:r>
            <a:endParaRPr lang="en-US" dirty="0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134845" y="364382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596682" y="456934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2598395" y="456934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9" name="Oval 24"/>
          <p:cNvSpPr>
            <a:spLocks noChangeArrowheads="1"/>
          </p:cNvSpPr>
          <p:nvPr/>
        </p:nvSpPr>
        <p:spPr bwMode="auto">
          <a:xfrm>
            <a:off x="3060357" y="552819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 flipH="1">
            <a:off x="1942757" y="4066103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36"/>
          <p:cNvSpPr>
            <a:spLocks noChangeShapeType="1"/>
          </p:cNvSpPr>
          <p:nvPr/>
        </p:nvSpPr>
        <p:spPr bwMode="auto">
          <a:xfrm>
            <a:off x="2519020" y="4028003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7"/>
          <p:cNvSpPr>
            <a:spLocks noChangeShapeType="1"/>
          </p:cNvSpPr>
          <p:nvPr/>
        </p:nvSpPr>
        <p:spPr bwMode="auto">
          <a:xfrm>
            <a:off x="2941295" y="4986853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141195" y="553170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4" name="Line 38"/>
          <p:cNvSpPr>
            <a:spLocks noChangeShapeType="1"/>
          </p:cNvSpPr>
          <p:nvPr/>
        </p:nvSpPr>
        <p:spPr bwMode="auto">
          <a:xfrm flipH="1">
            <a:off x="2447582" y="4993546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39"/>
          <p:cNvSpPr>
            <a:spLocks noChangeArrowheads="1"/>
          </p:cNvSpPr>
          <p:nvPr/>
        </p:nvSpPr>
        <p:spPr bwMode="auto">
          <a:xfrm>
            <a:off x="1140860" y="552342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1422640" y="4976358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208456" y="3570803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Oval 17"/>
          <p:cNvSpPr>
            <a:spLocks noChangeArrowheads="1"/>
          </p:cNvSpPr>
          <p:nvPr/>
        </p:nvSpPr>
        <p:spPr bwMode="auto">
          <a:xfrm>
            <a:off x="5670293" y="449631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Oval 22"/>
          <p:cNvSpPr>
            <a:spLocks noChangeArrowheads="1"/>
          </p:cNvSpPr>
          <p:nvPr/>
        </p:nvSpPr>
        <p:spPr bwMode="auto">
          <a:xfrm>
            <a:off x="6672006" y="449631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7133968" y="545516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 flipH="1">
            <a:off x="6016368" y="3993078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>
            <a:off x="6592631" y="395497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>
            <a:off x="7014906" y="491382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6524498" y="545675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6706931" y="4953515"/>
            <a:ext cx="149094" cy="496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39"/>
          <p:cNvSpPr>
            <a:spLocks noChangeArrowheads="1"/>
          </p:cNvSpPr>
          <p:nvPr/>
        </p:nvSpPr>
        <p:spPr bwMode="auto">
          <a:xfrm>
            <a:off x="5214471" y="5450403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H="1">
            <a:off x="5496251" y="4903333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5948236" y="545675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5978268" y="4913829"/>
            <a:ext cx="230188" cy="54292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3698955" y="4308404"/>
            <a:ext cx="1434341" cy="68514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238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Inserting a node into BST</a:t>
            </a:r>
            <a:endParaRPr lang="en-US" dirty="0"/>
          </a:p>
        </p:txBody>
      </p:sp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117729"/>
            <a:ext cx="8450263" cy="5043368"/>
          </a:xfr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</a:rPr>
              <a:t>insert(el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if </a:t>
            </a:r>
            <a:r>
              <a:rPr lang="en-US" dirty="0">
                <a:latin typeface="Courier New" pitchFamily="49" charset="0"/>
              </a:rPr>
              <a:t>root</a:t>
            </a:r>
            <a:r>
              <a:rPr lang="en-US" dirty="0"/>
              <a:t> </a:t>
            </a:r>
            <a:r>
              <a:rPr lang="en-US" i="1" dirty="0"/>
              <a:t>is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null    </a:t>
            </a:r>
            <a:r>
              <a:rPr lang="en-US" dirty="0">
                <a:solidFill>
                  <a:srgbClr val="00B050"/>
                </a:solidFill>
              </a:rPr>
              <a:t>// tree is empty;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	    root</a:t>
            </a:r>
            <a:r>
              <a:rPr lang="en-US" dirty="0"/>
              <a:t> </a:t>
            </a:r>
            <a:r>
              <a:rPr lang="en-US" i="1" dirty="0"/>
              <a:t>becomes a new node with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el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	</a:t>
            </a:r>
            <a:r>
              <a:rPr lang="en-US" dirty="0" smtClean="0">
                <a:latin typeface="Courier New" pitchFamily="49" charset="0"/>
              </a:rPr>
              <a:t>		return;</a:t>
            </a:r>
            <a:endParaRPr lang="en-US" dirty="0"/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p = root;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 </a:t>
            </a:r>
            <a:r>
              <a:rPr lang="en-US" i="1" dirty="0"/>
              <a:t>is not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null </a:t>
            </a:r>
            <a:r>
              <a:rPr lang="en-US" dirty="0">
                <a:solidFill>
                  <a:srgbClr val="00B050"/>
                </a:solidFill>
              </a:rPr>
              <a:t>// find a place for inserting new node;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</a:rPr>
              <a:t>prev</a:t>
            </a:r>
            <a:r>
              <a:rPr lang="en-US" dirty="0">
                <a:latin typeface="Courier New" pitchFamily="49" charset="0"/>
              </a:rPr>
              <a:t> = p;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el</a:t>
            </a:r>
            <a:r>
              <a:rPr lang="en-US" dirty="0"/>
              <a:t> &lt; </a:t>
            </a:r>
            <a:r>
              <a:rPr lang="en-US" i="1" dirty="0"/>
              <a:t>element in node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 </a:t>
            </a:r>
            <a:endParaRPr lang="en-US" dirty="0">
              <a:latin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    p = </a:t>
            </a:r>
            <a:r>
              <a:rPr lang="en-US" dirty="0" err="1">
                <a:latin typeface="Courier New" pitchFamily="49" charset="0"/>
              </a:rPr>
              <a:t>p.left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en-US" dirty="0">
                <a:latin typeface="Courier New" pitchFamily="49" charset="0"/>
              </a:rPr>
              <a:t> p = </a:t>
            </a:r>
            <a:r>
              <a:rPr lang="en-US" dirty="0" err="1">
                <a:latin typeface="Courier New" pitchFamily="49" charset="0"/>
              </a:rPr>
              <a:t>p.right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el</a:t>
            </a:r>
            <a:r>
              <a:rPr lang="en-US" dirty="0"/>
              <a:t> &lt; </a:t>
            </a:r>
            <a:r>
              <a:rPr lang="en-US" i="1" dirty="0"/>
              <a:t>element in node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prev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</a:t>
            </a:r>
            <a:r>
              <a:rPr lang="en-US" i="1" dirty="0"/>
              <a:t>new node with </a:t>
            </a:r>
            <a:r>
              <a:rPr lang="en-US" dirty="0">
                <a:latin typeface="Courier New" pitchFamily="49" charset="0"/>
              </a:rPr>
              <a:t>el</a:t>
            </a:r>
            <a:r>
              <a:rPr lang="en-US" dirty="0"/>
              <a:t> </a:t>
            </a:r>
            <a:r>
              <a:rPr lang="en-US" i="1" dirty="0"/>
              <a:t>is attached to the left of </a:t>
            </a:r>
            <a:r>
              <a:rPr lang="en-US" dirty="0" err="1">
                <a:latin typeface="Courier New" pitchFamily="49" charset="0"/>
              </a:rPr>
              <a:t>prev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i="1" dirty="0"/>
              <a:t>new node with </a:t>
            </a:r>
            <a:r>
              <a:rPr lang="en-US" dirty="0">
                <a:latin typeface="Courier New" pitchFamily="49" charset="0"/>
              </a:rPr>
              <a:t>el</a:t>
            </a:r>
            <a:r>
              <a:rPr lang="en-US" dirty="0"/>
              <a:t> </a:t>
            </a:r>
            <a:r>
              <a:rPr lang="en-US" i="1" dirty="0"/>
              <a:t>is attached to the right of </a:t>
            </a:r>
            <a:r>
              <a:rPr lang="en-US" dirty="0" err="1">
                <a:latin typeface="Courier New" pitchFamily="49" charset="0"/>
              </a:rPr>
              <a:t>prev</a:t>
            </a:r>
            <a:r>
              <a:rPr lang="en-US" dirty="0"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8642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Inserting a node into BST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918075" y="2008188"/>
            <a:ext cx="622300" cy="411162"/>
          </a:xfrm>
        </p:spPr>
        <p:txBody>
          <a:bodyPr>
            <a:normAutofit lnSpcReduction="10000"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2400" smtClean="0">
                <a:latin typeface="Arial Unicode MS" pitchFamily="34" charset="-128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90813" y="2008188"/>
            <a:ext cx="1112837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>
                <a:latin typeface="Courier New" pitchFamily="49" charset="0"/>
              </a:rPr>
              <a:t>null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67075" y="1087438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 dirty="0">
                <a:latin typeface="Arial Unicode MS" pitchFamily="34" charset="-128"/>
              </a:rPr>
              <a:t>20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3267075" y="1547813"/>
            <a:ext cx="268288" cy="498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64150" y="1087438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5264150" y="1547813"/>
            <a:ext cx="268288" cy="498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16"/>
          <p:cNvSpPr>
            <a:spLocks noChangeArrowheads="1"/>
          </p:cNvSpPr>
          <p:nvPr/>
        </p:nvSpPr>
        <p:spPr bwMode="auto">
          <a:xfrm>
            <a:off x="7185025" y="4129088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12" name="Rectangle 117"/>
          <p:cNvSpPr>
            <a:spLocks noChangeArrowheads="1"/>
          </p:cNvSpPr>
          <p:nvPr/>
        </p:nvSpPr>
        <p:spPr bwMode="auto">
          <a:xfrm>
            <a:off x="7569200" y="3157538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14" name="Line 118"/>
          <p:cNvSpPr>
            <a:spLocks noChangeShapeType="1"/>
          </p:cNvSpPr>
          <p:nvPr/>
        </p:nvSpPr>
        <p:spPr bwMode="auto">
          <a:xfrm flipH="1">
            <a:off x="7569200" y="3617913"/>
            <a:ext cx="268288" cy="498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19"/>
          <p:cNvSpPr>
            <a:spLocks noChangeShapeType="1"/>
          </p:cNvSpPr>
          <p:nvPr/>
        </p:nvSpPr>
        <p:spPr bwMode="auto">
          <a:xfrm flipH="1">
            <a:off x="6954838" y="4500563"/>
            <a:ext cx="3460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20"/>
          <p:cNvSpPr>
            <a:spLocks noChangeArrowheads="1"/>
          </p:cNvSpPr>
          <p:nvPr/>
        </p:nvSpPr>
        <p:spPr bwMode="auto">
          <a:xfrm>
            <a:off x="6410325" y="4732338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17" name="Rectangle 121"/>
          <p:cNvSpPr>
            <a:spLocks noChangeArrowheads="1"/>
          </p:cNvSpPr>
          <p:nvPr/>
        </p:nvSpPr>
        <p:spPr bwMode="auto">
          <a:xfrm>
            <a:off x="7991475" y="473233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18" name="Line 122"/>
          <p:cNvSpPr>
            <a:spLocks noChangeShapeType="1"/>
          </p:cNvSpPr>
          <p:nvPr/>
        </p:nvSpPr>
        <p:spPr bwMode="auto">
          <a:xfrm>
            <a:off x="7646988" y="4500563"/>
            <a:ext cx="4984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123"/>
          <p:cNvSpPr>
            <a:spLocks noChangeArrowheads="1"/>
          </p:cNvSpPr>
          <p:nvPr/>
        </p:nvSpPr>
        <p:spPr bwMode="auto">
          <a:xfrm>
            <a:off x="7683500" y="5502275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25</a:t>
            </a:r>
          </a:p>
        </p:txBody>
      </p:sp>
      <p:sp>
        <p:nvSpPr>
          <p:cNvPr id="20" name="Line 124"/>
          <p:cNvSpPr>
            <a:spLocks noChangeShapeType="1"/>
          </p:cNvSpPr>
          <p:nvPr/>
        </p:nvSpPr>
        <p:spPr bwMode="auto">
          <a:xfrm flipH="1">
            <a:off x="8069263" y="5154613"/>
            <a:ext cx="192087" cy="384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25"/>
          <p:cNvSpPr>
            <a:spLocks noChangeShapeType="1"/>
          </p:cNvSpPr>
          <p:nvPr/>
        </p:nvSpPr>
        <p:spPr bwMode="auto">
          <a:xfrm>
            <a:off x="6802438" y="5154613"/>
            <a:ext cx="230187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128"/>
          <p:cNvSpPr>
            <a:spLocks noChangeArrowheads="1"/>
          </p:cNvSpPr>
          <p:nvPr/>
        </p:nvSpPr>
        <p:spPr bwMode="auto">
          <a:xfrm>
            <a:off x="4227513" y="4130675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23" name="Rectangle 129"/>
          <p:cNvSpPr>
            <a:spLocks noChangeArrowheads="1"/>
          </p:cNvSpPr>
          <p:nvPr/>
        </p:nvSpPr>
        <p:spPr bwMode="auto">
          <a:xfrm>
            <a:off x="4611688" y="3159125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24" name="Line 130"/>
          <p:cNvSpPr>
            <a:spLocks noChangeShapeType="1"/>
          </p:cNvSpPr>
          <p:nvPr/>
        </p:nvSpPr>
        <p:spPr bwMode="auto">
          <a:xfrm flipH="1">
            <a:off x="4611688" y="3619500"/>
            <a:ext cx="268287" cy="498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31"/>
          <p:cNvSpPr>
            <a:spLocks noChangeShapeType="1"/>
          </p:cNvSpPr>
          <p:nvPr/>
        </p:nvSpPr>
        <p:spPr bwMode="auto">
          <a:xfrm flipH="1">
            <a:off x="3997325" y="4502150"/>
            <a:ext cx="3460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133"/>
          <p:cNvSpPr>
            <a:spLocks noChangeArrowheads="1"/>
          </p:cNvSpPr>
          <p:nvPr/>
        </p:nvSpPr>
        <p:spPr bwMode="auto">
          <a:xfrm>
            <a:off x="5033963" y="4733925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27" name="Line 134"/>
          <p:cNvSpPr>
            <a:spLocks noChangeShapeType="1"/>
          </p:cNvSpPr>
          <p:nvPr/>
        </p:nvSpPr>
        <p:spPr bwMode="auto">
          <a:xfrm>
            <a:off x="4689475" y="4502150"/>
            <a:ext cx="4984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35"/>
          <p:cNvSpPr>
            <a:spLocks noChangeArrowheads="1"/>
          </p:cNvSpPr>
          <p:nvPr/>
        </p:nvSpPr>
        <p:spPr bwMode="auto">
          <a:xfrm>
            <a:off x="4725988" y="5503863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25</a:t>
            </a:r>
          </a:p>
        </p:txBody>
      </p:sp>
      <p:sp>
        <p:nvSpPr>
          <p:cNvPr id="29" name="Line 136"/>
          <p:cNvSpPr>
            <a:spLocks noChangeShapeType="1"/>
          </p:cNvSpPr>
          <p:nvPr/>
        </p:nvSpPr>
        <p:spPr bwMode="auto">
          <a:xfrm flipH="1">
            <a:off x="5111750" y="5156200"/>
            <a:ext cx="192088" cy="384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138"/>
          <p:cNvSpPr>
            <a:spLocks noChangeArrowheads="1"/>
          </p:cNvSpPr>
          <p:nvPr/>
        </p:nvSpPr>
        <p:spPr bwMode="auto">
          <a:xfrm>
            <a:off x="1460500" y="4132263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31" name="Rectangle 139"/>
          <p:cNvSpPr>
            <a:spLocks noChangeArrowheads="1"/>
          </p:cNvSpPr>
          <p:nvPr/>
        </p:nvSpPr>
        <p:spPr bwMode="auto">
          <a:xfrm>
            <a:off x="1844675" y="3171825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25</a:t>
            </a:r>
          </a:p>
        </p:txBody>
      </p:sp>
      <p:sp>
        <p:nvSpPr>
          <p:cNvPr id="32" name="Line 140"/>
          <p:cNvSpPr>
            <a:spLocks noChangeShapeType="1"/>
          </p:cNvSpPr>
          <p:nvPr/>
        </p:nvSpPr>
        <p:spPr bwMode="auto">
          <a:xfrm flipH="1">
            <a:off x="1844675" y="3621088"/>
            <a:ext cx="268288" cy="498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142"/>
          <p:cNvSpPr>
            <a:spLocks noChangeArrowheads="1"/>
          </p:cNvSpPr>
          <p:nvPr/>
        </p:nvSpPr>
        <p:spPr bwMode="auto">
          <a:xfrm>
            <a:off x="2266950" y="4735513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34" name="Line 143"/>
          <p:cNvSpPr>
            <a:spLocks noChangeShapeType="1"/>
          </p:cNvSpPr>
          <p:nvPr/>
        </p:nvSpPr>
        <p:spPr bwMode="auto">
          <a:xfrm>
            <a:off x="1922463" y="4503738"/>
            <a:ext cx="4984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45"/>
          <p:cNvSpPr>
            <a:spLocks noChangeShapeType="1"/>
          </p:cNvSpPr>
          <p:nvPr/>
        </p:nvSpPr>
        <p:spPr bwMode="auto">
          <a:xfrm flipH="1">
            <a:off x="2344738" y="5157788"/>
            <a:ext cx="192087" cy="384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147"/>
          <p:cNvSpPr>
            <a:spLocks noChangeShapeType="1"/>
          </p:cNvSpPr>
          <p:nvPr/>
        </p:nvSpPr>
        <p:spPr bwMode="auto">
          <a:xfrm>
            <a:off x="5302250" y="2430463"/>
            <a:ext cx="4984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2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5.20231E-7 L -0.04254 0.13225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661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91 0.05572 -0.0382 0.11167 -0.03021 0.15006 C -0.02223 0.18844 0.01267 0.20925 0.04757 0.23029 " pathEditMode="relative" rAng="0" ptsTypes="aaA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162 C -0.02204 0.05202 -0.04236 0.10566 -0.03333 0.14219 C -0.0243 0.17873 0.0448 0.18589 0.05243 0.21826 C 0.06007 0.25063 0.03629 0.29364 0.01268 0.33664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69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3526E-6 C -0.01094 0.04532 -0.02171 0.09087 -0.04289 0.12879 C -0.06407 0.16671 -0.09549 0.19746 -0.12691 0.22821 " pathEditMode="relative" rAng="0" ptsTypes="aaA">
                                      <p:cBhvr>
                                        <p:cTn id="7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11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16185E-6 C -0.01303 0.04901 -0.02605 0.09826 -0.04775 0.13618 C -0.06945 0.1741 -0.12466 0.19329 -0.13021 0.22705 C -0.13577 0.26104 -0.10851 0.30034 -0.08108 0.33965 " pathEditMode="relative" rAng="0" ptsTypes="aaaA">
                                      <p:cBhvr>
                                        <p:cTn id="10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8" y="169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7" grpId="1"/>
      <p:bldP spid="8" grpId="0" animBg="1"/>
      <p:bldP spid="8" grpId="1" animBg="1"/>
      <p:bldP spid="9" grpId="0"/>
      <p:bldP spid="9" grpId="1"/>
      <p:bldP spid="10" grpId="0" animBg="1"/>
      <p:bldP spid="10" grpId="1" animBg="1"/>
      <p:bldP spid="11" grpId="0"/>
      <p:bldP spid="12" grpId="0"/>
      <p:bldP spid="12" grpId="1"/>
      <p:bldP spid="14" grpId="0" animBg="1"/>
      <p:bldP spid="14" grpId="1" animBg="1"/>
      <p:bldP spid="15" grpId="0" animBg="1"/>
      <p:bldP spid="16" grpId="0"/>
      <p:bldP spid="17" grpId="0"/>
      <p:bldP spid="18" grpId="0" animBg="1"/>
      <p:bldP spid="19" grpId="0"/>
      <p:bldP spid="20" grpId="0" animBg="1"/>
      <p:bldP spid="21" grpId="0" animBg="1"/>
      <p:bldP spid="22" grpId="0"/>
      <p:bldP spid="23" grpId="0"/>
      <p:bldP spid="23" grpId="1"/>
      <p:bldP spid="24" grpId="0" animBg="1"/>
      <p:bldP spid="24" grpId="1" animBg="1"/>
      <p:bldP spid="24" grpId="2" animBg="1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/>
      <p:bldP spid="31" grpId="1"/>
      <p:bldP spid="32" grpId="0" animBg="1"/>
      <p:bldP spid="32" grpId="1" animBg="1"/>
      <p:bldP spid="33" grpId="0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227027" cy="532988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 smtClean="0">
                <a:ea typeface="新細明體" charset="-120"/>
              </a:rPr>
              <a:t>Consider single-threaded binary trees:</a:t>
            </a:r>
          </a:p>
          <a:p>
            <a:pPr lvl="1"/>
            <a:r>
              <a:rPr lang="en-ZA" dirty="0" smtClean="0"/>
              <a:t>If a node </a:t>
            </a:r>
            <a:r>
              <a:rPr lang="en-ZA" dirty="0" smtClean="0">
                <a:solidFill>
                  <a:schemeClr val="accent5"/>
                </a:solidFill>
              </a:rPr>
              <a:t>has a right child</a:t>
            </a:r>
            <a:r>
              <a:rPr lang="en-ZA" dirty="0" smtClean="0"/>
              <a:t>, then it </a:t>
            </a:r>
            <a:r>
              <a:rPr lang="en-ZA" dirty="0" smtClean="0">
                <a:solidFill>
                  <a:srgbClr val="FF0000"/>
                </a:solidFill>
              </a:rPr>
              <a:t>does not have a thread</a:t>
            </a:r>
          </a:p>
          <a:p>
            <a:pPr lvl="1"/>
            <a:r>
              <a:rPr lang="en-ZA" dirty="0" smtClean="0"/>
              <a:t>If a node </a:t>
            </a:r>
            <a:r>
              <a:rPr lang="en-ZA" dirty="0" smtClean="0">
                <a:solidFill>
                  <a:srgbClr val="FF0000"/>
                </a:solidFill>
              </a:rPr>
              <a:t>does not have a right child</a:t>
            </a:r>
            <a:r>
              <a:rPr lang="en-ZA" dirty="0" smtClean="0"/>
              <a:t>, then it </a:t>
            </a:r>
            <a:r>
              <a:rPr lang="en-ZA" dirty="0" smtClean="0">
                <a:solidFill>
                  <a:schemeClr val="accent5"/>
                </a:solidFill>
              </a:rPr>
              <a:t>has a thread</a:t>
            </a:r>
          </a:p>
          <a:p>
            <a:pPr lvl="1"/>
            <a:r>
              <a:rPr lang="en-ZA" dirty="0" smtClean="0"/>
              <a:t>Implications:</a:t>
            </a:r>
          </a:p>
          <a:p>
            <a:pPr lvl="2"/>
            <a:r>
              <a:rPr kumimoji="1" lang="en-ZA" sz="1700" dirty="0" smtClean="0">
                <a:ea typeface="新細明體" charset="-120"/>
              </a:rPr>
              <a:t>If the new node becomes a </a:t>
            </a:r>
            <a:r>
              <a:rPr kumimoji="1" lang="en-ZA" sz="1700" dirty="0" smtClean="0">
                <a:solidFill>
                  <a:srgbClr val="0070C0"/>
                </a:solidFill>
                <a:ea typeface="新細明體" charset="-120"/>
              </a:rPr>
              <a:t>right child</a:t>
            </a:r>
            <a:r>
              <a:rPr kumimoji="1" lang="en-ZA" sz="1700" dirty="0" smtClean="0">
                <a:ea typeface="新細明體" charset="-120"/>
              </a:rPr>
              <a:t>, it </a:t>
            </a:r>
            <a:r>
              <a:rPr kumimoji="1" lang="en-ZA" sz="1700" dirty="0" smtClean="0">
                <a:solidFill>
                  <a:schemeClr val="accent2"/>
                </a:solidFill>
                <a:ea typeface="新細明體" charset="-120"/>
              </a:rPr>
              <a:t>inherits the thread </a:t>
            </a:r>
            <a:r>
              <a:rPr kumimoji="1" lang="en-ZA" sz="1700" dirty="0" smtClean="0">
                <a:ea typeface="新細明體" charset="-120"/>
              </a:rPr>
              <a:t>from its parent</a:t>
            </a:r>
          </a:p>
          <a:p>
            <a:pPr lvl="2"/>
            <a:r>
              <a:rPr kumimoji="1" lang="en-ZA" sz="1700" dirty="0" smtClean="0">
                <a:ea typeface="新細明體" charset="-120"/>
              </a:rPr>
              <a:t>If the new node becomes a </a:t>
            </a:r>
            <a:r>
              <a:rPr kumimoji="1" lang="en-ZA" sz="1700" dirty="0" smtClean="0">
                <a:solidFill>
                  <a:srgbClr val="0070C0"/>
                </a:solidFill>
                <a:ea typeface="新細明體" charset="-120"/>
              </a:rPr>
              <a:t>left child</a:t>
            </a:r>
            <a:r>
              <a:rPr kumimoji="1" lang="en-ZA" sz="1700" dirty="0" smtClean="0">
                <a:ea typeface="新細明體" charset="-120"/>
              </a:rPr>
              <a:t>, it must have a </a:t>
            </a:r>
            <a:r>
              <a:rPr kumimoji="1" lang="en-ZA" sz="1700" dirty="0" smtClean="0">
                <a:solidFill>
                  <a:schemeClr val="accent2"/>
                </a:solidFill>
                <a:ea typeface="新細明體" charset="-120"/>
              </a:rPr>
              <a:t>thread leading to its parent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Inserting into a Threaded Binary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332" y="4144881"/>
            <a:ext cx="3111660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Inserting into a Threaded Binary Tree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5" y="1591962"/>
            <a:ext cx="8624725" cy="421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17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Inserting into a Threaded Binary Tree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08453" y="1028343"/>
            <a:ext cx="827902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</a:rPr>
              <a:t>insert(el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if </a:t>
            </a:r>
            <a:r>
              <a:rPr lang="en-US" dirty="0">
                <a:latin typeface="Courier New" pitchFamily="49" charset="0"/>
              </a:rPr>
              <a:t>root</a:t>
            </a:r>
            <a:r>
              <a:rPr lang="en-US" dirty="0"/>
              <a:t> </a:t>
            </a:r>
            <a:r>
              <a:rPr lang="en-US" i="1" dirty="0"/>
              <a:t>is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null    </a:t>
            </a:r>
            <a:r>
              <a:rPr lang="en-US" dirty="0">
                <a:solidFill>
                  <a:srgbClr val="00B050"/>
                </a:solidFill>
              </a:rPr>
              <a:t>// tree is empty;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	    root</a:t>
            </a:r>
            <a:r>
              <a:rPr lang="en-US" dirty="0"/>
              <a:t> </a:t>
            </a:r>
            <a:r>
              <a:rPr lang="en-US" i="1" dirty="0"/>
              <a:t>becomes a new node with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el;</a:t>
            </a:r>
            <a:endParaRPr lang="en-US" dirty="0"/>
          </a:p>
          <a:p>
            <a:r>
              <a:rPr lang="en-US" dirty="0">
                <a:latin typeface="Courier New" pitchFamily="49" charset="0"/>
              </a:rPr>
              <a:t>    p = root;</a:t>
            </a:r>
          </a:p>
          <a:p>
            <a:r>
              <a:rPr lang="en-US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 </a:t>
            </a:r>
            <a:r>
              <a:rPr lang="en-US" i="1" dirty="0"/>
              <a:t>is not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null </a:t>
            </a:r>
            <a:r>
              <a:rPr lang="en-US" dirty="0">
                <a:solidFill>
                  <a:srgbClr val="00B050"/>
                </a:solidFill>
              </a:rPr>
              <a:t>// find a place for inserting new node;</a:t>
            </a:r>
          </a:p>
          <a:p>
            <a:r>
              <a:rPr lang="en-US" dirty="0">
                <a:latin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</a:rPr>
              <a:t>prev</a:t>
            </a:r>
            <a:r>
              <a:rPr lang="en-US" dirty="0">
                <a:latin typeface="Courier New" pitchFamily="49" charset="0"/>
              </a:rPr>
              <a:t> = p;</a:t>
            </a:r>
          </a:p>
          <a:p>
            <a:r>
              <a:rPr lang="en-US" dirty="0">
                <a:latin typeface="Courier New" pitchFamily="49" charset="0"/>
              </a:rPr>
              <a:t>    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el</a:t>
            </a:r>
            <a:r>
              <a:rPr lang="en-US" dirty="0"/>
              <a:t> &lt; </a:t>
            </a:r>
            <a:r>
              <a:rPr lang="en-US" i="1" dirty="0"/>
              <a:t>element in node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 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             p = </a:t>
            </a:r>
            <a:r>
              <a:rPr lang="en-US" dirty="0" err="1">
                <a:latin typeface="Courier New" pitchFamily="49" charset="0"/>
              </a:rPr>
              <a:t>p.left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</a:rPr>
              <a:t>    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else </a:t>
            </a:r>
            <a:r>
              <a:rPr lang="en-US" dirty="0" smtClean="0">
                <a:latin typeface="Courier New" pitchFamily="49" charset="0"/>
              </a:rPr>
              <a:t>if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p </a:t>
            </a:r>
            <a:r>
              <a:rPr lang="en-US" i="1" dirty="0" smtClean="0">
                <a:solidFill>
                  <a:srgbClr val="FF0000"/>
                </a:solidFill>
              </a:rPr>
              <a:t>has no thread</a:t>
            </a:r>
            <a:endParaRPr lang="en-US" dirty="0" smtClean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	p </a:t>
            </a:r>
            <a:r>
              <a:rPr lang="en-US" dirty="0">
                <a:latin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</a:rPr>
              <a:t>p.right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</a:rPr>
              <a:t>       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en-US" dirty="0" smtClean="0">
                <a:latin typeface="Courier New" pitchFamily="49" charset="0"/>
              </a:rPr>
              <a:t> break;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do not follow the thread! 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latin typeface="Courier New" pitchFamily="49" charset="0"/>
              </a:rPr>
              <a:t>el</a:t>
            </a:r>
            <a:r>
              <a:rPr lang="en-US" dirty="0"/>
              <a:t> &lt; </a:t>
            </a:r>
            <a:r>
              <a:rPr lang="en-US" i="1" dirty="0"/>
              <a:t>element in node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prev</a:t>
            </a:r>
            <a:r>
              <a:rPr lang="en-US" dirty="0"/>
              <a:t> </a:t>
            </a:r>
          </a:p>
          <a:p>
            <a:r>
              <a:rPr lang="en-US" dirty="0">
                <a:latin typeface="Courier New" pitchFamily="49" charset="0"/>
              </a:rPr>
              <a:t>         </a:t>
            </a:r>
            <a:r>
              <a:rPr lang="en-US" i="1" dirty="0"/>
              <a:t>new node with </a:t>
            </a:r>
            <a:r>
              <a:rPr lang="en-US" dirty="0">
                <a:latin typeface="Courier New" pitchFamily="49" charset="0"/>
              </a:rPr>
              <a:t>el</a:t>
            </a:r>
            <a:r>
              <a:rPr lang="en-US" dirty="0"/>
              <a:t> </a:t>
            </a:r>
            <a:r>
              <a:rPr lang="en-US" i="1" dirty="0"/>
              <a:t>is attached to the left of </a:t>
            </a:r>
            <a:r>
              <a:rPr lang="en-US" dirty="0" err="1">
                <a:latin typeface="Courier New" pitchFamily="49" charset="0"/>
              </a:rPr>
              <a:t>prev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</a:rPr>
              <a:t>         </a:t>
            </a:r>
            <a:r>
              <a:rPr lang="en-US" i="1" dirty="0" smtClean="0"/>
              <a:t>new node’s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 =</a:t>
            </a:r>
            <a:r>
              <a:rPr lang="en-US" i="1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i="1" dirty="0" smtClean="0"/>
              <a:t>,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hasThread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</a:rPr>
              <a:t>else if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p </a:t>
            </a:r>
            <a:r>
              <a:rPr lang="en-US" i="1" dirty="0" smtClean="0">
                <a:solidFill>
                  <a:srgbClr val="FF0000"/>
                </a:solidFill>
              </a:rPr>
              <a:t>has a thread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	     </a:t>
            </a:r>
            <a:r>
              <a:rPr lang="en-US" i="1" dirty="0"/>
              <a:t>new node’s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i="1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prev.right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hasThread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true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        </a:t>
            </a:r>
            <a:r>
              <a:rPr lang="en-US" i="1" dirty="0"/>
              <a:t>new node with </a:t>
            </a:r>
            <a:r>
              <a:rPr lang="en-US" dirty="0">
                <a:latin typeface="Courier New" pitchFamily="49" charset="0"/>
              </a:rPr>
              <a:t>el</a:t>
            </a:r>
            <a:r>
              <a:rPr lang="en-US" dirty="0"/>
              <a:t> </a:t>
            </a:r>
            <a:r>
              <a:rPr lang="en-US" i="1" dirty="0"/>
              <a:t>is attached to the right of </a:t>
            </a:r>
            <a:r>
              <a:rPr lang="en-US" dirty="0" err="1">
                <a:latin typeface="Courier New" pitchFamily="49" charset="0"/>
              </a:rPr>
              <a:t>prev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</a:rPr>
              <a:t>	  </a:t>
            </a:r>
            <a:r>
              <a:rPr lang="en-US" dirty="0" err="1" smtClean="0">
                <a:latin typeface="Courier New" pitchFamily="49" charset="0"/>
              </a:rPr>
              <a:t>prev.hasThread</a:t>
            </a:r>
            <a:r>
              <a:rPr lang="en-US" dirty="0" smtClean="0">
                <a:latin typeface="Courier New" pitchFamily="49" charset="0"/>
              </a:rPr>
              <a:t> = false;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else </a:t>
            </a:r>
            <a:r>
              <a:rPr lang="en-US" i="1" dirty="0"/>
              <a:t>new node with </a:t>
            </a:r>
            <a:r>
              <a:rPr lang="en-US" dirty="0">
                <a:latin typeface="Courier New" pitchFamily="49" charset="0"/>
              </a:rPr>
              <a:t>el</a:t>
            </a:r>
            <a:r>
              <a:rPr lang="en-US" dirty="0"/>
              <a:t> </a:t>
            </a:r>
            <a:r>
              <a:rPr lang="en-US" i="1" dirty="0"/>
              <a:t>is attached to the right of </a:t>
            </a:r>
            <a:r>
              <a:rPr lang="en-US" dirty="0" err="1">
                <a:latin typeface="Courier New" pitchFamily="49" charset="0"/>
              </a:rPr>
              <a:t>prev</a:t>
            </a:r>
            <a:r>
              <a:rPr lang="en-US" dirty="0"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9512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227027" cy="551935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 smtClean="0">
                <a:ea typeface="新細明體" charset="-120"/>
              </a:rPr>
              <a:t>How do we delete nodes?</a:t>
            </a:r>
          </a:p>
          <a:p>
            <a:pPr lvl="0"/>
            <a:r>
              <a:rPr kumimoji="1" lang="en-ZA" sz="2300" dirty="0" smtClean="0">
                <a:ea typeface="新細明體" charset="-120"/>
              </a:rPr>
              <a:t>Deleting a leaf is easy:</a:t>
            </a:r>
            <a:endParaRPr kumimoji="1" lang="en-ZA" sz="2400" dirty="0" smtClean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Deleting a node from BST</a:t>
            </a:r>
            <a:endParaRPr lang="en-US" dirty="0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6673359" y="284544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135196" y="377095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7136909" y="377095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Oval 24"/>
          <p:cNvSpPr>
            <a:spLocks noChangeArrowheads="1"/>
          </p:cNvSpPr>
          <p:nvPr/>
        </p:nvSpPr>
        <p:spPr bwMode="auto">
          <a:xfrm>
            <a:off x="7598871" y="472980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 flipH="1">
            <a:off x="6481271" y="326771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Line 36"/>
          <p:cNvSpPr>
            <a:spLocks noChangeShapeType="1"/>
          </p:cNvSpPr>
          <p:nvPr/>
        </p:nvSpPr>
        <p:spPr bwMode="auto">
          <a:xfrm>
            <a:off x="7057534" y="322961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Line 37"/>
          <p:cNvSpPr>
            <a:spLocks noChangeShapeType="1"/>
          </p:cNvSpPr>
          <p:nvPr/>
        </p:nvSpPr>
        <p:spPr bwMode="auto">
          <a:xfrm>
            <a:off x="7479809" y="418846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6679709" y="473332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Line 38"/>
          <p:cNvSpPr>
            <a:spLocks noChangeShapeType="1"/>
          </p:cNvSpPr>
          <p:nvPr/>
        </p:nvSpPr>
        <p:spPr bwMode="auto">
          <a:xfrm flipH="1">
            <a:off x="6986096" y="4195162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Oval 39"/>
          <p:cNvSpPr>
            <a:spLocks noChangeArrowheads="1"/>
          </p:cNvSpPr>
          <p:nvPr/>
        </p:nvSpPr>
        <p:spPr bwMode="auto">
          <a:xfrm>
            <a:off x="5679374" y="472504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5961154" y="417797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2044167" y="288036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Oval 17"/>
          <p:cNvSpPr>
            <a:spLocks noChangeArrowheads="1"/>
          </p:cNvSpPr>
          <p:nvPr/>
        </p:nvSpPr>
        <p:spPr bwMode="auto">
          <a:xfrm>
            <a:off x="1506004" y="380588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" name="Oval 22"/>
          <p:cNvSpPr>
            <a:spLocks noChangeArrowheads="1"/>
          </p:cNvSpPr>
          <p:nvPr/>
        </p:nvSpPr>
        <p:spPr bwMode="auto">
          <a:xfrm>
            <a:off x="2507717" y="380588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2969679" y="476473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 flipH="1">
            <a:off x="1852079" y="330264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>
            <a:off x="2428342" y="326454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>
            <a:off x="2850617" y="422339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2360209" y="476632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2542642" y="4263081"/>
            <a:ext cx="149094" cy="496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Oval 39"/>
          <p:cNvSpPr>
            <a:spLocks noChangeArrowheads="1"/>
          </p:cNvSpPr>
          <p:nvPr/>
        </p:nvSpPr>
        <p:spPr bwMode="auto">
          <a:xfrm>
            <a:off x="1050182" y="475996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H="1">
            <a:off x="1331962" y="421289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1783947" y="476632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1813979" y="4223395"/>
            <a:ext cx="230188" cy="54292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3847236" y="3402242"/>
            <a:ext cx="1434341" cy="68514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29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227027" cy="551935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 smtClean="0">
                <a:ea typeface="新細明體" charset="-120"/>
              </a:rPr>
              <a:t>How do we delete nodes?</a:t>
            </a:r>
          </a:p>
          <a:p>
            <a:pPr lvl="0"/>
            <a:r>
              <a:rPr kumimoji="1" lang="en-ZA" sz="2300" dirty="0" smtClean="0">
                <a:ea typeface="新細明體" charset="-120"/>
              </a:rPr>
              <a:t>Deleting a node with a single child is easy, too:</a:t>
            </a:r>
            <a:endParaRPr kumimoji="1" lang="en-ZA" sz="2400" dirty="0" smtClean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Deleting a node from BST</a:t>
            </a:r>
            <a:endParaRPr lang="en-US" dirty="0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6673359" y="284544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7136909" y="377095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Oval 24"/>
          <p:cNvSpPr>
            <a:spLocks noChangeArrowheads="1"/>
          </p:cNvSpPr>
          <p:nvPr/>
        </p:nvSpPr>
        <p:spPr bwMode="auto">
          <a:xfrm>
            <a:off x="7598871" y="472980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 flipH="1">
            <a:off x="6481271" y="326771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Line 36"/>
          <p:cNvSpPr>
            <a:spLocks noChangeShapeType="1"/>
          </p:cNvSpPr>
          <p:nvPr/>
        </p:nvSpPr>
        <p:spPr bwMode="auto">
          <a:xfrm>
            <a:off x="7057534" y="322961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Line 37"/>
          <p:cNvSpPr>
            <a:spLocks noChangeShapeType="1"/>
          </p:cNvSpPr>
          <p:nvPr/>
        </p:nvSpPr>
        <p:spPr bwMode="auto">
          <a:xfrm>
            <a:off x="7479809" y="418846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6679709" y="473332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Line 38"/>
          <p:cNvSpPr>
            <a:spLocks noChangeShapeType="1"/>
          </p:cNvSpPr>
          <p:nvPr/>
        </p:nvSpPr>
        <p:spPr bwMode="auto">
          <a:xfrm flipH="1">
            <a:off x="6986096" y="4195162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Oval 39"/>
          <p:cNvSpPr>
            <a:spLocks noChangeArrowheads="1"/>
          </p:cNvSpPr>
          <p:nvPr/>
        </p:nvSpPr>
        <p:spPr bwMode="auto">
          <a:xfrm>
            <a:off x="6216159" y="380111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2044167" y="288036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Oval 17"/>
          <p:cNvSpPr>
            <a:spLocks noChangeArrowheads="1"/>
          </p:cNvSpPr>
          <p:nvPr/>
        </p:nvSpPr>
        <p:spPr bwMode="auto">
          <a:xfrm>
            <a:off x="1506004" y="3805882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" name="Oval 22"/>
          <p:cNvSpPr>
            <a:spLocks noChangeArrowheads="1"/>
          </p:cNvSpPr>
          <p:nvPr/>
        </p:nvSpPr>
        <p:spPr bwMode="auto">
          <a:xfrm>
            <a:off x="2507717" y="380588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2969679" y="476473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 flipH="1">
            <a:off x="1852079" y="330264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>
            <a:off x="2428342" y="326454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>
            <a:off x="2850617" y="422339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2254446" y="476473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2542642" y="4263081"/>
            <a:ext cx="149094" cy="496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Oval 39"/>
          <p:cNvSpPr>
            <a:spLocks noChangeArrowheads="1"/>
          </p:cNvSpPr>
          <p:nvPr/>
        </p:nvSpPr>
        <p:spPr bwMode="auto">
          <a:xfrm>
            <a:off x="1050182" y="475996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H="1">
            <a:off x="1331962" y="421289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3847236" y="3402242"/>
            <a:ext cx="1434341" cy="68514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11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1_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669</Words>
  <Application>Microsoft Office PowerPoint</Application>
  <PresentationFormat>On-screen Show (4:3)</PresentationFormat>
  <Paragraphs>236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 Unicode MS</vt:lpstr>
      <vt:lpstr>新細明體</vt:lpstr>
      <vt:lpstr>Calibri</vt:lpstr>
      <vt:lpstr>Century Gothic</vt:lpstr>
      <vt:lpstr>Courier New</vt:lpstr>
      <vt:lpstr>Times New Roman</vt:lpstr>
      <vt:lpstr>Wingdings</vt:lpstr>
      <vt:lpstr>Presentation level design</vt:lpstr>
      <vt:lpstr>1_Presentation level design</vt:lpstr>
      <vt:lpstr>COS 212 BST: Insertion &amp; Deletion</vt:lpstr>
      <vt:lpstr>Inserting a node into BST</vt:lpstr>
      <vt:lpstr>Inserting a node into BST</vt:lpstr>
      <vt:lpstr>Inserting a node into BST</vt:lpstr>
      <vt:lpstr>Inserting into a Threaded Binary Tree</vt:lpstr>
      <vt:lpstr>Inserting into a Threaded Binary Tree</vt:lpstr>
      <vt:lpstr>Inserting into a Threaded Binary Tree</vt:lpstr>
      <vt:lpstr>Deleting a node from BST</vt:lpstr>
      <vt:lpstr>Deleting a node from BST</vt:lpstr>
      <vt:lpstr>Deleting a node from BST</vt:lpstr>
      <vt:lpstr>Delete by merging</vt:lpstr>
      <vt:lpstr>Delete by merging</vt:lpstr>
      <vt:lpstr>Delete by merging: Tree Height</vt:lpstr>
      <vt:lpstr>Delete by Copying</vt:lpstr>
      <vt:lpstr>Delete by Copying</vt:lpstr>
      <vt:lpstr>Delete by Copying</vt:lpstr>
    </vt:vector>
  </TitlesOfParts>
  <Company>University of Pretoria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User</dc:creator>
  <cp:lastModifiedBy>User</cp:lastModifiedBy>
  <cp:revision>3</cp:revision>
  <dcterms:created xsi:type="dcterms:W3CDTF">2016-03-10T19:25:18Z</dcterms:created>
  <dcterms:modified xsi:type="dcterms:W3CDTF">2021-04-06T14:35:31Z</dcterms:modified>
</cp:coreProperties>
</file>