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tags/tag25.xml" ContentType="application/vnd.openxmlformats-officedocument.presentationml.tags+xml"/>
  <Override PartName="/ppt/notesSlides/notesSlide28.xml" ContentType="application/vnd.openxmlformats-officedocument.presentationml.notesSlide+xml"/>
  <Override PartName="/ppt/tags/tag26.xml" ContentType="application/vnd.openxmlformats-officedocument.presentationml.tags+xml"/>
  <Override PartName="/ppt/notesSlides/notesSlide29.xml" ContentType="application/vnd.openxmlformats-officedocument.presentationml.notesSlide+xml"/>
  <Override PartName="/ppt/tags/tag27.xml" ContentType="application/vnd.openxmlformats-officedocument.presentationml.tags+xml"/>
  <Override PartName="/ppt/notesSlides/notesSlide30.xml" ContentType="application/vnd.openxmlformats-officedocument.presentationml.notesSlide+xml"/>
  <Override PartName="/ppt/tags/tag28.xml" ContentType="application/vnd.openxmlformats-officedocument.presentationml.tags+xml"/>
  <Override PartName="/ppt/notesSlides/notesSlide31.xml" ContentType="application/vnd.openxmlformats-officedocument.presentationml.notesSlide+xml"/>
  <Override PartName="/ppt/tags/tag29.xml" ContentType="application/vnd.openxmlformats-officedocument.presentationml.tags+xml"/>
  <Override PartName="/ppt/notesSlides/notesSlide32.xml" ContentType="application/vnd.openxmlformats-officedocument.presentationml.notesSlide+xml"/>
  <Override PartName="/ppt/tags/tag30.xml" ContentType="application/vnd.openxmlformats-officedocument.presentationml.tags+xml"/>
  <Override PartName="/ppt/notesSlides/notesSlide33.xml" ContentType="application/vnd.openxmlformats-officedocument.presentationml.notesSlide+xml"/>
  <Override PartName="/ppt/tags/tag31.xml" ContentType="application/vnd.openxmlformats-officedocument.presentationml.tags+xml"/>
  <Override PartName="/ppt/notesSlides/notesSlide34.xml" ContentType="application/vnd.openxmlformats-officedocument.presentationml.notesSlide+xml"/>
  <Override PartName="/ppt/tags/tag32.xml" ContentType="application/vnd.openxmlformats-officedocument.presentationml.tags+xml"/>
  <Override PartName="/ppt/notesSlides/notesSlide35.xml" ContentType="application/vnd.openxmlformats-officedocument.presentationml.notesSlide+xml"/>
  <Override PartName="/ppt/tags/tag33.xml" ContentType="application/vnd.openxmlformats-officedocument.presentationml.tags+xml"/>
  <Override PartName="/ppt/notesSlides/notesSlide36.xml" ContentType="application/vnd.openxmlformats-officedocument.presentationml.notesSlide+xml"/>
  <Override PartName="/ppt/tags/tag34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1"/>
  </p:notesMasterIdLst>
  <p:handoutMasterIdLst>
    <p:handoutMasterId r:id="rId42"/>
  </p:handoutMasterIdLst>
  <p:sldIdLst>
    <p:sldId id="445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1" r:id="rId11"/>
    <p:sldId id="370" r:id="rId12"/>
    <p:sldId id="441" r:id="rId13"/>
    <p:sldId id="372" r:id="rId14"/>
    <p:sldId id="373" r:id="rId15"/>
    <p:sldId id="374" r:id="rId16"/>
    <p:sldId id="375" r:id="rId17"/>
    <p:sldId id="446" r:id="rId18"/>
    <p:sldId id="376" r:id="rId19"/>
    <p:sldId id="440" r:id="rId20"/>
    <p:sldId id="377" r:id="rId21"/>
    <p:sldId id="378" r:id="rId22"/>
    <p:sldId id="379" r:id="rId23"/>
    <p:sldId id="380" r:id="rId24"/>
    <p:sldId id="381" r:id="rId25"/>
    <p:sldId id="443" r:id="rId26"/>
    <p:sldId id="444" r:id="rId27"/>
    <p:sldId id="383" r:id="rId28"/>
    <p:sldId id="382" r:id="rId29"/>
    <p:sldId id="442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39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8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32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3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9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5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32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33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3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12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78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8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3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82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51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3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59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3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5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02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96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07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2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1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83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613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827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246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71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0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54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1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4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1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4/12/2021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4/12/2021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4/12/2021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4/12/2021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4/12/2021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4/12/2021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4/12/2021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0.png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0.png"/><Relationship Id="rId11" Type="http://schemas.openxmlformats.org/officeDocument/2006/relationships/image" Target="../media/image23.png"/><Relationship Id="rId10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Binary Trees:</a:t>
            </a:r>
            <a:br>
              <a:rPr lang="en-US" dirty="0" smtClean="0"/>
            </a:br>
            <a:r>
              <a:rPr lang="en-US" dirty="0" smtClean="0"/>
              <a:t>Balancing a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1185" y="60005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Right Rotation: Step-by-step</a:t>
            </a: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61322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9922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451922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80522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442522" y="21336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671122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823634" y="914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34747" y="8937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G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2061522" y="1524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78985" y="150812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1223322" y="1981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232847" y="19700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C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888360" y="2362200"/>
            <a:ext cx="411162" cy="298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 flipV="1">
            <a:off x="1604322" y="2362200"/>
            <a:ext cx="257175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V="1">
            <a:off x="1604322" y="18288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2466335" y="19050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 flipV="1">
            <a:off x="1052423" y="1363662"/>
            <a:ext cx="1085299" cy="236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3356922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585522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4347522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4576122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5338122" y="21336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566722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3762378" y="914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762378" y="91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G</a:t>
            </a:r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4957122" y="1524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961885" y="1524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4118922" y="1981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4117335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C</a:t>
            </a: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V="1">
            <a:off x="3776022" y="2362200"/>
            <a:ext cx="419100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H="1" flipV="1">
            <a:off x="4499922" y="2362200"/>
            <a:ext cx="266700" cy="298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V="1">
            <a:off x="4499922" y="18288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 flipH="1" flipV="1">
            <a:off x="5338122" y="1905000"/>
            <a:ext cx="417513" cy="236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4001445" y="1377950"/>
            <a:ext cx="346077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AutoShape 37"/>
          <p:cNvSpPr>
            <a:spLocks noChangeArrowheads="1"/>
          </p:cNvSpPr>
          <p:nvPr/>
        </p:nvSpPr>
        <p:spPr bwMode="auto">
          <a:xfrm>
            <a:off x="6252522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6481122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43" name="AutoShape 39"/>
          <p:cNvSpPr>
            <a:spLocks noChangeArrowheads="1"/>
          </p:cNvSpPr>
          <p:nvPr/>
        </p:nvSpPr>
        <p:spPr bwMode="auto">
          <a:xfrm>
            <a:off x="7193910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742251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45" name="AutoShape 41"/>
          <p:cNvSpPr>
            <a:spLocks noChangeArrowheads="1"/>
          </p:cNvSpPr>
          <p:nvPr/>
        </p:nvSpPr>
        <p:spPr bwMode="auto">
          <a:xfrm>
            <a:off x="8233722" y="21336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8462322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47" name="Oval 43"/>
          <p:cNvSpPr>
            <a:spLocks noChangeArrowheads="1"/>
          </p:cNvSpPr>
          <p:nvPr/>
        </p:nvSpPr>
        <p:spPr bwMode="auto">
          <a:xfrm>
            <a:off x="6614836" y="914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6621397" y="91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G</a:t>
            </a:r>
          </a:p>
        </p:txBody>
      </p:sp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7852722" y="1524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7881297" y="1524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51" name="Oval 47"/>
          <p:cNvSpPr>
            <a:spLocks noChangeArrowheads="1"/>
          </p:cNvSpPr>
          <p:nvPr/>
        </p:nvSpPr>
        <p:spPr bwMode="auto">
          <a:xfrm>
            <a:off x="7014522" y="1981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7010869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C</a:t>
            </a:r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 flipV="1">
            <a:off x="6677972" y="2362200"/>
            <a:ext cx="41275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 flipH="1" flipV="1">
            <a:off x="7395522" y="23622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 flipV="1">
            <a:off x="7395522" y="18288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 flipH="1" flipV="1">
            <a:off x="8233722" y="1905000"/>
            <a:ext cx="41275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6862122" y="1350963"/>
            <a:ext cx="381000" cy="630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 flipV="1">
            <a:off x="7624122" y="1970088"/>
            <a:ext cx="368300" cy="696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 flipH="1" flipV="1">
            <a:off x="4020432" y="1363661"/>
            <a:ext cx="1012887" cy="2365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AutoShape 56"/>
          <p:cNvSpPr>
            <a:spLocks noChangeArrowheads="1"/>
          </p:cNvSpPr>
          <p:nvPr/>
        </p:nvSpPr>
        <p:spPr bwMode="auto">
          <a:xfrm>
            <a:off x="1147122" y="5715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1375722" y="5867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62" name="AutoShape 58"/>
          <p:cNvSpPr>
            <a:spLocks noChangeArrowheads="1"/>
          </p:cNvSpPr>
          <p:nvPr/>
        </p:nvSpPr>
        <p:spPr bwMode="auto">
          <a:xfrm>
            <a:off x="2093272" y="5715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59"/>
          <p:cNvSpPr txBox="1">
            <a:spLocks noChangeArrowheads="1"/>
          </p:cNvSpPr>
          <p:nvPr/>
        </p:nvSpPr>
        <p:spPr bwMode="auto">
          <a:xfrm>
            <a:off x="2321872" y="5867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64" name="AutoShape 60"/>
          <p:cNvSpPr>
            <a:spLocks noChangeArrowheads="1"/>
          </p:cNvSpPr>
          <p:nvPr/>
        </p:nvSpPr>
        <p:spPr bwMode="auto">
          <a:xfrm>
            <a:off x="3128322" y="51816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3356922" y="5334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66" name="Oval 62"/>
          <p:cNvSpPr>
            <a:spLocks noChangeArrowheads="1"/>
          </p:cNvSpPr>
          <p:nvPr/>
        </p:nvSpPr>
        <p:spPr bwMode="auto">
          <a:xfrm>
            <a:off x="1483562" y="3962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1486948" y="395853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G</a:t>
            </a:r>
          </a:p>
        </p:txBody>
      </p:sp>
      <p:sp>
        <p:nvSpPr>
          <p:cNvPr id="68" name="Oval 64"/>
          <p:cNvSpPr>
            <a:spLocks noChangeArrowheads="1"/>
          </p:cNvSpPr>
          <p:nvPr/>
        </p:nvSpPr>
        <p:spPr bwMode="auto">
          <a:xfrm>
            <a:off x="2747322" y="4572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65"/>
          <p:cNvSpPr txBox="1">
            <a:spLocks noChangeArrowheads="1"/>
          </p:cNvSpPr>
          <p:nvPr/>
        </p:nvSpPr>
        <p:spPr bwMode="auto">
          <a:xfrm>
            <a:off x="2769547" y="458152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70" name="Oval 66"/>
          <p:cNvSpPr>
            <a:spLocks noChangeArrowheads="1"/>
          </p:cNvSpPr>
          <p:nvPr/>
        </p:nvSpPr>
        <p:spPr bwMode="auto">
          <a:xfrm>
            <a:off x="1909122" y="5029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67"/>
          <p:cNvSpPr txBox="1">
            <a:spLocks noChangeArrowheads="1"/>
          </p:cNvSpPr>
          <p:nvPr/>
        </p:nvSpPr>
        <p:spPr bwMode="auto">
          <a:xfrm>
            <a:off x="1907324" y="502782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C</a:t>
            </a:r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 flipV="1">
            <a:off x="1564635" y="5410200"/>
            <a:ext cx="4206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 flipH="1" flipV="1">
            <a:off x="2290122" y="54102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 flipH="1" flipV="1">
            <a:off x="3128322" y="4953000"/>
            <a:ext cx="414338" cy="233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71"/>
          <p:cNvSpPr>
            <a:spLocks noChangeShapeType="1"/>
          </p:cNvSpPr>
          <p:nvPr/>
        </p:nvSpPr>
        <p:spPr bwMode="auto">
          <a:xfrm>
            <a:off x="1730623" y="4423463"/>
            <a:ext cx="407099" cy="605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72"/>
          <p:cNvSpPr>
            <a:spLocks/>
          </p:cNvSpPr>
          <p:nvPr/>
        </p:nvSpPr>
        <p:spPr bwMode="auto">
          <a:xfrm>
            <a:off x="2290122" y="4267200"/>
            <a:ext cx="609600" cy="1384300"/>
          </a:xfrm>
          <a:custGeom>
            <a:avLst/>
            <a:gdLst>
              <a:gd name="T0" fmla="*/ 0 w 384"/>
              <a:gd name="T1" fmla="*/ 2147483647 h 872"/>
              <a:gd name="T2" fmla="*/ 2147483647 w 384"/>
              <a:gd name="T3" fmla="*/ 2147483647 h 872"/>
              <a:gd name="T4" fmla="*/ 2147483647 w 384"/>
              <a:gd name="T5" fmla="*/ 2147483647 h 872"/>
              <a:gd name="T6" fmla="*/ 2147483647 w 384"/>
              <a:gd name="T7" fmla="*/ 2147483647 h 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872">
                <a:moveTo>
                  <a:pt x="0" y="720"/>
                </a:moveTo>
                <a:cubicBezTo>
                  <a:pt x="28" y="796"/>
                  <a:pt x="56" y="872"/>
                  <a:pt x="96" y="768"/>
                </a:cubicBezTo>
                <a:cubicBezTo>
                  <a:pt x="136" y="664"/>
                  <a:pt x="192" y="192"/>
                  <a:pt x="240" y="96"/>
                </a:cubicBezTo>
                <a:cubicBezTo>
                  <a:pt x="288" y="0"/>
                  <a:pt x="336" y="96"/>
                  <a:pt x="384" y="19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6441923" y="3267832"/>
            <a:ext cx="25409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2. </a:t>
            </a:r>
            <a:r>
              <a:rPr lang="en-US" sz="1600" i="1" dirty="0" smtClean="0">
                <a:solidFill>
                  <a:srgbClr val="0070C0"/>
                </a:solidFill>
              </a:rPr>
              <a:t>Right </a:t>
            </a:r>
            <a:r>
              <a:rPr lang="en-US" sz="1600" i="1" dirty="0">
                <a:solidFill>
                  <a:srgbClr val="0070C0"/>
                </a:solidFill>
              </a:rPr>
              <a:t>subtree </a:t>
            </a:r>
            <a:r>
              <a:rPr lang="en-US" sz="1600" i="1" dirty="0"/>
              <a:t>of</a:t>
            </a:r>
            <a:r>
              <a:rPr lang="en-US" sz="1600" dirty="0"/>
              <a:t> C </a:t>
            </a:r>
            <a:r>
              <a:rPr lang="en-US" sz="1600" i="1" dirty="0"/>
              <a:t>becomes </a:t>
            </a:r>
            <a:r>
              <a:rPr lang="en-US" sz="1600" i="1" dirty="0" smtClean="0">
                <a:solidFill>
                  <a:srgbClr val="FF0000"/>
                </a:solidFill>
              </a:rPr>
              <a:t>left </a:t>
            </a:r>
            <a:r>
              <a:rPr lang="en-US" sz="1600" i="1" dirty="0">
                <a:solidFill>
                  <a:srgbClr val="FF0000"/>
                </a:solidFill>
              </a:rPr>
              <a:t>subtree </a:t>
            </a:r>
            <a:r>
              <a:rPr lang="en-US" sz="1600" i="1" dirty="0" smtClean="0"/>
              <a:t>of</a:t>
            </a:r>
            <a:r>
              <a:rPr lang="en-US" sz="1600" dirty="0" smtClean="0"/>
              <a:t> C’</a:t>
            </a:r>
            <a:r>
              <a:rPr lang="en-US" sz="1600" i="1" dirty="0" smtClean="0"/>
              <a:t>s</a:t>
            </a:r>
            <a:r>
              <a:rPr lang="en-US" sz="1600" dirty="0" smtClean="0"/>
              <a:t> </a:t>
            </a:r>
            <a:r>
              <a:rPr lang="en-US" sz="1600" i="1" dirty="0" smtClean="0"/>
              <a:t>parent</a:t>
            </a:r>
            <a:r>
              <a:rPr lang="en-US" sz="1600" dirty="0" smtClean="0"/>
              <a:t> P</a:t>
            </a:r>
            <a:endParaRPr lang="en-US" sz="1600" dirty="0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918522" y="6400800"/>
            <a:ext cx="38924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3. </a:t>
            </a:r>
            <a:r>
              <a:rPr lang="en-US" sz="1600" i="1" dirty="0"/>
              <a:t>N</a:t>
            </a:r>
            <a:r>
              <a:rPr lang="en-US" sz="1600" i="1" dirty="0" smtClean="0"/>
              <a:t>ode</a:t>
            </a:r>
            <a:r>
              <a:rPr lang="en-US" sz="1600" dirty="0" smtClean="0"/>
              <a:t> </a:t>
            </a:r>
            <a:r>
              <a:rPr lang="en-US" sz="1600" dirty="0"/>
              <a:t>C </a:t>
            </a:r>
            <a:r>
              <a:rPr lang="en-US" sz="1600" i="1" dirty="0"/>
              <a:t>acquires</a:t>
            </a:r>
            <a:r>
              <a:rPr lang="en-US" sz="1600" dirty="0"/>
              <a:t> P </a:t>
            </a:r>
            <a:r>
              <a:rPr lang="en-US" sz="1600" i="1" dirty="0"/>
              <a:t>as its right </a:t>
            </a:r>
            <a:r>
              <a:rPr lang="en-US" sz="1600" i="1" dirty="0" smtClean="0"/>
              <a:t>child</a:t>
            </a:r>
            <a:endParaRPr lang="en-US" sz="1600" dirty="0"/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 flipV="1">
            <a:off x="2518722" y="5003800"/>
            <a:ext cx="366713" cy="71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Oval 77"/>
          <p:cNvSpPr>
            <a:spLocks noChangeArrowheads="1"/>
          </p:cNvSpPr>
          <p:nvPr/>
        </p:nvSpPr>
        <p:spPr bwMode="auto">
          <a:xfrm>
            <a:off x="5795322" y="3962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5808022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G</a:t>
            </a:r>
          </a:p>
        </p:txBody>
      </p:sp>
      <p:sp>
        <p:nvSpPr>
          <p:cNvPr id="82" name="Oval 79"/>
          <p:cNvSpPr>
            <a:spLocks noChangeArrowheads="1"/>
          </p:cNvSpPr>
          <p:nvPr/>
        </p:nvSpPr>
        <p:spPr bwMode="auto">
          <a:xfrm>
            <a:off x="6481122" y="4572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6460485" y="4572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C</a:t>
            </a:r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 flipV="1">
            <a:off x="5981060" y="4876800"/>
            <a:ext cx="500062" cy="236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 flipH="1" flipV="1">
            <a:off x="6176322" y="4343400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Oval 83"/>
          <p:cNvSpPr>
            <a:spLocks noChangeArrowheads="1"/>
          </p:cNvSpPr>
          <p:nvPr/>
        </p:nvSpPr>
        <p:spPr bwMode="auto">
          <a:xfrm>
            <a:off x="7166922" y="5181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84"/>
          <p:cNvSpPr txBox="1">
            <a:spLocks noChangeArrowheads="1"/>
          </p:cNvSpPr>
          <p:nvPr/>
        </p:nvSpPr>
        <p:spPr bwMode="auto">
          <a:xfrm>
            <a:off x="7190735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 flipH="1" flipV="1">
            <a:off x="6862122" y="4953000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AutoShape 86"/>
          <p:cNvSpPr>
            <a:spLocks noChangeArrowheads="1"/>
          </p:cNvSpPr>
          <p:nvPr/>
        </p:nvSpPr>
        <p:spPr bwMode="auto">
          <a:xfrm>
            <a:off x="6409685" y="5900738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 Box 87"/>
          <p:cNvSpPr txBox="1">
            <a:spLocks noChangeArrowheads="1"/>
          </p:cNvSpPr>
          <p:nvPr/>
        </p:nvSpPr>
        <p:spPr bwMode="auto">
          <a:xfrm>
            <a:off x="6638285" y="605313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91" name="AutoShape 88"/>
          <p:cNvSpPr>
            <a:spLocks noChangeArrowheads="1"/>
          </p:cNvSpPr>
          <p:nvPr/>
        </p:nvSpPr>
        <p:spPr bwMode="auto">
          <a:xfrm>
            <a:off x="7400285" y="5900738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Text Box 89"/>
          <p:cNvSpPr txBox="1">
            <a:spLocks noChangeArrowheads="1"/>
          </p:cNvSpPr>
          <p:nvPr/>
        </p:nvSpPr>
        <p:spPr bwMode="auto">
          <a:xfrm>
            <a:off x="7628885" y="605313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93" name="Line 90"/>
          <p:cNvSpPr>
            <a:spLocks noChangeShapeType="1"/>
          </p:cNvSpPr>
          <p:nvPr/>
        </p:nvSpPr>
        <p:spPr bwMode="auto">
          <a:xfrm flipV="1">
            <a:off x="6838310" y="5595938"/>
            <a:ext cx="409575" cy="309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 flipH="1" flipV="1">
            <a:off x="7552685" y="5595938"/>
            <a:ext cx="257175" cy="300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AutoShape 92"/>
          <p:cNvSpPr>
            <a:spLocks noChangeArrowheads="1"/>
          </p:cNvSpPr>
          <p:nvPr/>
        </p:nvSpPr>
        <p:spPr bwMode="auto">
          <a:xfrm>
            <a:off x="5566722" y="51054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Text Box 93"/>
          <p:cNvSpPr txBox="1">
            <a:spLocks noChangeArrowheads="1"/>
          </p:cNvSpPr>
          <p:nvPr/>
        </p:nvSpPr>
        <p:spPr bwMode="auto">
          <a:xfrm>
            <a:off x="5795322" y="5257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97" name="Rectangle 94"/>
          <p:cNvSpPr>
            <a:spLocks noChangeArrowheads="1"/>
          </p:cNvSpPr>
          <p:nvPr/>
        </p:nvSpPr>
        <p:spPr bwMode="auto">
          <a:xfrm>
            <a:off x="4499922" y="5257800"/>
            <a:ext cx="68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3200" dirty="0" smtClean="0"/>
              <a:t>==</a:t>
            </a:r>
            <a:endParaRPr lang="en-US" sz="3200" dirty="0"/>
          </a:p>
        </p:txBody>
      </p:sp>
      <p:sp>
        <p:nvSpPr>
          <p:cNvPr id="98" name="Freeform 95"/>
          <p:cNvSpPr>
            <a:spLocks/>
          </p:cNvSpPr>
          <p:nvPr/>
        </p:nvSpPr>
        <p:spPr bwMode="auto">
          <a:xfrm>
            <a:off x="1985322" y="2057400"/>
            <a:ext cx="533400" cy="152400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Rectangle 96"/>
          <p:cNvSpPr>
            <a:spLocks noChangeArrowheads="1"/>
          </p:cNvSpPr>
          <p:nvPr/>
        </p:nvSpPr>
        <p:spPr bwMode="auto">
          <a:xfrm>
            <a:off x="3147372" y="3276600"/>
            <a:ext cx="30348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1. </a:t>
            </a:r>
            <a:r>
              <a:rPr lang="en-US" sz="1600" i="1" dirty="0"/>
              <a:t>G</a:t>
            </a:r>
            <a:r>
              <a:rPr lang="en-US" sz="1600" i="1" dirty="0" smtClean="0"/>
              <a:t>randparent</a:t>
            </a:r>
            <a:r>
              <a:rPr lang="en-US" sz="1600" dirty="0" smtClean="0"/>
              <a:t> </a:t>
            </a:r>
            <a:r>
              <a:rPr lang="en-US" sz="1600" dirty="0"/>
              <a:t>G </a:t>
            </a:r>
            <a:r>
              <a:rPr lang="en-US" sz="1600" i="1" dirty="0"/>
              <a:t>of child</a:t>
            </a:r>
            <a:r>
              <a:rPr lang="en-US" sz="1600" dirty="0"/>
              <a:t> C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i="1" dirty="0" smtClean="0"/>
              <a:t>becomes</a:t>
            </a:r>
            <a:r>
              <a:rPr lang="en-US" sz="1600" dirty="0" smtClean="0"/>
              <a:t> C</a:t>
            </a:r>
            <a:r>
              <a:rPr lang="en-US" sz="1600" i="1" dirty="0" smtClean="0"/>
              <a:t>’s </a:t>
            </a:r>
            <a:r>
              <a:rPr lang="en-US" sz="1600" i="1" dirty="0"/>
              <a:t>parent by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replacing</a:t>
            </a:r>
            <a:r>
              <a:rPr lang="en-US" sz="1600" dirty="0" smtClean="0"/>
              <a:t> P</a:t>
            </a:r>
            <a:endParaRPr lang="en-US" sz="1600" dirty="0"/>
          </a:p>
        </p:txBody>
      </p:sp>
      <p:sp>
        <p:nvSpPr>
          <p:cNvPr id="100" name="Rectangle 96"/>
          <p:cNvSpPr>
            <a:spLocks noChangeArrowheads="1"/>
          </p:cNvSpPr>
          <p:nvPr/>
        </p:nvSpPr>
        <p:spPr bwMode="auto">
          <a:xfrm>
            <a:off x="1879667" y="590843"/>
            <a:ext cx="2204450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rgbClr val="FF0000"/>
                </a:solidFill>
              </a:rPr>
              <a:t>Note</a:t>
            </a:r>
            <a:r>
              <a:rPr lang="en-US" sz="1200" dirty="0">
                <a:solidFill>
                  <a:srgbClr val="FF0000"/>
                </a:solidFill>
              </a:rPr>
              <a:t>: These are not values</a:t>
            </a:r>
            <a:r>
              <a:rPr lang="en-US" sz="1200" dirty="0" smtClean="0">
                <a:solidFill>
                  <a:srgbClr val="FF0000"/>
                </a:solidFill>
              </a:rPr>
              <a:t>!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z="3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/>
              <a:t>G = Grandparent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/>
              <a:t>P  = Parent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/>
              <a:t>C = Child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42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 animBg="1"/>
      <p:bldP spid="73" grpId="1" animBg="1"/>
      <p:bldP spid="74" grpId="0" animBg="1"/>
      <p:bldP spid="75" grpId="0" animBg="1"/>
      <p:bldP spid="76" grpId="0" animBg="1"/>
      <p:bldP spid="77" grpId="0"/>
      <p:bldP spid="78" grpId="0"/>
      <p:bldP spid="79" grpId="0" animBg="1"/>
      <p:bldP spid="80" grpId="0" animBg="1"/>
      <p:bldP spid="81" grpId="0"/>
      <p:bldP spid="82" grpId="0" animBg="1"/>
      <p:bldP spid="83" grpId="0"/>
      <p:bldP spid="84" grpId="0" animBg="1"/>
      <p:bldP spid="85" grpId="0" animBg="1"/>
      <p:bldP spid="86" grpId="0" animBg="1"/>
      <p:bldP spid="87" grpId="0"/>
      <p:bldP spid="88" grpId="0" animBg="1"/>
      <p:bldP spid="89" grpId="0" animBg="1"/>
      <p:bldP spid="90" grpId="0"/>
      <p:bldP spid="91" grpId="0" animBg="1"/>
      <p:bldP spid="92" grpId="0"/>
      <p:bldP spid="93" grpId="0" animBg="1"/>
      <p:bldP spid="94" grpId="0" animBg="1"/>
      <p:bldP spid="95" grpId="0" animBg="1"/>
      <p:bldP spid="96" grpId="0"/>
      <p:bldP spid="97" grpId="0"/>
      <p:bldP spid="99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1185" y="268635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Left Rotation</a:t>
            </a:r>
            <a:endParaRPr lang="en-US" dirty="0"/>
          </a:p>
        </p:txBody>
      </p:sp>
      <p:sp>
        <p:nvSpPr>
          <p:cNvPr id="58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r>
              <a:rPr kumimoji="1" lang="en-ZA" sz="2300" dirty="0" smtClean="0">
                <a:ea typeface="新細明體" charset="-120"/>
              </a:rPr>
              <a:t>Simply the opposite of a right rotation</a:t>
            </a:r>
            <a:br>
              <a:rPr kumimoji="1" lang="en-ZA" sz="2300" dirty="0" smtClean="0">
                <a:ea typeface="新細明體" charset="-120"/>
              </a:rPr>
            </a:br>
            <a:endParaRPr kumimoji="1" lang="en-ZA" sz="2300" dirty="0" smtClean="0">
              <a:ea typeface="新細明體" charset="-120"/>
            </a:endParaRPr>
          </a:p>
          <a:p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Right rotation algorithm: 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Parent becomes right child of its left child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Left child’s </a:t>
            </a:r>
            <a:r>
              <a:rPr kumimoji="1" lang="en-ZA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right branch </a:t>
            </a:r>
            <a:r>
              <a:rPr kumimoji="1" lang="en-ZA" dirty="0" smtClean="0">
                <a:ea typeface="新細明體" charset="-120"/>
              </a:rPr>
              <a:t>becomes parent’s </a:t>
            </a:r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left branch</a:t>
            </a:r>
            <a:endParaRPr kumimoji="1" lang="en-ZA" dirty="0" smtClean="0">
              <a:ea typeface="新細明體" charset="-120"/>
            </a:endParaRPr>
          </a:p>
          <a:p>
            <a:pPr marL="0" indent="0">
              <a:buNone/>
            </a:pPr>
            <a:endParaRPr kumimoji="1" lang="en-ZA" sz="2300" dirty="0" smtClean="0">
              <a:solidFill>
                <a:srgbClr val="0070C0"/>
              </a:solidFill>
              <a:ea typeface="新細明體" charset="-120"/>
            </a:endParaRPr>
          </a:p>
          <a:p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Left </a:t>
            </a:r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rotation algorithm: 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>
                <a:ea typeface="新細明體" charset="-120"/>
              </a:rPr>
              <a:t>Parent becomes </a:t>
            </a:r>
            <a:r>
              <a:rPr kumimoji="1" lang="en-ZA" dirty="0" smtClean="0">
                <a:ea typeface="新細明體" charset="-120"/>
              </a:rPr>
              <a:t>left </a:t>
            </a:r>
            <a:r>
              <a:rPr kumimoji="1" lang="en-ZA" dirty="0">
                <a:ea typeface="新細明體" charset="-120"/>
              </a:rPr>
              <a:t>child </a:t>
            </a:r>
            <a:r>
              <a:rPr kumimoji="1" lang="en-ZA" dirty="0" smtClean="0">
                <a:ea typeface="新細明體" charset="-120"/>
              </a:rPr>
              <a:t>of its right </a:t>
            </a:r>
            <a:r>
              <a:rPr kumimoji="1" lang="en-ZA" dirty="0">
                <a:ea typeface="新細明體" charset="-120"/>
              </a:rPr>
              <a:t>child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Right child’s </a:t>
            </a:r>
            <a:r>
              <a:rPr kumimoji="1" lang="en-ZA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left </a:t>
            </a:r>
            <a:r>
              <a:rPr kumimoji="1" lang="en-ZA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branch </a:t>
            </a:r>
            <a:r>
              <a:rPr kumimoji="1" lang="en-ZA" dirty="0">
                <a:ea typeface="新細明體" charset="-120"/>
              </a:rPr>
              <a:t>becomes parent’s </a:t>
            </a:r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right branch</a:t>
            </a:r>
            <a:endParaRPr kumimoji="1" lang="en-ZA" dirty="0" smtClean="0">
              <a:ea typeface="新細明體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62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1185" y="268635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Left Rotation</a:t>
            </a:r>
            <a:endParaRPr lang="en-US" dirty="0"/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2755556" y="32992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3517556" y="31468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 Box 6"/>
          <p:cNvSpPr txBox="1">
            <a:spLocks noChangeArrowheads="1"/>
          </p:cNvSpPr>
          <p:nvPr/>
        </p:nvSpPr>
        <p:spPr bwMode="auto">
          <a:xfrm>
            <a:off x="3746156" y="32992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103" name="AutoShape 7"/>
          <p:cNvSpPr>
            <a:spLocks noChangeArrowheads="1"/>
          </p:cNvSpPr>
          <p:nvPr/>
        </p:nvSpPr>
        <p:spPr bwMode="auto">
          <a:xfrm>
            <a:off x="1764956" y="25372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Text Box 8"/>
          <p:cNvSpPr txBox="1">
            <a:spLocks noChangeArrowheads="1"/>
          </p:cNvSpPr>
          <p:nvPr/>
        </p:nvSpPr>
        <p:spPr bwMode="auto">
          <a:xfrm>
            <a:off x="1993556" y="26896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105" name="Oval 9"/>
          <p:cNvSpPr>
            <a:spLocks noChangeArrowheads="1"/>
          </p:cNvSpPr>
          <p:nvPr/>
        </p:nvSpPr>
        <p:spPr bwMode="auto">
          <a:xfrm>
            <a:off x="1917356" y="13180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10"/>
          <p:cNvSpPr txBox="1">
            <a:spLocks noChangeArrowheads="1"/>
          </p:cNvSpPr>
          <p:nvPr/>
        </p:nvSpPr>
        <p:spPr bwMode="auto">
          <a:xfrm>
            <a:off x="1936406" y="13180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G</a:t>
            </a:r>
          </a:p>
        </p:txBody>
      </p:sp>
      <p:sp>
        <p:nvSpPr>
          <p:cNvPr id="107" name="Oval 11"/>
          <p:cNvSpPr>
            <a:spLocks noChangeArrowheads="1"/>
          </p:cNvSpPr>
          <p:nvPr/>
        </p:nvSpPr>
        <p:spPr bwMode="auto">
          <a:xfrm>
            <a:off x="2603156" y="19276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2628556" y="19276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P</a:t>
            </a:r>
          </a:p>
        </p:txBody>
      </p:sp>
      <p:sp>
        <p:nvSpPr>
          <p:cNvPr id="109" name="Oval 13"/>
          <p:cNvSpPr>
            <a:spLocks noChangeArrowheads="1"/>
          </p:cNvSpPr>
          <p:nvPr/>
        </p:nvSpPr>
        <p:spPr bwMode="auto">
          <a:xfrm>
            <a:off x="3281019" y="24610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Text Box 14"/>
          <p:cNvSpPr txBox="1">
            <a:spLocks noChangeArrowheads="1"/>
          </p:cNvSpPr>
          <p:nvPr/>
        </p:nvSpPr>
        <p:spPr bwMode="auto">
          <a:xfrm>
            <a:off x="3288956" y="24610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C</a:t>
            </a:r>
          </a:p>
        </p:txBody>
      </p:sp>
      <p:sp>
        <p:nvSpPr>
          <p:cNvPr id="111" name="Line 15"/>
          <p:cNvSpPr>
            <a:spLocks noChangeShapeType="1"/>
          </p:cNvSpPr>
          <p:nvPr/>
        </p:nvSpPr>
        <p:spPr bwMode="auto">
          <a:xfrm flipV="1">
            <a:off x="2941294" y="2842054"/>
            <a:ext cx="409575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6"/>
          <p:cNvSpPr>
            <a:spLocks noChangeShapeType="1"/>
          </p:cNvSpPr>
          <p:nvPr/>
        </p:nvSpPr>
        <p:spPr bwMode="auto">
          <a:xfrm flipH="1" flipV="1">
            <a:off x="3669956" y="2842054"/>
            <a:ext cx="26193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 flipV="1">
            <a:off x="2179294" y="2308654"/>
            <a:ext cx="500062" cy="233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8"/>
          <p:cNvSpPr>
            <a:spLocks noChangeShapeType="1"/>
          </p:cNvSpPr>
          <p:nvPr/>
        </p:nvSpPr>
        <p:spPr bwMode="auto">
          <a:xfrm flipH="1" flipV="1">
            <a:off x="2984156" y="2308654"/>
            <a:ext cx="36195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 flipH="1" flipV="1">
            <a:off x="2298356" y="1699054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20"/>
          <p:cNvSpPr>
            <a:spLocks/>
          </p:cNvSpPr>
          <p:nvPr/>
        </p:nvSpPr>
        <p:spPr bwMode="auto">
          <a:xfrm>
            <a:off x="2526956" y="2461054"/>
            <a:ext cx="533400" cy="152400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AutoShape 21"/>
          <p:cNvSpPr>
            <a:spLocks noChangeArrowheads="1"/>
          </p:cNvSpPr>
          <p:nvPr/>
        </p:nvSpPr>
        <p:spPr bwMode="auto">
          <a:xfrm>
            <a:off x="2526956" y="31468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Text Box 22"/>
          <p:cNvSpPr txBox="1">
            <a:spLocks noChangeArrowheads="1"/>
          </p:cNvSpPr>
          <p:nvPr/>
        </p:nvSpPr>
        <p:spPr bwMode="auto">
          <a:xfrm>
            <a:off x="6184556" y="32992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119" name="AutoShape 23"/>
          <p:cNvSpPr>
            <a:spLocks noChangeArrowheads="1"/>
          </p:cNvSpPr>
          <p:nvPr/>
        </p:nvSpPr>
        <p:spPr bwMode="auto">
          <a:xfrm>
            <a:off x="6641756" y="25372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4"/>
          <p:cNvSpPr txBox="1">
            <a:spLocks noChangeArrowheads="1"/>
          </p:cNvSpPr>
          <p:nvPr/>
        </p:nvSpPr>
        <p:spPr bwMode="auto">
          <a:xfrm>
            <a:off x="6870356" y="26896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121" name="AutoShape 25"/>
          <p:cNvSpPr>
            <a:spLocks noChangeArrowheads="1"/>
          </p:cNvSpPr>
          <p:nvPr/>
        </p:nvSpPr>
        <p:spPr bwMode="auto">
          <a:xfrm>
            <a:off x="5041556" y="31468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Text Box 26"/>
          <p:cNvSpPr txBox="1">
            <a:spLocks noChangeArrowheads="1"/>
          </p:cNvSpPr>
          <p:nvPr/>
        </p:nvSpPr>
        <p:spPr bwMode="auto">
          <a:xfrm>
            <a:off x="5270156" y="32992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123" name="Oval 27"/>
          <p:cNvSpPr>
            <a:spLocks noChangeArrowheads="1"/>
          </p:cNvSpPr>
          <p:nvPr/>
        </p:nvSpPr>
        <p:spPr bwMode="auto">
          <a:xfrm>
            <a:off x="5727356" y="13180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Text Box 28"/>
          <p:cNvSpPr txBox="1">
            <a:spLocks noChangeArrowheads="1"/>
          </p:cNvSpPr>
          <p:nvPr/>
        </p:nvSpPr>
        <p:spPr bwMode="auto">
          <a:xfrm>
            <a:off x="5738469" y="13180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G</a:t>
            </a:r>
          </a:p>
        </p:txBody>
      </p:sp>
      <p:sp>
        <p:nvSpPr>
          <p:cNvPr id="125" name="Oval 29"/>
          <p:cNvSpPr>
            <a:spLocks noChangeArrowheads="1"/>
          </p:cNvSpPr>
          <p:nvPr/>
        </p:nvSpPr>
        <p:spPr bwMode="auto">
          <a:xfrm>
            <a:off x="5727356" y="24610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Text Box 30"/>
          <p:cNvSpPr txBox="1">
            <a:spLocks noChangeArrowheads="1"/>
          </p:cNvSpPr>
          <p:nvPr/>
        </p:nvSpPr>
        <p:spPr bwMode="auto">
          <a:xfrm>
            <a:off x="5738469" y="24610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127" name="Oval 31"/>
          <p:cNvSpPr>
            <a:spLocks noChangeArrowheads="1"/>
          </p:cNvSpPr>
          <p:nvPr/>
        </p:nvSpPr>
        <p:spPr bwMode="auto">
          <a:xfrm>
            <a:off x="6413156" y="19276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Text Box 32"/>
          <p:cNvSpPr txBox="1">
            <a:spLocks noChangeArrowheads="1"/>
          </p:cNvSpPr>
          <p:nvPr/>
        </p:nvSpPr>
        <p:spPr bwMode="auto">
          <a:xfrm>
            <a:off x="6430619" y="19276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C</a:t>
            </a:r>
          </a:p>
        </p:txBody>
      </p:sp>
      <p:sp>
        <p:nvSpPr>
          <p:cNvPr id="129" name="Line 33"/>
          <p:cNvSpPr>
            <a:spLocks noChangeShapeType="1"/>
          </p:cNvSpPr>
          <p:nvPr/>
        </p:nvSpPr>
        <p:spPr bwMode="auto">
          <a:xfrm flipV="1">
            <a:off x="6108356" y="230865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H="1" flipV="1">
            <a:off x="6794156" y="2308654"/>
            <a:ext cx="266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37"/>
          <p:cNvSpPr>
            <a:spLocks noChangeShapeType="1"/>
          </p:cNvSpPr>
          <p:nvPr/>
        </p:nvSpPr>
        <p:spPr bwMode="auto">
          <a:xfrm flipH="1" flipV="1">
            <a:off x="6108356" y="1699054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AutoShape 39"/>
          <p:cNvSpPr>
            <a:spLocks noChangeArrowheads="1"/>
          </p:cNvSpPr>
          <p:nvPr/>
        </p:nvSpPr>
        <p:spPr bwMode="auto">
          <a:xfrm>
            <a:off x="5955956" y="31468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 flipV="1">
            <a:off x="5460656" y="2842054"/>
            <a:ext cx="342900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41"/>
          <p:cNvSpPr>
            <a:spLocks noChangeShapeType="1"/>
          </p:cNvSpPr>
          <p:nvPr/>
        </p:nvSpPr>
        <p:spPr bwMode="auto">
          <a:xfrm flipH="1" flipV="1">
            <a:off x="6108356" y="2842054"/>
            <a:ext cx="271463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>
            <a:off x="1917356" y="433486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6" name="Oval 26"/>
          <p:cNvSpPr>
            <a:spLocks noChangeArrowheads="1"/>
          </p:cNvSpPr>
          <p:nvPr/>
        </p:nvSpPr>
        <p:spPr bwMode="auto">
          <a:xfrm>
            <a:off x="1615387" y="508230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7" name="Line 38"/>
          <p:cNvSpPr>
            <a:spLocks noChangeShapeType="1"/>
          </p:cNvSpPr>
          <p:nvPr/>
        </p:nvSpPr>
        <p:spPr bwMode="auto">
          <a:xfrm flipH="1">
            <a:off x="1926514" y="4764467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37"/>
          <p:cNvSpPr>
            <a:spLocks noChangeShapeType="1"/>
          </p:cNvSpPr>
          <p:nvPr/>
        </p:nvSpPr>
        <p:spPr bwMode="auto">
          <a:xfrm>
            <a:off x="2286193" y="476186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Oval 39"/>
          <p:cNvSpPr>
            <a:spLocks noChangeArrowheads="1"/>
          </p:cNvSpPr>
          <p:nvPr/>
        </p:nvSpPr>
        <p:spPr bwMode="auto">
          <a:xfrm>
            <a:off x="2266211" y="512326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40" name="Line 37"/>
          <p:cNvSpPr>
            <a:spLocks noChangeShapeType="1"/>
          </p:cNvSpPr>
          <p:nvPr/>
        </p:nvSpPr>
        <p:spPr bwMode="auto">
          <a:xfrm>
            <a:off x="2608400" y="554651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Oval 26"/>
          <p:cNvSpPr>
            <a:spLocks noChangeArrowheads="1"/>
          </p:cNvSpPr>
          <p:nvPr/>
        </p:nvSpPr>
        <p:spPr bwMode="auto">
          <a:xfrm>
            <a:off x="2555576" y="589591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4" name="Oval 26"/>
          <p:cNvSpPr>
            <a:spLocks noChangeArrowheads="1"/>
          </p:cNvSpPr>
          <p:nvPr/>
        </p:nvSpPr>
        <p:spPr bwMode="auto">
          <a:xfrm>
            <a:off x="1899372" y="5895918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5" name="Line 38"/>
          <p:cNvSpPr>
            <a:spLocks noChangeShapeType="1"/>
          </p:cNvSpPr>
          <p:nvPr/>
        </p:nvSpPr>
        <p:spPr bwMode="auto">
          <a:xfrm flipH="1">
            <a:off x="2220947" y="5546519"/>
            <a:ext cx="173344" cy="3651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Down Arrow 145"/>
          <p:cNvSpPr/>
          <p:nvPr/>
        </p:nvSpPr>
        <p:spPr>
          <a:xfrm rot="16200000">
            <a:off x="4467239" y="4290930"/>
            <a:ext cx="502508" cy="203995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7" name="Oval 39"/>
          <p:cNvSpPr>
            <a:spLocks noChangeArrowheads="1"/>
          </p:cNvSpPr>
          <p:nvPr/>
        </p:nvSpPr>
        <p:spPr bwMode="auto">
          <a:xfrm>
            <a:off x="6887819" y="430466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48" name="Line 37"/>
          <p:cNvSpPr>
            <a:spLocks noChangeShapeType="1"/>
          </p:cNvSpPr>
          <p:nvPr/>
        </p:nvSpPr>
        <p:spPr bwMode="auto">
          <a:xfrm>
            <a:off x="7230008" y="4727925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Oval 26"/>
          <p:cNvSpPr>
            <a:spLocks noChangeArrowheads="1"/>
          </p:cNvSpPr>
          <p:nvPr/>
        </p:nvSpPr>
        <p:spPr bwMode="auto">
          <a:xfrm>
            <a:off x="7177184" y="507732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50" name="Oval 26"/>
          <p:cNvSpPr>
            <a:spLocks noChangeArrowheads="1"/>
          </p:cNvSpPr>
          <p:nvPr/>
        </p:nvSpPr>
        <p:spPr bwMode="auto">
          <a:xfrm>
            <a:off x="6506378" y="5047977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1" name="Line 38"/>
          <p:cNvSpPr>
            <a:spLocks noChangeShapeType="1"/>
          </p:cNvSpPr>
          <p:nvPr/>
        </p:nvSpPr>
        <p:spPr bwMode="auto">
          <a:xfrm flipH="1">
            <a:off x="6812129" y="4711160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Oval 26"/>
          <p:cNvSpPr>
            <a:spLocks noChangeArrowheads="1"/>
          </p:cNvSpPr>
          <p:nvPr/>
        </p:nvSpPr>
        <p:spPr bwMode="auto">
          <a:xfrm>
            <a:off x="6204409" y="57954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3" name="Line 38"/>
          <p:cNvSpPr>
            <a:spLocks noChangeShapeType="1"/>
          </p:cNvSpPr>
          <p:nvPr/>
        </p:nvSpPr>
        <p:spPr bwMode="auto">
          <a:xfrm flipH="1">
            <a:off x="6515536" y="547758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37"/>
          <p:cNvSpPr>
            <a:spLocks noChangeShapeType="1"/>
          </p:cNvSpPr>
          <p:nvPr/>
        </p:nvSpPr>
        <p:spPr bwMode="auto">
          <a:xfrm>
            <a:off x="6875215" y="5474984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Oval 26"/>
          <p:cNvSpPr>
            <a:spLocks noChangeArrowheads="1"/>
          </p:cNvSpPr>
          <p:nvPr/>
        </p:nvSpPr>
        <p:spPr bwMode="auto">
          <a:xfrm>
            <a:off x="6811873" y="581288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45548" y="4607394"/>
            <a:ext cx="25458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Rotate Left around C</a:t>
            </a:r>
          </a:p>
        </p:txBody>
      </p:sp>
      <p:sp>
        <p:nvSpPr>
          <p:cNvPr id="58" name="Rectangle 96"/>
          <p:cNvSpPr>
            <a:spLocks noChangeArrowheads="1"/>
          </p:cNvSpPr>
          <p:nvPr/>
        </p:nvSpPr>
        <p:spPr bwMode="auto">
          <a:xfrm>
            <a:off x="3567184" y="1134374"/>
            <a:ext cx="1750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Note: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z="3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/>
              <a:t>G = Grandparent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/>
              <a:t>P  = Parent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/>
              <a:t>C = Child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z="300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These are not values!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794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 animBg="1"/>
      <p:bldP spid="120" grpId="0"/>
      <p:bldP spid="121" grpId="0" animBg="1"/>
      <p:bldP spid="122" grpId="0"/>
      <p:bldP spid="123" grpId="0" animBg="1"/>
      <p:bldP spid="124" grpId="0"/>
      <p:bldP spid="125" grpId="0" animBg="1"/>
      <p:bldP spid="126" grpId="0"/>
      <p:bldP spid="127" grpId="0" animBg="1"/>
      <p:bldP spid="128" grpId="0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2" grpId="0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Day–Stout–Warren (DSW) </a:t>
            </a:r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algorithm:</a:t>
            </a:r>
            <a:r>
              <a:rPr kumimoji="1" lang="en-ZA" sz="2300" dirty="0" smtClean="0">
                <a:ea typeface="新細明體" charset="-120"/>
              </a:rPr>
              <a:t> a </a:t>
            </a:r>
            <a:r>
              <a:rPr kumimoji="1" lang="en-ZA" sz="2300" dirty="0">
                <a:ea typeface="新細明體" charset="-120"/>
              </a:rPr>
              <a:t>method for efficiently balancing </a:t>
            </a:r>
            <a:r>
              <a:rPr kumimoji="1" lang="en-ZA" sz="2300" dirty="0" smtClean="0">
                <a:ea typeface="新細明體" charset="-120"/>
              </a:rPr>
              <a:t>BSTs without an additional data structure</a:t>
            </a:r>
          </a:p>
          <a:p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Basic idea: </a:t>
            </a:r>
          </a:p>
          <a:p>
            <a:pPr lvl="1"/>
            <a:r>
              <a:rPr kumimoji="1" lang="en-ZA" sz="2000" dirty="0" smtClean="0">
                <a:ea typeface="新細明體" charset="-120"/>
              </a:rPr>
              <a:t>Linearize the tree into a single right branch, or </a:t>
            </a:r>
            <a:r>
              <a:rPr kumimoji="1" lang="en-ZA" sz="2000" dirty="0" smtClean="0">
                <a:solidFill>
                  <a:srgbClr val="00B050"/>
                </a:solidFill>
                <a:ea typeface="新細明體" charset="-120"/>
              </a:rPr>
              <a:t>backbone</a:t>
            </a:r>
          </a:p>
          <a:p>
            <a:pPr lvl="1"/>
            <a:r>
              <a:rPr kumimoji="1" lang="en-ZA" sz="2000" dirty="0" smtClean="0">
                <a:ea typeface="新細明體" charset="-120"/>
              </a:rPr>
              <a:t>Perform a series of </a:t>
            </a:r>
            <a:r>
              <a:rPr kumimoji="1" lang="en-ZA" sz="2000" dirty="0" smtClean="0">
                <a:solidFill>
                  <a:srgbClr val="00B050"/>
                </a:solidFill>
                <a:ea typeface="新細明體" charset="-120"/>
              </a:rPr>
              <a:t>left rotations </a:t>
            </a:r>
            <a:r>
              <a:rPr kumimoji="1" lang="en-ZA" sz="2000" dirty="0" smtClean="0">
                <a:ea typeface="新細明體" charset="-120"/>
              </a:rPr>
              <a:t>on the linearized tree to make it </a:t>
            </a:r>
            <a:r>
              <a:rPr kumimoji="1" lang="en-ZA" sz="2000" dirty="0" smtClean="0">
                <a:solidFill>
                  <a:srgbClr val="FF0000"/>
                </a:solidFill>
                <a:ea typeface="新細明體" charset="-120"/>
              </a:rPr>
              <a:t>perfectly balanced</a:t>
            </a:r>
          </a:p>
          <a:p>
            <a:r>
              <a:rPr kumimoji="1" lang="en-ZA" sz="2300" dirty="0" smtClean="0">
                <a:solidFill>
                  <a:schemeClr val="accent2"/>
                </a:solidFill>
                <a:ea typeface="新細明體" charset="-120"/>
              </a:rPr>
              <a:t>Creating a backbone:</a:t>
            </a:r>
          </a:p>
          <a:p>
            <a:endParaRPr kumimoji="1" lang="en-ZA" sz="2300" u="sng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23783" y="3945924"/>
            <a:ext cx="7751806" cy="25537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09600" indent="-609600">
              <a:buNone/>
            </a:pPr>
            <a:r>
              <a:rPr lang="en-US" dirty="0" err="1">
                <a:latin typeface="Courier New" pitchFamily="49" charset="0"/>
              </a:rPr>
              <a:t>createBackbone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tmp</a:t>
            </a:r>
            <a:r>
              <a:rPr lang="en-US" dirty="0">
                <a:latin typeface="Courier New" pitchFamily="49" charset="0"/>
              </a:rPr>
              <a:t> = root;</a:t>
            </a:r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tmp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dirty="0">
                <a:latin typeface="Courier New" pitchFamily="49" charset="0"/>
              </a:rPr>
              <a:t> null</a:t>
            </a:r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tmp</a:t>
            </a:r>
            <a:r>
              <a:rPr lang="en-US" dirty="0"/>
              <a:t> </a:t>
            </a:r>
            <a:r>
              <a:rPr lang="en-US" i="1" dirty="0"/>
              <a:t>has a left child</a:t>
            </a:r>
            <a:endParaRPr lang="en-US" dirty="0"/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i="1" dirty="0" smtClean="0"/>
              <a:t>right rotate </a:t>
            </a:r>
            <a:r>
              <a:rPr lang="en-US" i="1" dirty="0"/>
              <a:t>this child about</a:t>
            </a:r>
            <a:r>
              <a:rPr lang="en-US" dirty="0"/>
              <a:t> </a:t>
            </a:r>
            <a:r>
              <a:rPr lang="en-US" dirty="0" err="1" smtClean="0">
                <a:latin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</a:rPr>
              <a:t>;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left child </a:t>
            </a:r>
            <a:r>
              <a:rPr lang="en-US" dirty="0" smtClean="0">
                <a:solidFill>
                  <a:srgbClr val="00B050"/>
                </a:solidFill>
              </a:rPr>
              <a:t>becomes</a:t>
            </a:r>
            <a:endParaRPr lang="en-US" dirty="0">
              <a:solidFill>
                <a:srgbClr val="00B050"/>
              </a:solidFill>
            </a:endParaRPr>
          </a:p>
          <a:p>
            <a:pPr marL="609600" indent="-609600">
              <a:buNone/>
            </a:pPr>
            <a:r>
              <a:rPr lang="en-US" dirty="0" smtClean="0">
                <a:latin typeface="Courier New" pitchFamily="49" charset="0"/>
              </a:rPr>
              <a:t>        </a:t>
            </a:r>
            <a:r>
              <a:rPr lang="en-US" i="1" dirty="0">
                <a:solidFill>
                  <a:schemeClr val="bg1"/>
                </a:solidFill>
              </a:rPr>
              <a:t>right rotate this child about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all;</a:t>
            </a:r>
            <a:r>
              <a:rPr lang="en-US" dirty="0" smtClean="0">
                <a:solidFill>
                  <a:srgbClr val="00B050"/>
                </a:solidFill>
              </a:rPr>
              <a:t>// parent </a:t>
            </a:r>
            <a:r>
              <a:rPr lang="en-US" dirty="0">
                <a:solidFill>
                  <a:srgbClr val="00B050"/>
                </a:solidFill>
              </a:rPr>
              <a:t>of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</a:rPr>
              <a:t>tmp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;</a:t>
            </a:r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i="1" dirty="0"/>
              <a:t>set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tmp</a:t>
            </a:r>
            <a:r>
              <a:rPr lang="en-US" dirty="0"/>
              <a:t> </a:t>
            </a:r>
            <a:r>
              <a:rPr lang="en-US" i="1" dirty="0"/>
              <a:t>to the child which just became parent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dirty="0"/>
              <a:t> </a:t>
            </a:r>
            <a:r>
              <a:rPr lang="en-US" i="1" dirty="0"/>
              <a:t>set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tmp</a:t>
            </a:r>
            <a:r>
              <a:rPr lang="en-US" dirty="0"/>
              <a:t> </a:t>
            </a:r>
            <a:r>
              <a:rPr lang="en-US" i="1" dirty="0"/>
              <a:t>to its right child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373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backbone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90713" y="255587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1084263" y="1660525"/>
            <a:ext cx="2317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6163" y="1238250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468438" y="1662113"/>
            <a:ext cx="19208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30338" y="189071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236788" y="323532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V="1">
            <a:off x="1614488" y="1468438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731838" y="190182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1890713" y="2312988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>
            <a:off x="2274888" y="2967038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1928813" y="390048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1468438" y="323532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2274888" y="45799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>
            <a:off x="1928813" y="3657600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0"/>
          <p:cNvSpPr>
            <a:spLocks noChangeShapeType="1"/>
          </p:cNvSpPr>
          <p:nvPr/>
        </p:nvSpPr>
        <p:spPr bwMode="auto">
          <a:xfrm>
            <a:off x="2312988" y="4311650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1"/>
          <p:cNvSpPr>
            <a:spLocks noChangeShapeType="1"/>
          </p:cNvSpPr>
          <p:nvPr/>
        </p:nvSpPr>
        <p:spPr bwMode="auto">
          <a:xfrm flipH="1">
            <a:off x="1892300" y="2967038"/>
            <a:ext cx="192088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4343400" y="320833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3498850" y="1890713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>
            <a:off x="3921125" y="2314575"/>
            <a:ext cx="19208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883025" y="254317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28" name="Rectangle 47"/>
          <p:cNvSpPr>
            <a:spLocks noChangeArrowheads="1"/>
          </p:cNvSpPr>
          <p:nvPr/>
        </p:nvSpPr>
        <p:spPr bwMode="auto">
          <a:xfrm>
            <a:off x="4689475" y="38877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29" name="Line 48"/>
          <p:cNvSpPr>
            <a:spLocks noChangeShapeType="1"/>
          </p:cNvSpPr>
          <p:nvPr/>
        </p:nvSpPr>
        <p:spPr bwMode="auto">
          <a:xfrm flipV="1">
            <a:off x="4067175" y="2120900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49"/>
          <p:cNvSpPr>
            <a:spLocks noChangeArrowheads="1"/>
          </p:cNvSpPr>
          <p:nvPr/>
        </p:nvSpPr>
        <p:spPr bwMode="auto">
          <a:xfrm>
            <a:off x="3144838" y="1238250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31" name="Line 50"/>
          <p:cNvSpPr>
            <a:spLocks noChangeShapeType="1"/>
          </p:cNvSpPr>
          <p:nvPr/>
        </p:nvSpPr>
        <p:spPr bwMode="auto">
          <a:xfrm>
            <a:off x="4343400" y="2965450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51"/>
          <p:cNvSpPr>
            <a:spLocks noChangeShapeType="1"/>
          </p:cNvSpPr>
          <p:nvPr/>
        </p:nvSpPr>
        <p:spPr bwMode="auto">
          <a:xfrm>
            <a:off x="4727575" y="3619500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52"/>
          <p:cNvSpPr>
            <a:spLocks noChangeArrowheads="1"/>
          </p:cNvSpPr>
          <p:nvPr/>
        </p:nvSpPr>
        <p:spPr bwMode="auto">
          <a:xfrm>
            <a:off x="4381500" y="4552950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3921125" y="38877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4727575" y="5232400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36" name="Line 55"/>
          <p:cNvSpPr>
            <a:spLocks noChangeShapeType="1"/>
          </p:cNvSpPr>
          <p:nvPr/>
        </p:nvSpPr>
        <p:spPr bwMode="auto">
          <a:xfrm>
            <a:off x="4381500" y="4310063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56"/>
          <p:cNvSpPr>
            <a:spLocks noChangeShapeType="1"/>
          </p:cNvSpPr>
          <p:nvPr/>
        </p:nvSpPr>
        <p:spPr bwMode="auto">
          <a:xfrm>
            <a:off x="4765675" y="4964113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57"/>
          <p:cNvSpPr>
            <a:spLocks noChangeShapeType="1"/>
          </p:cNvSpPr>
          <p:nvPr/>
        </p:nvSpPr>
        <p:spPr bwMode="auto">
          <a:xfrm flipH="1">
            <a:off x="4344988" y="3619500"/>
            <a:ext cx="192087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60"/>
          <p:cNvSpPr>
            <a:spLocks noChangeShapeType="1"/>
          </p:cNvSpPr>
          <p:nvPr/>
        </p:nvSpPr>
        <p:spPr bwMode="auto">
          <a:xfrm>
            <a:off x="3498850" y="1624013"/>
            <a:ext cx="192088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61"/>
          <p:cNvSpPr>
            <a:spLocks noChangeShapeType="1"/>
          </p:cNvSpPr>
          <p:nvPr/>
        </p:nvSpPr>
        <p:spPr bwMode="auto">
          <a:xfrm flipV="1">
            <a:off x="4535488" y="2774950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62"/>
          <p:cNvSpPr>
            <a:spLocks noChangeShapeType="1"/>
          </p:cNvSpPr>
          <p:nvPr/>
        </p:nvSpPr>
        <p:spPr bwMode="auto">
          <a:xfrm flipV="1">
            <a:off x="4957763" y="3427413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63"/>
          <p:cNvSpPr>
            <a:spLocks noChangeArrowheads="1"/>
          </p:cNvSpPr>
          <p:nvPr/>
        </p:nvSpPr>
        <p:spPr bwMode="auto">
          <a:xfrm>
            <a:off x="6837363" y="320833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43" name="Rectangle 64"/>
          <p:cNvSpPr>
            <a:spLocks noChangeArrowheads="1"/>
          </p:cNvSpPr>
          <p:nvPr/>
        </p:nvSpPr>
        <p:spPr bwMode="auto">
          <a:xfrm>
            <a:off x="5992813" y="1890713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44" name="Line 65"/>
          <p:cNvSpPr>
            <a:spLocks noChangeShapeType="1"/>
          </p:cNvSpPr>
          <p:nvPr/>
        </p:nvSpPr>
        <p:spPr bwMode="auto">
          <a:xfrm>
            <a:off x="6415088" y="2314575"/>
            <a:ext cx="19208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66"/>
          <p:cNvSpPr>
            <a:spLocks noChangeArrowheads="1"/>
          </p:cNvSpPr>
          <p:nvPr/>
        </p:nvSpPr>
        <p:spPr bwMode="auto">
          <a:xfrm>
            <a:off x="6376988" y="254317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46" name="Rectangle 67"/>
          <p:cNvSpPr>
            <a:spLocks noChangeArrowheads="1"/>
          </p:cNvSpPr>
          <p:nvPr/>
        </p:nvSpPr>
        <p:spPr bwMode="auto">
          <a:xfrm>
            <a:off x="7183438" y="38877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47" name="Rectangle 69"/>
          <p:cNvSpPr>
            <a:spLocks noChangeArrowheads="1"/>
          </p:cNvSpPr>
          <p:nvPr/>
        </p:nvSpPr>
        <p:spPr bwMode="auto">
          <a:xfrm>
            <a:off x="5640388" y="1238250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48" name="Line 70"/>
          <p:cNvSpPr>
            <a:spLocks noChangeShapeType="1"/>
          </p:cNvSpPr>
          <p:nvPr/>
        </p:nvSpPr>
        <p:spPr bwMode="auto">
          <a:xfrm>
            <a:off x="6837363" y="2965450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1"/>
          <p:cNvSpPr>
            <a:spLocks noChangeShapeType="1"/>
          </p:cNvSpPr>
          <p:nvPr/>
        </p:nvSpPr>
        <p:spPr bwMode="auto">
          <a:xfrm>
            <a:off x="7221538" y="3619500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72"/>
          <p:cNvSpPr>
            <a:spLocks noChangeArrowheads="1"/>
          </p:cNvSpPr>
          <p:nvPr/>
        </p:nvSpPr>
        <p:spPr bwMode="auto">
          <a:xfrm>
            <a:off x="7329488" y="5245100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51" name="Rectangle 73"/>
          <p:cNvSpPr>
            <a:spLocks noChangeArrowheads="1"/>
          </p:cNvSpPr>
          <p:nvPr/>
        </p:nvSpPr>
        <p:spPr bwMode="auto">
          <a:xfrm>
            <a:off x="6869113" y="45799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52" name="Rectangle 74"/>
          <p:cNvSpPr>
            <a:spLocks noChangeArrowheads="1"/>
          </p:cNvSpPr>
          <p:nvPr/>
        </p:nvSpPr>
        <p:spPr bwMode="auto">
          <a:xfrm>
            <a:off x="7604125" y="45799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53" name="Line 75"/>
          <p:cNvSpPr>
            <a:spLocks noChangeShapeType="1"/>
          </p:cNvSpPr>
          <p:nvPr/>
        </p:nvSpPr>
        <p:spPr bwMode="auto">
          <a:xfrm>
            <a:off x="7329488" y="5002213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76"/>
          <p:cNvSpPr>
            <a:spLocks noChangeShapeType="1"/>
          </p:cNvSpPr>
          <p:nvPr/>
        </p:nvSpPr>
        <p:spPr bwMode="auto">
          <a:xfrm>
            <a:off x="7642225" y="4311650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77"/>
          <p:cNvSpPr>
            <a:spLocks noChangeShapeType="1"/>
          </p:cNvSpPr>
          <p:nvPr/>
        </p:nvSpPr>
        <p:spPr bwMode="auto">
          <a:xfrm flipH="1">
            <a:off x="7292975" y="4311650"/>
            <a:ext cx="192088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78"/>
          <p:cNvSpPr>
            <a:spLocks noChangeShapeType="1"/>
          </p:cNvSpPr>
          <p:nvPr/>
        </p:nvSpPr>
        <p:spPr bwMode="auto">
          <a:xfrm>
            <a:off x="5992813" y="1624013"/>
            <a:ext cx="19208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80"/>
          <p:cNvSpPr>
            <a:spLocks noChangeShapeType="1"/>
          </p:cNvSpPr>
          <p:nvPr/>
        </p:nvSpPr>
        <p:spPr bwMode="auto">
          <a:xfrm flipV="1">
            <a:off x="7451725" y="3427413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81"/>
          <p:cNvSpPr>
            <a:spLocks noChangeShapeType="1"/>
          </p:cNvSpPr>
          <p:nvPr/>
        </p:nvSpPr>
        <p:spPr bwMode="auto">
          <a:xfrm flipV="1">
            <a:off x="3652838" y="1468438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 flipV="1">
            <a:off x="7835900" y="4081463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101"/>
          <p:cNvSpPr>
            <a:spLocks/>
          </p:cNvSpPr>
          <p:nvPr/>
        </p:nvSpPr>
        <p:spPr bwMode="auto">
          <a:xfrm>
            <a:off x="1230313" y="1778000"/>
            <a:ext cx="307975" cy="219075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104"/>
          <p:cNvSpPr>
            <a:spLocks/>
          </p:cNvSpPr>
          <p:nvPr/>
        </p:nvSpPr>
        <p:spPr bwMode="auto">
          <a:xfrm>
            <a:off x="4456113" y="3775075"/>
            <a:ext cx="307975" cy="219075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5"/>
          <p:cNvSpPr>
            <a:spLocks/>
          </p:cNvSpPr>
          <p:nvPr/>
        </p:nvSpPr>
        <p:spPr bwMode="auto">
          <a:xfrm>
            <a:off x="7413625" y="4438650"/>
            <a:ext cx="307975" cy="219075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166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  <p:bldP spid="25" grpId="0"/>
      <p:bldP spid="26" grpId="0" animBg="1"/>
      <p:bldP spid="27" grpId="0"/>
      <p:bldP spid="28" grpId="0"/>
      <p:bldP spid="29" grpId="0" animBg="1"/>
      <p:bldP spid="29" grpId="1" animBg="1"/>
      <p:bldP spid="30" grpId="0"/>
      <p:bldP spid="31" grpId="0" animBg="1"/>
      <p:bldP spid="32" grpId="0" animBg="1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1" grpId="0" animBg="1"/>
      <p:bldP spid="42" grpId="0"/>
      <p:bldP spid="43" grpId="0"/>
      <p:bldP spid="44" grpId="0" animBg="1"/>
      <p:bldP spid="45" grpId="0"/>
      <p:bldP spid="46" grpId="0"/>
      <p:bldP spid="47" grpId="0"/>
      <p:bldP spid="48" grpId="0" animBg="1"/>
      <p:bldP spid="49" grpId="0" animBg="1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1" grpId="0" animBg="1"/>
      <p:bldP spid="62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backbone</a:t>
            </a:r>
            <a:endParaRPr lang="en-US" dirty="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1689830" y="3280891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845280" y="1963266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65" name="Line 6"/>
          <p:cNvSpPr>
            <a:spLocks noChangeShapeType="1"/>
          </p:cNvSpPr>
          <p:nvPr/>
        </p:nvSpPr>
        <p:spPr bwMode="auto">
          <a:xfrm>
            <a:off x="1267555" y="2387129"/>
            <a:ext cx="19208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1229455" y="2615729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2035905" y="396034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492855" y="1310804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69" name="Line 10"/>
          <p:cNvSpPr>
            <a:spLocks noChangeShapeType="1"/>
          </p:cNvSpPr>
          <p:nvPr/>
        </p:nvSpPr>
        <p:spPr bwMode="auto">
          <a:xfrm>
            <a:off x="1689830" y="3038004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2074005" y="3692054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2181955" y="5317654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1721580" y="465249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2450242" y="465249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>
            <a:off x="2181955" y="5074766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6"/>
          <p:cNvSpPr>
            <a:spLocks noChangeShapeType="1"/>
          </p:cNvSpPr>
          <p:nvPr/>
        </p:nvSpPr>
        <p:spPr bwMode="auto">
          <a:xfrm>
            <a:off x="2494692" y="4384204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7"/>
          <p:cNvSpPr>
            <a:spLocks noChangeShapeType="1"/>
          </p:cNvSpPr>
          <p:nvPr/>
        </p:nvSpPr>
        <p:spPr bwMode="auto">
          <a:xfrm flipH="1">
            <a:off x="2145442" y="4384204"/>
            <a:ext cx="192088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18"/>
          <p:cNvSpPr>
            <a:spLocks noChangeShapeType="1"/>
          </p:cNvSpPr>
          <p:nvPr/>
        </p:nvSpPr>
        <p:spPr bwMode="auto">
          <a:xfrm>
            <a:off x="845280" y="1696566"/>
            <a:ext cx="19208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20"/>
          <p:cNvSpPr>
            <a:spLocks noChangeArrowheads="1"/>
          </p:cNvSpPr>
          <p:nvPr/>
        </p:nvSpPr>
        <p:spPr bwMode="auto">
          <a:xfrm>
            <a:off x="3764692" y="3280891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2920142" y="1963266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80" name="Line 22"/>
          <p:cNvSpPr>
            <a:spLocks noChangeShapeType="1"/>
          </p:cNvSpPr>
          <p:nvPr/>
        </p:nvSpPr>
        <p:spPr bwMode="auto">
          <a:xfrm>
            <a:off x="3342417" y="2387129"/>
            <a:ext cx="192088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Rectangle 23"/>
          <p:cNvSpPr>
            <a:spLocks noChangeArrowheads="1"/>
          </p:cNvSpPr>
          <p:nvPr/>
        </p:nvSpPr>
        <p:spPr bwMode="auto">
          <a:xfrm>
            <a:off x="3304317" y="2615729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82" name="Rectangle 24"/>
          <p:cNvSpPr>
            <a:spLocks noChangeArrowheads="1"/>
          </p:cNvSpPr>
          <p:nvPr/>
        </p:nvSpPr>
        <p:spPr bwMode="auto">
          <a:xfrm>
            <a:off x="4110767" y="396034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83" name="Rectangle 25"/>
          <p:cNvSpPr>
            <a:spLocks noChangeArrowheads="1"/>
          </p:cNvSpPr>
          <p:nvPr/>
        </p:nvSpPr>
        <p:spPr bwMode="auto">
          <a:xfrm>
            <a:off x="2535967" y="1310804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84" name="Line 26"/>
          <p:cNvSpPr>
            <a:spLocks noChangeShapeType="1"/>
          </p:cNvSpPr>
          <p:nvPr/>
        </p:nvSpPr>
        <p:spPr bwMode="auto">
          <a:xfrm>
            <a:off x="3764692" y="3038004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27"/>
          <p:cNvSpPr>
            <a:spLocks noChangeShapeType="1"/>
          </p:cNvSpPr>
          <p:nvPr/>
        </p:nvSpPr>
        <p:spPr bwMode="auto">
          <a:xfrm>
            <a:off x="4148867" y="3692054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Rectangle 28"/>
          <p:cNvSpPr>
            <a:spLocks noChangeArrowheads="1"/>
          </p:cNvSpPr>
          <p:nvPr/>
        </p:nvSpPr>
        <p:spPr bwMode="auto">
          <a:xfrm>
            <a:off x="4985480" y="5316066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87" name="Rectangle 29"/>
          <p:cNvSpPr>
            <a:spLocks noChangeArrowheads="1"/>
          </p:cNvSpPr>
          <p:nvPr/>
        </p:nvSpPr>
        <p:spPr bwMode="auto">
          <a:xfrm>
            <a:off x="4223480" y="534464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88" name="Rectangle 30"/>
          <p:cNvSpPr>
            <a:spLocks noChangeArrowheads="1"/>
          </p:cNvSpPr>
          <p:nvPr/>
        </p:nvSpPr>
        <p:spPr bwMode="auto">
          <a:xfrm>
            <a:off x="4531455" y="465249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89" name="Line 31"/>
          <p:cNvSpPr>
            <a:spLocks noChangeShapeType="1"/>
          </p:cNvSpPr>
          <p:nvPr/>
        </p:nvSpPr>
        <p:spPr bwMode="auto">
          <a:xfrm>
            <a:off x="4985480" y="5073179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32"/>
          <p:cNvSpPr>
            <a:spLocks noChangeShapeType="1"/>
          </p:cNvSpPr>
          <p:nvPr/>
        </p:nvSpPr>
        <p:spPr bwMode="auto">
          <a:xfrm>
            <a:off x="4569555" y="4384204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33"/>
          <p:cNvSpPr>
            <a:spLocks noChangeShapeType="1"/>
          </p:cNvSpPr>
          <p:nvPr/>
        </p:nvSpPr>
        <p:spPr bwMode="auto">
          <a:xfrm flipH="1">
            <a:off x="4647342" y="5076354"/>
            <a:ext cx="192088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34"/>
          <p:cNvSpPr>
            <a:spLocks noChangeShapeType="1"/>
          </p:cNvSpPr>
          <p:nvPr/>
        </p:nvSpPr>
        <p:spPr bwMode="auto">
          <a:xfrm>
            <a:off x="2920142" y="1696566"/>
            <a:ext cx="19208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35"/>
          <p:cNvSpPr>
            <a:spLocks noChangeShapeType="1"/>
          </p:cNvSpPr>
          <p:nvPr/>
        </p:nvSpPr>
        <p:spPr bwMode="auto">
          <a:xfrm flipV="1">
            <a:off x="4723542" y="4192116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36"/>
          <p:cNvSpPr>
            <a:spLocks noChangeShapeType="1"/>
          </p:cNvSpPr>
          <p:nvPr/>
        </p:nvSpPr>
        <p:spPr bwMode="auto">
          <a:xfrm flipV="1">
            <a:off x="2688367" y="4154016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37"/>
          <p:cNvSpPr>
            <a:spLocks noChangeShapeType="1"/>
          </p:cNvSpPr>
          <p:nvPr/>
        </p:nvSpPr>
        <p:spPr bwMode="auto">
          <a:xfrm flipV="1">
            <a:off x="5145817" y="4882679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Rectangle 38"/>
          <p:cNvSpPr>
            <a:spLocks noChangeArrowheads="1"/>
          </p:cNvSpPr>
          <p:nvPr/>
        </p:nvSpPr>
        <p:spPr bwMode="auto">
          <a:xfrm>
            <a:off x="6450742" y="3292004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5606192" y="1974379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98" name="Line 40"/>
          <p:cNvSpPr>
            <a:spLocks noChangeShapeType="1"/>
          </p:cNvSpPr>
          <p:nvPr/>
        </p:nvSpPr>
        <p:spPr bwMode="auto">
          <a:xfrm>
            <a:off x="6028467" y="2398241"/>
            <a:ext cx="19208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Rectangle 41"/>
          <p:cNvSpPr>
            <a:spLocks noChangeArrowheads="1"/>
          </p:cNvSpPr>
          <p:nvPr/>
        </p:nvSpPr>
        <p:spPr bwMode="auto">
          <a:xfrm>
            <a:off x="5990367" y="262684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100" name="Rectangle 42"/>
          <p:cNvSpPr>
            <a:spLocks noChangeArrowheads="1"/>
          </p:cNvSpPr>
          <p:nvPr/>
        </p:nvSpPr>
        <p:spPr bwMode="auto">
          <a:xfrm>
            <a:off x="6796817" y="3971454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101" name="Rectangle 43"/>
          <p:cNvSpPr>
            <a:spLocks noChangeArrowheads="1"/>
          </p:cNvSpPr>
          <p:nvPr/>
        </p:nvSpPr>
        <p:spPr bwMode="auto">
          <a:xfrm>
            <a:off x="5222017" y="1321916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102" name="Line 44"/>
          <p:cNvSpPr>
            <a:spLocks noChangeShapeType="1"/>
          </p:cNvSpPr>
          <p:nvPr/>
        </p:nvSpPr>
        <p:spPr bwMode="auto">
          <a:xfrm>
            <a:off x="6450742" y="3049116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45"/>
          <p:cNvSpPr>
            <a:spLocks noChangeShapeType="1"/>
          </p:cNvSpPr>
          <p:nvPr/>
        </p:nvSpPr>
        <p:spPr bwMode="auto">
          <a:xfrm>
            <a:off x="6834917" y="3703166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Rectangle 46"/>
          <p:cNvSpPr>
            <a:spLocks noChangeArrowheads="1"/>
          </p:cNvSpPr>
          <p:nvPr/>
        </p:nvSpPr>
        <p:spPr bwMode="auto">
          <a:xfrm>
            <a:off x="7671530" y="5327179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105" name="Rectangle 48"/>
          <p:cNvSpPr>
            <a:spLocks noChangeArrowheads="1"/>
          </p:cNvSpPr>
          <p:nvPr/>
        </p:nvSpPr>
        <p:spPr bwMode="auto">
          <a:xfrm>
            <a:off x="7217505" y="4663604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106" name="Line 49"/>
          <p:cNvSpPr>
            <a:spLocks noChangeShapeType="1"/>
          </p:cNvSpPr>
          <p:nvPr/>
        </p:nvSpPr>
        <p:spPr bwMode="auto">
          <a:xfrm>
            <a:off x="7671530" y="5084291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50"/>
          <p:cNvSpPr>
            <a:spLocks noChangeShapeType="1"/>
          </p:cNvSpPr>
          <p:nvPr/>
        </p:nvSpPr>
        <p:spPr bwMode="auto">
          <a:xfrm>
            <a:off x="7255605" y="4395316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52"/>
          <p:cNvSpPr>
            <a:spLocks noChangeShapeType="1"/>
          </p:cNvSpPr>
          <p:nvPr/>
        </p:nvSpPr>
        <p:spPr bwMode="auto">
          <a:xfrm>
            <a:off x="5606192" y="1707679"/>
            <a:ext cx="192088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54"/>
          <p:cNvSpPr>
            <a:spLocks noChangeShapeType="1"/>
          </p:cNvSpPr>
          <p:nvPr/>
        </p:nvSpPr>
        <p:spPr bwMode="auto">
          <a:xfrm flipV="1">
            <a:off x="7831867" y="4893791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55"/>
          <p:cNvSpPr>
            <a:spLocks noChangeArrowheads="1"/>
          </p:cNvSpPr>
          <p:nvPr/>
        </p:nvSpPr>
        <p:spPr bwMode="auto">
          <a:xfrm>
            <a:off x="8063642" y="6019329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11" name="Line 56"/>
          <p:cNvSpPr>
            <a:spLocks noChangeShapeType="1"/>
          </p:cNvSpPr>
          <p:nvPr/>
        </p:nvSpPr>
        <p:spPr bwMode="auto">
          <a:xfrm>
            <a:off x="8063642" y="5776441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57"/>
          <p:cNvSpPr>
            <a:spLocks noChangeShapeType="1"/>
          </p:cNvSpPr>
          <p:nvPr/>
        </p:nvSpPr>
        <p:spPr bwMode="auto">
          <a:xfrm flipV="1">
            <a:off x="8217630" y="5547841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58"/>
          <p:cNvSpPr>
            <a:spLocks noChangeShapeType="1"/>
          </p:cNvSpPr>
          <p:nvPr/>
        </p:nvSpPr>
        <p:spPr bwMode="auto">
          <a:xfrm flipV="1">
            <a:off x="8639905" y="6238404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60"/>
          <p:cNvSpPr>
            <a:spLocks/>
          </p:cNvSpPr>
          <p:nvPr/>
        </p:nvSpPr>
        <p:spPr bwMode="auto">
          <a:xfrm>
            <a:off x="2253392" y="4538191"/>
            <a:ext cx="307975" cy="219075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63"/>
          <p:cNvSpPr>
            <a:spLocks/>
          </p:cNvSpPr>
          <p:nvPr/>
        </p:nvSpPr>
        <p:spPr bwMode="auto">
          <a:xfrm>
            <a:off x="4755292" y="5190654"/>
            <a:ext cx="307975" cy="219075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76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/>
      <p:bldP spid="82" grpId="0"/>
      <p:bldP spid="83" grpId="0"/>
      <p:bldP spid="84" grpId="0" animBg="1"/>
      <p:bldP spid="85" grpId="0" animBg="1"/>
      <p:bldP spid="86" grpId="0"/>
      <p:bldP spid="87" grpId="0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3" grpId="1" animBg="1"/>
      <p:bldP spid="95" grpId="0" animBg="1"/>
      <p:bldP spid="96" grpId="0"/>
      <p:bldP spid="97" grpId="0"/>
      <p:bldP spid="98" grpId="0" animBg="1"/>
      <p:bldP spid="99" grpId="0"/>
      <p:bldP spid="100" grpId="0"/>
      <p:bldP spid="101" grpId="0"/>
      <p:bldP spid="102" grpId="0" animBg="1"/>
      <p:bldP spid="103" grpId="0" animBg="1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09" grpId="1" animBg="1"/>
      <p:bldP spid="110" grpId="0"/>
      <p:bldP spid="111" grpId="0" animBg="1"/>
      <p:bldP spid="112" grpId="0" animBg="1"/>
      <p:bldP spid="112" grpId="1" animBg="1"/>
      <p:bldP spid="113" grpId="0" animBg="1"/>
      <p:bldP spid="113" grpId="1" animBg="1"/>
      <p:bldP spid="115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0"/>
            <a:ext cx="8103459" cy="5782963"/>
          </a:xfrm>
        </p:spPr>
        <p:txBody>
          <a:bodyPr>
            <a:normAutofit/>
          </a:bodyPr>
          <a:lstStyle/>
          <a:p>
            <a:r>
              <a:rPr kumimoji="1" lang="en-ZA" sz="2000" dirty="0" smtClean="0">
                <a:ea typeface="新細明體" charset="-120"/>
              </a:rPr>
              <a:t>Now that we have a backbone:</a:t>
            </a:r>
          </a:p>
          <a:p>
            <a:pPr lvl="1"/>
            <a:r>
              <a:rPr kumimoji="1" lang="en-ZA" sz="1700" dirty="0" smtClean="0">
                <a:ea typeface="新細明體" charset="-120"/>
              </a:rPr>
              <a:t>We need to convert the backbone into a perfectly balanced tree</a:t>
            </a:r>
          </a:p>
          <a:p>
            <a:pPr lvl="1"/>
            <a:r>
              <a:rPr kumimoji="1" lang="en-ZA" sz="1700" dirty="0" smtClean="0">
                <a:ea typeface="新細明體" charset="-120"/>
              </a:rPr>
              <a:t>Remember, a perfectly balanced tree</a:t>
            </a:r>
          </a:p>
          <a:p>
            <a:pPr lvl="2"/>
            <a:r>
              <a:rPr kumimoji="1" lang="en-ZA" sz="1400" dirty="0" smtClean="0">
                <a:ea typeface="新細明體" charset="-120"/>
              </a:rPr>
              <a:t>Is height balanced</a:t>
            </a:r>
          </a:p>
          <a:p>
            <a:pPr lvl="2"/>
            <a:r>
              <a:rPr kumimoji="1" lang="en-ZA" sz="1400" dirty="0" smtClean="0">
                <a:ea typeface="新細明體" charset="-120"/>
              </a:rPr>
              <a:t>Has leaf nodes on a maximum of two levels</a:t>
            </a:r>
          </a:p>
          <a:p>
            <a:pPr lvl="1"/>
            <a:r>
              <a:rPr kumimoji="1" lang="en-ZA" sz="1700" dirty="0" smtClean="0">
                <a:ea typeface="新細明體" charset="-120"/>
              </a:rPr>
              <a:t>To do this, we need to figure out how many left rotations are required</a:t>
            </a:r>
          </a:p>
          <a:p>
            <a:pPr lvl="1"/>
            <a:r>
              <a:rPr kumimoji="1" lang="en-ZA" sz="1700" dirty="0" smtClean="0">
                <a:ea typeface="新細明體" charset="-120"/>
              </a:rPr>
              <a:t>Left rotations are based on</a:t>
            </a:r>
          </a:p>
          <a:p>
            <a:pPr lvl="2"/>
            <a:r>
              <a:rPr kumimoji="1" lang="en-ZA" sz="1400" dirty="0">
                <a:ea typeface="新細明體" charset="-120"/>
              </a:rPr>
              <a:t>T</a:t>
            </a:r>
            <a:r>
              <a:rPr kumimoji="1" lang="en-ZA" sz="1400" dirty="0" smtClean="0">
                <a:ea typeface="新細明體" charset="-120"/>
              </a:rPr>
              <a:t>he number of nodes in the backbone</a:t>
            </a:r>
          </a:p>
          <a:p>
            <a:pPr lvl="2"/>
            <a:r>
              <a:rPr kumimoji="1" lang="en-ZA" sz="1400" dirty="0" smtClean="0">
                <a:ea typeface="新細明體" charset="-120"/>
              </a:rPr>
              <a:t>The number of nodes making up a full tree of the required size</a:t>
            </a:r>
          </a:p>
          <a:p>
            <a:pPr lvl="2"/>
            <a:r>
              <a:rPr kumimoji="1" lang="en-ZA" sz="1400" dirty="0" smtClean="0">
                <a:ea typeface="新細明體" charset="-120"/>
              </a:rPr>
              <a:t>Possibly some “overflow” nodes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</a:t>
            </a:r>
            <a:r>
              <a:rPr lang="en-US" dirty="0" smtClean="0"/>
              <a:t>Algorithm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811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10572" y="906160"/>
                <a:ext cx="8103459" cy="5782963"/>
              </a:xfrm>
            </p:spPr>
            <p:txBody>
              <a:bodyPr>
                <a:normAutofit/>
              </a:bodyPr>
              <a:lstStyle/>
              <a:p>
                <a:r>
                  <a:rPr kumimoji="1" lang="en-ZA" sz="2000" dirty="0" smtClean="0">
                    <a:ea typeface="新細明體" charset="-120"/>
                  </a:rPr>
                  <a:t>Start with a backbone</a:t>
                </a:r>
              </a:p>
              <a:p>
                <a:pPr lvl="1"/>
                <a:r>
                  <a:rPr kumimoji="1" lang="en-ZA" sz="1700" dirty="0" smtClean="0">
                    <a:ea typeface="新細明體" charset="-120"/>
                  </a:rPr>
                  <a:t>The backbone has </a:t>
                </a:r>
                <a14:m>
                  <m:oMath xmlns:m="http://schemas.openxmlformats.org/officeDocument/2006/math">
                    <m:r>
                      <a:rPr lang="en-ZA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ZA" sz="1700" dirty="0" smtClean="0">
                    <a:ea typeface="新細明體" charset="-120"/>
                  </a:rPr>
                  <a:t> nodes</a:t>
                </a:r>
              </a:p>
              <a:p>
                <a:pPr lvl="1"/>
                <a:r>
                  <a:rPr kumimoji="1" lang="en-ZA" sz="1700" dirty="0" smtClean="0">
                    <a:ea typeface="新細明體" charset="-120"/>
                  </a:rPr>
                  <a:t>How many levels will a resulting perfectly balanced tree have?</a:t>
                </a: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:endParaRPr kumimoji="1" lang="en-ZA" sz="1700" dirty="0" smtClean="0">
                  <a:ea typeface="新細明體" charset="-120"/>
                </a:endParaRPr>
              </a:p>
              <a:p>
                <a:pPr lvl="1"/>
                <a:endParaRPr kumimoji="1" lang="en-ZA" sz="1700" dirty="0" smtClean="0">
                  <a:ea typeface="新細明體" charset="-120"/>
                </a:endParaRP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:endParaRPr kumimoji="1" lang="en-ZA" sz="1700" dirty="0" smtClean="0">
                  <a:ea typeface="新細明體" charset="-120"/>
                </a:endParaRP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:endParaRPr kumimoji="1" lang="en-ZA" sz="1700" dirty="0" smtClean="0">
                  <a:ea typeface="新細明體" charset="-120"/>
                </a:endParaRP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:endParaRPr kumimoji="1" lang="en-ZA" sz="1700" dirty="0" smtClean="0">
                  <a:ea typeface="新細明體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sSup>
                      <m:sSupPr>
                        <m:ctrlP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h</m:t>
                        </m:r>
                      </m:sup>
                    </m:sSup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−1</m:t>
                    </m:r>
                  </m:oMath>
                </a14:m>
                <a:endParaRPr kumimoji="1" lang="en-ZA" b="0" dirty="0" smtClean="0">
                  <a:ea typeface="新細明體" charset="-12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h</m:t>
                        </m:r>
                      </m:sup>
                    </m:sSup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+1</m:t>
                    </m:r>
                  </m:oMath>
                </a14:m>
                <a:endParaRPr kumimoji="1" lang="en-ZA" b="0" dirty="0" smtClean="0">
                  <a:ea typeface="新細明體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h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m:rPr>
                        <m:sty m:val="p"/>
                      </m:rPr>
                      <a:rPr kumimoji="1" lang="en-ZA" b="0" i="0" smtClean="0">
                        <a:latin typeface="Cambria Math" panose="02040503050406030204" pitchFamily="18" charset="0"/>
                        <a:ea typeface="新細明體" charset="-120"/>
                      </a:rPr>
                      <m:t>lg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⁡(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+1)</m:t>
                    </m:r>
                  </m:oMath>
                </a14:m>
                <a:endParaRPr kumimoji="1" lang="en-ZA" dirty="0" smtClean="0">
                  <a:ea typeface="新細明體" charset="-120"/>
                </a:endParaRP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Assumption: </a:t>
                </a:r>
                <a14:m>
                  <m:oMath xmlns:m="http://schemas.openxmlformats.org/officeDocument/2006/math">
                    <m:r>
                      <a:rPr lang="en-ZA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ZA" dirty="0" smtClean="0">
                    <a:ea typeface="新細明體" charset="-120"/>
                  </a:rPr>
                  <a:t> “fills” a perfect tree</a:t>
                </a: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What if n = 8?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572" y="906160"/>
                <a:ext cx="8103459" cy="5782963"/>
              </a:xfrm>
              <a:blipFill rotWithShape="0">
                <a:blip r:embed="rId6"/>
                <a:stretch>
                  <a:fillRect l="-677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4584052" y="211188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4045889" y="303740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5047602" y="303740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5509564" y="399625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 flipH="1">
            <a:off x="4391964" y="253416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4968227" y="249606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5390502" y="345491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4140135" y="400890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 flipH="1">
            <a:off x="5082527" y="3461608"/>
            <a:ext cx="82550" cy="5298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39"/>
          <p:cNvSpPr>
            <a:spLocks noChangeArrowheads="1"/>
          </p:cNvSpPr>
          <p:nvPr/>
        </p:nvSpPr>
        <p:spPr bwMode="auto">
          <a:xfrm>
            <a:off x="3444938" y="399148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3769664" y="3444419"/>
            <a:ext cx="370471" cy="5534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4812652" y="399929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>
            <a:off x="4314177" y="3494601"/>
            <a:ext cx="58801" cy="508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5306" y="2165007"/>
                <a:ext cx="2834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Level: 1, # nodes: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1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06" y="2165007"/>
                <a:ext cx="28343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366" t="-11475" r="-1505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5306" y="3071637"/>
                <a:ext cx="2834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Level: 2, # nodes: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2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06" y="3071637"/>
                <a:ext cx="283436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366" t="-11667" r="-1290" b="-3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0572" y="4043232"/>
                <a:ext cx="2834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Level: 3, # nodes: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4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72" y="4043232"/>
                <a:ext cx="28343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151" t="-11475" r="-1505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16805" y="2147843"/>
                <a:ext cx="20561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Tree height </a:t>
                </a:r>
                <a14:m>
                  <m:oMath xmlns:m="http://schemas.openxmlformats.org/officeDocument/2006/math">
                    <m:r>
                      <a:rPr lang="en-ZA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ZA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ZA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05" y="2147843"/>
                <a:ext cx="205614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967" t="-11475" r="-297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516805" y="2517175"/>
            <a:ext cx="2268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nodes?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24836" y="288607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26830" y="2886073"/>
                <a:ext cx="10790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ZA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ZA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830" y="2886073"/>
                <a:ext cx="107907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5650" t="-11475" r="-565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6623222" y="3461608"/>
                <a:ext cx="1892128" cy="95095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dirty="0" smtClean="0"/>
                  <a:t>Given </a:t>
                </a:r>
                <a14:m>
                  <m:oMath xmlns:m="http://schemas.openxmlformats.org/officeDocument/2006/math"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ZA" dirty="0" smtClean="0"/>
                  <a:t>, </a:t>
                </a:r>
                <a:br>
                  <a:rPr lang="en-ZA" dirty="0" smtClean="0"/>
                </a:br>
                <a:r>
                  <a:rPr lang="en-ZA" dirty="0" smtClean="0"/>
                  <a:t>what is </a:t>
                </a:r>
                <a14:m>
                  <m:oMath xmlns:m="http://schemas.openxmlformats.org/officeDocument/2006/math">
                    <m:r>
                      <a:rPr lang="en-ZA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ZA" dirty="0" smtClean="0"/>
                  <a:t>?</a:t>
                </a:r>
                <a:endParaRPr lang="en-ZA" dirty="0"/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22" y="3461608"/>
                <a:ext cx="1892128" cy="950956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2880138" y="4771857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3246256" y="4409648"/>
            <a:ext cx="289764" cy="401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5336879" y="4785129"/>
                <a:ext cx="3178471" cy="68927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ZA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ZA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ZA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  <m:r>
                                <a:rPr lang="en-ZA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ZA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ZA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d>
                        </m:sup>
                      </m:sSup>
                      <m:r>
                        <a:rPr lang="en-ZA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aseline="30000" dirty="0" smtClean="0">
                  <a:solidFill>
                    <a:schemeClr val="tx1"/>
                  </a:solidFill>
                  <a:latin typeface="+mj-lt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79" y="4785129"/>
                <a:ext cx="3178471" cy="689278"/>
              </a:xfrm>
              <a:prstGeom prst="round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5336879" y="5703091"/>
                <a:ext cx="3178471" cy="95095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ZA" b="1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ZA" dirty="0" smtClean="0"/>
                  <a:t>is the number of nodes in the largest full tree to be made out of </a:t>
                </a:r>
                <a14:m>
                  <m:oMath xmlns:m="http://schemas.openxmlformats.org/officeDocument/2006/math">
                    <m:r>
                      <a:rPr lang="en-ZA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ZA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79" y="5703091"/>
                <a:ext cx="3178471" cy="950956"/>
              </a:xfrm>
              <a:prstGeom prst="round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>
            <a:off x="3661666" y="1846958"/>
            <a:ext cx="2305098" cy="1782322"/>
          </a:xfrm>
          <a:prstGeom prst="triangl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929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" grpId="0" animBg="1"/>
      <p:bldP spid="27" grpId="0" animBg="1"/>
      <p:bldP spid="28" grpId="0" animBg="1"/>
      <p:bldP spid="29" grpId="0" animBg="1"/>
      <p:bldP spid="30" grpId="0" animBg="1"/>
      <p:bldP spid="4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10572" y="906161"/>
                <a:ext cx="8103459" cy="3723504"/>
              </a:xfrm>
            </p:spPr>
            <p:txBody>
              <a:bodyPr>
                <a:normAutofit/>
              </a:bodyPr>
              <a:lstStyle/>
              <a:p>
                <a:r>
                  <a:rPr kumimoji="1" lang="en-ZA" sz="2000" dirty="0" smtClean="0">
                    <a:ea typeface="新細明體" charset="-120"/>
                  </a:rPr>
                  <a:t>Start with </a:t>
                </a:r>
                <a:r>
                  <a:rPr kumimoji="1" lang="en-ZA" sz="2000" dirty="0">
                    <a:ea typeface="新細明體" charset="-120"/>
                  </a:rPr>
                  <a:t>a</a:t>
                </a:r>
                <a:r>
                  <a:rPr kumimoji="1" lang="en-ZA" sz="2000" dirty="0" smtClean="0">
                    <a:ea typeface="新細明體" charset="-120"/>
                  </a:rPr>
                  <a:t> backbone containing </a:t>
                </a:r>
                <a14:m>
                  <m:oMath xmlns:m="http://schemas.openxmlformats.org/officeDocument/2006/math">
                    <m:r>
                      <a:rPr lang="en-ZA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ZA" sz="2000" dirty="0" smtClean="0">
                    <a:ea typeface="新細明體" charset="-120"/>
                  </a:rPr>
                  <a:t> nodes</a:t>
                </a: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Calculate the difference between </a:t>
                </a:r>
                <a14:m>
                  <m:oMath xmlns:m="http://schemas.openxmlformats.org/officeDocument/2006/math">
                    <m:r>
                      <a:rPr lang="en-ZA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ZA" b="1" dirty="0" smtClean="0">
                    <a:solidFill>
                      <a:schemeClr val="accent5"/>
                    </a:solidFill>
                    <a:ea typeface="新細明體" charset="-120"/>
                  </a:rPr>
                  <a:t> </a:t>
                </a:r>
                <a:r>
                  <a:rPr kumimoji="1" lang="en-ZA" dirty="0" smtClean="0">
                    <a:ea typeface="新細明體" charset="-120"/>
                  </a:rPr>
                  <a:t>and </a:t>
                </a:r>
                <a14:m>
                  <m:oMath xmlns:m="http://schemas.openxmlformats.org/officeDocument/2006/math">
                    <m:r>
                      <a:rPr lang="en-ZA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ZA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ZA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𝒍𝒈</m:t>
                            </m:r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sup>
                    </m:sSup>
                    <m:r>
                      <a:rPr lang="en-ZA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ZA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baseline="30000" dirty="0" smtClean="0">
                  <a:solidFill>
                    <a:srgbClr val="0070C0"/>
                  </a:solidFill>
                  <a:latin typeface="Courier New" pitchFamily="49" charset="0"/>
                  <a:sym typeface="Symbol" pitchFamily="18" charset="2"/>
                </a:endParaRP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The difference tells us how many nodes </a:t>
                </a:r>
                <a:r>
                  <a:rPr kumimoji="1" lang="en-ZA" dirty="0" smtClean="0">
                    <a:solidFill>
                      <a:schemeClr val="accent6"/>
                    </a:solidFill>
                    <a:ea typeface="新細明體" charset="-120"/>
                  </a:rPr>
                  <a:t>“overflow” </a:t>
                </a:r>
                <a:r>
                  <a:rPr kumimoji="1" lang="en-ZA" dirty="0">
                    <a:ea typeface="新細明體" charset="-120"/>
                  </a:rPr>
                  <a:t>a</a:t>
                </a:r>
                <a:r>
                  <a:rPr kumimoji="1" lang="en-ZA" dirty="0" smtClean="0">
                    <a:ea typeface="新細明體" charset="-120"/>
                  </a:rPr>
                  <a:t> full BST</a:t>
                </a:r>
                <a:endParaRPr kumimoji="1" lang="en-ZA" dirty="0">
                  <a:ea typeface="新細明體" charset="-120"/>
                </a:endParaRPr>
              </a:p>
              <a:p>
                <a:pPr lvl="2"/>
                <a:r>
                  <a:rPr kumimoji="1" lang="en-ZA" dirty="0">
                    <a:ea typeface="新細明體" charset="-120"/>
                  </a:rPr>
                  <a:t>T</a:t>
                </a:r>
                <a:r>
                  <a:rPr kumimoji="1" lang="en-ZA" dirty="0" smtClean="0">
                    <a:ea typeface="新細明體" charset="-120"/>
                  </a:rPr>
                  <a:t>hese will be our leftmost leaves in the resulting perfectly balanced tree</a:t>
                </a: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When we rotate, we rotate </a:t>
                </a:r>
                <a:r>
                  <a:rPr kumimoji="1" lang="en-ZA" dirty="0">
                    <a:solidFill>
                      <a:srgbClr val="FF0000"/>
                    </a:solidFill>
                    <a:ea typeface="新細明體" charset="-120"/>
                  </a:rPr>
                  <a:t>every second node in the backbone</a:t>
                </a:r>
                <a:endParaRPr kumimoji="1" lang="en-ZA" dirty="0" smtClean="0">
                  <a:ea typeface="新細明體" charset="-120"/>
                </a:endParaRP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Step 1: Rotate</a:t>
                </a:r>
                <a:r>
                  <a:rPr kumimoji="1" lang="en-ZA" dirty="0" smtClean="0">
                    <a:solidFill>
                      <a:schemeClr val="bg1"/>
                    </a:solidFill>
                    <a:ea typeface="新細明體" charset="-120"/>
                  </a:rPr>
                  <a:t> </a:t>
                </a:r>
                <a:r>
                  <a:rPr kumimoji="1" lang="en-ZA" dirty="0" smtClean="0">
                    <a:ea typeface="新細明體" charset="-120"/>
                  </a:rPr>
                  <a:t>the backbone to the left </a:t>
                </a:r>
                <a14:m>
                  <m:oMath xmlns:m="http://schemas.openxmlformats.org/officeDocument/2006/math">
                    <m:r>
                      <a:rPr lang="en-ZA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en-ZA" dirty="0" smtClean="0">
                    <a:solidFill>
                      <a:srgbClr val="0070C0"/>
                    </a:solidFill>
                    <a:ea typeface="新細明體" charset="-120"/>
                  </a:rPr>
                  <a:t> </a:t>
                </a:r>
                <a:r>
                  <a:rPr kumimoji="1" lang="en-ZA" dirty="0" smtClean="0">
                    <a:ea typeface="新細明體" charset="-120"/>
                  </a:rPr>
                  <a:t>times</a:t>
                </a:r>
              </a:p>
              <a:p>
                <a:pPr lvl="2"/>
                <a:r>
                  <a:rPr kumimoji="1" lang="en-ZA" dirty="0">
                    <a:ea typeface="新細明體" charset="-120"/>
                  </a:rPr>
                  <a:t>T</a:t>
                </a:r>
                <a:r>
                  <a:rPr kumimoji="1" lang="en-ZA" dirty="0" smtClean="0">
                    <a:ea typeface="新細明體" charset="-120"/>
                  </a:rPr>
                  <a:t>o make sure “overflow” nodes are on the left</a:t>
                </a: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Step 2: Iterate over </a:t>
                </a:r>
                <a14:m>
                  <m:oMath xmlns:m="http://schemas.openxmlformats.org/officeDocument/2006/math"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en-ZA" dirty="0" smtClean="0">
                    <a:solidFill>
                      <a:schemeClr val="accent5"/>
                    </a:solidFill>
                    <a:ea typeface="新細明體" charset="-120"/>
                  </a:rPr>
                  <a:t> </a:t>
                </a:r>
                <a:r>
                  <a:rPr kumimoji="1" lang="en-ZA" dirty="0" smtClean="0">
                    <a:ea typeface="新細明體" charset="-120"/>
                  </a:rPr>
                  <a:t>while </a:t>
                </a:r>
                <a14:m>
                  <m:oMath xmlns:m="http://schemas.openxmlformats.org/officeDocument/2006/math"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en-ZA" dirty="0" smtClean="0">
                  <a:ea typeface="新細明體" charset="-120"/>
                </a:endParaRPr>
              </a:p>
              <a:p>
                <a:pPr lvl="2"/>
                <a:r>
                  <a:rPr kumimoji="1" lang="en-ZA" sz="1600" dirty="0" smtClean="0">
                    <a:ea typeface="新細明體" charset="-120"/>
                  </a:rPr>
                  <a:t>Divide </a:t>
                </a:r>
                <a14:m>
                  <m:oMath xmlns:m="http://schemas.openxmlformats.org/officeDocument/2006/math">
                    <m:r>
                      <a:rPr lang="en-ZA" sz="16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en-ZA" sz="1600" dirty="0" smtClean="0">
                    <a:ea typeface="新細明體" charset="-120"/>
                  </a:rPr>
                  <a:t> by 2</a:t>
                </a:r>
                <a:endParaRPr kumimoji="1" lang="en-ZA" sz="1600" i="1" dirty="0" smtClean="0">
                  <a:ea typeface="新細明體" charset="-120"/>
                </a:endParaRPr>
              </a:p>
              <a:p>
                <a:pPr lvl="2"/>
                <a:r>
                  <a:rPr kumimoji="1" lang="en-ZA" sz="1600" dirty="0" smtClean="0">
                    <a:ea typeface="新細明體" charset="-120"/>
                  </a:rPr>
                  <a:t>Rotate the tree to the left </a:t>
                </a:r>
                <a14:m>
                  <m:oMath xmlns:m="http://schemas.openxmlformats.org/officeDocument/2006/math">
                    <m:r>
                      <a:rPr lang="en-ZA" sz="16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en-ZA" sz="1600" dirty="0" smtClean="0">
                    <a:ea typeface="新細明體" charset="-120"/>
                  </a:rPr>
                  <a:t> times </a:t>
                </a:r>
                <a:endParaRPr kumimoji="1" lang="en-ZA" sz="2400" u="sng" dirty="0" smtClean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572" y="906161"/>
                <a:ext cx="8103459" cy="3723504"/>
              </a:xfrm>
              <a:blipFill rotWithShape="0">
                <a:blip r:embed="rId6"/>
                <a:stretch>
                  <a:fillRect l="-677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628650" y="4140679"/>
                <a:ext cx="8344930" cy="259655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09600" indent="-609600">
                  <a:lnSpc>
                    <a:spcPct val="90000"/>
                  </a:lnSpc>
                </a:pPr>
                <a:r>
                  <a:rPr lang="en-US" dirty="0" smtClean="0">
                    <a:latin typeface="Courier New" pitchFamily="49" charset="0"/>
                  </a:rPr>
                  <a:t>createBalancedTree(){</a:t>
                </a:r>
              </a:p>
              <a:p>
                <a:pPr marL="609600" indent="-609600">
                  <a:lnSpc>
                    <a:spcPct val="90000"/>
                  </a:lnSpc>
                </a:pPr>
                <a:endParaRPr lang="en-US" sz="600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i="1" dirty="0" smtClean="0"/>
                  <a:t>number </a:t>
                </a:r>
                <a:r>
                  <a:rPr lang="en-US" i="1" dirty="0"/>
                  <a:t>of nodes in the tree</a:t>
                </a:r>
                <a:r>
                  <a:rPr lang="en-US" dirty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latin typeface="Courier New" pitchFamily="49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ZA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d>
                      </m:sup>
                    </m:sSup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latin typeface="Courier New" pitchFamily="49" charset="0"/>
                  </a:rPr>
                  <a:t>; </a:t>
                </a:r>
                <a:r>
                  <a:rPr lang="en-US" dirty="0" smtClean="0">
                    <a:solidFill>
                      <a:srgbClr val="00B050"/>
                    </a:solidFill>
                    <a:latin typeface="Courier New" pitchFamily="49" charset="0"/>
                  </a:rPr>
                  <a:t>// number of nodes in largest full BST</a:t>
                </a:r>
                <a:endParaRPr lang="en-US" dirty="0">
                  <a:solidFill>
                    <a:srgbClr val="00B050"/>
                  </a:solidFill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endParaRPr lang="en-US" sz="600" i="1" dirty="0" smtClean="0"/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i="1" dirty="0" smtClean="0"/>
                  <a:t>	make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left rotations </a:t>
                </a:r>
                <a:r>
                  <a:rPr lang="en-US" i="1" dirty="0"/>
                  <a:t>starting from the top of backbone</a:t>
                </a:r>
                <a:r>
                  <a:rPr lang="en-US" dirty="0" smtClean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endParaRPr lang="en-US" sz="600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b="1" dirty="0" smtClean="0">
                    <a:solidFill>
                      <a:schemeClr val="accent5"/>
                    </a:solidFill>
                    <a:latin typeface="Courier New" pitchFamily="49" charset="0"/>
                  </a:rPr>
                  <a:t>	while</a:t>
                </a:r>
                <a:r>
                  <a:rPr lang="en-US" dirty="0" smtClean="0">
                    <a:latin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>
                    <a:latin typeface="Courier New" pitchFamily="49" charset="0"/>
                  </a:rPr>
                  <a:t>) {</a:t>
                </a:r>
                <a:endParaRPr lang="en-US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 smtClean="0">
                    <a:latin typeface="Courier New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ZA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ZA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latin typeface="Courier New" pitchFamily="49" charset="0"/>
                  </a:rPr>
                  <a:t>;</a:t>
                </a:r>
                <a:endParaRPr lang="en-US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i="1" dirty="0" smtClean="0"/>
                  <a:t>		make 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left </a:t>
                </a:r>
                <a:r>
                  <a:rPr lang="en-US" i="1" dirty="0"/>
                  <a:t>r</a:t>
                </a:r>
                <a:r>
                  <a:rPr lang="en-US" i="1" dirty="0" smtClean="0"/>
                  <a:t>otations </a:t>
                </a:r>
                <a:r>
                  <a:rPr lang="en-US" i="1" dirty="0"/>
                  <a:t>starting from the top of backbone</a:t>
                </a:r>
                <a:r>
                  <a:rPr lang="en-US" dirty="0" smtClean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	</a:t>
                </a:r>
                <a:r>
                  <a:rPr lang="en-US" dirty="0" smtClean="0">
                    <a:latin typeface="Courier New" pitchFamily="49" charset="0"/>
                  </a:rPr>
                  <a:t>}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 smtClean="0">
                    <a:latin typeface="Courier New" pitchFamily="49" charset="0"/>
                  </a:rPr>
                  <a:t>}</a:t>
                </a:r>
                <a:endParaRPr lang="en-US" dirty="0">
                  <a:latin typeface="Courier New" pitchFamily="49" charset="0"/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40679"/>
                <a:ext cx="8344930" cy="2596552"/>
              </a:xfrm>
              <a:prstGeom prst="roundRect">
                <a:avLst/>
              </a:prstGeom>
              <a:blipFill rotWithShape="0">
                <a:blip r:embed="rId7"/>
                <a:stretch>
                  <a:fillRect t="-1399" b="-3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2206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28650" y="974803"/>
                <a:ext cx="8344930" cy="259655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09600" indent="-609600">
                  <a:lnSpc>
                    <a:spcPct val="90000"/>
                  </a:lnSpc>
                </a:pPr>
                <a:r>
                  <a:rPr lang="en-US" dirty="0" smtClean="0">
                    <a:latin typeface="Courier New" pitchFamily="49" charset="0"/>
                  </a:rPr>
                  <a:t>createBalancedTree(){</a:t>
                </a:r>
              </a:p>
              <a:p>
                <a:pPr marL="609600" indent="-609600">
                  <a:lnSpc>
                    <a:spcPct val="90000"/>
                  </a:lnSpc>
                </a:pPr>
                <a:endParaRPr lang="en-US" sz="600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i="1" dirty="0" smtClean="0"/>
                  <a:t>number </a:t>
                </a:r>
                <a:r>
                  <a:rPr lang="en-US" i="1" dirty="0"/>
                  <a:t>of nodes in the tree</a:t>
                </a:r>
                <a:r>
                  <a:rPr lang="en-US" dirty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latin typeface="Courier New" pitchFamily="49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ZA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d>
                      </m:sup>
                    </m:sSup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latin typeface="Courier New" pitchFamily="49" charset="0"/>
                  </a:rPr>
                  <a:t>; </a:t>
                </a:r>
                <a:r>
                  <a:rPr lang="en-US" dirty="0" smtClean="0">
                    <a:solidFill>
                      <a:srgbClr val="00B050"/>
                    </a:solidFill>
                    <a:latin typeface="Courier New" pitchFamily="49" charset="0"/>
                  </a:rPr>
                  <a:t>// number of nodes in largest full BST</a:t>
                </a:r>
                <a:endParaRPr lang="en-US" dirty="0">
                  <a:solidFill>
                    <a:srgbClr val="00B050"/>
                  </a:solidFill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endParaRPr lang="en-US" sz="600" i="1" dirty="0" smtClean="0"/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i="1" dirty="0" smtClean="0"/>
                  <a:t>	make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left rotations </a:t>
                </a:r>
                <a:r>
                  <a:rPr lang="en-US" i="1" dirty="0"/>
                  <a:t>starting from the top of backbone</a:t>
                </a:r>
                <a:r>
                  <a:rPr lang="en-US" dirty="0" smtClean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endParaRPr lang="en-US" sz="600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b="1" dirty="0" smtClean="0">
                    <a:solidFill>
                      <a:schemeClr val="accent5"/>
                    </a:solidFill>
                    <a:latin typeface="Courier New" pitchFamily="49" charset="0"/>
                  </a:rPr>
                  <a:t>	while</a:t>
                </a:r>
                <a:r>
                  <a:rPr lang="en-US" dirty="0" smtClean="0">
                    <a:latin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>
                    <a:latin typeface="Courier New" pitchFamily="49" charset="0"/>
                  </a:rPr>
                  <a:t>) {</a:t>
                </a:r>
                <a:endParaRPr lang="en-US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 smtClean="0">
                    <a:latin typeface="Courier New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ZA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ZA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latin typeface="Courier New" pitchFamily="49" charset="0"/>
                  </a:rPr>
                  <a:t>;</a:t>
                </a:r>
                <a:endParaRPr lang="en-US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i="1" dirty="0" smtClean="0"/>
                  <a:t>		make 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left </a:t>
                </a:r>
                <a:r>
                  <a:rPr lang="en-US" i="1" dirty="0"/>
                  <a:t>r</a:t>
                </a:r>
                <a:r>
                  <a:rPr lang="en-US" i="1" dirty="0" smtClean="0"/>
                  <a:t>otations </a:t>
                </a:r>
                <a:r>
                  <a:rPr lang="en-US" i="1" dirty="0"/>
                  <a:t>starting from the top of backbone</a:t>
                </a:r>
                <a:r>
                  <a:rPr lang="en-US" dirty="0" smtClean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	</a:t>
                </a:r>
                <a:r>
                  <a:rPr lang="en-US" dirty="0" smtClean="0">
                    <a:latin typeface="Courier New" pitchFamily="49" charset="0"/>
                  </a:rPr>
                  <a:t>}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 smtClean="0">
                    <a:latin typeface="Courier New" pitchFamily="49" charset="0"/>
                  </a:rPr>
                  <a:t>}</a:t>
                </a:r>
                <a:endParaRPr lang="en-US" dirty="0">
                  <a:latin typeface="Courier New" pitchFamily="49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974803"/>
                <a:ext cx="8344930" cy="2596552"/>
              </a:xfrm>
              <a:prstGeom prst="roundRect">
                <a:avLst/>
              </a:prstGeom>
              <a:blipFill rotWithShape="0">
                <a:blip r:embed="rId6"/>
                <a:stretch>
                  <a:fillRect t="-1399" b="-3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28650" y="3776987"/>
                <a:ext cx="8344930" cy="259655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09600" indent="-6096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 smtClean="0">
                    <a:latin typeface="Courier New" pitchFamily="49" charset="0"/>
                  </a:rPr>
                  <a:t>				</a:t>
                </a:r>
                <a:r>
                  <a:rPr lang="en-US" dirty="0" smtClean="0"/>
                  <a:t>(Nodes </a:t>
                </a:r>
                <a:r>
                  <a:rPr lang="en-US" dirty="0"/>
                  <a:t>in the tree)</a:t>
                </a:r>
              </a:p>
              <a:p>
                <a:pPr marL="609600" indent="-609600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ZA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Courier New" pitchFamily="49" charset="0"/>
                    <a:sym typeface="Symbol" pitchFamily="18" charset="2"/>
                  </a:rPr>
                  <a:t>	</a:t>
                </a:r>
                <a:r>
                  <a:rPr lang="en-US" dirty="0" smtClean="0">
                    <a:latin typeface="Courier New" pitchFamily="49" charset="0"/>
                    <a:sym typeface="Symbol" pitchFamily="18" charset="2"/>
                  </a:rPr>
                  <a:t>	</a:t>
                </a:r>
                <a:r>
                  <a:rPr lang="en-US" dirty="0" smtClean="0">
                    <a:sym typeface="Symbol" pitchFamily="18" charset="2"/>
                  </a:rPr>
                  <a:t>(</a:t>
                </a:r>
                <a:r>
                  <a:rPr lang="en-US" dirty="0">
                    <a:sym typeface="Symbol" pitchFamily="18" charset="2"/>
                  </a:rPr>
                  <a:t>L</a:t>
                </a:r>
                <a:r>
                  <a:rPr lang="en-US" dirty="0" smtClean="0">
                    <a:sym typeface="Symbol" pitchFamily="18" charset="2"/>
                  </a:rPr>
                  <a:t>evels </a:t>
                </a:r>
                <a:r>
                  <a:rPr lang="en-US" dirty="0">
                    <a:sym typeface="Symbol" pitchFamily="18" charset="2"/>
                  </a:rPr>
                  <a:t>in largest perfect tree with 8 nodes)</a:t>
                </a:r>
                <a:endParaRPr lang="en-US" dirty="0">
                  <a:latin typeface="Courier New" pitchFamily="49" charset="0"/>
                  <a:sym typeface="Symbol" pitchFamily="18" charset="2"/>
                </a:endParaRPr>
              </a:p>
              <a:p>
                <a:pPr marL="609600" indent="-6096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Z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 smtClean="0">
                    <a:latin typeface="Courier New" pitchFamily="49" charset="0"/>
                  </a:rPr>
                  <a:t>	</a:t>
                </a:r>
                <a:r>
                  <a:rPr lang="en-US" dirty="0">
                    <a:latin typeface="Courier New" pitchFamily="49" charset="0"/>
                  </a:rPr>
                  <a:t>	</a:t>
                </a:r>
                <a:r>
                  <a:rPr lang="en-US" dirty="0" smtClean="0"/>
                  <a:t>(</a:t>
                </a:r>
                <a:r>
                  <a:rPr lang="en-US" dirty="0"/>
                  <a:t>N</a:t>
                </a:r>
                <a:r>
                  <a:rPr lang="en-US" dirty="0" smtClean="0"/>
                  <a:t>odes </a:t>
                </a:r>
                <a:r>
                  <a:rPr lang="en-US" dirty="0"/>
                  <a:t>in </a:t>
                </a:r>
                <a:r>
                  <a:rPr lang="en-US" dirty="0" smtClean="0"/>
                  <a:t>full tree </a:t>
                </a:r>
                <a:r>
                  <a:rPr lang="en-US" dirty="0"/>
                  <a:t>of level 3)</a:t>
                </a:r>
                <a:endParaRPr lang="en-US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100000"/>
                  </a:lnSpc>
                </a:pPr>
                <a:endParaRPr lang="en-US" dirty="0"/>
              </a:p>
              <a:p>
                <a:pPr marL="609600" indent="-609600">
                  <a:lnSpc>
                    <a:spcPct val="100000"/>
                  </a:lnSpc>
                </a:pPr>
                <a:r>
                  <a:rPr lang="en-US" dirty="0"/>
                  <a:t>Initially, 1 rotation 	</a:t>
                </a:r>
                <a:r>
                  <a:rPr lang="en-US" dirty="0" smtClean="0"/>
                  <a:t>(Because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8-7=1</a:t>
                </a:r>
                <a:r>
                  <a:rPr lang="en-US" dirty="0"/>
                  <a:t>)</a:t>
                </a:r>
              </a:p>
              <a:p>
                <a:pPr marL="609600" indent="-609600">
                  <a:lnSpc>
                    <a:spcPct val="100000"/>
                  </a:lnSpc>
                </a:pPr>
                <a:endParaRPr lang="en-US" dirty="0"/>
              </a:p>
              <a:p>
                <a:pPr marL="609600" indent="-609600">
                  <a:lnSpc>
                    <a:spcPct val="100000"/>
                  </a:lnSpc>
                </a:pPr>
                <a:r>
                  <a:rPr lang="en-US" dirty="0"/>
                  <a:t>In the loop: 3 rotations 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Z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Z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 and then 1 rotation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76987"/>
                <a:ext cx="8344930" cy="2596552"/>
              </a:xfrm>
              <a:prstGeom prst="roundRect">
                <a:avLst/>
              </a:prstGeom>
              <a:blipFill rotWithShape="0">
                <a:blip r:embed="rId7"/>
                <a:stretch>
                  <a:fillRect b="-13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4878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12104"/>
                <a:ext cx="8103459" cy="532988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kumimoji="1" lang="en-ZA" sz="2300" dirty="0" smtClean="0">
                    <a:ea typeface="新細明體" charset="-120"/>
                  </a:rPr>
                  <a:t>In a perfect world: </a:t>
                </a: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Every iteration eliminates ½ of the search space</a:t>
                </a: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Total number of comparisons for a tree with </a:t>
                </a:r>
                <a:br>
                  <a:rPr kumimoji="1" lang="en-ZA" dirty="0" smtClean="0">
                    <a:ea typeface="新細明體" charset="-120"/>
                  </a:rPr>
                </a:br>
                <a:r>
                  <a:rPr kumimoji="1" lang="en-ZA" dirty="0" smtClean="0">
                    <a:solidFill>
                      <a:srgbClr val="0070C0"/>
                    </a:solidFill>
                    <a:ea typeface="新細明體" charset="-120"/>
                  </a:rPr>
                  <a:t>n</a:t>
                </a:r>
                <a:r>
                  <a:rPr kumimoji="1" lang="en-ZA" dirty="0" smtClean="0">
                    <a:ea typeface="新細明體" charset="-120"/>
                  </a:rPr>
                  <a:t> nodes: </a:t>
                </a:r>
              </a:p>
              <a:p>
                <a:pPr lvl="2"/>
                <a:r>
                  <a:rPr kumimoji="1" lang="en-ZA" sz="1600" dirty="0" smtClean="0">
                    <a:solidFill>
                      <a:srgbClr val="0070C0"/>
                    </a:solidFill>
                    <a:ea typeface="新細明體" charset="-120"/>
                  </a:rPr>
                  <a:t>How many times can we divide n by 2?</a:t>
                </a:r>
              </a:p>
              <a:p>
                <a:pPr lvl="2"/>
                <a:r>
                  <a:rPr lang="en-ZA" sz="1600" dirty="0" smtClean="0">
                    <a:solidFill>
                      <a:srgbClr val="0070C0"/>
                    </a:solidFill>
                  </a:rPr>
                  <a:t>x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ZA" sz="1600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ZA" sz="1900" dirty="0" smtClean="0"/>
                  <a:t>Therefore, </a:t>
                </a:r>
                <a:r>
                  <a:rPr lang="en-ZA" sz="1900" dirty="0" smtClean="0">
                    <a:solidFill>
                      <a:srgbClr val="0070C0"/>
                    </a:solidFill>
                  </a:rPr>
                  <a:t>O(</a:t>
                </a:r>
                <a:r>
                  <a:rPr lang="en-ZA" sz="1900" dirty="0" err="1" smtClean="0">
                    <a:solidFill>
                      <a:srgbClr val="0070C0"/>
                    </a:solidFill>
                  </a:rPr>
                  <a:t>lg</a:t>
                </a:r>
                <a:r>
                  <a:rPr lang="en-ZA" sz="1900" dirty="0" smtClean="0">
                    <a:solidFill>
                      <a:srgbClr val="0070C0"/>
                    </a:solidFill>
                  </a:rPr>
                  <a:t> n)</a:t>
                </a:r>
              </a:p>
              <a:p>
                <a:pPr lvl="1"/>
                <a:endParaRPr lang="en-ZA" sz="1900" dirty="0">
                  <a:solidFill>
                    <a:srgbClr val="0070C0"/>
                  </a:solidFill>
                </a:endParaRPr>
              </a:p>
              <a:p>
                <a:r>
                  <a:rPr lang="en-ZA" sz="2200" dirty="0" smtClean="0">
                    <a:solidFill>
                      <a:srgbClr val="FF0000"/>
                    </a:solidFill>
                  </a:rPr>
                  <a:t>What about the imperfect world?</a:t>
                </a:r>
              </a:p>
              <a:p>
                <a:pPr lvl="1"/>
                <a:r>
                  <a:rPr lang="en-ZA" sz="1900" dirty="0" smtClean="0"/>
                  <a:t>The tree on the right is no better</a:t>
                </a:r>
                <a:br>
                  <a:rPr lang="en-ZA" sz="1900" dirty="0" smtClean="0"/>
                </a:br>
                <a:r>
                  <a:rPr lang="en-ZA" sz="1900" dirty="0" smtClean="0"/>
                  <a:t>than an ordinary linked list</a:t>
                </a:r>
              </a:p>
              <a:p>
                <a:pPr lvl="1"/>
                <a:r>
                  <a:rPr lang="en-ZA" sz="1900" dirty="0" smtClean="0">
                    <a:solidFill>
                      <a:srgbClr val="FF0000"/>
                    </a:solidFill>
                  </a:rPr>
                  <a:t>O(n)</a:t>
                </a:r>
              </a:p>
              <a:p>
                <a:pPr lvl="1"/>
                <a:endParaRPr lang="en-ZA" sz="1900" dirty="0">
                  <a:solidFill>
                    <a:srgbClr val="FF0000"/>
                  </a:solidFill>
                </a:endParaRPr>
              </a:p>
              <a:p>
                <a:r>
                  <a:rPr lang="en-ZA" sz="2200" dirty="0" smtClean="0"/>
                  <a:t>We need </a:t>
                </a:r>
                <a:r>
                  <a:rPr lang="en-ZA" sz="2200" dirty="0"/>
                  <a:t>a</a:t>
                </a:r>
                <a:r>
                  <a:rPr lang="en-ZA" sz="2200" dirty="0" smtClean="0"/>
                  <a:t> way to maintaining the</a:t>
                </a:r>
                <a:br>
                  <a:rPr lang="en-ZA" sz="2200" dirty="0" smtClean="0"/>
                </a:br>
                <a:r>
                  <a:rPr lang="en-ZA" sz="2200" dirty="0" smtClean="0"/>
                  <a:t>efficiency of the tree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12104"/>
                <a:ext cx="8103459" cy="5329885"/>
              </a:xfrm>
              <a:blipFill rotWithShape="0">
                <a:blip r:embed="rId6"/>
                <a:stretch>
                  <a:fillRect l="-903" t="-148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7331774" y="70615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793611" y="163167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795324" y="163167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8257286" y="259052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7139686" y="112843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715949" y="109033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8138224" y="204918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338124" y="259403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644511" y="2055875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6337789" y="258575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6619569" y="203868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6337789" y="336761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6744397" y="406893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7141445" y="480245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6721964" y="3751789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7557720" y="554451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7087854" y="4495833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7476789" y="5237886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7984904" y="626746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7903973" y="5960838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598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4" grpId="0" animBg="1"/>
      <p:bldP spid="36" grpId="0" animBg="1"/>
      <p:bldP spid="33" grpId="0" animBg="1"/>
      <p:bldP spid="44" grpId="0" animBg="1"/>
      <p:bldP spid="45" grpId="0" animBg="1"/>
      <p:bldP spid="46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dirty="0"/>
              <a:t>DSW </a:t>
            </a:r>
            <a:r>
              <a:rPr lang="en-US" dirty="0" smtClean="0"/>
              <a:t>Algorithm: Creating Balanced BST</a:t>
            </a:r>
            <a:endParaRPr lang="en-US" dirty="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1808163" y="327115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auto">
          <a:xfrm>
            <a:off x="963613" y="1953526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79" name="Line 6"/>
          <p:cNvSpPr>
            <a:spLocks noChangeShapeType="1"/>
          </p:cNvSpPr>
          <p:nvPr/>
        </p:nvSpPr>
        <p:spPr bwMode="auto">
          <a:xfrm>
            <a:off x="1385888" y="2377388"/>
            <a:ext cx="19208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1347788" y="26059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2154238" y="395060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82" name="Rectangle 9"/>
          <p:cNvSpPr>
            <a:spLocks noChangeArrowheads="1"/>
          </p:cNvSpPr>
          <p:nvPr/>
        </p:nvSpPr>
        <p:spPr bwMode="auto">
          <a:xfrm>
            <a:off x="579438" y="1301063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83" name="Line 10"/>
          <p:cNvSpPr>
            <a:spLocks noChangeShapeType="1"/>
          </p:cNvSpPr>
          <p:nvPr/>
        </p:nvSpPr>
        <p:spPr bwMode="auto">
          <a:xfrm>
            <a:off x="1808163" y="3028263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11"/>
          <p:cNvSpPr>
            <a:spLocks noChangeShapeType="1"/>
          </p:cNvSpPr>
          <p:nvPr/>
        </p:nvSpPr>
        <p:spPr bwMode="auto">
          <a:xfrm>
            <a:off x="2192338" y="3682313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3028950" y="5306326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86" name="Rectangle 13"/>
          <p:cNvSpPr>
            <a:spLocks noChangeArrowheads="1"/>
          </p:cNvSpPr>
          <p:nvPr/>
        </p:nvSpPr>
        <p:spPr bwMode="auto">
          <a:xfrm>
            <a:off x="2574925" y="464275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87" name="Line 14"/>
          <p:cNvSpPr>
            <a:spLocks noChangeShapeType="1"/>
          </p:cNvSpPr>
          <p:nvPr/>
        </p:nvSpPr>
        <p:spPr bwMode="auto">
          <a:xfrm>
            <a:off x="3028950" y="5063438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15"/>
          <p:cNvSpPr>
            <a:spLocks noChangeShapeType="1"/>
          </p:cNvSpPr>
          <p:nvPr/>
        </p:nvSpPr>
        <p:spPr bwMode="auto">
          <a:xfrm>
            <a:off x="2613025" y="4374463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16"/>
          <p:cNvSpPr>
            <a:spLocks noChangeShapeType="1"/>
          </p:cNvSpPr>
          <p:nvPr/>
        </p:nvSpPr>
        <p:spPr bwMode="auto">
          <a:xfrm>
            <a:off x="963613" y="1686826"/>
            <a:ext cx="19208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Rectangle 18"/>
          <p:cNvSpPr>
            <a:spLocks noChangeArrowheads="1"/>
          </p:cNvSpPr>
          <p:nvPr/>
        </p:nvSpPr>
        <p:spPr bwMode="auto">
          <a:xfrm>
            <a:off x="3421063" y="5998476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3421063" y="5755588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Oval 23"/>
          <p:cNvSpPr>
            <a:spLocks noChangeArrowheads="1"/>
          </p:cNvSpPr>
          <p:nvPr/>
        </p:nvSpPr>
        <p:spPr bwMode="auto">
          <a:xfrm>
            <a:off x="657225" y="1301063"/>
            <a:ext cx="460375" cy="4603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auto">
          <a:xfrm>
            <a:off x="1041400" y="1953526"/>
            <a:ext cx="498475" cy="460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4005263" y="2590113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95" name="Rectangle 26"/>
          <p:cNvSpPr>
            <a:spLocks noChangeArrowheads="1"/>
          </p:cNvSpPr>
          <p:nvPr/>
        </p:nvSpPr>
        <p:spPr bwMode="auto">
          <a:xfrm>
            <a:off x="3160713" y="12724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96" name="Line 27"/>
          <p:cNvSpPr>
            <a:spLocks noChangeShapeType="1"/>
          </p:cNvSpPr>
          <p:nvPr/>
        </p:nvSpPr>
        <p:spPr bwMode="auto">
          <a:xfrm>
            <a:off x="3582988" y="1696351"/>
            <a:ext cx="19208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28"/>
          <p:cNvSpPr>
            <a:spLocks noChangeArrowheads="1"/>
          </p:cNvSpPr>
          <p:nvPr/>
        </p:nvSpPr>
        <p:spPr bwMode="auto">
          <a:xfrm>
            <a:off x="3544888" y="192495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4351338" y="326956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99" name="Rectangle 30"/>
          <p:cNvSpPr>
            <a:spLocks noChangeArrowheads="1"/>
          </p:cNvSpPr>
          <p:nvPr/>
        </p:nvSpPr>
        <p:spPr bwMode="auto">
          <a:xfrm>
            <a:off x="2921000" y="192653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100" name="Line 31"/>
          <p:cNvSpPr>
            <a:spLocks noChangeShapeType="1"/>
          </p:cNvSpPr>
          <p:nvPr/>
        </p:nvSpPr>
        <p:spPr bwMode="auto">
          <a:xfrm>
            <a:off x="4005263" y="2347226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32"/>
          <p:cNvSpPr>
            <a:spLocks noChangeShapeType="1"/>
          </p:cNvSpPr>
          <p:nvPr/>
        </p:nvSpPr>
        <p:spPr bwMode="auto">
          <a:xfrm>
            <a:off x="4389438" y="3001276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Rectangle 33"/>
          <p:cNvSpPr>
            <a:spLocks noChangeArrowheads="1"/>
          </p:cNvSpPr>
          <p:nvPr/>
        </p:nvSpPr>
        <p:spPr bwMode="auto">
          <a:xfrm>
            <a:off x="5226050" y="46252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103" name="Rectangle 34"/>
          <p:cNvSpPr>
            <a:spLocks noChangeArrowheads="1"/>
          </p:cNvSpPr>
          <p:nvPr/>
        </p:nvSpPr>
        <p:spPr bwMode="auto">
          <a:xfrm>
            <a:off x="4772025" y="396171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104" name="Line 35"/>
          <p:cNvSpPr>
            <a:spLocks noChangeShapeType="1"/>
          </p:cNvSpPr>
          <p:nvPr/>
        </p:nvSpPr>
        <p:spPr bwMode="auto">
          <a:xfrm>
            <a:off x="5226050" y="4382401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36"/>
          <p:cNvSpPr>
            <a:spLocks noChangeShapeType="1"/>
          </p:cNvSpPr>
          <p:nvPr/>
        </p:nvSpPr>
        <p:spPr bwMode="auto">
          <a:xfrm>
            <a:off x="4810125" y="3693426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37"/>
          <p:cNvSpPr>
            <a:spLocks noChangeShapeType="1"/>
          </p:cNvSpPr>
          <p:nvPr/>
        </p:nvSpPr>
        <p:spPr bwMode="auto">
          <a:xfrm flipH="1">
            <a:off x="3228975" y="1696351"/>
            <a:ext cx="1539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Rectangle 38"/>
          <p:cNvSpPr>
            <a:spLocks noChangeArrowheads="1"/>
          </p:cNvSpPr>
          <p:nvPr/>
        </p:nvSpPr>
        <p:spPr bwMode="auto">
          <a:xfrm>
            <a:off x="5618163" y="531743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08" name="Line 39"/>
          <p:cNvSpPr>
            <a:spLocks noChangeShapeType="1"/>
          </p:cNvSpPr>
          <p:nvPr/>
        </p:nvSpPr>
        <p:spPr bwMode="auto">
          <a:xfrm>
            <a:off x="5618163" y="5074551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Oval 40"/>
          <p:cNvSpPr>
            <a:spLocks noChangeArrowheads="1"/>
          </p:cNvSpPr>
          <p:nvPr/>
        </p:nvSpPr>
        <p:spPr bwMode="auto">
          <a:xfrm>
            <a:off x="3243263" y="1261376"/>
            <a:ext cx="460375" cy="4603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41"/>
          <p:cNvSpPr>
            <a:spLocks noChangeArrowheads="1"/>
          </p:cNvSpPr>
          <p:nvPr/>
        </p:nvSpPr>
        <p:spPr bwMode="auto">
          <a:xfrm>
            <a:off x="4465638" y="3271151"/>
            <a:ext cx="498475" cy="460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42"/>
          <p:cNvSpPr>
            <a:spLocks noChangeArrowheads="1"/>
          </p:cNvSpPr>
          <p:nvPr/>
        </p:nvSpPr>
        <p:spPr bwMode="auto">
          <a:xfrm>
            <a:off x="3659188" y="1928126"/>
            <a:ext cx="498475" cy="460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43"/>
          <p:cNvSpPr>
            <a:spLocks noChangeArrowheads="1"/>
          </p:cNvSpPr>
          <p:nvPr/>
        </p:nvSpPr>
        <p:spPr bwMode="auto">
          <a:xfrm>
            <a:off x="4106863" y="2579001"/>
            <a:ext cx="460375" cy="4603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Oval 44"/>
          <p:cNvSpPr>
            <a:spLocks noChangeArrowheads="1"/>
          </p:cNvSpPr>
          <p:nvPr/>
        </p:nvSpPr>
        <p:spPr bwMode="auto">
          <a:xfrm>
            <a:off x="4887913" y="3961713"/>
            <a:ext cx="460375" cy="4603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45"/>
          <p:cNvSpPr>
            <a:spLocks noChangeArrowheads="1"/>
          </p:cNvSpPr>
          <p:nvPr/>
        </p:nvSpPr>
        <p:spPr bwMode="auto">
          <a:xfrm>
            <a:off x="5272088" y="4615763"/>
            <a:ext cx="498475" cy="460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46"/>
          <p:cNvSpPr>
            <a:spLocks noChangeArrowheads="1"/>
          </p:cNvSpPr>
          <p:nvPr/>
        </p:nvSpPr>
        <p:spPr bwMode="auto">
          <a:xfrm>
            <a:off x="7685088" y="188843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116" name="Rectangle 47"/>
          <p:cNvSpPr>
            <a:spLocks noChangeArrowheads="1"/>
          </p:cNvSpPr>
          <p:nvPr/>
        </p:nvSpPr>
        <p:spPr bwMode="auto">
          <a:xfrm>
            <a:off x="6953250" y="188685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117" name="Rectangle 49"/>
          <p:cNvSpPr>
            <a:spLocks noChangeArrowheads="1"/>
          </p:cNvSpPr>
          <p:nvPr/>
        </p:nvSpPr>
        <p:spPr bwMode="auto">
          <a:xfrm>
            <a:off x="7224713" y="1223276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118" name="Rectangle 50"/>
          <p:cNvSpPr>
            <a:spLocks noChangeArrowheads="1"/>
          </p:cNvSpPr>
          <p:nvPr/>
        </p:nvSpPr>
        <p:spPr bwMode="auto">
          <a:xfrm>
            <a:off x="8031163" y="25678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119" name="Line 51"/>
          <p:cNvSpPr>
            <a:spLocks noChangeShapeType="1"/>
          </p:cNvSpPr>
          <p:nvPr/>
        </p:nvSpPr>
        <p:spPr bwMode="auto">
          <a:xfrm>
            <a:off x="7685088" y="1645551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52"/>
          <p:cNvSpPr>
            <a:spLocks noChangeShapeType="1"/>
          </p:cNvSpPr>
          <p:nvPr/>
        </p:nvSpPr>
        <p:spPr bwMode="auto">
          <a:xfrm>
            <a:off x="8069263" y="2299601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Rectangle 54"/>
          <p:cNvSpPr>
            <a:spLocks noChangeArrowheads="1"/>
          </p:cNvSpPr>
          <p:nvPr/>
        </p:nvSpPr>
        <p:spPr bwMode="auto">
          <a:xfrm>
            <a:off x="8451850" y="32600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22" name="Line 56"/>
          <p:cNvSpPr>
            <a:spLocks noChangeShapeType="1"/>
          </p:cNvSpPr>
          <p:nvPr/>
        </p:nvSpPr>
        <p:spPr bwMode="auto">
          <a:xfrm>
            <a:off x="8489950" y="2991751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57"/>
          <p:cNvSpPr>
            <a:spLocks noChangeShapeType="1"/>
          </p:cNvSpPr>
          <p:nvPr/>
        </p:nvSpPr>
        <p:spPr bwMode="auto">
          <a:xfrm flipH="1">
            <a:off x="7069138" y="2312301"/>
            <a:ext cx="1539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Rectangle 61"/>
          <p:cNvSpPr>
            <a:spLocks noChangeArrowheads="1"/>
          </p:cNvSpPr>
          <p:nvPr/>
        </p:nvSpPr>
        <p:spPr bwMode="auto">
          <a:xfrm>
            <a:off x="7723188" y="1877326"/>
            <a:ext cx="498475" cy="460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Oval 63"/>
          <p:cNvSpPr>
            <a:spLocks noChangeArrowheads="1"/>
          </p:cNvSpPr>
          <p:nvPr/>
        </p:nvSpPr>
        <p:spPr bwMode="auto">
          <a:xfrm>
            <a:off x="7364413" y="1223276"/>
            <a:ext cx="460375" cy="4603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ectangle 66"/>
          <p:cNvSpPr>
            <a:spLocks noChangeArrowheads="1"/>
          </p:cNvSpPr>
          <p:nvPr/>
        </p:nvSpPr>
        <p:spPr bwMode="auto">
          <a:xfrm>
            <a:off x="6723063" y="254090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127" name="Line 67"/>
          <p:cNvSpPr>
            <a:spLocks noChangeShapeType="1"/>
          </p:cNvSpPr>
          <p:nvPr/>
        </p:nvSpPr>
        <p:spPr bwMode="auto">
          <a:xfrm flipH="1">
            <a:off x="7337425" y="1645551"/>
            <a:ext cx="1539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Rectangle 68"/>
          <p:cNvSpPr>
            <a:spLocks noChangeArrowheads="1"/>
          </p:cNvSpPr>
          <p:nvPr/>
        </p:nvSpPr>
        <p:spPr bwMode="auto">
          <a:xfrm>
            <a:off x="7445375" y="25678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129" name="Line 69"/>
          <p:cNvSpPr>
            <a:spLocks noChangeShapeType="1"/>
          </p:cNvSpPr>
          <p:nvPr/>
        </p:nvSpPr>
        <p:spPr bwMode="auto">
          <a:xfrm flipH="1">
            <a:off x="7799388" y="2299601"/>
            <a:ext cx="1539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Rectangle 70"/>
          <p:cNvSpPr>
            <a:spLocks noChangeArrowheads="1"/>
          </p:cNvSpPr>
          <p:nvPr/>
        </p:nvSpPr>
        <p:spPr bwMode="auto">
          <a:xfrm>
            <a:off x="7829550" y="325845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131" name="Line 71"/>
          <p:cNvSpPr>
            <a:spLocks noChangeShapeType="1"/>
          </p:cNvSpPr>
          <p:nvPr/>
        </p:nvSpPr>
        <p:spPr bwMode="auto">
          <a:xfrm flipH="1">
            <a:off x="8183563" y="2990163"/>
            <a:ext cx="1539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le 72"/>
          <p:cNvSpPr>
            <a:spLocks noChangeArrowheads="1"/>
          </p:cNvSpPr>
          <p:nvPr/>
        </p:nvSpPr>
        <p:spPr bwMode="auto">
          <a:xfrm>
            <a:off x="7416800" y="41807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133" name="Rectangle 73"/>
          <p:cNvSpPr>
            <a:spLocks noChangeArrowheads="1"/>
          </p:cNvSpPr>
          <p:nvPr/>
        </p:nvSpPr>
        <p:spPr bwMode="auto">
          <a:xfrm>
            <a:off x="6761163" y="552540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134" name="Rectangle 74"/>
          <p:cNvSpPr>
            <a:spLocks noChangeArrowheads="1"/>
          </p:cNvSpPr>
          <p:nvPr/>
        </p:nvSpPr>
        <p:spPr bwMode="auto">
          <a:xfrm>
            <a:off x="7032625" y="4861826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135" name="Rectangle 75"/>
          <p:cNvSpPr>
            <a:spLocks noChangeArrowheads="1"/>
          </p:cNvSpPr>
          <p:nvPr/>
        </p:nvSpPr>
        <p:spPr bwMode="auto">
          <a:xfrm>
            <a:off x="7762875" y="48602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136" name="Line 77"/>
          <p:cNvSpPr>
            <a:spLocks noChangeShapeType="1"/>
          </p:cNvSpPr>
          <p:nvPr/>
        </p:nvSpPr>
        <p:spPr bwMode="auto">
          <a:xfrm>
            <a:off x="7800975" y="4591951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Rectangle 78"/>
          <p:cNvSpPr>
            <a:spLocks noChangeArrowheads="1"/>
          </p:cNvSpPr>
          <p:nvPr/>
        </p:nvSpPr>
        <p:spPr bwMode="auto">
          <a:xfrm>
            <a:off x="8105775" y="5515876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38" name="Line 79"/>
          <p:cNvSpPr>
            <a:spLocks noChangeShapeType="1"/>
          </p:cNvSpPr>
          <p:nvPr/>
        </p:nvSpPr>
        <p:spPr bwMode="auto">
          <a:xfrm>
            <a:off x="8221663" y="5284101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flipH="1">
            <a:off x="6877050" y="5950851"/>
            <a:ext cx="1539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Rectangle 83"/>
          <p:cNvSpPr>
            <a:spLocks noChangeArrowheads="1"/>
          </p:cNvSpPr>
          <p:nvPr/>
        </p:nvSpPr>
        <p:spPr bwMode="auto">
          <a:xfrm>
            <a:off x="6530975" y="617945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141" name="Line 84"/>
          <p:cNvSpPr>
            <a:spLocks noChangeShapeType="1"/>
          </p:cNvSpPr>
          <p:nvPr/>
        </p:nvSpPr>
        <p:spPr bwMode="auto">
          <a:xfrm flipH="1">
            <a:off x="7145338" y="5284101"/>
            <a:ext cx="1539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Rectangle 85"/>
          <p:cNvSpPr>
            <a:spLocks noChangeArrowheads="1"/>
          </p:cNvSpPr>
          <p:nvPr/>
        </p:nvSpPr>
        <p:spPr bwMode="auto">
          <a:xfrm>
            <a:off x="7148513" y="55142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143" name="Rectangle 87"/>
          <p:cNvSpPr>
            <a:spLocks noChangeArrowheads="1"/>
          </p:cNvSpPr>
          <p:nvPr/>
        </p:nvSpPr>
        <p:spPr bwMode="auto">
          <a:xfrm>
            <a:off x="7561263" y="55142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144" name="Line 88"/>
          <p:cNvSpPr>
            <a:spLocks noChangeShapeType="1"/>
          </p:cNvSpPr>
          <p:nvPr/>
        </p:nvSpPr>
        <p:spPr bwMode="auto">
          <a:xfrm flipH="1">
            <a:off x="7915275" y="5282513"/>
            <a:ext cx="1539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89"/>
          <p:cNvSpPr>
            <a:spLocks noChangeShapeType="1"/>
          </p:cNvSpPr>
          <p:nvPr/>
        </p:nvSpPr>
        <p:spPr bwMode="auto">
          <a:xfrm flipH="1">
            <a:off x="7491413" y="4593538"/>
            <a:ext cx="1539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90"/>
          <p:cNvSpPr>
            <a:spLocks noChangeShapeType="1"/>
          </p:cNvSpPr>
          <p:nvPr/>
        </p:nvSpPr>
        <p:spPr bwMode="auto">
          <a:xfrm>
            <a:off x="7413625" y="5284101"/>
            <a:ext cx="1158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68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 animBg="1"/>
      <p:bldP spid="97" grpId="0"/>
      <p:bldP spid="98" grpId="0"/>
      <p:bldP spid="99" grpId="0"/>
      <p:bldP spid="100" grpId="0" animBg="1"/>
      <p:bldP spid="101" grpId="0" animBg="1"/>
      <p:bldP spid="102" grpId="0"/>
      <p:bldP spid="103" grpId="0"/>
      <p:bldP spid="104" grpId="0" animBg="1"/>
      <p:bldP spid="105" grpId="0" animBg="1"/>
      <p:bldP spid="106" grpId="0" animBg="1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26" grpId="0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/>
      <p:bldP spid="134" grpId="0"/>
      <p:bldP spid="135" grpId="0"/>
      <p:bldP spid="136" grpId="0" animBg="1"/>
      <p:bldP spid="137" grpId="0"/>
      <p:bldP spid="138" grpId="0" animBg="1"/>
      <p:bldP spid="139" grpId="0" animBg="1"/>
      <p:bldP spid="140" grpId="0"/>
      <p:bldP spid="141" grpId="0" animBg="1"/>
      <p:bldP spid="142" grpId="0"/>
      <p:bldP spid="143" grpId="0"/>
      <p:bldP spid="144" grpId="0" animBg="1"/>
      <p:bldP spid="145" grpId="0" animBg="1"/>
      <p:bldP spid="146" grpId="0" animBg="1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kumimoji="1" lang="en-ZA" sz="2000" dirty="0" smtClean="0">
                <a:ea typeface="新細明體" charset="-120"/>
              </a:rPr>
              <a:t>DSW is a good algorithm to balance an unbalanced tree</a:t>
            </a:r>
          </a:p>
          <a:p>
            <a:r>
              <a:rPr kumimoji="1" lang="en-ZA" sz="2000" dirty="0" smtClean="0">
                <a:solidFill>
                  <a:srgbClr val="FF0000"/>
                </a:solidFill>
                <a:ea typeface="新細明體" charset="-120"/>
              </a:rPr>
              <a:t>Disadvantage?</a:t>
            </a:r>
          </a:p>
          <a:p>
            <a:pPr lvl="1"/>
            <a:r>
              <a:rPr kumimoji="1" lang="en-ZA" sz="1700" dirty="0" smtClean="0">
                <a:solidFill>
                  <a:schemeClr val="accent5"/>
                </a:solidFill>
                <a:ea typeface="新細明體" charset="-120"/>
              </a:rPr>
              <a:t>What happens if we insert or delete a node?</a:t>
            </a:r>
          </a:p>
          <a:p>
            <a:pPr lvl="1"/>
            <a:r>
              <a:rPr kumimoji="1" lang="en-ZA" sz="1700" dirty="0" smtClean="0">
                <a:solidFill>
                  <a:schemeClr val="accent5"/>
                </a:solidFill>
                <a:ea typeface="新細明體" charset="-120"/>
              </a:rPr>
              <a:t>DSW works on the global tree structure</a:t>
            </a:r>
          </a:p>
          <a:p>
            <a:r>
              <a:rPr lang="en-ZA" sz="2000" dirty="0"/>
              <a:t>We need an algorithm to adjust the tree locally when an item is </a:t>
            </a:r>
            <a:r>
              <a:rPr lang="en-ZA" sz="2000" dirty="0" smtClean="0"/>
              <a:t>added or removed </a:t>
            </a:r>
            <a:r>
              <a:rPr lang="en-ZA" sz="2000" dirty="0"/>
              <a:t>such that </a:t>
            </a:r>
            <a:r>
              <a:rPr kumimoji="1" lang="en-ZA" sz="2000" dirty="0" smtClean="0">
                <a:solidFill>
                  <a:srgbClr val="00B050"/>
                </a:solidFill>
                <a:ea typeface="新細明體" charset="-120"/>
              </a:rPr>
              <a:t>the balance is maintained</a:t>
            </a:r>
          </a:p>
          <a:p>
            <a:r>
              <a:rPr kumimoji="1" lang="en-ZA" sz="2000" dirty="0" smtClean="0">
                <a:ea typeface="新細明體" charset="-120"/>
              </a:rPr>
              <a:t>AVL trees</a:t>
            </a:r>
          </a:p>
          <a:p>
            <a:pPr lvl="1"/>
            <a:r>
              <a:rPr kumimoji="1" lang="en-ZA" sz="1700" dirty="0" smtClean="0">
                <a:ea typeface="新細明體" charset="-120"/>
              </a:rPr>
              <a:t>Invented</a:t>
            </a:r>
            <a:r>
              <a:rPr lang="en-ZA" sz="1600" dirty="0"/>
              <a:t> in </a:t>
            </a:r>
            <a:r>
              <a:rPr lang="en-ZA" sz="1600" dirty="0" smtClean="0"/>
              <a:t>1962 by two</a:t>
            </a:r>
            <a:r>
              <a:rPr lang="en-ZA" sz="1600" dirty="0"/>
              <a:t> </a:t>
            </a:r>
            <a:r>
              <a:rPr lang="en-ZA" sz="1600" dirty="0" smtClean="0"/>
              <a:t>Soviet scientists: </a:t>
            </a:r>
            <a:br>
              <a:rPr lang="en-ZA" sz="1600" dirty="0" smtClean="0"/>
            </a:br>
            <a:r>
              <a:rPr lang="en-ZA" sz="1600" dirty="0" err="1" smtClean="0"/>
              <a:t>Georgy</a:t>
            </a:r>
            <a:r>
              <a:rPr lang="en-ZA" sz="1600" dirty="0" smtClean="0"/>
              <a:t> </a:t>
            </a:r>
            <a:r>
              <a:rPr lang="en-ZA" sz="1600" dirty="0" err="1">
                <a:solidFill>
                  <a:srgbClr val="FF0000"/>
                </a:solidFill>
              </a:rPr>
              <a:t>A</a:t>
            </a:r>
            <a:r>
              <a:rPr lang="en-ZA" sz="1600" dirty="0" err="1"/>
              <a:t>delson-</a:t>
            </a:r>
            <a:r>
              <a:rPr lang="en-ZA" sz="1600" dirty="0" err="1">
                <a:solidFill>
                  <a:srgbClr val="FF0000"/>
                </a:solidFill>
              </a:rPr>
              <a:t>V</a:t>
            </a:r>
            <a:r>
              <a:rPr lang="en-ZA" sz="1600" dirty="0" err="1"/>
              <a:t>elsky</a:t>
            </a:r>
            <a:r>
              <a:rPr lang="en-ZA" sz="1600" dirty="0"/>
              <a:t> and </a:t>
            </a:r>
            <a:r>
              <a:rPr lang="en-ZA" sz="1600" dirty="0" err="1"/>
              <a:t>Evgenii</a:t>
            </a:r>
            <a:r>
              <a:rPr lang="en-ZA" sz="1600" dirty="0"/>
              <a:t> </a:t>
            </a:r>
            <a:r>
              <a:rPr lang="en-ZA" sz="1600" dirty="0" smtClean="0">
                <a:solidFill>
                  <a:srgbClr val="FF0000"/>
                </a:solidFill>
              </a:rPr>
              <a:t>L</a:t>
            </a:r>
            <a:r>
              <a:rPr lang="en-ZA" sz="1600" dirty="0" smtClean="0"/>
              <a:t>andis</a:t>
            </a:r>
          </a:p>
          <a:p>
            <a:pPr lvl="1"/>
            <a:r>
              <a:rPr lang="en-ZA" sz="1600" dirty="0" smtClean="0"/>
              <a:t>The </a:t>
            </a:r>
            <a:r>
              <a:rPr lang="en-ZA" sz="1600" dirty="0"/>
              <a:t>sub-trees of every node differ in height by at most </a:t>
            </a:r>
            <a:r>
              <a:rPr lang="en-ZA" sz="1600" dirty="0" smtClean="0"/>
              <a:t>one</a:t>
            </a:r>
            <a:endParaRPr lang="en-ZA" sz="1600" dirty="0"/>
          </a:p>
          <a:p>
            <a:pPr lvl="1"/>
            <a:r>
              <a:rPr lang="en-ZA" sz="1600" dirty="0"/>
              <a:t>Every sub-tree is an AVL </a:t>
            </a:r>
            <a:r>
              <a:rPr lang="en-ZA" sz="1600" dirty="0" smtClean="0"/>
              <a:t>tree</a:t>
            </a:r>
            <a:endParaRPr lang="en-ZA" sz="16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6" name="Oval 15"/>
          <p:cNvSpPr>
            <a:spLocks noChangeArrowheads="1"/>
          </p:cNvSpPr>
          <p:nvPr/>
        </p:nvSpPr>
        <p:spPr bwMode="auto">
          <a:xfrm>
            <a:off x="1703481" y="446786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1125420" y="529150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2350165" y="529150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 flipH="1">
            <a:off x="1404009" y="4890141"/>
            <a:ext cx="375672" cy="4235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2087656" y="4852041"/>
            <a:ext cx="422275" cy="461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>
            <a:off x="1460764" y="5736009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39"/>
          <p:cNvSpPr>
            <a:spLocks noChangeArrowheads="1"/>
          </p:cNvSpPr>
          <p:nvPr/>
        </p:nvSpPr>
        <p:spPr bwMode="auto">
          <a:xfrm>
            <a:off x="1492170" y="624768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Line 36"/>
          <p:cNvSpPr>
            <a:spLocks noChangeShapeType="1"/>
          </p:cNvSpPr>
          <p:nvPr/>
        </p:nvSpPr>
        <p:spPr bwMode="auto">
          <a:xfrm>
            <a:off x="2713646" y="5692659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39"/>
          <p:cNvSpPr>
            <a:spLocks noChangeArrowheads="1"/>
          </p:cNvSpPr>
          <p:nvPr/>
        </p:nvSpPr>
        <p:spPr bwMode="auto">
          <a:xfrm>
            <a:off x="2745052" y="620433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481370" y="391748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8350840" y="538819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Line 34"/>
          <p:cNvSpPr>
            <a:spLocks noChangeShapeType="1"/>
          </p:cNvSpPr>
          <p:nvPr/>
        </p:nvSpPr>
        <p:spPr bwMode="auto">
          <a:xfrm flipH="1">
            <a:off x="7286108" y="4339761"/>
            <a:ext cx="271462" cy="3429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6"/>
          <p:cNvSpPr>
            <a:spLocks noChangeShapeType="1"/>
          </p:cNvSpPr>
          <p:nvPr/>
        </p:nvSpPr>
        <p:spPr bwMode="auto">
          <a:xfrm>
            <a:off x="7865546" y="4301662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7"/>
          <p:cNvSpPr>
            <a:spLocks noChangeShapeType="1"/>
          </p:cNvSpPr>
          <p:nvPr/>
        </p:nvSpPr>
        <p:spPr bwMode="auto">
          <a:xfrm>
            <a:off x="8313252" y="5031910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7769194" y="540358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H="1">
            <a:off x="7963489" y="5132825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39"/>
          <p:cNvSpPr>
            <a:spLocks noChangeArrowheads="1"/>
          </p:cNvSpPr>
          <p:nvPr/>
        </p:nvSpPr>
        <p:spPr bwMode="auto">
          <a:xfrm>
            <a:off x="6942794" y="465521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467225" y="615103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778352" y="5833190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7932552" y="467562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7284983" y="507847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7193239" y="540438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Oval 39"/>
          <p:cNvSpPr>
            <a:spLocks noChangeArrowheads="1"/>
          </p:cNvSpPr>
          <p:nvPr/>
        </p:nvSpPr>
        <p:spPr bwMode="auto">
          <a:xfrm>
            <a:off x="4922853" y="446833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5265042" y="4891593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212218" y="524099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4541412" y="521164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H="1">
            <a:off x="4847163" y="4874828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4239443" y="5959092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H="1">
            <a:off x="4550570" y="564125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4910249" y="5638652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4846907" y="597655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49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/>
              <a:t>AVL tree properties</a:t>
            </a:r>
          </a:p>
          <a:p>
            <a:pPr lvl="1"/>
            <a:r>
              <a:rPr lang="en-ZA" sz="1700" dirty="0" smtClean="0"/>
              <a:t>The sub-trees of every node differ in height by at most one</a:t>
            </a:r>
          </a:p>
          <a:p>
            <a:pPr lvl="1"/>
            <a:r>
              <a:rPr lang="en-ZA" sz="1700" dirty="0" smtClean="0"/>
              <a:t>Every </a:t>
            </a:r>
            <a:r>
              <a:rPr lang="en-ZA" sz="1700" dirty="0"/>
              <a:t>sub-tree is an AVL </a:t>
            </a:r>
            <a:r>
              <a:rPr lang="en-ZA" sz="1700" dirty="0" smtClean="0"/>
              <a:t>tree</a:t>
            </a:r>
          </a:p>
          <a:p>
            <a:r>
              <a:rPr lang="en-ZA" sz="2000" dirty="0" smtClean="0">
                <a:solidFill>
                  <a:srgbClr val="FF0000"/>
                </a:solidFill>
              </a:rPr>
              <a:t>When an item is inserted or deleted, the above two properties must be preserved</a:t>
            </a:r>
          </a:p>
          <a:p>
            <a:r>
              <a:rPr lang="en-ZA" sz="2000" dirty="0" smtClean="0">
                <a:solidFill>
                  <a:srgbClr val="0070C0"/>
                </a:solidFill>
              </a:rPr>
              <a:t>How: </a:t>
            </a:r>
            <a:r>
              <a:rPr lang="en-ZA" sz="2000" dirty="0" smtClean="0"/>
              <a:t>every node has a </a:t>
            </a:r>
            <a:r>
              <a:rPr lang="en-ZA" sz="2000" dirty="0" smtClean="0">
                <a:solidFill>
                  <a:srgbClr val="FF0000"/>
                </a:solidFill>
              </a:rPr>
              <a:t>“balance factor”</a:t>
            </a:r>
            <a:r>
              <a:rPr lang="en-ZA" sz="2000" dirty="0" smtClean="0"/>
              <a:t>: a number that indicates the difference between the height of the right and the left branch </a:t>
            </a:r>
            <a:r>
              <a:rPr lang="en-ZA" sz="2000" dirty="0" smtClean="0">
                <a:solidFill>
                  <a:schemeClr val="accent5"/>
                </a:solidFill>
              </a:rPr>
              <a:t>(bf = h(right) – h(left))</a:t>
            </a:r>
          </a:p>
          <a:p>
            <a:r>
              <a:rPr lang="en-ZA" sz="2000" dirty="0" smtClean="0">
                <a:solidFill>
                  <a:srgbClr val="00B050"/>
                </a:solidFill>
              </a:rPr>
              <a:t>In a valid AVL tree, every node has a balance factor of </a:t>
            </a:r>
            <a:br>
              <a:rPr lang="en-ZA" sz="2000" dirty="0" smtClean="0">
                <a:solidFill>
                  <a:srgbClr val="00B050"/>
                </a:solidFill>
              </a:rPr>
            </a:br>
            <a:r>
              <a:rPr lang="en-ZA" sz="2000" dirty="0" smtClean="0">
                <a:solidFill>
                  <a:srgbClr val="00B050"/>
                </a:solidFill>
              </a:rPr>
              <a:t>-1, 0, or +1</a:t>
            </a:r>
          </a:p>
          <a:p>
            <a:r>
              <a:rPr lang="en-ZA" sz="2000" dirty="0" smtClean="0"/>
              <a:t>When an item is inserted/deleted, the balance factors are updated, and if the balance is lost, the tree is rebalanced</a:t>
            </a:r>
            <a:endParaRPr lang="en-ZA" sz="20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1" b="11924"/>
          <a:stretch/>
        </p:blipFill>
        <p:spPr bwMode="auto">
          <a:xfrm>
            <a:off x="689620" y="4727283"/>
            <a:ext cx="8137966" cy="20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557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How can a tree get out of balance?</a:t>
            </a:r>
          </a:p>
          <a:p>
            <a:r>
              <a:rPr lang="en-ZA" sz="2000" dirty="0" smtClean="0"/>
              <a:t>Can a tree get out of balance if its left and right branches are of the same height?</a:t>
            </a:r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 smtClean="0"/>
          </a:p>
          <a:p>
            <a:r>
              <a:rPr lang="en-ZA" sz="2000" dirty="0" smtClean="0"/>
              <a:t>Can a tree get out of balance if the left branch is longer than the right branch?</a:t>
            </a:r>
          </a:p>
          <a:p>
            <a:r>
              <a:rPr lang="en-ZA" sz="2000" dirty="0" smtClean="0"/>
              <a:t>If the right branch is longer than the left branch?</a:t>
            </a:r>
          </a:p>
          <a:p>
            <a:endParaRPr lang="en-ZA" sz="20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6" name="Oval 39"/>
          <p:cNvSpPr>
            <a:spLocks noChangeArrowheads="1"/>
          </p:cNvSpPr>
          <p:nvPr/>
        </p:nvSpPr>
        <p:spPr bwMode="auto">
          <a:xfrm>
            <a:off x="3942550" y="170865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>
            <a:off x="4284739" y="2131917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26"/>
          <p:cNvSpPr>
            <a:spLocks noChangeArrowheads="1"/>
          </p:cNvSpPr>
          <p:nvPr/>
        </p:nvSpPr>
        <p:spPr bwMode="auto">
          <a:xfrm>
            <a:off x="4231915" y="248131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3561109" y="245196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38"/>
          <p:cNvSpPr>
            <a:spLocks noChangeShapeType="1"/>
          </p:cNvSpPr>
          <p:nvPr/>
        </p:nvSpPr>
        <p:spPr bwMode="auto">
          <a:xfrm flipH="1">
            <a:off x="3866860" y="2115152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2402075" y="441890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2744264" y="4842165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2691440" y="519156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2020634" y="516221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2326385" y="4825400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1718665" y="590966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2029792" y="559182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2389471" y="5589224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2326129" y="592712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Oval 39"/>
          <p:cNvSpPr>
            <a:spLocks noChangeArrowheads="1"/>
          </p:cNvSpPr>
          <p:nvPr/>
        </p:nvSpPr>
        <p:spPr bwMode="auto">
          <a:xfrm>
            <a:off x="5425983" y="440144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>
            <a:off x="5768172" y="4824704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5715348" y="517410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5044542" y="514475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5350293" y="4807939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6033777" y="590966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6036582" y="5601956"/>
            <a:ext cx="135966" cy="32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350293" y="592712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H="1">
            <a:off x="5653274" y="5586317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74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/>
              <a:t>If an insertion doesn’t unbalance the tree</a:t>
            </a:r>
          </a:p>
          <a:p>
            <a:pPr lvl="1"/>
            <a:r>
              <a:rPr lang="en-ZA" sz="1700" dirty="0" smtClean="0"/>
              <a:t>Rebalancing is not required</a:t>
            </a:r>
          </a:p>
          <a:p>
            <a:pPr lvl="1"/>
            <a:r>
              <a:rPr lang="en-ZA" sz="1700" dirty="0" smtClean="0"/>
              <a:t>We only need to update the balance factors for nodes moving back from the inserted node towards the root of the AVL tree</a:t>
            </a:r>
          </a:p>
          <a:p>
            <a:r>
              <a:rPr lang="en-ZA" sz="2000" dirty="0" smtClean="0"/>
              <a:t>For example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2402075" y="304731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2744264" y="3470577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2691440" y="381997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020634" y="379062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326385" y="3453812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1718665" y="453807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2029792" y="4220236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2389471" y="4217636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2326129" y="455553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6946" y="459770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07428" y="459482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03243" y="381845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43852" y="381845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13808" y="3067959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45" name="Right Arrow 44"/>
          <p:cNvSpPr/>
          <p:nvPr/>
        </p:nvSpPr>
        <p:spPr>
          <a:xfrm>
            <a:off x="3808348" y="3761542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Oval 39"/>
          <p:cNvSpPr>
            <a:spLocks noChangeArrowheads="1"/>
          </p:cNvSpPr>
          <p:nvPr/>
        </p:nvSpPr>
        <p:spPr bwMode="auto">
          <a:xfrm>
            <a:off x="5452942" y="304445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5795131" y="346770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26"/>
          <p:cNvSpPr>
            <a:spLocks noChangeArrowheads="1"/>
          </p:cNvSpPr>
          <p:nvPr/>
        </p:nvSpPr>
        <p:spPr bwMode="auto">
          <a:xfrm>
            <a:off x="5742307" y="381710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5071501" y="378776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0" name="Line 38"/>
          <p:cNvSpPr>
            <a:spLocks noChangeShapeType="1"/>
          </p:cNvSpPr>
          <p:nvPr/>
        </p:nvSpPr>
        <p:spPr bwMode="auto">
          <a:xfrm flipH="1">
            <a:off x="5377252" y="345094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4769532" y="453520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flipH="1">
            <a:off x="5080659" y="4217367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37"/>
          <p:cNvSpPr>
            <a:spLocks noChangeShapeType="1"/>
          </p:cNvSpPr>
          <p:nvPr/>
        </p:nvSpPr>
        <p:spPr bwMode="auto">
          <a:xfrm>
            <a:off x="5440338" y="421476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5376996" y="455266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37813" y="459483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58295" y="459195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54110" y="381558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94719" y="381559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33683" y="306509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6109791" y="4244959"/>
            <a:ext cx="502139" cy="3370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Oval 26"/>
          <p:cNvSpPr>
            <a:spLocks noChangeArrowheads="1"/>
          </p:cNvSpPr>
          <p:nvPr/>
        </p:nvSpPr>
        <p:spPr bwMode="auto">
          <a:xfrm>
            <a:off x="6446796" y="4581981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899208" y="458046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93870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/>
              <a:t>But, if an insertion unbalances the tree</a:t>
            </a:r>
          </a:p>
          <a:p>
            <a:pPr lvl="1"/>
            <a:r>
              <a:rPr lang="en-ZA" sz="1700" dirty="0" smtClean="0"/>
              <a:t>We need to update the balance factors for nodes moving back from the inserted node towards the root of the AVL tree</a:t>
            </a:r>
          </a:p>
          <a:p>
            <a:pPr lvl="1"/>
            <a:r>
              <a:rPr lang="en-ZA" sz="1700" dirty="0" smtClean="0"/>
              <a:t>We also need to rebalance the tree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3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Four cases producing an unbalanced tree: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 smtClean="0"/>
              <a:t>Insert into the </a:t>
            </a:r>
            <a:r>
              <a:rPr lang="en-ZA" sz="1700" dirty="0" smtClean="0">
                <a:solidFill>
                  <a:srgbClr val="0070C0"/>
                </a:solidFill>
              </a:rPr>
              <a:t>left </a:t>
            </a:r>
            <a:r>
              <a:rPr lang="en-ZA" sz="1700" dirty="0" err="1" smtClean="0">
                <a:solidFill>
                  <a:srgbClr val="0070C0"/>
                </a:solidFill>
              </a:rPr>
              <a:t>subtree</a:t>
            </a:r>
            <a:r>
              <a:rPr lang="en-ZA" sz="1700" dirty="0" smtClean="0">
                <a:solidFill>
                  <a:srgbClr val="0070C0"/>
                </a:solidFill>
              </a:rPr>
              <a:t> </a:t>
            </a:r>
            <a:r>
              <a:rPr lang="en-ZA" sz="1700" dirty="0" smtClean="0"/>
              <a:t>of the </a:t>
            </a:r>
            <a:r>
              <a:rPr lang="en-ZA" sz="1700" dirty="0" smtClean="0">
                <a:solidFill>
                  <a:srgbClr val="0070C0"/>
                </a:solidFill>
              </a:rPr>
              <a:t>left child </a:t>
            </a:r>
            <a:r>
              <a:rPr lang="en-ZA" sz="1700" dirty="0" smtClean="0"/>
              <a:t>of n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 smtClean="0"/>
              <a:t>Insert into the </a:t>
            </a:r>
            <a:r>
              <a:rPr lang="en-ZA" sz="1700" dirty="0" smtClean="0">
                <a:solidFill>
                  <a:srgbClr val="FF0000"/>
                </a:solidFill>
              </a:rPr>
              <a:t>right </a:t>
            </a:r>
            <a:r>
              <a:rPr lang="en-ZA" sz="1700" dirty="0" err="1" smtClean="0">
                <a:solidFill>
                  <a:srgbClr val="FF0000"/>
                </a:solidFill>
              </a:rPr>
              <a:t>subtree</a:t>
            </a:r>
            <a:r>
              <a:rPr lang="en-ZA" sz="1700" dirty="0" smtClean="0">
                <a:solidFill>
                  <a:srgbClr val="FF0000"/>
                </a:solidFill>
              </a:rPr>
              <a:t> </a:t>
            </a:r>
            <a:r>
              <a:rPr lang="en-ZA" sz="1700" dirty="0" smtClean="0"/>
              <a:t>of the </a:t>
            </a:r>
            <a:r>
              <a:rPr lang="en-ZA" sz="1700" dirty="0" smtClean="0">
                <a:solidFill>
                  <a:srgbClr val="0070C0"/>
                </a:solidFill>
              </a:rPr>
              <a:t>left child </a:t>
            </a:r>
            <a:r>
              <a:rPr lang="en-ZA" sz="1700" dirty="0" smtClean="0"/>
              <a:t>of n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 smtClean="0"/>
              <a:t>Insert into the </a:t>
            </a:r>
            <a:r>
              <a:rPr lang="en-ZA" sz="1700" dirty="0" smtClean="0">
                <a:solidFill>
                  <a:srgbClr val="0070C0"/>
                </a:solidFill>
              </a:rPr>
              <a:t>left </a:t>
            </a:r>
            <a:r>
              <a:rPr lang="en-ZA" sz="1700" dirty="0" err="1" smtClean="0">
                <a:solidFill>
                  <a:srgbClr val="0070C0"/>
                </a:solidFill>
              </a:rPr>
              <a:t>subtree</a:t>
            </a:r>
            <a:r>
              <a:rPr lang="en-ZA" sz="1700" dirty="0" smtClean="0">
                <a:solidFill>
                  <a:srgbClr val="0070C0"/>
                </a:solidFill>
              </a:rPr>
              <a:t> </a:t>
            </a:r>
            <a:r>
              <a:rPr lang="en-ZA" sz="1700" dirty="0" smtClean="0"/>
              <a:t>of the </a:t>
            </a:r>
            <a:r>
              <a:rPr lang="en-ZA" sz="1700" dirty="0" smtClean="0">
                <a:solidFill>
                  <a:srgbClr val="FF0000"/>
                </a:solidFill>
              </a:rPr>
              <a:t>right child </a:t>
            </a:r>
            <a:r>
              <a:rPr lang="en-ZA" sz="1700" dirty="0" smtClean="0"/>
              <a:t>of n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 smtClean="0"/>
              <a:t>Insert into the </a:t>
            </a:r>
            <a:r>
              <a:rPr lang="en-ZA" sz="1700" dirty="0" smtClean="0">
                <a:solidFill>
                  <a:srgbClr val="FF0000"/>
                </a:solidFill>
              </a:rPr>
              <a:t>right </a:t>
            </a:r>
            <a:r>
              <a:rPr lang="en-ZA" sz="1700" dirty="0" err="1" smtClean="0">
                <a:solidFill>
                  <a:srgbClr val="FF0000"/>
                </a:solidFill>
              </a:rPr>
              <a:t>subtree</a:t>
            </a:r>
            <a:r>
              <a:rPr lang="en-ZA" sz="1700" dirty="0" smtClean="0">
                <a:solidFill>
                  <a:srgbClr val="FF0000"/>
                </a:solidFill>
              </a:rPr>
              <a:t> </a:t>
            </a:r>
            <a:r>
              <a:rPr lang="en-ZA" sz="1700" dirty="0" smtClean="0"/>
              <a:t>of the </a:t>
            </a:r>
            <a:r>
              <a:rPr lang="en-ZA" sz="1700" dirty="0" smtClean="0">
                <a:solidFill>
                  <a:srgbClr val="FF0000"/>
                </a:solidFill>
              </a:rPr>
              <a:t>right child </a:t>
            </a:r>
            <a:r>
              <a:rPr lang="en-ZA" sz="1700" dirty="0" smtClean="0"/>
              <a:t>of n</a:t>
            </a:r>
            <a:endParaRPr lang="en-ZA" sz="20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1846090" y="335622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2188279" y="3779484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2135455" y="412888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464649" y="409953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770400" y="3762719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1162680" y="484698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1473807" y="4529143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1833486" y="4526543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770144" y="486444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61651" y="5594430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1172778" y="5276590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3662306" y="387093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4004495" y="4294194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3951671" y="464359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3280865" y="461424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3586616" y="4277429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2978896" y="536169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3290023" y="5043853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3649702" y="5041253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3586360" y="537915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3888205" y="6051630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3951671" y="5788176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3509465" y="3293238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5407268" y="329323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4" name="Line 37"/>
          <p:cNvSpPr>
            <a:spLocks noChangeShapeType="1"/>
          </p:cNvSpPr>
          <p:nvPr/>
        </p:nvSpPr>
        <p:spPr bwMode="auto">
          <a:xfrm>
            <a:off x="5749457" y="371649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5696633" y="406589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5025827" y="403654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5331578" y="369973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26"/>
          <p:cNvSpPr>
            <a:spLocks noChangeArrowheads="1"/>
          </p:cNvSpPr>
          <p:nvPr/>
        </p:nvSpPr>
        <p:spPr bwMode="auto">
          <a:xfrm>
            <a:off x="6015062" y="480145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6017867" y="4493748"/>
            <a:ext cx="135966" cy="32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5331578" y="481891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1" name="Line 38"/>
          <p:cNvSpPr>
            <a:spLocks noChangeShapeType="1"/>
          </p:cNvSpPr>
          <p:nvPr/>
        </p:nvSpPr>
        <p:spPr bwMode="auto">
          <a:xfrm flipH="1">
            <a:off x="5634559" y="4478109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5025827" y="5571938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 flipH="1">
            <a:off x="5336954" y="5254098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39"/>
          <p:cNvSpPr>
            <a:spLocks noChangeArrowheads="1"/>
          </p:cNvSpPr>
          <p:nvPr/>
        </p:nvSpPr>
        <p:spPr bwMode="auto">
          <a:xfrm>
            <a:off x="7370727" y="387093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7712916" y="4294194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7660092" y="464359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6989286" y="461424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8" name="Line 38"/>
          <p:cNvSpPr>
            <a:spLocks noChangeShapeType="1"/>
          </p:cNvSpPr>
          <p:nvPr/>
        </p:nvSpPr>
        <p:spPr bwMode="auto">
          <a:xfrm flipH="1">
            <a:off x="7295037" y="4277429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7978521" y="537915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>
            <a:off x="7981326" y="5071446"/>
            <a:ext cx="135966" cy="32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7295037" y="539661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H="1">
            <a:off x="7598018" y="5055807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8256831" y="6066543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>
            <a:off x="8320297" y="5803089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5252469" y="2713023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68" name="Down Arrow 67"/>
          <p:cNvSpPr/>
          <p:nvPr/>
        </p:nvSpPr>
        <p:spPr>
          <a:xfrm>
            <a:off x="1693249" y="2740989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69" name="Down Arrow 68"/>
          <p:cNvSpPr/>
          <p:nvPr/>
        </p:nvSpPr>
        <p:spPr>
          <a:xfrm>
            <a:off x="7220437" y="3293540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4</a:t>
            </a:r>
            <a:endParaRPr lang="en-ZA" dirty="0"/>
          </a:p>
        </p:txBody>
      </p:sp>
      <p:sp>
        <p:nvSpPr>
          <p:cNvPr id="4" name="Rounded Rectangle 3"/>
          <p:cNvSpPr/>
          <p:nvPr/>
        </p:nvSpPr>
        <p:spPr>
          <a:xfrm>
            <a:off x="6472262" y="306608"/>
            <a:ext cx="2380735" cy="169189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accent2"/>
                </a:solidFill>
              </a:rPr>
              <a:t>Cases 1 &amp; 4 mirror each other</a:t>
            </a:r>
          </a:p>
          <a:p>
            <a:pPr algn="ctr"/>
            <a:endParaRPr lang="en-ZA" dirty="0">
              <a:solidFill>
                <a:schemeClr val="accent2"/>
              </a:solidFill>
            </a:endParaRPr>
          </a:p>
          <a:p>
            <a:pPr algn="ctr"/>
            <a:r>
              <a:rPr lang="en-ZA" dirty="0" smtClean="0">
                <a:solidFill>
                  <a:schemeClr val="accent2"/>
                </a:solidFill>
              </a:rPr>
              <a:t>Cases 2 &amp; 3 mirror each other</a:t>
            </a:r>
            <a:endParaRPr lang="en-ZA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0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3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4" grpId="0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Let’s consider the two basic cases: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/>
              <a:t>Insert into the </a:t>
            </a:r>
            <a:r>
              <a:rPr lang="en-ZA" sz="1700" dirty="0">
                <a:solidFill>
                  <a:srgbClr val="0070C0"/>
                </a:solidFill>
              </a:rPr>
              <a:t>left </a:t>
            </a:r>
            <a:r>
              <a:rPr lang="en-ZA" sz="1700" dirty="0" err="1">
                <a:solidFill>
                  <a:srgbClr val="0070C0"/>
                </a:solidFill>
              </a:rPr>
              <a:t>subtree</a:t>
            </a:r>
            <a:r>
              <a:rPr lang="en-ZA" sz="1700" dirty="0">
                <a:solidFill>
                  <a:srgbClr val="0070C0"/>
                </a:solidFill>
              </a:rPr>
              <a:t> </a:t>
            </a:r>
            <a:r>
              <a:rPr lang="en-ZA" sz="1700" dirty="0"/>
              <a:t>of the </a:t>
            </a:r>
            <a:r>
              <a:rPr lang="en-ZA" sz="1700" dirty="0">
                <a:solidFill>
                  <a:srgbClr val="0070C0"/>
                </a:solidFill>
              </a:rPr>
              <a:t>left child </a:t>
            </a:r>
            <a:r>
              <a:rPr lang="en-ZA" sz="1700" dirty="0"/>
              <a:t>of </a:t>
            </a:r>
            <a:r>
              <a:rPr lang="en-ZA" sz="1700" dirty="0" smtClean="0"/>
              <a:t>n </a:t>
            </a:r>
            <a:br>
              <a:rPr lang="en-ZA" sz="1700" dirty="0" smtClean="0"/>
            </a:br>
            <a:r>
              <a:rPr lang="en-ZA" sz="1700" dirty="0" smtClean="0"/>
              <a:t>(inserting on the “outside”)</a:t>
            </a:r>
            <a:endParaRPr lang="en-ZA" sz="1700" dirty="0"/>
          </a:p>
          <a:p>
            <a:pPr marL="685800" lvl="1" indent="-342900">
              <a:buFont typeface="+mj-lt"/>
              <a:buAutoNum type="arabicParenR"/>
            </a:pPr>
            <a:r>
              <a:rPr lang="en-ZA" sz="1700" dirty="0"/>
              <a:t>Insert into the </a:t>
            </a:r>
            <a:r>
              <a:rPr lang="en-ZA" sz="1700" dirty="0">
                <a:solidFill>
                  <a:srgbClr val="FF0000"/>
                </a:solidFill>
              </a:rPr>
              <a:t>right </a:t>
            </a:r>
            <a:r>
              <a:rPr lang="en-ZA" sz="1700" dirty="0" err="1">
                <a:solidFill>
                  <a:srgbClr val="FF0000"/>
                </a:solidFill>
              </a:rPr>
              <a:t>subtree</a:t>
            </a:r>
            <a:r>
              <a:rPr lang="en-ZA" sz="1700" dirty="0">
                <a:solidFill>
                  <a:srgbClr val="FF0000"/>
                </a:solidFill>
              </a:rPr>
              <a:t> </a:t>
            </a:r>
            <a:r>
              <a:rPr lang="en-ZA" sz="1700" dirty="0"/>
              <a:t>of the </a:t>
            </a:r>
            <a:r>
              <a:rPr lang="en-ZA" sz="1700" dirty="0">
                <a:solidFill>
                  <a:srgbClr val="0070C0"/>
                </a:solidFill>
              </a:rPr>
              <a:t>left child </a:t>
            </a:r>
            <a:r>
              <a:rPr lang="en-ZA" sz="1700" dirty="0"/>
              <a:t>of </a:t>
            </a:r>
            <a:r>
              <a:rPr lang="en-ZA" sz="1700" dirty="0" smtClean="0"/>
              <a:t>n </a:t>
            </a:r>
            <a:br>
              <a:rPr lang="en-ZA" sz="1700" dirty="0" smtClean="0"/>
            </a:br>
            <a:r>
              <a:rPr lang="en-ZA" sz="1700" dirty="0" smtClean="0"/>
              <a:t>(inserting on the “inside”)</a:t>
            </a:r>
            <a:endParaRPr lang="en-ZA" sz="17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3051065" y="346600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3393254" y="3889259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3340430" y="423865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2669624" y="420931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2975375" y="3872494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2367655" y="495675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2678782" y="4638918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3038461" y="4636318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2975119" y="497421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066626" y="5704205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2377753" y="538636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5894760" y="351670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6236949" y="393996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6184125" y="428936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513319" y="426001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5819070" y="392320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5211350" y="500746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5522477" y="468962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5882156" y="4687025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5818814" y="502492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6120659" y="5697402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6184125" y="5433948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741919" y="2939010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68" name="Down Arrow 67"/>
          <p:cNvSpPr/>
          <p:nvPr/>
        </p:nvSpPr>
        <p:spPr>
          <a:xfrm>
            <a:off x="2895414" y="2881208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59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Case 1: </a:t>
            </a:r>
            <a:r>
              <a:rPr lang="en-ZA" sz="2000" dirty="0"/>
              <a:t>Insert into the </a:t>
            </a:r>
            <a:r>
              <a:rPr lang="en-ZA" sz="2000" dirty="0">
                <a:solidFill>
                  <a:srgbClr val="0070C0"/>
                </a:solidFill>
              </a:rPr>
              <a:t>left subtree </a:t>
            </a:r>
            <a:r>
              <a:rPr lang="en-ZA" sz="2000" dirty="0"/>
              <a:t>of the </a:t>
            </a:r>
            <a:r>
              <a:rPr lang="en-ZA" sz="2000" dirty="0">
                <a:solidFill>
                  <a:srgbClr val="0070C0"/>
                </a:solidFill>
              </a:rPr>
              <a:t>left child </a:t>
            </a:r>
            <a:r>
              <a:rPr lang="en-ZA" sz="2000" dirty="0"/>
              <a:t>of n</a:t>
            </a:r>
          </a:p>
          <a:p>
            <a:r>
              <a:rPr lang="en-ZA" sz="2000" dirty="0"/>
              <a:t>Rebalance </a:t>
            </a:r>
            <a:r>
              <a:rPr lang="en-ZA" sz="2000" dirty="0" smtClean="0"/>
              <a:t>tree: </a:t>
            </a:r>
            <a:r>
              <a:rPr lang="en-ZA" sz="2000" dirty="0"/>
              <a:t>O</a:t>
            </a:r>
            <a:r>
              <a:rPr lang="en-ZA" sz="2000" dirty="0" smtClean="0"/>
              <a:t>ne right rotation about unbalanced node</a:t>
            </a:r>
            <a:endParaRPr lang="en-ZA" sz="17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2037811" y="2601028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2380000" y="302428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2327176" y="337368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656370" y="334433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962121" y="300752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1354401" y="409178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1665528" y="377394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2025207" y="3771345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961865" y="410924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53372" y="4839232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1364499" y="452139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3335307" y="3454221"/>
            <a:ext cx="2578758" cy="95728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5"/>
                </a:solidFill>
              </a:rPr>
              <a:t>R</a:t>
            </a:r>
            <a:r>
              <a:rPr lang="en-ZA" dirty="0" smtClean="0">
                <a:solidFill>
                  <a:schemeClr val="accent5"/>
                </a:solidFill>
              </a:rPr>
              <a:t>otate C around G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31" name="Oval 39"/>
          <p:cNvSpPr>
            <a:spLocks noChangeArrowheads="1"/>
          </p:cNvSpPr>
          <p:nvPr/>
        </p:nvSpPr>
        <p:spPr bwMode="auto">
          <a:xfrm>
            <a:off x="7351438" y="3403698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7693627" y="382695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7640803" y="417635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930252" y="2656251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H="1">
            <a:off x="7319804" y="3826956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6628283" y="340369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6939410" y="3085858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7299089" y="3083258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7026760" y="416882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6327254" y="4151145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Line 38"/>
          <p:cNvSpPr>
            <a:spLocks noChangeShapeType="1"/>
          </p:cNvSpPr>
          <p:nvPr/>
        </p:nvSpPr>
        <p:spPr bwMode="auto">
          <a:xfrm flipH="1">
            <a:off x="6638381" y="383330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U-Turn Arrow 51"/>
          <p:cNvSpPr/>
          <p:nvPr/>
        </p:nvSpPr>
        <p:spPr>
          <a:xfrm>
            <a:off x="1720967" y="1989477"/>
            <a:ext cx="1090888" cy="593124"/>
          </a:xfrm>
          <a:prstGeom prst="utur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0572" y="483923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05882" y="4109246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54" name="TextBox 53"/>
          <p:cNvSpPr txBox="1"/>
          <p:nvPr/>
        </p:nvSpPr>
        <p:spPr>
          <a:xfrm>
            <a:off x="1221308" y="3367868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55" name="TextBox 54"/>
          <p:cNvSpPr txBox="1"/>
          <p:nvPr/>
        </p:nvSpPr>
        <p:spPr>
          <a:xfrm>
            <a:off x="1611370" y="2644034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-2</a:t>
            </a:r>
            <a:endParaRPr lang="en-ZA" dirty="0"/>
          </a:p>
        </p:txBody>
      </p:sp>
      <p:sp>
        <p:nvSpPr>
          <p:cNvPr id="3" name="Smiley Face 2"/>
          <p:cNvSpPr/>
          <p:nvPr/>
        </p:nvSpPr>
        <p:spPr>
          <a:xfrm>
            <a:off x="6485446" y="5120202"/>
            <a:ext cx="1383957" cy="1334530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6594544" y="26929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46618" y="3449158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38" name="TextBox 37"/>
          <p:cNvSpPr txBox="1"/>
          <p:nvPr/>
        </p:nvSpPr>
        <p:spPr>
          <a:xfrm>
            <a:off x="7807992" y="344915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22330" y="417377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759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" grpId="0" animBg="1"/>
      <p:bldP spid="3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4" grpId="0"/>
      <p:bldP spid="53" grpId="0"/>
      <p:bldP spid="54" grpId="0"/>
      <p:bldP spid="55" grpId="0"/>
      <p:bldP spid="3" grpId="0" animBg="1"/>
      <p:bldP spid="36" grpId="0"/>
      <p:bldP spid="37" grpId="0"/>
      <p:bldP spid="38" grpId="0"/>
      <p:bldP spid="39" grpId="0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Case 2: </a:t>
            </a:r>
            <a:r>
              <a:rPr lang="en-ZA" sz="2000" dirty="0"/>
              <a:t>Insert into the </a:t>
            </a:r>
            <a:r>
              <a:rPr lang="en-ZA" sz="2000" dirty="0">
                <a:solidFill>
                  <a:srgbClr val="FF0000"/>
                </a:solidFill>
              </a:rPr>
              <a:t>right subtree </a:t>
            </a:r>
            <a:r>
              <a:rPr lang="en-ZA" sz="2000" dirty="0"/>
              <a:t>of the </a:t>
            </a:r>
            <a:r>
              <a:rPr lang="en-ZA" sz="2000" dirty="0">
                <a:solidFill>
                  <a:srgbClr val="0070C0"/>
                </a:solidFill>
              </a:rPr>
              <a:t>left child </a:t>
            </a:r>
            <a:r>
              <a:rPr lang="en-ZA" sz="2000" dirty="0"/>
              <a:t>of </a:t>
            </a:r>
            <a:r>
              <a:rPr lang="en-ZA" sz="2000" dirty="0" smtClean="0"/>
              <a:t>n</a:t>
            </a:r>
          </a:p>
          <a:p>
            <a:r>
              <a:rPr lang="en-ZA" sz="2000" dirty="0" smtClean="0"/>
              <a:t>Rebalance tree: One right rotation about unbalanced node?</a:t>
            </a:r>
            <a:endParaRPr lang="en-ZA" sz="17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2037811" y="2601028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2380000" y="302428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2327176" y="337368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656370" y="334433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962121" y="300752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1354401" y="409178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1665528" y="377394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2025207" y="3771345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961865" y="410924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3338424" y="3454221"/>
            <a:ext cx="2584549" cy="95728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5"/>
                </a:solidFill>
              </a:rPr>
              <a:t>R</a:t>
            </a:r>
            <a:r>
              <a:rPr lang="en-ZA" dirty="0" smtClean="0">
                <a:solidFill>
                  <a:schemeClr val="accent5"/>
                </a:solidFill>
              </a:rPr>
              <a:t>otate C around G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31" name="Oval 39"/>
          <p:cNvSpPr>
            <a:spLocks noChangeArrowheads="1"/>
          </p:cNvSpPr>
          <p:nvPr/>
        </p:nvSpPr>
        <p:spPr bwMode="auto">
          <a:xfrm>
            <a:off x="7351438" y="3403698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7693627" y="382695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7640803" y="417635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930252" y="2656251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H="1">
            <a:off x="7319804" y="3826956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6628283" y="340369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6939410" y="3085858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7299089" y="3083258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7026760" y="416882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2" name="U-Turn Arrow 51"/>
          <p:cNvSpPr/>
          <p:nvPr/>
        </p:nvSpPr>
        <p:spPr>
          <a:xfrm>
            <a:off x="1720967" y="1989477"/>
            <a:ext cx="1090888" cy="593124"/>
          </a:xfrm>
          <a:prstGeom prst="utur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248152" y="4784846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2311618" y="4521392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7294192" y="4855890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7357658" y="4592436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15059" y="4521392"/>
            <a:ext cx="166925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138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5"/>
                </a:solidFill>
                <a:sym typeface="Wingdings" panose="05000000000000000000" pitchFamily="2" charset="2"/>
              </a:rPr>
              <a:t></a:t>
            </a:r>
            <a:endParaRPr lang="en-ZA" sz="13800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34564" y="481413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78129" y="414123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40" name="TextBox 39"/>
          <p:cNvSpPr txBox="1"/>
          <p:nvPr/>
        </p:nvSpPr>
        <p:spPr>
          <a:xfrm>
            <a:off x="1316194" y="338512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41" name="TextBox 40"/>
          <p:cNvSpPr txBox="1"/>
          <p:nvPr/>
        </p:nvSpPr>
        <p:spPr>
          <a:xfrm>
            <a:off x="1628622" y="2661286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-2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74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3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29" grpId="0" animBg="1"/>
      <p:bldP spid="30" grpId="0" animBg="1"/>
      <p:bldP spid="32" grpId="0" animBg="1"/>
      <p:bldP spid="33" grpId="0" animBg="1"/>
      <p:bldP spid="4" grpId="0"/>
      <p:bldP spid="38" grpId="0"/>
      <p:bldP spid="39" grpId="0"/>
      <p:bldP spid="40" grpId="0"/>
      <p:bldP spid="41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What makes a tree efficient?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We want to eliminate about ½ of the search space every time we go down a branch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Thus, the height of left and right branches of all nodes should be </a:t>
            </a:r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more or less </a:t>
            </a:r>
            <a:r>
              <a:rPr kumimoji="1" lang="en-ZA" sz="2300" dirty="0" smtClean="0">
                <a:ea typeface="新細明體" charset="-120"/>
              </a:rPr>
              <a:t>the same height</a:t>
            </a:r>
          </a:p>
          <a:p>
            <a:pPr lvl="1"/>
            <a:r>
              <a:rPr kumimoji="1" lang="en-ZA" sz="1600" dirty="0" smtClean="0">
                <a:solidFill>
                  <a:srgbClr val="0070C0"/>
                </a:solidFill>
                <a:ea typeface="新細明體" charset="-120"/>
              </a:rPr>
              <a:t>Allow max difference between branch height = 1</a:t>
            </a:r>
            <a:endParaRPr lang="en-ZA" sz="1600" dirty="0" smtClean="0">
              <a:solidFill>
                <a:srgbClr val="0070C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773735" y="411895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4235572" y="504446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5237285" y="504446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5699247" y="600331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4581647" y="454122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5157910" y="450312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580185" y="546197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4780085" y="600683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5086472" y="546866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779750" y="599855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4061530" y="545148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6627793" y="321933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7034401" y="3920654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7431449" y="465417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7011968" y="3603507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7847724" y="539622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7377858" y="4347551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7766793" y="5089604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8274908" y="611918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8193977" y="5812556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596526" y="370330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Oval 24"/>
          <p:cNvSpPr>
            <a:spLocks noChangeArrowheads="1"/>
          </p:cNvSpPr>
          <p:nvPr/>
        </p:nvSpPr>
        <p:spPr bwMode="auto">
          <a:xfrm>
            <a:off x="2465996" y="5174013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1401264" y="4125577"/>
            <a:ext cx="271462" cy="3429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980702" y="4087478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2428408" y="4817726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1884350" y="518939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2078645" y="4918641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1057950" y="444103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1582381" y="593684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1893508" y="5619006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2047708" y="446144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1400139" y="4864292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1308395" y="51902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466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0"/>
            <a:ext cx="8103459" cy="5782963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Case 2: </a:t>
            </a:r>
          </a:p>
          <a:p>
            <a:pPr lvl="1"/>
            <a:r>
              <a:rPr lang="en-ZA" dirty="0" smtClean="0">
                <a:solidFill>
                  <a:schemeClr val="accent5"/>
                </a:solidFill>
              </a:rPr>
              <a:t>First,</a:t>
            </a:r>
            <a:r>
              <a:rPr lang="en-ZA" dirty="0" smtClean="0"/>
              <a:t> transform Case 2 into Case 1 (left rotation about the left child)</a:t>
            </a:r>
          </a:p>
          <a:p>
            <a:pPr lvl="1"/>
            <a:r>
              <a:rPr lang="en-ZA" dirty="0" smtClean="0">
                <a:solidFill>
                  <a:schemeClr val="accent5"/>
                </a:solidFill>
              </a:rPr>
              <a:t>Now,</a:t>
            </a:r>
            <a:r>
              <a:rPr lang="en-ZA" dirty="0" smtClean="0"/>
              <a:t> rebalance tree by a right rotation about unbalanced node!</a:t>
            </a:r>
          </a:p>
          <a:p>
            <a:pPr lvl="1"/>
            <a:endParaRPr lang="en-ZA" sz="1600" dirty="0"/>
          </a:p>
          <a:p>
            <a:pPr lvl="1"/>
            <a:endParaRPr lang="en-ZA" sz="1600" dirty="0" smtClean="0"/>
          </a:p>
          <a:p>
            <a:pPr lvl="1"/>
            <a:endParaRPr lang="en-ZA" sz="1600" dirty="0"/>
          </a:p>
          <a:p>
            <a:pPr lvl="1"/>
            <a:endParaRPr lang="en-ZA" sz="1600" dirty="0" smtClean="0"/>
          </a:p>
          <a:p>
            <a:pPr lvl="1"/>
            <a:endParaRPr lang="en-ZA" sz="1600" dirty="0"/>
          </a:p>
          <a:p>
            <a:pPr lvl="1"/>
            <a:endParaRPr lang="en-ZA" sz="1600" dirty="0" smtClean="0"/>
          </a:p>
          <a:p>
            <a:pPr lvl="1"/>
            <a:endParaRPr lang="en-ZA" sz="1600" dirty="0"/>
          </a:p>
          <a:p>
            <a:pPr lvl="1"/>
            <a:endParaRPr lang="en-ZA" sz="1600" dirty="0" smtClean="0"/>
          </a:p>
          <a:p>
            <a:pPr lvl="1"/>
            <a:endParaRPr lang="en-ZA" sz="1600" dirty="0"/>
          </a:p>
          <a:p>
            <a:pPr lvl="1"/>
            <a:endParaRPr lang="en-ZA" sz="1600" dirty="0" smtClean="0"/>
          </a:p>
          <a:p>
            <a:pPr lvl="1"/>
            <a:endParaRPr lang="en-ZA" sz="1600" dirty="0"/>
          </a:p>
          <a:p>
            <a:pPr lvl="1"/>
            <a:endParaRPr lang="en-ZA" sz="1600" dirty="0" smtClean="0"/>
          </a:p>
          <a:p>
            <a:pPr lvl="1"/>
            <a:endParaRPr lang="en-ZA" sz="1600" dirty="0"/>
          </a:p>
          <a:p>
            <a:r>
              <a:rPr lang="en-ZA" sz="1900" dirty="0" smtClean="0"/>
              <a:t>We performed a left rotation first, then a right rotation</a:t>
            </a:r>
          </a:p>
          <a:p>
            <a:r>
              <a:rPr lang="en-ZA" sz="1900" dirty="0" smtClean="0"/>
              <a:t>Sometimes, this AVL operation is referred to as a </a:t>
            </a:r>
            <a:r>
              <a:rPr lang="en-ZA" sz="1900" dirty="0" smtClean="0">
                <a:solidFill>
                  <a:srgbClr val="FF0000"/>
                </a:solidFill>
              </a:rPr>
              <a:t>double rotation</a:t>
            </a:r>
          </a:p>
          <a:p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1551277" y="262696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1893466" y="3050225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1840642" y="339962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169836" y="3370277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475587" y="3033460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867867" y="41177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1178994" y="379988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1538673" y="3797284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475331" y="4135185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323586" y="1968608"/>
            <a:ext cx="1614544" cy="140166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5"/>
                </a:solidFill>
              </a:rPr>
              <a:t>R</a:t>
            </a:r>
            <a:r>
              <a:rPr lang="en-ZA" dirty="0" smtClean="0">
                <a:solidFill>
                  <a:schemeClr val="accent5"/>
                </a:solidFill>
              </a:rPr>
              <a:t>otate D around C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1761618" y="4810785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1825084" y="4547331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39"/>
          <p:cNvSpPr>
            <a:spLocks noChangeArrowheads="1"/>
          </p:cNvSpPr>
          <p:nvPr/>
        </p:nvSpPr>
        <p:spPr bwMode="auto">
          <a:xfrm>
            <a:off x="4423206" y="257626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4765395" y="299951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4712571" y="334891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3734374" y="4069204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4347516" y="298275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3432405" y="481665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3743532" y="4498811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H="1">
            <a:off x="4041765" y="3739707"/>
            <a:ext cx="113593" cy="3447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051137" y="332462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4395224" y="4085295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>
            <a:off x="4410806" y="3731117"/>
            <a:ext cx="139774" cy="3541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397984" y="1968607"/>
            <a:ext cx="1614544" cy="140166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5"/>
                </a:solidFill>
              </a:rPr>
              <a:t>R</a:t>
            </a:r>
            <a:r>
              <a:rPr lang="en-ZA" dirty="0" smtClean="0">
                <a:solidFill>
                  <a:schemeClr val="accent5"/>
                </a:solidFill>
              </a:rPr>
              <a:t>otate D around G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66" name="Oval 39"/>
          <p:cNvSpPr>
            <a:spLocks noChangeArrowheads="1"/>
          </p:cNvSpPr>
          <p:nvPr/>
        </p:nvSpPr>
        <p:spPr bwMode="auto">
          <a:xfrm>
            <a:off x="7924895" y="332488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7" name="Line 37"/>
          <p:cNvSpPr>
            <a:spLocks noChangeShapeType="1"/>
          </p:cNvSpPr>
          <p:nvPr/>
        </p:nvSpPr>
        <p:spPr bwMode="auto">
          <a:xfrm>
            <a:off x="8267084" y="3748139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Oval 26"/>
          <p:cNvSpPr>
            <a:spLocks noChangeArrowheads="1"/>
          </p:cNvSpPr>
          <p:nvPr/>
        </p:nvSpPr>
        <p:spPr bwMode="auto">
          <a:xfrm>
            <a:off x="8214260" y="409753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9" name="Oval 26"/>
          <p:cNvSpPr>
            <a:spLocks noChangeArrowheads="1"/>
          </p:cNvSpPr>
          <p:nvPr/>
        </p:nvSpPr>
        <p:spPr bwMode="auto">
          <a:xfrm>
            <a:off x="7260782" y="3320840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0" name="Line 38"/>
          <p:cNvSpPr>
            <a:spLocks noChangeShapeType="1"/>
          </p:cNvSpPr>
          <p:nvPr/>
        </p:nvSpPr>
        <p:spPr bwMode="auto">
          <a:xfrm flipH="1">
            <a:off x="7897379" y="3731374"/>
            <a:ext cx="116558" cy="336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Oval 26"/>
          <p:cNvSpPr>
            <a:spLocks noChangeArrowheads="1"/>
          </p:cNvSpPr>
          <p:nvPr/>
        </p:nvSpPr>
        <p:spPr bwMode="auto">
          <a:xfrm>
            <a:off x="6958813" y="406828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 flipH="1">
            <a:off x="7269940" y="3750447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37"/>
          <p:cNvSpPr>
            <a:spLocks noChangeShapeType="1"/>
          </p:cNvSpPr>
          <p:nvPr/>
        </p:nvSpPr>
        <p:spPr bwMode="auto">
          <a:xfrm flipH="1">
            <a:off x="7568173" y="2991343"/>
            <a:ext cx="113593" cy="3447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Oval 26"/>
          <p:cNvSpPr>
            <a:spLocks noChangeArrowheads="1"/>
          </p:cNvSpPr>
          <p:nvPr/>
        </p:nvSpPr>
        <p:spPr bwMode="auto">
          <a:xfrm>
            <a:off x="7577545" y="257626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7630487" y="4084478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6" name="Line 38"/>
          <p:cNvSpPr>
            <a:spLocks noChangeShapeType="1"/>
          </p:cNvSpPr>
          <p:nvPr/>
        </p:nvSpPr>
        <p:spPr bwMode="auto">
          <a:xfrm>
            <a:off x="7937214" y="2982753"/>
            <a:ext cx="139774" cy="3541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7400432" y="4766202"/>
            <a:ext cx="891650" cy="826494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TextBox 42"/>
          <p:cNvSpPr txBox="1"/>
          <p:nvPr/>
        </p:nvSpPr>
        <p:spPr>
          <a:xfrm>
            <a:off x="2225600" y="481413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69165" y="414123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45" name="TextBox 44"/>
          <p:cNvSpPr txBox="1"/>
          <p:nvPr/>
        </p:nvSpPr>
        <p:spPr>
          <a:xfrm>
            <a:off x="807230" y="338512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46" name="TextBox 45"/>
          <p:cNvSpPr txBox="1"/>
          <p:nvPr/>
        </p:nvSpPr>
        <p:spPr>
          <a:xfrm>
            <a:off x="1119658" y="2661286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-2</a:t>
            </a:r>
            <a:endParaRPr lang="en-ZA" dirty="0"/>
          </a:p>
        </p:txBody>
      </p:sp>
      <p:sp>
        <p:nvSpPr>
          <p:cNvPr id="47" name="TextBox 46"/>
          <p:cNvSpPr txBox="1"/>
          <p:nvPr/>
        </p:nvSpPr>
        <p:spPr>
          <a:xfrm>
            <a:off x="4015251" y="2667040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-2</a:t>
            </a:r>
            <a:endParaRPr lang="en-ZA" dirty="0"/>
          </a:p>
        </p:txBody>
      </p:sp>
      <p:sp>
        <p:nvSpPr>
          <p:cNvPr id="48" name="TextBox 47"/>
          <p:cNvSpPr txBox="1"/>
          <p:nvPr/>
        </p:nvSpPr>
        <p:spPr>
          <a:xfrm>
            <a:off x="3668309" y="3390873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49" name="TextBox 48"/>
          <p:cNvSpPr txBox="1"/>
          <p:nvPr/>
        </p:nvSpPr>
        <p:spPr>
          <a:xfrm>
            <a:off x="3363760" y="4138362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52" name="TextBox 51"/>
          <p:cNvSpPr txBox="1"/>
          <p:nvPr/>
        </p:nvSpPr>
        <p:spPr>
          <a:xfrm>
            <a:off x="4864754" y="413836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55890" y="266416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65823" y="3387997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57" name="TextBox 56"/>
          <p:cNvSpPr txBox="1"/>
          <p:nvPr/>
        </p:nvSpPr>
        <p:spPr>
          <a:xfrm>
            <a:off x="8381184" y="338512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23914" y="433389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341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29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0" grpId="0" animBg="1"/>
      <p:bldP spid="51" grpId="0" animBg="1"/>
      <p:bldP spid="53" grpId="0" animBg="1"/>
      <p:bldP spid="5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42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5" grpId="0"/>
      <p:bldP spid="56" grpId="0"/>
      <p:bldP spid="57" grpId="0"/>
      <p:bldP spid="58" grpId="0"/>
    </p:bld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/>
              <a:t>Four cases: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 smtClean="0">
                <a:solidFill>
                  <a:srgbClr val="FF0000"/>
                </a:solidFill>
              </a:rPr>
              <a:t>Right</a:t>
            </a:r>
            <a:r>
              <a:rPr lang="en-ZA" sz="1700" dirty="0" smtClean="0"/>
              <a:t> rotation about n</a:t>
            </a:r>
            <a:endParaRPr lang="en-ZA" sz="1400" dirty="0" smtClean="0"/>
          </a:p>
          <a:p>
            <a:pPr marL="685800" lvl="1" indent="-342900">
              <a:buFont typeface="+mj-lt"/>
              <a:buAutoNum type="arabicParenR"/>
            </a:pPr>
            <a:r>
              <a:rPr lang="en-ZA" sz="1700" dirty="0" smtClean="0">
                <a:solidFill>
                  <a:schemeClr val="accent5"/>
                </a:solidFill>
              </a:rPr>
              <a:t>Left</a:t>
            </a:r>
            <a:r>
              <a:rPr lang="en-ZA" sz="1700" dirty="0" smtClean="0"/>
              <a:t> rotation about </a:t>
            </a:r>
            <a:r>
              <a:rPr lang="en-ZA" sz="1700" dirty="0" err="1" smtClean="0"/>
              <a:t>n.left</a:t>
            </a:r>
            <a:r>
              <a:rPr lang="en-ZA" sz="1700" dirty="0" smtClean="0"/>
              <a:t>, then </a:t>
            </a:r>
            <a:r>
              <a:rPr lang="en-ZA" sz="1700" dirty="0" smtClean="0">
                <a:solidFill>
                  <a:srgbClr val="FF0000"/>
                </a:solidFill>
              </a:rPr>
              <a:t>right</a:t>
            </a:r>
            <a:r>
              <a:rPr lang="en-ZA" sz="1700" dirty="0" smtClean="0"/>
              <a:t> rotation about n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 smtClean="0">
                <a:solidFill>
                  <a:srgbClr val="FF0000"/>
                </a:solidFill>
              </a:rPr>
              <a:t>Right</a:t>
            </a:r>
            <a:r>
              <a:rPr lang="en-ZA" sz="1700" dirty="0" smtClean="0"/>
              <a:t> rotation about </a:t>
            </a:r>
            <a:r>
              <a:rPr lang="en-ZA" sz="1700" dirty="0" err="1" smtClean="0"/>
              <a:t>n.right</a:t>
            </a:r>
            <a:r>
              <a:rPr lang="en-ZA" sz="1700" dirty="0" smtClean="0"/>
              <a:t>, then </a:t>
            </a:r>
            <a:r>
              <a:rPr lang="en-ZA" sz="1700" dirty="0" smtClean="0">
                <a:solidFill>
                  <a:srgbClr val="0070C0"/>
                </a:solidFill>
              </a:rPr>
              <a:t>left</a:t>
            </a:r>
            <a:r>
              <a:rPr lang="en-ZA" sz="1700" dirty="0" smtClean="0"/>
              <a:t> rotation about n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 smtClean="0">
                <a:solidFill>
                  <a:srgbClr val="0070C0"/>
                </a:solidFill>
              </a:rPr>
              <a:t>Left</a:t>
            </a:r>
            <a:r>
              <a:rPr lang="en-ZA" sz="1700" dirty="0" smtClean="0"/>
              <a:t> rotation about n</a:t>
            </a:r>
            <a:endParaRPr lang="en-ZA" sz="20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1647409" y="338094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1989598" y="380419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1936774" y="415359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265968" y="412425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571719" y="378743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963999" y="487169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1275126" y="4553857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1634805" y="455125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571463" y="488915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62970" y="5619144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974097" y="530130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3463625" y="389565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3805814" y="431890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3752990" y="466830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3082184" y="463896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3387935" y="430214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2780215" y="538640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3091342" y="5068567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3451021" y="506596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3387679" y="540386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3689524" y="6076344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3752990" y="5812890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5208587" y="3317952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4" name="Line 37"/>
          <p:cNvSpPr>
            <a:spLocks noChangeShapeType="1"/>
          </p:cNvSpPr>
          <p:nvPr/>
        </p:nvSpPr>
        <p:spPr bwMode="auto">
          <a:xfrm>
            <a:off x="5550776" y="3741210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5497952" y="409061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4827146" y="4061262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5132897" y="3724445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26"/>
          <p:cNvSpPr>
            <a:spLocks noChangeArrowheads="1"/>
          </p:cNvSpPr>
          <p:nvPr/>
        </p:nvSpPr>
        <p:spPr bwMode="auto">
          <a:xfrm>
            <a:off x="5816381" y="482617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5819186" y="4518462"/>
            <a:ext cx="135966" cy="32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5132897" y="484363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1" name="Line 38"/>
          <p:cNvSpPr>
            <a:spLocks noChangeShapeType="1"/>
          </p:cNvSpPr>
          <p:nvPr/>
        </p:nvSpPr>
        <p:spPr bwMode="auto">
          <a:xfrm flipH="1">
            <a:off x="5435878" y="450282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4827146" y="5596652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 flipH="1">
            <a:off x="5138273" y="527881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39"/>
          <p:cNvSpPr>
            <a:spLocks noChangeArrowheads="1"/>
          </p:cNvSpPr>
          <p:nvPr/>
        </p:nvSpPr>
        <p:spPr bwMode="auto">
          <a:xfrm>
            <a:off x="7172046" y="389565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7514235" y="431890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7461411" y="466830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6790605" y="463896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8" name="Line 38"/>
          <p:cNvSpPr>
            <a:spLocks noChangeShapeType="1"/>
          </p:cNvSpPr>
          <p:nvPr/>
        </p:nvSpPr>
        <p:spPr bwMode="auto">
          <a:xfrm flipH="1">
            <a:off x="7096356" y="430214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7779840" y="540386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>
            <a:off x="7782645" y="5096160"/>
            <a:ext cx="135966" cy="32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7096356" y="542132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H="1">
            <a:off x="7399337" y="508052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8058150" y="6091257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>
            <a:off x="8121616" y="5827803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3295190" y="3284660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64" name="Down Arrow 63"/>
          <p:cNvSpPr/>
          <p:nvPr/>
        </p:nvSpPr>
        <p:spPr>
          <a:xfrm>
            <a:off x="5038194" y="2704445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70" name="Down Arrow 69"/>
          <p:cNvSpPr/>
          <p:nvPr/>
        </p:nvSpPr>
        <p:spPr>
          <a:xfrm>
            <a:off x="1478974" y="2732411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71" name="Down Arrow 70"/>
          <p:cNvSpPr/>
          <p:nvPr/>
        </p:nvSpPr>
        <p:spPr>
          <a:xfrm>
            <a:off x="7006162" y="3284962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4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18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63" grpId="0" animBg="1"/>
      <p:bldP spid="64" grpId="0" animBg="1"/>
      <p:bldP spid="70" grpId="0" animBg="1"/>
      <p:bldP spid="71" grpId="0" animBg="1"/>
    </p:bld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 38"/>
          <p:cNvSpPr>
            <a:spLocks noChangeShapeType="1"/>
          </p:cNvSpPr>
          <p:nvPr/>
        </p:nvSpPr>
        <p:spPr bwMode="auto">
          <a:xfrm flipH="1">
            <a:off x="6879770" y="5677831"/>
            <a:ext cx="185121" cy="2919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38"/>
          <p:cNvSpPr>
            <a:spLocks noChangeShapeType="1"/>
          </p:cNvSpPr>
          <p:nvPr/>
        </p:nvSpPr>
        <p:spPr bwMode="auto">
          <a:xfrm flipH="1">
            <a:off x="7225497" y="4909068"/>
            <a:ext cx="139650" cy="33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/>
          <p:cNvCxnSpPr>
            <a:stCxn id="60" idx="1"/>
            <a:endCxn id="43" idx="3"/>
          </p:cNvCxnSpPr>
          <p:nvPr/>
        </p:nvCxnSpPr>
        <p:spPr>
          <a:xfrm flipV="1">
            <a:off x="7769555" y="4854321"/>
            <a:ext cx="109658" cy="3899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Line 37"/>
          <p:cNvSpPr>
            <a:spLocks noChangeShapeType="1"/>
          </p:cNvSpPr>
          <p:nvPr/>
        </p:nvSpPr>
        <p:spPr bwMode="auto">
          <a:xfrm>
            <a:off x="7552720" y="4906754"/>
            <a:ext cx="216835" cy="3374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0"/>
            <a:ext cx="8103459" cy="5493350"/>
          </a:xfrm>
        </p:spPr>
        <p:txBody>
          <a:bodyPr>
            <a:normAutofit lnSpcReduction="10000"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How are we going to code it? 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dirty="0" smtClean="0"/>
              <a:t>Starting from the node at which an insert happened, backtrack towards the root, updating the balance factors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dirty="0" smtClean="0">
                <a:solidFill>
                  <a:schemeClr val="accent5"/>
                </a:solidFill>
              </a:rPr>
              <a:t>If</a:t>
            </a:r>
            <a:r>
              <a:rPr lang="en-ZA" dirty="0" smtClean="0"/>
              <a:t> a balance factor </a:t>
            </a:r>
            <a:r>
              <a:rPr lang="en-ZA" dirty="0" smtClean="0">
                <a:solidFill>
                  <a:schemeClr val="accent5"/>
                </a:solidFill>
              </a:rPr>
              <a:t>&gt; 1 </a:t>
            </a:r>
            <a:r>
              <a:rPr lang="en-ZA" dirty="0" smtClean="0"/>
              <a:t>or</a:t>
            </a:r>
            <a:r>
              <a:rPr lang="en-ZA" dirty="0" smtClean="0">
                <a:solidFill>
                  <a:schemeClr val="accent5"/>
                </a:solidFill>
              </a:rPr>
              <a:t> &lt; -1</a:t>
            </a:r>
            <a:r>
              <a:rPr lang="en-ZA" dirty="0" smtClean="0"/>
              <a:t> is encountered for node </a:t>
            </a:r>
            <a:r>
              <a:rPr lang="en-ZA" dirty="0" smtClean="0">
                <a:solidFill>
                  <a:srgbClr val="0070C0"/>
                </a:solidFill>
              </a:rPr>
              <a:t>n</a:t>
            </a:r>
            <a:r>
              <a:rPr lang="en-ZA" dirty="0" smtClean="0"/>
              <a:t>: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 smtClean="0"/>
              <a:t>If negative: </a:t>
            </a:r>
            <a:r>
              <a:rPr lang="en-ZA" sz="1600" dirty="0" smtClean="0">
                <a:solidFill>
                  <a:srgbClr val="0070C0"/>
                </a:solidFill>
              </a:rPr>
              <a:t>Left branch insert happened 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 smtClean="0"/>
              <a:t>Is the inserted value </a:t>
            </a:r>
            <a:r>
              <a:rPr lang="en-ZA" sz="1600" dirty="0" smtClean="0">
                <a:solidFill>
                  <a:srgbClr val="0070C0"/>
                </a:solidFill>
              </a:rPr>
              <a:t>x &gt; </a:t>
            </a:r>
            <a:r>
              <a:rPr lang="en-ZA" sz="1600" dirty="0" err="1" smtClean="0">
                <a:solidFill>
                  <a:srgbClr val="0070C0"/>
                </a:solidFill>
              </a:rPr>
              <a:t>n.left</a:t>
            </a:r>
            <a:r>
              <a:rPr lang="en-ZA" sz="1600" dirty="0" smtClean="0"/>
              <a:t>?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 smtClean="0">
                <a:solidFill>
                  <a:schemeClr val="accent6"/>
                </a:solidFill>
              </a:rPr>
              <a:t>TRUE</a:t>
            </a:r>
            <a:r>
              <a:rPr lang="en-ZA" sz="1600" dirty="0" smtClean="0"/>
              <a:t>: Insert in right sub-tree of left child</a:t>
            </a:r>
          </a:p>
          <a:p>
            <a:pPr marL="1028700" lvl="3" indent="0">
              <a:buNone/>
            </a:pPr>
            <a:r>
              <a:rPr lang="en-ZA" sz="1600" dirty="0"/>
              <a:t>	 D</a:t>
            </a:r>
            <a:r>
              <a:rPr lang="en-ZA" sz="1600" dirty="0" smtClean="0"/>
              <a:t>o a double Left-Right rotation</a:t>
            </a:r>
          </a:p>
          <a:p>
            <a:pPr marL="1428750" lvl="3" indent="-400050">
              <a:buFont typeface="+mj-lt"/>
              <a:buAutoNum type="romanLcPeriod" startAt="3"/>
            </a:pPr>
            <a:r>
              <a:rPr lang="en-ZA" sz="1600" dirty="0" smtClean="0">
                <a:solidFill>
                  <a:srgbClr val="FF0000"/>
                </a:solidFill>
              </a:rPr>
              <a:t>FALSE</a:t>
            </a:r>
            <a:r>
              <a:rPr lang="en-ZA" sz="1600" dirty="0" smtClean="0"/>
              <a:t>: Insert in left sub-tree of left child</a:t>
            </a:r>
          </a:p>
          <a:p>
            <a:pPr marL="1028700" lvl="3" indent="0">
              <a:buNone/>
            </a:pPr>
            <a:r>
              <a:rPr lang="en-ZA" sz="1600" dirty="0"/>
              <a:t>	</a:t>
            </a:r>
            <a:r>
              <a:rPr lang="en-ZA" sz="1600" dirty="0" smtClean="0"/>
              <a:t> Do a single Right rotation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 smtClean="0"/>
              <a:t>If positive: </a:t>
            </a:r>
            <a:r>
              <a:rPr lang="en-ZA" sz="1600" dirty="0" smtClean="0">
                <a:solidFill>
                  <a:srgbClr val="0070C0"/>
                </a:solidFill>
              </a:rPr>
              <a:t>Right branch insert</a:t>
            </a:r>
            <a:r>
              <a:rPr lang="en-ZA" sz="1600" dirty="0">
                <a:solidFill>
                  <a:srgbClr val="0070C0"/>
                </a:solidFill>
              </a:rPr>
              <a:t> happened 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/>
              <a:t>Is the inserted value </a:t>
            </a:r>
            <a:r>
              <a:rPr lang="en-ZA" sz="1600" dirty="0">
                <a:solidFill>
                  <a:srgbClr val="0070C0"/>
                </a:solidFill>
              </a:rPr>
              <a:t>x </a:t>
            </a:r>
            <a:r>
              <a:rPr lang="en-ZA" sz="1600" dirty="0" smtClean="0">
                <a:solidFill>
                  <a:srgbClr val="0070C0"/>
                </a:solidFill>
              </a:rPr>
              <a:t>&lt; </a:t>
            </a:r>
            <a:r>
              <a:rPr lang="en-ZA" sz="1600" dirty="0" err="1" smtClean="0">
                <a:solidFill>
                  <a:srgbClr val="0070C0"/>
                </a:solidFill>
              </a:rPr>
              <a:t>n.right</a:t>
            </a:r>
            <a:r>
              <a:rPr lang="en-ZA" sz="1600" dirty="0" smtClean="0"/>
              <a:t>?</a:t>
            </a:r>
            <a:endParaRPr lang="en-ZA" sz="1600" dirty="0"/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>
                <a:solidFill>
                  <a:schemeClr val="accent6"/>
                </a:solidFill>
              </a:rPr>
              <a:t>TRUE</a:t>
            </a:r>
            <a:r>
              <a:rPr lang="en-ZA" sz="1600" dirty="0"/>
              <a:t>: </a:t>
            </a:r>
            <a:r>
              <a:rPr lang="en-ZA" sz="1600" dirty="0" smtClean="0"/>
              <a:t>Insert in left sub-tree of right child</a:t>
            </a:r>
          </a:p>
          <a:p>
            <a:pPr marL="1028700" lvl="3" indent="0">
              <a:buNone/>
            </a:pPr>
            <a:r>
              <a:rPr lang="en-ZA" sz="1600" dirty="0"/>
              <a:t>	</a:t>
            </a:r>
            <a:r>
              <a:rPr lang="en-ZA" sz="1600" dirty="0" smtClean="0"/>
              <a:t> Do </a:t>
            </a:r>
            <a:r>
              <a:rPr lang="en-ZA" sz="1600" dirty="0"/>
              <a:t>a double </a:t>
            </a:r>
            <a:r>
              <a:rPr lang="en-ZA" sz="1600" dirty="0" smtClean="0"/>
              <a:t>Right-Left </a:t>
            </a:r>
            <a:r>
              <a:rPr lang="en-ZA" sz="1600" dirty="0"/>
              <a:t>rotation</a:t>
            </a:r>
          </a:p>
          <a:p>
            <a:pPr marL="1428750" lvl="3" indent="-400050">
              <a:buFont typeface="+mj-lt"/>
              <a:buAutoNum type="romanLcPeriod" startAt="3"/>
            </a:pPr>
            <a:r>
              <a:rPr lang="en-ZA" sz="1600" dirty="0">
                <a:solidFill>
                  <a:srgbClr val="FF0000"/>
                </a:solidFill>
              </a:rPr>
              <a:t>FALSE</a:t>
            </a:r>
            <a:r>
              <a:rPr lang="en-ZA" sz="1600" dirty="0"/>
              <a:t>: </a:t>
            </a:r>
            <a:r>
              <a:rPr lang="en-ZA" sz="1600" dirty="0" smtClean="0"/>
              <a:t>Insert in right sub-tree of right child</a:t>
            </a:r>
          </a:p>
          <a:p>
            <a:pPr marL="1028700" lvl="3" indent="0">
              <a:buNone/>
            </a:pPr>
            <a:r>
              <a:rPr lang="en-ZA" sz="1600" dirty="0"/>
              <a:t>	</a:t>
            </a:r>
            <a:r>
              <a:rPr lang="en-ZA" sz="1600" dirty="0" smtClean="0"/>
              <a:t> Do </a:t>
            </a:r>
            <a:r>
              <a:rPr lang="en-ZA" sz="1600" dirty="0"/>
              <a:t>a single </a:t>
            </a:r>
            <a:r>
              <a:rPr lang="en-ZA" sz="1600" dirty="0" smtClean="0"/>
              <a:t>Left rotation</a:t>
            </a:r>
          </a:p>
          <a:p>
            <a:pPr marL="742950" lvl="1" indent="-400050">
              <a:buFont typeface="+mj-lt"/>
              <a:buAutoNum type="arabicParenR"/>
            </a:pPr>
            <a:r>
              <a:rPr lang="en-ZA" sz="2000" dirty="0" smtClean="0"/>
              <a:t>Stop after the first unbalanced</a:t>
            </a:r>
            <a:br>
              <a:rPr lang="en-ZA" sz="2000" dirty="0" smtClean="0"/>
            </a:br>
            <a:r>
              <a:rPr lang="en-ZA" sz="2000" dirty="0" smtClean="0"/>
              <a:t>node has been found</a:t>
            </a:r>
          </a:p>
          <a:p>
            <a:pPr lvl="3"/>
            <a:r>
              <a:rPr lang="en-ZA" sz="1550" dirty="0" smtClean="0"/>
              <a:t>Note that no ancestor nodes of </a:t>
            </a:r>
            <a:r>
              <a:rPr lang="en-ZA" sz="1550" dirty="0" smtClean="0">
                <a:solidFill>
                  <a:srgbClr val="0070C0"/>
                </a:solidFill>
              </a:rPr>
              <a:t>n</a:t>
            </a:r>
            <a:r>
              <a:rPr lang="en-ZA" sz="1550" dirty="0" smtClean="0"/>
              <a:t> need</a:t>
            </a:r>
          </a:p>
          <a:p>
            <a:pPr marL="1028700" lvl="3" indent="0">
              <a:buNone/>
            </a:pPr>
            <a:r>
              <a:rPr lang="en-ZA" sz="1550" dirty="0" smtClean="0"/>
              <a:t>   to have their balance factors updated</a:t>
            </a:r>
            <a:endParaRPr lang="en-ZA" sz="155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937673" y="299336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Oval 24"/>
          <p:cNvSpPr>
            <a:spLocks noChangeArrowheads="1"/>
          </p:cNvSpPr>
          <p:nvPr/>
        </p:nvSpPr>
        <p:spPr bwMode="auto">
          <a:xfrm>
            <a:off x="7807143" y="4464076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H="1">
            <a:off x="6742411" y="3397718"/>
            <a:ext cx="273892" cy="3608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>
            <a:off x="7321849" y="3377541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>
            <a:off x="7769555" y="4107789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7225497" y="447946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 flipH="1">
            <a:off x="7419792" y="4208704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39"/>
          <p:cNvSpPr>
            <a:spLocks noChangeArrowheads="1"/>
          </p:cNvSpPr>
          <p:nvPr/>
        </p:nvSpPr>
        <p:spPr bwMode="auto">
          <a:xfrm>
            <a:off x="6399097" y="373109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Oval 26"/>
          <p:cNvSpPr>
            <a:spLocks noChangeArrowheads="1"/>
          </p:cNvSpPr>
          <p:nvPr/>
        </p:nvSpPr>
        <p:spPr bwMode="auto">
          <a:xfrm>
            <a:off x="6923528" y="522690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7388855" y="375150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7" name="Line 37"/>
          <p:cNvSpPr>
            <a:spLocks noChangeShapeType="1"/>
          </p:cNvSpPr>
          <p:nvPr/>
        </p:nvSpPr>
        <p:spPr bwMode="auto">
          <a:xfrm>
            <a:off x="6741286" y="4154355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6649542" y="448026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7568301" y="522885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6649542" y="5942310"/>
            <a:ext cx="4572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65755" y="4942830"/>
            <a:ext cx="74964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7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14791" y="600382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24538" y="5270843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24" name="TextBox 23"/>
          <p:cNvSpPr txBox="1"/>
          <p:nvPr/>
        </p:nvSpPr>
        <p:spPr>
          <a:xfrm>
            <a:off x="7016303" y="4194620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>
            <a:off x="7778704" y="4135225"/>
            <a:ext cx="172281" cy="344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01503" y="3375648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-2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450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04775 0.1039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518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022E-16 L 0.04566 0.1069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" y="534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05052 0.1048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01788 -0.1062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550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0.0191 -0.10347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-5185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3298 -0.10903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-557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0.02987 -0.1041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5648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81481E-6 L 0.03229 -0.108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55" grpId="0" animBg="1"/>
      <p:bldP spid="60" grpId="0" animBg="1"/>
      <p:bldP spid="43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61" grpId="0" animBg="1"/>
      <p:bldP spid="61" grpId="1" animBg="1"/>
      <p:bldP spid="63" grpId="0"/>
      <p:bldP spid="22" grpId="0"/>
      <p:bldP spid="22" grpId="1"/>
      <p:bldP spid="23" grpId="0"/>
      <p:bldP spid="23" grpId="1"/>
      <p:bldP spid="24" grpId="0"/>
      <p:bldP spid="24" grpId="1"/>
      <p:bldP spid="27" grpId="0" animBg="1"/>
      <p:bldP spid="25" grpId="0"/>
      <p:bldP spid="25" grpId="1"/>
    </p:bld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26659"/>
            <a:ext cx="8103459" cy="5504799"/>
          </a:xfrm>
        </p:spPr>
        <p:txBody>
          <a:bodyPr>
            <a:normAutofit/>
          </a:bodyPr>
          <a:lstStyle/>
          <a:p>
            <a:r>
              <a:rPr lang="en-ZA" sz="2000" dirty="0" smtClean="0"/>
              <a:t>To delete a node from AVL tree, perform delete by copying </a:t>
            </a:r>
          </a:p>
          <a:p>
            <a:pPr lvl="1"/>
            <a:r>
              <a:rPr lang="en-ZA" sz="1700" dirty="0" smtClean="0"/>
              <a:t>Replace the node with the rightmost node of its left subtree</a:t>
            </a:r>
            <a:endParaRPr lang="en-ZA" sz="2000" dirty="0" smtClean="0">
              <a:solidFill>
                <a:srgbClr val="FF0000"/>
              </a:solidFill>
            </a:endParaRPr>
          </a:p>
          <a:p>
            <a:r>
              <a:rPr lang="en-ZA" sz="2000" dirty="0" smtClean="0"/>
              <a:t>Update balance factors</a:t>
            </a:r>
          </a:p>
          <a:p>
            <a:pPr lvl="1"/>
            <a:r>
              <a:rPr lang="en-ZA" sz="1700" dirty="0" smtClean="0"/>
              <a:t>Start with the original parent of copied node and move to the root</a:t>
            </a:r>
          </a:p>
          <a:p>
            <a:pPr lvl="1"/>
            <a:r>
              <a:rPr lang="en-ZA" sz="1700" dirty="0" smtClean="0"/>
              <a:t>In the example: </a:t>
            </a:r>
          </a:p>
          <a:p>
            <a:pPr lvl="2"/>
            <a:r>
              <a:rPr lang="en-ZA" sz="1400" dirty="0" smtClean="0"/>
              <a:t>We are deleting node 3</a:t>
            </a:r>
          </a:p>
          <a:p>
            <a:pPr lvl="2"/>
            <a:r>
              <a:rPr lang="en-ZA" sz="1400" dirty="0" smtClean="0"/>
              <a:t>Replace node 3 with node 2</a:t>
            </a:r>
          </a:p>
          <a:p>
            <a:pPr lvl="2"/>
            <a:r>
              <a:rPr lang="en-ZA" sz="1400" dirty="0" smtClean="0"/>
              <a:t>Delete node 2</a:t>
            </a:r>
          </a:p>
          <a:p>
            <a:pPr lvl="2"/>
            <a:r>
              <a:rPr lang="en-ZA" sz="1400" dirty="0" smtClean="0"/>
              <a:t>Update balance factors from the original parent of the</a:t>
            </a:r>
            <a:br>
              <a:rPr lang="en-ZA" sz="1400" dirty="0" smtClean="0"/>
            </a:br>
            <a:r>
              <a:rPr lang="en-ZA" sz="1400" dirty="0" smtClean="0"/>
              <a:t>deleted node (node 1) up to the root</a:t>
            </a:r>
          </a:p>
          <a:p>
            <a:r>
              <a:rPr lang="en-ZA" sz="2000" dirty="0">
                <a:solidFill>
                  <a:srgbClr val="FF0000"/>
                </a:solidFill>
              </a:rPr>
              <a:t>What if the tree becomes </a:t>
            </a:r>
            <a:r>
              <a:rPr lang="en-ZA" sz="2000" dirty="0" smtClean="0">
                <a:solidFill>
                  <a:srgbClr val="FF0000"/>
                </a:solidFill>
              </a:rPr>
              <a:t>unbalanced?</a:t>
            </a:r>
            <a:endParaRPr lang="en-ZA" sz="2000" dirty="0" smtClean="0"/>
          </a:p>
          <a:p>
            <a:pPr lvl="1"/>
            <a:r>
              <a:rPr lang="en-ZA" sz="1700" dirty="0" smtClean="0"/>
              <a:t>For </a:t>
            </a:r>
            <a:r>
              <a:rPr lang="en-ZA" sz="1700" u="sng" dirty="0" smtClean="0"/>
              <a:t>every</a:t>
            </a:r>
            <a:r>
              <a:rPr lang="en-ZA" sz="1700" dirty="0" smtClean="0"/>
              <a:t> unbalanced node encountered on the</a:t>
            </a:r>
            <a:br>
              <a:rPr lang="en-ZA" sz="1700" dirty="0" smtClean="0"/>
            </a:br>
            <a:r>
              <a:rPr lang="en-ZA" sz="1700" dirty="0" smtClean="0"/>
              <a:t>path to the root, re-balance the tree using rotations</a:t>
            </a:r>
          </a:p>
          <a:p>
            <a:pPr lvl="1"/>
            <a:r>
              <a:rPr lang="en-ZA" sz="1700" dirty="0" smtClean="0"/>
              <a:t>Several re-balancing operations may therefore be</a:t>
            </a:r>
            <a:br>
              <a:rPr lang="en-ZA" sz="1700" dirty="0" smtClean="0"/>
            </a:br>
            <a:r>
              <a:rPr lang="en-ZA" sz="1700" dirty="0" smtClean="0"/>
              <a:t>necessary, unlike for insertions</a:t>
            </a:r>
          </a:p>
          <a:p>
            <a:r>
              <a:rPr lang="en-ZA" sz="2000" dirty="0" smtClean="0">
                <a:solidFill>
                  <a:srgbClr val="0070C0"/>
                </a:solidFill>
              </a:rPr>
              <a:t>How do we know what rotations are needed?</a:t>
            </a:r>
          </a:p>
          <a:p>
            <a:r>
              <a:rPr lang="en-ZA" sz="2000" dirty="0" smtClean="0"/>
              <a:t>Specific combination of the corresponding </a:t>
            </a:r>
            <a:br>
              <a:rPr lang="en-ZA" sz="2000" dirty="0" smtClean="0"/>
            </a:br>
            <a:r>
              <a:rPr lang="en-ZA" sz="2000" dirty="0" smtClean="0"/>
              <a:t>balance factors will give us a good idea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Deletion</a:t>
            </a:r>
            <a:endParaRPr lang="en-US" dirty="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250711" y="3211922"/>
            <a:ext cx="4572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8120181" y="4682633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 flipH="1">
            <a:off x="7055449" y="3634197"/>
            <a:ext cx="271462" cy="3429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>
            <a:off x="7634887" y="3596098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8082593" y="4326346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7538535" y="469801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7732830" y="4427261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6712135" y="394965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7236566" y="544546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 flipH="1">
            <a:off x="7538535" y="5127625"/>
            <a:ext cx="139650" cy="33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7701893" y="397006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7054324" y="4372912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6962580" y="469882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7881339" y="544740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7865758" y="5125311"/>
            <a:ext cx="216835" cy="3374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47457" y="2743738"/>
            <a:ext cx="74964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7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31367" y="360726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38" name="TextBox 37"/>
          <p:cNvSpPr txBox="1"/>
          <p:nvPr/>
        </p:nvSpPr>
        <p:spPr>
          <a:xfrm>
            <a:off x="7145980" y="288310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679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03229 -0.2164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-1083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/>
      <p:bldP spid="21" grpId="0"/>
      <p:bldP spid="38" grpId="0"/>
    </p:bld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26660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Case 1:</a:t>
            </a:r>
            <a:r>
              <a:rPr lang="en-ZA" sz="2000" dirty="0" smtClean="0"/>
              <a:t> Delete in the left branch causes left branch to become too small, and the right branch has </a:t>
            </a:r>
            <a:r>
              <a:rPr lang="en-ZA" sz="2000" dirty="0" smtClean="0">
                <a:solidFill>
                  <a:srgbClr val="FF0000"/>
                </a:solidFill>
              </a:rPr>
              <a:t>+1 balance</a:t>
            </a: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r>
              <a:rPr lang="en-ZA" sz="2000" dirty="0" smtClean="0"/>
              <a:t>One left rotation about unbalanced node re-balances tree:</a:t>
            </a:r>
            <a:endParaRPr lang="en-ZA" sz="1600" dirty="0"/>
          </a:p>
          <a:p>
            <a:pPr lvl="1"/>
            <a:endParaRPr lang="en-ZA" sz="1600" dirty="0" smtClean="0"/>
          </a:p>
          <a:p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Deletion</a:t>
            </a:r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40" t="433" r="51849" b="70851"/>
          <a:stretch/>
        </p:blipFill>
        <p:spPr bwMode="auto">
          <a:xfrm>
            <a:off x="2119957" y="1792800"/>
            <a:ext cx="4536217" cy="250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493881" y="4802435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1191912" y="5549882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1503039" y="523204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862718" y="5229442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1799376" y="556734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085663" y="6242943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2149129" y="5979489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266" y="558208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46" name="TextBox 45"/>
          <p:cNvSpPr txBox="1"/>
          <p:nvPr/>
        </p:nvSpPr>
        <p:spPr>
          <a:xfrm>
            <a:off x="1180975" y="482040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2" name="Right Arrow 1"/>
          <p:cNvSpPr/>
          <p:nvPr/>
        </p:nvSpPr>
        <p:spPr>
          <a:xfrm>
            <a:off x="2816312" y="5253910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3569513" y="479671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3938350" y="522371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3875008" y="556161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4161295" y="6237218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>
            <a:off x="4224761" y="5973764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399898" y="557635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55" name="TextBox 54"/>
          <p:cNvSpPr txBox="1"/>
          <p:nvPr/>
        </p:nvSpPr>
        <p:spPr>
          <a:xfrm>
            <a:off x="3229096" y="481804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57" name="Right Arrow 56"/>
          <p:cNvSpPr/>
          <p:nvPr/>
        </p:nvSpPr>
        <p:spPr>
          <a:xfrm>
            <a:off x="5093213" y="5253910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6564008" y="5000112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6865853" y="5684897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0" name="Line 38"/>
          <p:cNvSpPr>
            <a:spLocks noChangeShapeType="1"/>
          </p:cNvSpPr>
          <p:nvPr/>
        </p:nvSpPr>
        <p:spPr bwMode="auto">
          <a:xfrm>
            <a:off x="6929319" y="5421443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6148404" y="567600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H="1">
            <a:off x="6499069" y="5401991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18633" y="505953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44845" y="572949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70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/>
      <p:bldP spid="2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28" grpId="0"/>
      <p:bldP spid="29" grpId="0"/>
    </p:bld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26660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Case 2:</a:t>
            </a:r>
            <a:r>
              <a:rPr lang="en-ZA" sz="2000" dirty="0" smtClean="0"/>
              <a:t> Delete in the left branch causes left branch to become too small, and the right branch has </a:t>
            </a:r>
            <a:r>
              <a:rPr lang="en-ZA" sz="2000" dirty="0" smtClean="0">
                <a:solidFill>
                  <a:srgbClr val="FF0000"/>
                </a:solidFill>
              </a:rPr>
              <a:t>0 balance</a:t>
            </a: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r>
              <a:rPr lang="en-ZA" sz="2000" dirty="0" smtClean="0"/>
              <a:t>One left rotation about unbalanced node re-balances tree:</a:t>
            </a:r>
            <a:endParaRPr lang="en-ZA" sz="1600" dirty="0"/>
          </a:p>
          <a:p>
            <a:pPr lvl="1"/>
            <a:endParaRPr lang="en-ZA" sz="1600" dirty="0" smtClean="0"/>
          </a:p>
          <a:p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Deletion</a:t>
            </a:r>
            <a:endParaRPr lang="en-US" dirty="0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493881" y="4802435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1191912" y="5549882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1503039" y="523204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862718" y="5229442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1799376" y="5567343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085663" y="624294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2149129" y="5979489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266" y="558208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46" name="TextBox 45"/>
          <p:cNvSpPr txBox="1"/>
          <p:nvPr/>
        </p:nvSpPr>
        <p:spPr>
          <a:xfrm>
            <a:off x="1180975" y="482040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2" name="Right Arrow 1"/>
          <p:cNvSpPr/>
          <p:nvPr/>
        </p:nvSpPr>
        <p:spPr>
          <a:xfrm>
            <a:off x="2816312" y="5253910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3569513" y="479671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3938350" y="522371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29096" y="481804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57" name="Right Arrow 56"/>
          <p:cNvSpPr/>
          <p:nvPr/>
        </p:nvSpPr>
        <p:spPr>
          <a:xfrm>
            <a:off x="5093213" y="5253910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948" t="1848" r="3026" b="76480"/>
          <a:stretch/>
        </p:blipFill>
        <p:spPr bwMode="auto">
          <a:xfrm>
            <a:off x="2241018" y="1923987"/>
            <a:ext cx="4698004" cy="202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1507124" y="625498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 flipH="1">
            <a:off x="1825413" y="5985305"/>
            <a:ext cx="107509" cy="2696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3888691" y="558208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174978" y="625768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238444" y="5994226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13581" y="559681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48" name="Oval 26"/>
          <p:cNvSpPr>
            <a:spLocks noChangeArrowheads="1"/>
          </p:cNvSpPr>
          <p:nvPr/>
        </p:nvSpPr>
        <p:spPr bwMode="auto">
          <a:xfrm>
            <a:off x="3596439" y="626972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9" name="Line 38"/>
          <p:cNvSpPr>
            <a:spLocks noChangeShapeType="1"/>
          </p:cNvSpPr>
          <p:nvPr/>
        </p:nvSpPr>
        <p:spPr bwMode="auto">
          <a:xfrm flipH="1">
            <a:off x="3914728" y="6000042"/>
            <a:ext cx="107509" cy="2696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6622032" y="479671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908319" y="547231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5" name="Line 38"/>
          <p:cNvSpPr>
            <a:spLocks noChangeShapeType="1"/>
          </p:cNvSpPr>
          <p:nvPr/>
        </p:nvSpPr>
        <p:spPr bwMode="auto">
          <a:xfrm>
            <a:off x="6971785" y="5208856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6576616" y="5204190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6247411" y="5484719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6613970" y="5892816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Oval 26"/>
          <p:cNvSpPr>
            <a:spLocks noChangeArrowheads="1"/>
          </p:cNvSpPr>
          <p:nvPr/>
        </p:nvSpPr>
        <p:spPr bwMode="auto">
          <a:xfrm>
            <a:off x="6569710" y="613482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42086" y="4777052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71" name="TextBox 70"/>
          <p:cNvSpPr txBox="1"/>
          <p:nvPr/>
        </p:nvSpPr>
        <p:spPr>
          <a:xfrm>
            <a:off x="5929180" y="550823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15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/>
      <p:bldP spid="2" grpId="0" animBg="1"/>
      <p:bldP spid="47" grpId="0" animBg="1"/>
      <p:bldP spid="50" grpId="0" animBg="1"/>
      <p:bldP spid="55" grpId="0"/>
      <p:bldP spid="5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48" grpId="0" animBg="1"/>
      <p:bldP spid="4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</p:bld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12213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Case 3:</a:t>
            </a:r>
            <a:r>
              <a:rPr lang="en-ZA" sz="2000" dirty="0" smtClean="0"/>
              <a:t> Delete in the left branch causes left branch to become too small, the right branch has </a:t>
            </a:r>
            <a:r>
              <a:rPr lang="en-ZA" sz="2000" dirty="0" smtClean="0">
                <a:solidFill>
                  <a:srgbClr val="FF0000"/>
                </a:solidFill>
              </a:rPr>
              <a:t>-1 balance</a:t>
            </a:r>
            <a:r>
              <a:rPr lang="en-ZA" sz="2000" dirty="0" smtClean="0"/>
              <a:t>, and the left child of the right child also has </a:t>
            </a:r>
            <a:r>
              <a:rPr lang="en-ZA" sz="2000" dirty="0">
                <a:solidFill>
                  <a:srgbClr val="FF0000"/>
                </a:solidFill>
              </a:rPr>
              <a:t>-1 </a:t>
            </a:r>
            <a:r>
              <a:rPr lang="en-ZA" sz="2000" dirty="0" smtClean="0">
                <a:solidFill>
                  <a:srgbClr val="FF0000"/>
                </a:solidFill>
              </a:rPr>
              <a:t>balance.</a:t>
            </a:r>
            <a:endParaRPr lang="en-ZA" sz="2000" dirty="0" smtClean="0"/>
          </a:p>
          <a:p>
            <a:r>
              <a:rPr lang="en-ZA" sz="2000" dirty="0" smtClean="0"/>
              <a:t>A </a:t>
            </a:r>
            <a:r>
              <a:rPr lang="en-ZA" sz="2000" dirty="0" smtClean="0">
                <a:solidFill>
                  <a:srgbClr val="0070C0"/>
                </a:solidFill>
              </a:rPr>
              <a:t>double rotation </a:t>
            </a:r>
            <a:r>
              <a:rPr lang="en-ZA" sz="2000" dirty="0" smtClean="0"/>
              <a:t>is </a:t>
            </a:r>
            <a:br>
              <a:rPr lang="en-ZA" sz="2000" dirty="0" smtClean="0"/>
            </a:br>
            <a:r>
              <a:rPr lang="en-ZA" sz="2000" dirty="0" smtClean="0"/>
              <a:t>required: </a:t>
            </a:r>
          </a:p>
          <a:p>
            <a:pPr lvl="1"/>
            <a:r>
              <a:rPr lang="en-ZA" sz="1700" dirty="0" smtClean="0"/>
              <a:t>Right rotation about right</a:t>
            </a:r>
            <a:br>
              <a:rPr lang="en-ZA" sz="1700" dirty="0" smtClean="0"/>
            </a:br>
            <a:r>
              <a:rPr lang="en-ZA" sz="1700" dirty="0" smtClean="0"/>
              <a:t>child of unbalanced node</a:t>
            </a:r>
          </a:p>
          <a:p>
            <a:pPr lvl="1"/>
            <a:r>
              <a:rPr lang="en-ZA" sz="1700" dirty="0" smtClean="0"/>
              <a:t>Left </a:t>
            </a:r>
            <a:r>
              <a:rPr lang="en-ZA" sz="1700" dirty="0"/>
              <a:t>rotation about </a:t>
            </a:r>
            <a:r>
              <a:rPr lang="en-ZA" sz="1700" dirty="0" smtClean="0"/>
              <a:t/>
            </a:r>
            <a:br>
              <a:rPr lang="en-ZA" sz="1700" dirty="0" smtClean="0"/>
            </a:br>
            <a:r>
              <a:rPr lang="en-ZA" sz="1700" dirty="0" smtClean="0"/>
              <a:t>unbalanced node</a:t>
            </a:r>
            <a:endParaRPr lang="en-ZA" sz="1600" dirty="0" smtClean="0"/>
          </a:p>
          <a:p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Deletion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186325" y="3879173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ight Arrow 56"/>
          <p:cNvSpPr/>
          <p:nvPr/>
        </p:nvSpPr>
        <p:spPr>
          <a:xfrm>
            <a:off x="4299922" y="3938215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60" t="31316" r="21081" b="41377"/>
          <a:stretch/>
        </p:blipFill>
        <p:spPr bwMode="auto">
          <a:xfrm>
            <a:off x="4299922" y="1893165"/>
            <a:ext cx="4384693" cy="188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1167226" y="395937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7" name="Oval 24"/>
          <p:cNvSpPr>
            <a:spLocks noChangeArrowheads="1"/>
          </p:cNvSpPr>
          <p:nvPr/>
        </p:nvSpPr>
        <p:spPr bwMode="auto">
          <a:xfrm>
            <a:off x="2036696" y="5430081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 flipH="1">
            <a:off x="971964" y="4381645"/>
            <a:ext cx="271462" cy="3429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36"/>
          <p:cNvSpPr>
            <a:spLocks noChangeShapeType="1"/>
          </p:cNvSpPr>
          <p:nvPr/>
        </p:nvSpPr>
        <p:spPr bwMode="auto">
          <a:xfrm>
            <a:off x="1551402" y="434354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37"/>
          <p:cNvSpPr>
            <a:spLocks noChangeShapeType="1"/>
          </p:cNvSpPr>
          <p:nvPr/>
        </p:nvSpPr>
        <p:spPr bwMode="auto">
          <a:xfrm>
            <a:off x="1999108" y="5073794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Oval 26"/>
          <p:cNvSpPr>
            <a:spLocks noChangeArrowheads="1"/>
          </p:cNvSpPr>
          <p:nvPr/>
        </p:nvSpPr>
        <p:spPr bwMode="auto">
          <a:xfrm>
            <a:off x="1455050" y="544546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 flipH="1">
            <a:off x="1649345" y="5174709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Oval 39"/>
          <p:cNvSpPr>
            <a:spLocks noChangeArrowheads="1"/>
          </p:cNvSpPr>
          <p:nvPr/>
        </p:nvSpPr>
        <p:spPr bwMode="auto">
          <a:xfrm>
            <a:off x="628650" y="4697102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1153081" y="619291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Line 38"/>
          <p:cNvSpPr>
            <a:spLocks noChangeShapeType="1"/>
          </p:cNvSpPr>
          <p:nvPr/>
        </p:nvSpPr>
        <p:spPr bwMode="auto">
          <a:xfrm flipH="1">
            <a:off x="1464208" y="587507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Oval 24"/>
          <p:cNvSpPr>
            <a:spLocks noChangeArrowheads="1"/>
          </p:cNvSpPr>
          <p:nvPr/>
        </p:nvSpPr>
        <p:spPr bwMode="auto">
          <a:xfrm>
            <a:off x="1618408" y="471751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7" name="Line 37"/>
          <p:cNvSpPr>
            <a:spLocks noChangeShapeType="1"/>
          </p:cNvSpPr>
          <p:nvPr/>
        </p:nvSpPr>
        <p:spPr bwMode="auto">
          <a:xfrm>
            <a:off x="970839" y="5120360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Oval 26"/>
          <p:cNvSpPr>
            <a:spLocks noChangeArrowheads="1"/>
          </p:cNvSpPr>
          <p:nvPr/>
        </p:nvSpPr>
        <p:spPr bwMode="auto">
          <a:xfrm>
            <a:off x="879095" y="544626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287718" y="5152051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91" name="TextBox 90"/>
          <p:cNvSpPr txBox="1"/>
          <p:nvPr/>
        </p:nvSpPr>
        <p:spPr>
          <a:xfrm>
            <a:off x="1785428" y="4405159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92" name="TextBox 91"/>
          <p:cNvSpPr txBox="1"/>
          <p:nvPr/>
        </p:nvSpPr>
        <p:spPr>
          <a:xfrm>
            <a:off x="837237" y="391548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3147185" y="395937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4" name="Oval 24"/>
          <p:cNvSpPr>
            <a:spLocks noChangeArrowheads="1"/>
          </p:cNvSpPr>
          <p:nvPr/>
        </p:nvSpPr>
        <p:spPr bwMode="auto">
          <a:xfrm>
            <a:off x="4016655" y="5430081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3110701" y="438596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36"/>
          <p:cNvSpPr>
            <a:spLocks noChangeShapeType="1"/>
          </p:cNvSpPr>
          <p:nvPr/>
        </p:nvSpPr>
        <p:spPr bwMode="auto">
          <a:xfrm>
            <a:off x="3531361" y="434354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37"/>
          <p:cNvSpPr>
            <a:spLocks noChangeShapeType="1"/>
          </p:cNvSpPr>
          <p:nvPr/>
        </p:nvSpPr>
        <p:spPr bwMode="auto">
          <a:xfrm>
            <a:off x="3979067" y="5073794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Oval 26"/>
          <p:cNvSpPr>
            <a:spLocks noChangeArrowheads="1"/>
          </p:cNvSpPr>
          <p:nvPr/>
        </p:nvSpPr>
        <p:spPr bwMode="auto">
          <a:xfrm>
            <a:off x="3435009" y="544546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3629304" y="5174709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Oval 26"/>
          <p:cNvSpPr>
            <a:spLocks noChangeArrowheads="1"/>
          </p:cNvSpPr>
          <p:nvPr/>
        </p:nvSpPr>
        <p:spPr bwMode="auto">
          <a:xfrm>
            <a:off x="3133040" y="619291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2" name="Line 38"/>
          <p:cNvSpPr>
            <a:spLocks noChangeShapeType="1"/>
          </p:cNvSpPr>
          <p:nvPr/>
        </p:nvSpPr>
        <p:spPr bwMode="auto">
          <a:xfrm flipH="1">
            <a:off x="3444167" y="587507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Oval 24"/>
          <p:cNvSpPr>
            <a:spLocks noChangeArrowheads="1"/>
          </p:cNvSpPr>
          <p:nvPr/>
        </p:nvSpPr>
        <p:spPr bwMode="auto">
          <a:xfrm>
            <a:off x="3598367" y="471751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5" name="Oval 26"/>
          <p:cNvSpPr>
            <a:spLocks noChangeArrowheads="1"/>
          </p:cNvSpPr>
          <p:nvPr/>
        </p:nvSpPr>
        <p:spPr bwMode="auto">
          <a:xfrm>
            <a:off x="2825114" y="473835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267677" y="5152051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108" name="TextBox 107"/>
          <p:cNvSpPr txBox="1"/>
          <p:nvPr/>
        </p:nvSpPr>
        <p:spPr>
          <a:xfrm>
            <a:off x="3765387" y="4405159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109" name="TextBox 108"/>
          <p:cNvSpPr txBox="1"/>
          <p:nvPr/>
        </p:nvSpPr>
        <p:spPr>
          <a:xfrm>
            <a:off x="2817196" y="391548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5262813" y="398672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4" name="Line 34"/>
          <p:cNvSpPr>
            <a:spLocks noChangeShapeType="1"/>
          </p:cNvSpPr>
          <p:nvPr/>
        </p:nvSpPr>
        <p:spPr bwMode="auto">
          <a:xfrm flipH="1">
            <a:off x="5226329" y="441331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36"/>
          <p:cNvSpPr>
            <a:spLocks noChangeShapeType="1"/>
          </p:cNvSpPr>
          <p:nvPr/>
        </p:nvSpPr>
        <p:spPr bwMode="auto">
          <a:xfrm>
            <a:off x="5646989" y="437089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Oval 24"/>
          <p:cNvSpPr>
            <a:spLocks noChangeArrowheads="1"/>
          </p:cNvSpPr>
          <p:nvPr/>
        </p:nvSpPr>
        <p:spPr bwMode="auto">
          <a:xfrm>
            <a:off x="5900302" y="5509921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17" name="Oval 26"/>
          <p:cNvSpPr>
            <a:spLocks noChangeArrowheads="1"/>
          </p:cNvSpPr>
          <p:nvPr/>
        </p:nvSpPr>
        <p:spPr bwMode="auto">
          <a:xfrm>
            <a:off x="4940742" y="47657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9" name="Oval 26"/>
          <p:cNvSpPr>
            <a:spLocks noChangeArrowheads="1"/>
          </p:cNvSpPr>
          <p:nvPr/>
        </p:nvSpPr>
        <p:spPr bwMode="auto">
          <a:xfrm>
            <a:off x="5566713" y="476247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0" name="Oval 26"/>
          <p:cNvSpPr>
            <a:spLocks noChangeArrowheads="1"/>
          </p:cNvSpPr>
          <p:nvPr/>
        </p:nvSpPr>
        <p:spPr bwMode="auto">
          <a:xfrm>
            <a:off x="5264744" y="550992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1" name="Line 38"/>
          <p:cNvSpPr>
            <a:spLocks noChangeShapeType="1"/>
          </p:cNvSpPr>
          <p:nvPr/>
        </p:nvSpPr>
        <p:spPr bwMode="auto">
          <a:xfrm flipH="1">
            <a:off x="5575871" y="5192081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36"/>
          <p:cNvSpPr>
            <a:spLocks noChangeShapeType="1"/>
          </p:cNvSpPr>
          <p:nvPr/>
        </p:nvSpPr>
        <p:spPr bwMode="auto">
          <a:xfrm>
            <a:off x="5979472" y="5116093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36"/>
          <p:cNvSpPr>
            <a:spLocks noChangeShapeType="1"/>
          </p:cNvSpPr>
          <p:nvPr/>
        </p:nvSpPr>
        <p:spPr bwMode="auto">
          <a:xfrm>
            <a:off x="6182688" y="594248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Oval 24"/>
          <p:cNvSpPr>
            <a:spLocks noChangeArrowheads="1"/>
          </p:cNvSpPr>
          <p:nvPr/>
        </p:nvSpPr>
        <p:spPr bwMode="auto">
          <a:xfrm>
            <a:off x="6182688" y="624244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5" name="Right Arrow 124"/>
          <p:cNvSpPr/>
          <p:nvPr/>
        </p:nvSpPr>
        <p:spPr>
          <a:xfrm>
            <a:off x="6171159" y="3940707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6" name="Oval 24"/>
          <p:cNvSpPr>
            <a:spLocks noChangeArrowheads="1"/>
          </p:cNvSpPr>
          <p:nvPr/>
        </p:nvSpPr>
        <p:spPr bwMode="auto">
          <a:xfrm>
            <a:off x="7705253" y="4690471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7" name="Oval 26"/>
          <p:cNvSpPr>
            <a:spLocks noChangeArrowheads="1"/>
          </p:cNvSpPr>
          <p:nvPr/>
        </p:nvSpPr>
        <p:spPr bwMode="auto">
          <a:xfrm>
            <a:off x="7371664" y="39430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8" name="Line 36"/>
          <p:cNvSpPr>
            <a:spLocks noChangeShapeType="1"/>
          </p:cNvSpPr>
          <p:nvPr/>
        </p:nvSpPr>
        <p:spPr bwMode="auto">
          <a:xfrm>
            <a:off x="7784423" y="4296643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36"/>
          <p:cNvSpPr>
            <a:spLocks noChangeShapeType="1"/>
          </p:cNvSpPr>
          <p:nvPr/>
        </p:nvSpPr>
        <p:spPr bwMode="auto">
          <a:xfrm>
            <a:off x="8060845" y="5115117"/>
            <a:ext cx="160517" cy="3078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Oval 24"/>
          <p:cNvSpPr>
            <a:spLocks noChangeArrowheads="1"/>
          </p:cNvSpPr>
          <p:nvPr/>
        </p:nvSpPr>
        <p:spPr bwMode="auto">
          <a:xfrm>
            <a:off x="7987639" y="542299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1" name="Line 34"/>
          <p:cNvSpPr>
            <a:spLocks noChangeShapeType="1"/>
          </p:cNvSpPr>
          <p:nvPr/>
        </p:nvSpPr>
        <p:spPr bwMode="auto">
          <a:xfrm flipH="1">
            <a:off x="7293176" y="4331439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7009753" y="46784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3" name="Line 34"/>
          <p:cNvSpPr>
            <a:spLocks noChangeShapeType="1"/>
          </p:cNvSpPr>
          <p:nvPr/>
        </p:nvSpPr>
        <p:spPr bwMode="auto">
          <a:xfrm flipH="1">
            <a:off x="6973269" y="510504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Oval 26"/>
          <p:cNvSpPr>
            <a:spLocks noChangeArrowheads="1"/>
          </p:cNvSpPr>
          <p:nvPr/>
        </p:nvSpPr>
        <p:spPr bwMode="auto">
          <a:xfrm>
            <a:off x="6687682" y="545743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>
            <a:off x="7352854" y="543802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6" name="Line 36"/>
          <p:cNvSpPr>
            <a:spLocks noChangeShapeType="1"/>
          </p:cNvSpPr>
          <p:nvPr/>
        </p:nvSpPr>
        <p:spPr bwMode="auto">
          <a:xfrm>
            <a:off x="7370363" y="5087857"/>
            <a:ext cx="157305" cy="3576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6186560" y="521079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138" name="TextBox 137"/>
          <p:cNvSpPr txBox="1"/>
          <p:nvPr/>
        </p:nvSpPr>
        <p:spPr>
          <a:xfrm>
            <a:off x="5980537" y="471332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139" name="TextBox 138"/>
          <p:cNvSpPr txBox="1"/>
          <p:nvPr/>
        </p:nvSpPr>
        <p:spPr>
          <a:xfrm>
            <a:off x="4938527" y="39002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140" name="TextBox 139"/>
          <p:cNvSpPr txBox="1"/>
          <p:nvPr/>
        </p:nvSpPr>
        <p:spPr>
          <a:xfrm>
            <a:off x="8148656" y="46784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141" name="TextBox 140"/>
          <p:cNvSpPr txBox="1"/>
          <p:nvPr/>
        </p:nvSpPr>
        <p:spPr>
          <a:xfrm>
            <a:off x="7812274" y="387917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142" name="TextBox 141"/>
          <p:cNvSpPr txBox="1"/>
          <p:nvPr/>
        </p:nvSpPr>
        <p:spPr>
          <a:xfrm>
            <a:off x="6694035" y="469499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41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7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/>
      <p:bldP spid="91" grpId="0"/>
      <p:bldP spid="92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5" grpId="0" animBg="1"/>
      <p:bldP spid="107" grpId="0"/>
      <p:bldP spid="108" grpId="0"/>
      <p:bldP spid="109" grpId="0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/>
      <p:bldP spid="138" grpId="0"/>
      <p:bldP spid="139" grpId="0"/>
      <p:bldP spid="140" grpId="0"/>
      <p:bldP spid="141" grpId="0"/>
      <p:bldP spid="142" grpId="0"/>
    </p:bld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12213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Case 4:</a:t>
            </a:r>
            <a:r>
              <a:rPr lang="en-ZA" sz="2000" dirty="0" smtClean="0"/>
              <a:t> Delete in the left branch causes left branch to become too small, the right branch has </a:t>
            </a:r>
            <a:r>
              <a:rPr lang="en-ZA" sz="2000" dirty="0" smtClean="0">
                <a:solidFill>
                  <a:srgbClr val="FF0000"/>
                </a:solidFill>
              </a:rPr>
              <a:t>-1 balance</a:t>
            </a:r>
            <a:r>
              <a:rPr lang="en-ZA" sz="2000" dirty="0" smtClean="0"/>
              <a:t>, and the left child of the right child also has </a:t>
            </a:r>
            <a:r>
              <a:rPr lang="en-ZA" sz="2000" dirty="0" smtClean="0">
                <a:solidFill>
                  <a:srgbClr val="FF0000"/>
                </a:solidFill>
              </a:rPr>
              <a:t>+1 balance.</a:t>
            </a:r>
            <a:endParaRPr lang="en-ZA" sz="2000" dirty="0" smtClean="0"/>
          </a:p>
          <a:p>
            <a:r>
              <a:rPr lang="en-ZA" sz="2000" dirty="0" smtClean="0"/>
              <a:t>A </a:t>
            </a:r>
            <a:r>
              <a:rPr lang="en-ZA" sz="2000" dirty="0" smtClean="0">
                <a:solidFill>
                  <a:srgbClr val="0070C0"/>
                </a:solidFill>
              </a:rPr>
              <a:t>double rotation</a:t>
            </a:r>
            <a:r>
              <a:rPr lang="en-ZA" sz="2000" dirty="0" smtClean="0"/>
              <a:t> is </a:t>
            </a:r>
            <a:br>
              <a:rPr lang="en-ZA" sz="2000" dirty="0" smtClean="0"/>
            </a:br>
            <a:r>
              <a:rPr lang="en-ZA" sz="2000" dirty="0" smtClean="0"/>
              <a:t>required: </a:t>
            </a:r>
          </a:p>
          <a:p>
            <a:pPr lvl="1"/>
            <a:r>
              <a:rPr lang="en-ZA" sz="1700" dirty="0" smtClean="0"/>
              <a:t>Right rotation about right</a:t>
            </a:r>
            <a:br>
              <a:rPr lang="en-ZA" sz="1700" dirty="0" smtClean="0"/>
            </a:br>
            <a:r>
              <a:rPr lang="en-ZA" sz="1700" dirty="0" smtClean="0"/>
              <a:t>child of unbalanced node</a:t>
            </a:r>
          </a:p>
          <a:p>
            <a:pPr lvl="1"/>
            <a:r>
              <a:rPr lang="en-ZA" sz="1700" dirty="0" smtClean="0"/>
              <a:t>Left </a:t>
            </a:r>
            <a:r>
              <a:rPr lang="en-ZA" sz="1700" dirty="0"/>
              <a:t>rotation about </a:t>
            </a:r>
            <a:br>
              <a:rPr lang="en-ZA" sz="1700" dirty="0"/>
            </a:br>
            <a:r>
              <a:rPr lang="en-ZA" sz="1700" dirty="0" smtClean="0"/>
              <a:t>unbalanced node</a:t>
            </a:r>
            <a:endParaRPr lang="en-ZA" sz="1300" dirty="0"/>
          </a:p>
          <a:p>
            <a:pPr lvl="1"/>
            <a:endParaRPr lang="en-ZA" sz="1600" dirty="0" smtClean="0"/>
          </a:p>
          <a:p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Deletion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186325" y="3879173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ight Arrow 56"/>
          <p:cNvSpPr/>
          <p:nvPr/>
        </p:nvSpPr>
        <p:spPr>
          <a:xfrm>
            <a:off x="4299922" y="3938215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1167226" y="395937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7" name="Oval 24"/>
          <p:cNvSpPr>
            <a:spLocks noChangeArrowheads="1"/>
          </p:cNvSpPr>
          <p:nvPr/>
        </p:nvSpPr>
        <p:spPr bwMode="auto">
          <a:xfrm>
            <a:off x="2036696" y="5430081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 flipH="1">
            <a:off x="971964" y="4381645"/>
            <a:ext cx="271462" cy="3429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36"/>
          <p:cNvSpPr>
            <a:spLocks noChangeShapeType="1"/>
          </p:cNvSpPr>
          <p:nvPr/>
        </p:nvSpPr>
        <p:spPr bwMode="auto">
          <a:xfrm>
            <a:off x="1551402" y="434354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37"/>
          <p:cNvSpPr>
            <a:spLocks noChangeShapeType="1"/>
          </p:cNvSpPr>
          <p:nvPr/>
        </p:nvSpPr>
        <p:spPr bwMode="auto">
          <a:xfrm>
            <a:off x="1999108" y="5073794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Oval 26"/>
          <p:cNvSpPr>
            <a:spLocks noChangeArrowheads="1"/>
          </p:cNvSpPr>
          <p:nvPr/>
        </p:nvSpPr>
        <p:spPr bwMode="auto">
          <a:xfrm>
            <a:off x="1455050" y="544546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 flipH="1">
            <a:off x="1649345" y="5174709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Oval 39"/>
          <p:cNvSpPr>
            <a:spLocks noChangeArrowheads="1"/>
          </p:cNvSpPr>
          <p:nvPr/>
        </p:nvSpPr>
        <p:spPr bwMode="auto">
          <a:xfrm>
            <a:off x="628650" y="4697102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Line 38"/>
          <p:cNvSpPr>
            <a:spLocks noChangeShapeType="1"/>
          </p:cNvSpPr>
          <p:nvPr/>
        </p:nvSpPr>
        <p:spPr bwMode="auto">
          <a:xfrm>
            <a:off x="1722703" y="5910190"/>
            <a:ext cx="189546" cy="2858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Oval 24"/>
          <p:cNvSpPr>
            <a:spLocks noChangeArrowheads="1"/>
          </p:cNvSpPr>
          <p:nvPr/>
        </p:nvSpPr>
        <p:spPr bwMode="auto">
          <a:xfrm>
            <a:off x="1618408" y="471751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7" name="Line 37"/>
          <p:cNvSpPr>
            <a:spLocks noChangeShapeType="1"/>
          </p:cNvSpPr>
          <p:nvPr/>
        </p:nvSpPr>
        <p:spPr bwMode="auto">
          <a:xfrm>
            <a:off x="970839" y="5120360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Oval 26"/>
          <p:cNvSpPr>
            <a:spLocks noChangeArrowheads="1"/>
          </p:cNvSpPr>
          <p:nvPr/>
        </p:nvSpPr>
        <p:spPr bwMode="auto">
          <a:xfrm>
            <a:off x="879095" y="544626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337329" y="516004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91" name="TextBox 90"/>
          <p:cNvSpPr txBox="1"/>
          <p:nvPr/>
        </p:nvSpPr>
        <p:spPr>
          <a:xfrm>
            <a:off x="1785428" y="4405159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92" name="TextBox 91"/>
          <p:cNvSpPr txBox="1"/>
          <p:nvPr/>
        </p:nvSpPr>
        <p:spPr>
          <a:xfrm>
            <a:off x="837237" y="391548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3147185" y="395937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4" name="Oval 24"/>
          <p:cNvSpPr>
            <a:spLocks noChangeArrowheads="1"/>
          </p:cNvSpPr>
          <p:nvPr/>
        </p:nvSpPr>
        <p:spPr bwMode="auto">
          <a:xfrm>
            <a:off x="4016655" y="5430081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3110701" y="438596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36"/>
          <p:cNvSpPr>
            <a:spLocks noChangeShapeType="1"/>
          </p:cNvSpPr>
          <p:nvPr/>
        </p:nvSpPr>
        <p:spPr bwMode="auto">
          <a:xfrm>
            <a:off x="3531361" y="434354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37"/>
          <p:cNvSpPr>
            <a:spLocks noChangeShapeType="1"/>
          </p:cNvSpPr>
          <p:nvPr/>
        </p:nvSpPr>
        <p:spPr bwMode="auto">
          <a:xfrm>
            <a:off x="3979067" y="5073794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Oval 26"/>
          <p:cNvSpPr>
            <a:spLocks noChangeArrowheads="1"/>
          </p:cNvSpPr>
          <p:nvPr/>
        </p:nvSpPr>
        <p:spPr bwMode="auto">
          <a:xfrm>
            <a:off x="3435009" y="544546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3629304" y="5174709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Oval 24"/>
          <p:cNvSpPr>
            <a:spLocks noChangeArrowheads="1"/>
          </p:cNvSpPr>
          <p:nvPr/>
        </p:nvSpPr>
        <p:spPr bwMode="auto">
          <a:xfrm>
            <a:off x="3598367" y="471751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5" name="Oval 26"/>
          <p:cNvSpPr>
            <a:spLocks noChangeArrowheads="1"/>
          </p:cNvSpPr>
          <p:nvPr/>
        </p:nvSpPr>
        <p:spPr bwMode="auto">
          <a:xfrm>
            <a:off x="2825114" y="473835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267677" y="515205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108" name="TextBox 107"/>
          <p:cNvSpPr txBox="1"/>
          <p:nvPr/>
        </p:nvSpPr>
        <p:spPr>
          <a:xfrm>
            <a:off x="3765387" y="4405159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109" name="TextBox 108"/>
          <p:cNvSpPr txBox="1"/>
          <p:nvPr/>
        </p:nvSpPr>
        <p:spPr>
          <a:xfrm>
            <a:off x="2817196" y="391548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5262813" y="398672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4" name="Line 34"/>
          <p:cNvSpPr>
            <a:spLocks noChangeShapeType="1"/>
          </p:cNvSpPr>
          <p:nvPr/>
        </p:nvSpPr>
        <p:spPr bwMode="auto">
          <a:xfrm flipH="1">
            <a:off x="5226329" y="441331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36"/>
          <p:cNvSpPr>
            <a:spLocks noChangeShapeType="1"/>
          </p:cNvSpPr>
          <p:nvPr/>
        </p:nvSpPr>
        <p:spPr bwMode="auto">
          <a:xfrm>
            <a:off x="5646989" y="437089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Oval 24"/>
          <p:cNvSpPr>
            <a:spLocks noChangeArrowheads="1"/>
          </p:cNvSpPr>
          <p:nvPr/>
        </p:nvSpPr>
        <p:spPr bwMode="auto">
          <a:xfrm>
            <a:off x="5900302" y="5509921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17" name="Oval 26"/>
          <p:cNvSpPr>
            <a:spLocks noChangeArrowheads="1"/>
          </p:cNvSpPr>
          <p:nvPr/>
        </p:nvSpPr>
        <p:spPr bwMode="auto">
          <a:xfrm>
            <a:off x="4940742" y="47657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9" name="Oval 26"/>
          <p:cNvSpPr>
            <a:spLocks noChangeArrowheads="1"/>
          </p:cNvSpPr>
          <p:nvPr/>
        </p:nvSpPr>
        <p:spPr bwMode="auto">
          <a:xfrm>
            <a:off x="5566713" y="476247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2" name="Line 36"/>
          <p:cNvSpPr>
            <a:spLocks noChangeShapeType="1"/>
          </p:cNvSpPr>
          <p:nvPr/>
        </p:nvSpPr>
        <p:spPr bwMode="auto">
          <a:xfrm>
            <a:off x="5979472" y="5116093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36"/>
          <p:cNvSpPr>
            <a:spLocks noChangeShapeType="1"/>
          </p:cNvSpPr>
          <p:nvPr/>
        </p:nvSpPr>
        <p:spPr bwMode="auto">
          <a:xfrm>
            <a:off x="6182688" y="594248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Oval 24"/>
          <p:cNvSpPr>
            <a:spLocks noChangeArrowheads="1"/>
          </p:cNvSpPr>
          <p:nvPr/>
        </p:nvSpPr>
        <p:spPr bwMode="auto">
          <a:xfrm>
            <a:off x="6182688" y="624244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5" name="Right Arrow 124"/>
          <p:cNvSpPr/>
          <p:nvPr/>
        </p:nvSpPr>
        <p:spPr>
          <a:xfrm>
            <a:off x="6171159" y="3940707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6" name="Oval 24"/>
          <p:cNvSpPr>
            <a:spLocks noChangeArrowheads="1"/>
          </p:cNvSpPr>
          <p:nvPr/>
        </p:nvSpPr>
        <p:spPr bwMode="auto">
          <a:xfrm>
            <a:off x="7705253" y="4690471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7" name="Oval 26"/>
          <p:cNvSpPr>
            <a:spLocks noChangeArrowheads="1"/>
          </p:cNvSpPr>
          <p:nvPr/>
        </p:nvSpPr>
        <p:spPr bwMode="auto">
          <a:xfrm>
            <a:off x="7371664" y="39430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8" name="Line 36"/>
          <p:cNvSpPr>
            <a:spLocks noChangeShapeType="1"/>
          </p:cNvSpPr>
          <p:nvPr/>
        </p:nvSpPr>
        <p:spPr bwMode="auto">
          <a:xfrm>
            <a:off x="7784423" y="4296643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36"/>
          <p:cNvSpPr>
            <a:spLocks noChangeShapeType="1"/>
          </p:cNvSpPr>
          <p:nvPr/>
        </p:nvSpPr>
        <p:spPr bwMode="auto">
          <a:xfrm>
            <a:off x="8060845" y="5115117"/>
            <a:ext cx="160517" cy="3078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Oval 24"/>
          <p:cNvSpPr>
            <a:spLocks noChangeArrowheads="1"/>
          </p:cNvSpPr>
          <p:nvPr/>
        </p:nvSpPr>
        <p:spPr bwMode="auto">
          <a:xfrm>
            <a:off x="7987639" y="542299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1" name="Line 34"/>
          <p:cNvSpPr>
            <a:spLocks noChangeShapeType="1"/>
          </p:cNvSpPr>
          <p:nvPr/>
        </p:nvSpPr>
        <p:spPr bwMode="auto">
          <a:xfrm flipH="1">
            <a:off x="7293176" y="4331439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7009753" y="46784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3" name="Line 34"/>
          <p:cNvSpPr>
            <a:spLocks noChangeShapeType="1"/>
          </p:cNvSpPr>
          <p:nvPr/>
        </p:nvSpPr>
        <p:spPr bwMode="auto">
          <a:xfrm flipH="1">
            <a:off x="6973269" y="510504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Oval 26"/>
          <p:cNvSpPr>
            <a:spLocks noChangeArrowheads="1"/>
          </p:cNvSpPr>
          <p:nvPr/>
        </p:nvSpPr>
        <p:spPr bwMode="auto">
          <a:xfrm>
            <a:off x="6687682" y="545743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186560" y="521079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138" name="TextBox 137"/>
          <p:cNvSpPr txBox="1"/>
          <p:nvPr/>
        </p:nvSpPr>
        <p:spPr>
          <a:xfrm>
            <a:off x="5980537" y="471332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139" name="TextBox 138"/>
          <p:cNvSpPr txBox="1"/>
          <p:nvPr/>
        </p:nvSpPr>
        <p:spPr>
          <a:xfrm>
            <a:off x="4938527" y="39002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140" name="TextBox 139"/>
          <p:cNvSpPr txBox="1"/>
          <p:nvPr/>
        </p:nvSpPr>
        <p:spPr>
          <a:xfrm>
            <a:off x="8148656" y="46784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141" name="TextBox 140"/>
          <p:cNvSpPr txBox="1"/>
          <p:nvPr/>
        </p:nvSpPr>
        <p:spPr>
          <a:xfrm>
            <a:off x="7812274" y="387917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142" name="TextBox 141"/>
          <p:cNvSpPr txBox="1"/>
          <p:nvPr/>
        </p:nvSpPr>
        <p:spPr>
          <a:xfrm>
            <a:off x="6694035" y="4694995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27" t="65992" r="21486" b="6123"/>
          <a:stretch/>
        </p:blipFill>
        <p:spPr bwMode="auto">
          <a:xfrm>
            <a:off x="4306444" y="1878420"/>
            <a:ext cx="4546472" cy="192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1751107" y="618667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3695691" y="5896938"/>
            <a:ext cx="189546" cy="2858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Oval 26"/>
          <p:cNvSpPr>
            <a:spLocks noChangeArrowheads="1"/>
          </p:cNvSpPr>
          <p:nvPr/>
        </p:nvSpPr>
        <p:spPr bwMode="auto">
          <a:xfrm>
            <a:off x="3724095" y="617342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0" name="Oval 26"/>
          <p:cNvSpPr>
            <a:spLocks noChangeArrowheads="1"/>
          </p:cNvSpPr>
          <p:nvPr/>
        </p:nvSpPr>
        <p:spPr bwMode="auto">
          <a:xfrm>
            <a:off x="5529738" y="620378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>
            <a:off x="5840865" y="5885949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Oval 26"/>
          <p:cNvSpPr>
            <a:spLocks noChangeArrowheads="1"/>
          </p:cNvSpPr>
          <p:nvPr/>
        </p:nvSpPr>
        <p:spPr bwMode="auto">
          <a:xfrm>
            <a:off x="7379147" y="543973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3" name="Line 38"/>
          <p:cNvSpPr>
            <a:spLocks noChangeShapeType="1"/>
          </p:cNvSpPr>
          <p:nvPr/>
        </p:nvSpPr>
        <p:spPr bwMode="auto">
          <a:xfrm flipH="1">
            <a:off x="7690274" y="5121898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83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7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90" grpId="0"/>
      <p:bldP spid="91" grpId="0"/>
      <p:bldP spid="92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3" grpId="0" animBg="1"/>
      <p:bldP spid="105" grpId="0" animBg="1"/>
      <p:bldP spid="107" grpId="0"/>
      <p:bldP spid="108" grpId="0"/>
      <p:bldP spid="109" grpId="0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7" grpId="0"/>
      <p:bldP spid="138" grpId="0"/>
      <p:bldP spid="139" grpId="0"/>
      <p:bldP spid="140" grpId="0"/>
      <p:bldP spid="141" grpId="0"/>
      <p:bldP spid="142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12213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Cases 1 &amp; 2</a:t>
            </a:r>
            <a:r>
              <a:rPr lang="en-ZA" sz="2000" dirty="0" smtClean="0"/>
              <a:t> (</a:t>
            </a:r>
            <a:r>
              <a:rPr lang="en-ZA" sz="2000" dirty="0" smtClean="0">
                <a:solidFill>
                  <a:schemeClr val="accent5"/>
                </a:solidFill>
              </a:rPr>
              <a:t>root +2, right &gt;= 0</a:t>
            </a:r>
            <a:r>
              <a:rPr lang="en-ZA" sz="2000" dirty="0" smtClean="0"/>
              <a:t>) require the same single rotation – do with a single if statement</a:t>
            </a:r>
          </a:p>
          <a:p>
            <a:r>
              <a:rPr lang="en-ZA" sz="2000" dirty="0">
                <a:solidFill>
                  <a:srgbClr val="FF0000"/>
                </a:solidFill>
              </a:rPr>
              <a:t>Cases </a:t>
            </a:r>
            <a:r>
              <a:rPr lang="en-ZA" sz="2000" dirty="0" smtClean="0">
                <a:solidFill>
                  <a:srgbClr val="FF0000"/>
                </a:solidFill>
              </a:rPr>
              <a:t>3 </a:t>
            </a:r>
            <a:r>
              <a:rPr lang="en-ZA" sz="2000" dirty="0">
                <a:solidFill>
                  <a:srgbClr val="FF0000"/>
                </a:solidFill>
              </a:rPr>
              <a:t>&amp; </a:t>
            </a:r>
            <a:r>
              <a:rPr lang="en-ZA" sz="2000" dirty="0" smtClean="0">
                <a:solidFill>
                  <a:srgbClr val="FF0000"/>
                </a:solidFill>
              </a:rPr>
              <a:t>4</a:t>
            </a:r>
            <a:r>
              <a:rPr lang="en-ZA" sz="2000" dirty="0" smtClean="0"/>
              <a:t> (</a:t>
            </a:r>
            <a:r>
              <a:rPr lang="en-ZA" sz="2000" dirty="0" smtClean="0">
                <a:solidFill>
                  <a:schemeClr val="accent5"/>
                </a:solidFill>
              </a:rPr>
              <a:t>root +2, right &lt; 0</a:t>
            </a:r>
            <a:r>
              <a:rPr lang="en-ZA" sz="2000" dirty="0" smtClean="0"/>
              <a:t>) require </a:t>
            </a:r>
            <a:r>
              <a:rPr lang="en-ZA" sz="2000" dirty="0"/>
              <a:t>the </a:t>
            </a:r>
            <a:r>
              <a:rPr lang="en-ZA" sz="2000" dirty="0" smtClean="0"/>
              <a:t>same double rotation – do with a single if statement</a:t>
            </a:r>
          </a:p>
          <a:p>
            <a:endParaRPr lang="en-ZA" sz="2000" dirty="0" smtClean="0"/>
          </a:p>
          <a:p>
            <a:r>
              <a:rPr lang="en-ZA" sz="2000" dirty="0" smtClean="0"/>
              <a:t>Four more cases if the right branch becomes too short: mirror the 4 cases discussed</a:t>
            </a:r>
          </a:p>
          <a:p>
            <a:endParaRPr lang="en-ZA" sz="2000" dirty="0" smtClean="0"/>
          </a:p>
          <a:p>
            <a:r>
              <a:rPr lang="en-ZA" sz="2000" dirty="0" smtClean="0"/>
              <a:t>8 distinct cases to consider in total </a:t>
            </a:r>
          </a:p>
          <a:p>
            <a:endParaRPr lang="en-ZA" sz="2000" dirty="0" smtClean="0"/>
          </a:p>
          <a:p>
            <a:r>
              <a:rPr lang="en-ZA" sz="2000" dirty="0" smtClean="0">
                <a:solidFill>
                  <a:srgbClr val="0070C0"/>
                </a:solidFill>
              </a:rPr>
              <a:t>Try it out as an exercise!</a:t>
            </a:r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4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A BST is </a:t>
            </a:r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height-balanced</a:t>
            </a:r>
            <a:r>
              <a:rPr kumimoji="1" lang="en-ZA" sz="2300" dirty="0" smtClean="0">
                <a:ea typeface="新細明體" charset="-120"/>
              </a:rPr>
              <a:t> if the difference in height of both sub-trees of all nodes is either </a:t>
            </a:r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zero</a:t>
            </a:r>
            <a:r>
              <a:rPr kumimoji="1" lang="en-ZA" sz="2300" dirty="0" smtClean="0">
                <a:ea typeface="新細明體" charset="-120"/>
              </a:rPr>
              <a:t> or </a:t>
            </a:r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one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A BST is </a:t>
            </a:r>
            <a:r>
              <a:rPr kumimoji="1" lang="en-ZA" sz="2300" dirty="0" smtClean="0">
                <a:solidFill>
                  <a:schemeClr val="accent5"/>
                </a:solidFill>
                <a:ea typeface="新細明體" charset="-120"/>
              </a:rPr>
              <a:t>perfectly balanced </a:t>
            </a:r>
            <a:r>
              <a:rPr kumimoji="1" lang="en-ZA" sz="2300" dirty="0" smtClean="0">
                <a:ea typeface="新細明體" charset="-120"/>
              </a:rPr>
              <a:t>if it is balanced and all leaves are on one, max two levels</a:t>
            </a:r>
            <a:endParaRPr lang="en-ZA" sz="1600" dirty="0" smtClean="0">
              <a:solidFill>
                <a:srgbClr val="0070C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Balanced</a:t>
            </a:r>
            <a:r>
              <a:rPr lang="en-US" dirty="0" smtClean="0"/>
              <a:t> 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1836240" y="299073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1298077" y="391624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2299790" y="391624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761752" y="487509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1644152" y="341300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2220415" y="337490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2642690" y="433375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1842590" y="487861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2148977" y="434044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842255" y="487033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1124035" y="432326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6853218" y="276213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7259826" y="3463454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7656874" y="419697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7237393" y="3146307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8073149" y="493902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7603283" y="3890351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7992218" y="4632404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8500333" y="566198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8419402" y="5355356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185234" y="272030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5" name="Oval 24"/>
          <p:cNvSpPr>
            <a:spLocks noChangeArrowheads="1"/>
          </p:cNvSpPr>
          <p:nvPr/>
        </p:nvSpPr>
        <p:spPr bwMode="auto">
          <a:xfrm>
            <a:off x="6275816" y="4237677"/>
            <a:ext cx="492126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4758196" y="3080951"/>
            <a:ext cx="460374" cy="4303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599570" y="3080950"/>
            <a:ext cx="450972" cy="4441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238228" y="3881390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5694170" y="425306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5888465" y="3982305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4414883" y="348385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5543105" y="500051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5744999" y="4710262"/>
            <a:ext cx="82752" cy="29024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5857528" y="352510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4757072" y="390711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704248" y="425651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4033442" y="422716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flipH="1">
            <a:off x="4339193" y="389035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3731473" y="497461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 flipH="1">
            <a:off x="4042600" y="465677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Oval 26"/>
          <p:cNvSpPr>
            <a:spLocks noChangeArrowheads="1"/>
          </p:cNvSpPr>
          <p:nvPr/>
        </p:nvSpPr>
        <p:spPr bwMode="auto">
          <a:xfrm>
            <a:off x="3462408" y="5722062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6" name="Line 38"/>
          <p:cNvSpPr>
            <a:spLocks noChangeShapeType="1"/>
          </p:cNvSpPr>
          <p:nvPr/>
        </p:nvSpPr>
        <p:spPr bwMode="auto">
          <a:xfrm flipH="1">
            <a:off x="3773535" y="540422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37"/>
          <p:cNvSpPr>
            <a:spLocks noChangeShapeType="1"/>
          </p:cNvSpPr>
          <p:nvPr/>
        </p:nvSpPr>
        <p:spPr bwMode="auto">
          <a:xfrm>
            <a:off x="4402279" y="4654175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4338937" y="499207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>
            <a:off x="5074192" y="4684368"/>
            <a:ext cx="108523" cy="33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4978662" y="499207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70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How do we balance a tree?</a:t>
            </a:r>
            <a:endParaRPr kumimoji="1" lang="en-ZA" sz="2300" dirty="0" smtClean="0">
              <a:solidFill>
                <a:srgbClr val="FF0000"/>
              </a:solidFill>
              <a:ea typeface="新細明體" charset="-120"/>
            </a:endParaRPr>
          </a:p>
          <a:p>
            <a:pPr lvl="0"/>
            <a:r>
              <a:rPr kumimoji="1" lang="en-ZA" sz="2300" dirty="0" smtClean="0">
                <a:ea typeface="新細明體" charset="-120"/>
              </a:rPr>
              <a:t>Order of insertion matters:</a:t>
            </a:r>
          </a:p>
          <a:p>
            <a:pPr lvl="1"/>
            <a:r>
              <a:rPr kumimoji="1" lang="en-ZA" sz="1600" dirty="0" smtClean="0">
                <a:solidFill>
                  <a:srgbClr val="0070C0"/>
                </a:solidFill>
                <a:ea typeface="新細明體" charset="-120"/>
              </a:rPr>
              <a:t>A D E F Z</a:t>
            </a:r>
          </a:p>
          <a:p>
            <a:pPr lvl="1"/>
            <a:r>
              <a:rPr kumimoji="1" lang="en-ZA" sz="1600" dirty="0" smtClean="0">
                <a:solidFill>
                  <a:srgbClr val="0070C0"/>
                </a:solidFill>
                <a:ea typeface="新細明體" charset="-120"/>
              </a:rPr>
              <a:t>E A D F Z</a:t>
            </a:r>
            <a:endParaRPr lang="en-ZA" sz="1600" dirty="0" smtClean="0">
              <a:solidFill>
                <a:srgbClr val="0070C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Balanced</a:t>
            </a:r>
            <a:r>
              <a:rPr lang="en-US" dirty="0" smtClean="0"/>
              <a:t> 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189526" y="284468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5611465" y="366832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836210" y="366832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5890054" y="3266958"/>
            <a:ext cx="375672" cy="4235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6573701" y="3228858"/>
            <a:ext cx="422275" cy="461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1662663" y="291770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2069271" y="361903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2466319" y="435255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2046838" y="3301883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2882594" y="5094604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2412728" y="4045927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2801663" y="4787980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3309778" y="581755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3228847" y="5510932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36"/>
          <p:cNvSpPr>
            <a:spLocks noChangeShapeType="1"/>
          </p:cNvSpPr>
          <p:nvPr/>
        </p:nvSpPr>
        <p:spPr bwMode="auto">
          <a:xfrm>
            <a:off x="5946809" y="4112826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Oval 39"/>
          <p:cNvSpPr>
            <a:spLocks noChangeArrowheads="1"/>
          </p:cNvSpPr>
          <p:nvPr/>
        </p:nvSpPr>
        <p:spPr bwMode="auto">
          <a:xfrm>
            <a:off x="5978215" y="462450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>
            <a:off x="7199691" y="4069476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Oval 39"/>
          <p:cNvSpPr>
            <a:spLocks noChangeArrowheads="1"/>
          </p:cNvSpPr>
          <p:nvPr/>
        </p:nvSpPr>
        <p:spPr bwMode="auto">
          <a:xfrm>
            <a:off x="7231097" y="458115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03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  <p:bldP spid="29" grpId="0" animBg="1"/>
      <p:bldP spid="31" grpId="0" animBg="1"/>
      <p:bldP spid="32" grpId="0" animBg="1"/>
      <p:bldP spid="34" grpId="0" animBg="1"/>
      <p:bldP spid="36" grpId="0" animBg="1"/>
      <p:bldP spid="33" grpId="0" animBg="1"/>
      <p:bldP spid="44" grpId="0" animBg="1"/>
      <p:bldP spid="45" grpId="0" animBg="1"/>
      <p:bldP spid="46" grpId="0" animBg="1"/>
      <p:bldP spid="61" grpId="0" animBg="1"/>
      <p:bldP spid="62" grpId="0" animBg="1"/>
      <p:bldP spid="63" grpId="0" animBg="1"/>
      <p:bldP spid="64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kumimoji="1" lang="en-ZA" sz="2300" dirty="0" smtClean="0">
                <a:ea typeface="新細明體" charset="-120"/>
              </a:rPr>
              <a:t>Sort the data</a:t>
            </a:r>
            <a:endParaRPr kumimoji="1" lang="en-ZA" sz="2300" dirty="0" smtClean="0">
              <a:solidFill>
                <a:srgbClr val="FF0000"/>
              </a:solidFill>
              <a:ea typeface="新細明體" charset="-120"/>
            </a:endParaRPr>
          </a:p>
          <a:p>
            <a:pPr marL="457200" lvl="0" indent="-457200">
              <a:buFont typeface="+mj-lt"/>
              <a:buAutoNum type="arabicPeriod"/>
            </a:pPr>
            <a:r>
              <a:rPr kumimoji="1" lang="en-ZA" sz="2300" dirty="0" smtClean="0">
                <a:ea typeface="新細明體" charset="-120"/>
              </a:rPr>
              <a:t>Find the middle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sz="2300" dirty="0" smtClean="0">
                <a:ea typeface="新細明體" charset="-120"/>
              </a:rPr>
              <a:t>Insert the middle element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sz="2300" dirty="0" smtClean="0">
                <a:ea typeface="新細明體" charset="-120"/>
              </a:rPr>
              <a:t>Repeat (2) on the left half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sz="2300" dirty="0" smtClean="0">
                <a:ea typeface="新細明體" charset="-120"/>
              </a:rPr>
              <a:t>Repeat (2) on the right half</a:t>
            </a:r>
          </a:p>
          <a:p>
            <a:pPr marL="457200" lvl="0" indent="-457200">
              <a:buFont typeface="+mj-lt"/>
              <a:buAutoNum type="arabicPeriod"/>
            </a:pPr>
            <a:endParaRPr kumimoji="1" lang="en-ZA" sz="2300" dirty="0">
              <a:ea typeface="新細明體" charset="-120"/>
            </a:endParaRPr>
          </a:p>
          <a:p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Problem?</a:t>
            </a:r>
          </a:p>
          <a:p>
            <a:r>
              <a:rPr kumimoji="1" lang="en-ZA" sz="2300" dirty="0" smtClean="0">
                <a:ea typeface="新細明體" charset="-120"/>
              </a:rPr>
              <a:t>An external data structure is necessary</a:t>
            </a:r>
          </a:p>
          <a:p>
            <a:r>
              <a:rPr kumimoji="1" lang="en-ZA" sz="2300" dirty="0" smtClean="0">
                <a:ea typeface="新細明體" charset="-120"/>
              </a:rPr>
              <a:t>Sorting is necessary</a:t>
            </a:r>
          </a:p>
          <a:p>
            <a:r>
              <a:rPr kumimoji="1" lang="en-ZA" sz="2300" dirty="0" smtClean="0">
                <a:ea typeface="新細明體" charset="-120"/>
              </a:rPr>
              <a:t>Must we do this every time an item is inserted?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Balanced</a:t>
            </a:r>
            <a:r>
              <a:rPr lang="en-US" dirty="0" smtClean="0"/>
              <a:t> 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716747" y="130420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138686" y="212785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363431" y="212785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6417275" y="1726482"/>
            <a:ext cx="375672" cy="4235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100922" y="1688382"/>
            <a:ext cx="422275" cy="461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36"/>
          <p:cNvSpPr>
            <a:spLocks noChangeShapeType="1"/>
          </p:cNvSpPr>
          <p:nvPr/>
        </p:nvSpPr>
        <p:spPr bwMode="auto">
          <a:xfrm>
            <a:off x="6474030" y="2572350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Oval 39"/>
          <p:cNvSpPr>
            <a:spLocks noChangeArrowheads="1"/>
          </p:cNvSpPr>
          <p:nvPr/>
        </p:nvSpPr>
        <p:spPr bwMode="auto">
          <a:xfrm>
            <a:off x="6505436" y="3084025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>
            <a:off x="7726912" y="2529000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Oval 39"/>
          <p:cNvSpPr>
            <a:spLocks noChangeArrowheads="1"/>
          </p:cNvSpPr>
          <p:nvPr/>
        </p:nvSpPr>
        <p:spPr bwMode="auto">
          <a:xfrm>
            <a:off x="7758318" y="3040675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81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Day–Stout–Warren (DSW) </a:t>
            </a:r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algorithm:</a:t>
            </a:r>
            <a:r>
              <a:rPr kumimoji="1" lang="en-ZA" sz="2300" dirty="0" smtClean="0">
                <a:ea typeface="新細明體" charset="-120"/>
              </a:rPr>
              <a:t> a </a:t>
            </a:r>
            <a:r>
              <a:rPr kumimoji="1" lang="en-ZA" sz="2300" dirty="0">
                <a:ea typeface="新細明體" charset="-120"/>
              </a:rPr>
              <a:t>method for efficiently balancing </a:t>
            </a:r>
            <a:r>
              <a:rPr kumimoji="1" lang="en-ZA" sz="2300" dirty="0" smtClean="0">
                <a:ea typeface="新細明體" charset="-120"/>
              </a:rPr>
              <a:t>BSTs without an additional data structure</a:t>
            </a:r>
          </a:p>
          <a:p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What it does: </a:t>
            </a:r>
            <a:r>
              <a:rPr kumimoji="1" lang="en-ZA" sz="2300" dirty="0" smtClean="0">
                <a:ea typeface="新細明體" charset="-120"/>
              </a:rPr>
              <a:t>converts an arbitrary BST into a perfectly balanced BST</a:t>
            </a:r>
          </a:p>
          <a:p>
            <a:r>
              <a:rPr kumimoji="1" lang="en-ZA" sz="2300" dirty="0" smtClean="0">
                <a:solidFill>
                  <a:srgbClr val="00B050"/>
                </a:solidFill>
                <a:ea typeface="新細明體" charset="-120"/>
              </a:rPr>
              <a:t>How:</a:t>
            </a:r>
            <a:r>
              <a:rPr kumimoji="1" lang="en-ZA" sz="2300" dirty="0" smtClean="0">
                <a:ea typeface="新細明體" charset="-120"/>
              </a:rPr>
              <a:t> by a series of </a:t>
            </a:r>
            <a:r>
              <a:rPr kumimoji="1" lang="en-ZA" sz="2300" u="sng" dirty="0" smtClean="0">
                <a:ea typeface="新細明體" charset="-120"/>
              </a:rPr>
              <a:t>tree rotations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458995" y="3962400"/>
            <a:ext cx="4226010" cy="18452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 smtClean="0">
                <a:ln w="10160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What is a tree rotation?</a:t>
            </a:r>
            <a:endParaRPr lang="en-ZA" sz="3200" b="1" dirty="0">
              <a:ln w="10160">
                <a:solidFill>
                  <a:schemeClr val="bg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24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r>
              <a:rPr kumimoji="1" lang="en-ZA" sz="2300" dirty="0" smtClean="0">
                <a:ea typeface="新細明體" charset="-120"/>
              </a:rPr>
              <a:t>A single rotation swaps the roles of a child node and a parent node without breaking the BST relationship</a:t>
            </a:r>
          </a:p>
          <a:p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Two types of rotations: </a:t>
            </a:r>
          </a:p>
          <a:p>
            <a:pPr lvl="1"/>
            <a:r>
              <a:rPr kumimoji="1" lang="en-ZA" sz="2000" dirty="0" smtClean="0">
                <a:solidFill>
                  <a:srgbClr val="FF0000"/>
                </a:solidFill>
                <a:ea typeface="新細明體" charset="-120"/>
              </a:rPr>
              <a:t>Left rotation: </a:t>
            </a:r>
            <a:r>
              <a:rPr kumimoji="1" lang="en-ZA" sz="2000" dirty="0" smtClean="0">
                <a:ea typeface="新細明體" charset="-120"/>
              </a:rPr>
              <a:t>parent becomes the left child of its right child (i.e., parent moves to the left)</a:t>
            </a:r>
          </a:p>
          <a:p>
            <a:pPr lvl="1"/>
            <a:r>
              <a:rPr kumimoji="1" lang="en-ZA" sz="2000" dirty="0" smtClean="0">
                <a:solidFill>
                  <a:srgbClr val="FF0000"/>
                </a:solidFill>
                <a:ea typeface="新細明體" charset="-120"/>
              </a:rPr>
              <a:t>Right rotation: </a:t>
            </a:r>
            <a:r>
              <a:rPr kumimoji="1" lang="en-ZA" sz="2000" dirty="0" smtClean="0">
                <a:ea typeface="新細明體" charset="-120"/>
              </a:rPr>
              <a:t>parent becomes the right child of its left child (i.e., parent moves to the right)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Rotations</a:t>
            </a:r>
            <a:endParaRPr lang="en-US" dirty="0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3788579" y="4415279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4157717" y="368175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6" name="Oval 24"/>
          <p:cNvSpPr>
            <a:spLocks noChangeArrowheads="1"/>
          </p:cNvSpPr>
          <p:nvPr/>
        </p:nvSpPr>
        <p:spPr bwMode="auto">
          <a:xfrm>
            <a:off x="4554765" y="4415279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flipV="1">
            <a:off x="4096014" y="4108654"/>
            <a:ext cx="149765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>
            <a:off x="4501174" y="4108655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1164828" y="6155754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1533966" y="542223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1472263" y="5849129"/>
            <a:ext cx="149765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24"/>
          <p:cNvSpPr>
            <a:spLocks noChangeArrowheads="1"/>
          </p:cNvSpPr>
          <p:nvPr/>
        </p:nvSpPr>
        <p:spPr bwMode="auto">
          <a:xfrm>
            <a:off x="1846866" y="467357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Line 36"/>
          <p:cNvSpPr>
            <a:spLocks noChangeShapeType="1"/>
          </p:cNvSpPr>
          <p:nvPr/>
        </p:nvSpPr>
        <p:spPr bwMode="auto">
          <a:xfrm flipV="1">
            <a:off x="1846866" y="5112304"/>
            <a:ext cx="149765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6946225" y="5391929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5" name="Oval 24"/>
          <p:cNvSpPr>
            <a:spLocks noChangeArrowheads="1"/>
          </p:cNvSpPr>
          <p:nvPr/>
        </p:nvSpPr>
        <p:spPr bwMode="auto">
          <a:xfrm>
            <a:off x="7343273" y="612545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6" name="Line 36"/>
          <p:cNvSpPr>
            <a:spLocks noChangeShapeType="1"/>
          </p:cNvSpPr>
          <p:nvPr/>
        </p:nvSpPr>
        <p:spPr bwMode="auto">
          <a:xfrm>
            <a:off x="7289682" y="5818826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6563549" y="466691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Line 36"/>
          <p:cNvSpPr>
            <a:spLocks noChangeShapeType="1"/>
          </p:cNvSpPr>
          <p:nvPr/>
        </p:nvSpPr>
        <p:spPr bwMode="auto">
          <a:xfrm>
            <a:off x="6884521" y="5093837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own Arrow 2"/>
          <p:cNvSpPr/>
          <p:nvPr/>
        </p:nvSpPr>
        <p:spPr>
          <a:xfrm rot="3565903">
            <a:off x="2952087" y="3737345"/>
            <a:ext cx="502508" cy="128224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 rot="17654586">
            <a:off x="5521676" y="3674119"/>
            <a:ext cx="502508" cy="1442835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2138" y="5166736"/>
            <a:ext cx="199766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rotation </a:t>
            </a:r>
            <a:b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child E about</a:t>
            </a:r>
            <a:b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 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29242" y="3699626"/>
            <a:ext cx="199766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 rotation </a:t>
            </a:r>
            <a:b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child A about</a:t>
            </a:r>
            <a:b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 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831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3" grpId="0" animBg="1"/>
      <p:bldP spid="59" grpId="0" animBg="1"/>
      <p:bldP spid="4" grpId="0"/>
      <p:bldP spid="60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r>
              <a:rPr kumimoji="1" lang="en-ZA" sz="2300" dirty="0" smtClean="0">
                <a:ea typeface="新細明體" charset="-120"/>
              </a:rPr>
              <a:t>What if the child nodes rotated are </a:t>
            </a:r>
            <a:br>
              <a:rPr kumimoji="1" lang="en-ZA" sz="2300" dirty="0" smtClean="0">
                <a:ea typeface="新細明體" charset="-120"/>
              </a:rPr>
            </a:br>
            <a:r>
              <a:rPr kumimoji="1" lang="en-ZA" sz="2300" dirty="0" smtClean="0">
                <a:ea typeface="新細明體" charset="-120"/>
              </a:rPr>
              <a:t>not leaf nodes?</a:t>
            </a:r>
            <a:br>
              <a:rPr kumimoji="1" lang="en-ZA" sz="2300" dirty="0" smtClean="0">
                <a:ea typeface="新細明體" charset="-120"/>
              </a:rPr>
            </a:br>
            <a:endParaRPr kumimoji="1" lang="en-ZA" sz="2300" dirty="0" smtClean="0">
              <a:ea typeface="新細明體" charset="-120"/>
            </a:endParaRPr>
          </a:p>
          <a:p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Right rotation algorithm: 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Parent becomes right child of</a:t>
            </a:r>
            <a:br>
              <a:rPr kumimoji="1" lang="en-ZA" dirty="0" smtClean="0">
                <a:ea typeface="新細明體" charset="-120"/>
              </a:rPr>
            </a:br>
            <a:r>
              <a:rPr kumimoji="1" lang="en-ZA" dirty="0" smtClean="0">
                <a:ea typeface="新細明體" charset="-120"/>
              </a:rPr>
              <a:t>its left child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Left child’s </a:t>
            </a:r>
            <a:r>
              <a:rPr kumimoji="1" lang="en-ZA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right branch </a:t>
            </a:r>
            <a:r>
              <a:rPr kumimoji="1" lang="en-ZA" dirty="0" smtClean="0">
                <a:ea typeface="新細明體" charset="-120"/>
              </a:rPr>
              <a:t>becomes the old parent’s </a:t>
            </a:r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left branch</a:t>
            </a:r>
            <a:r>
              <a:rPr kumimoji="1" lang="en-ZA" dirty="0">
                <a:ea typeface="新細明體" charset="-120"/>
              </a:rPr>
              <a:t/>
            </a:r>
            <a:br>
              <a:rPr kumimoji="1" lang="en-ZA" dirty="0">
                <a:ea typeface="新細明體" charset="-120"/>
              </a:rPr>
            </a:br>
            <a:r>
              <a:rPr kumimoji="1" lang="en-ZA" dirty="0" smtClean="0">
                <a:ea typeface="新細明體" charset="-120"/>
              </a:rPr>
              <a:t>(Example: </a:t>
            </a:r>
            <a:r>
              <a:rPr kumimoji="1" lang="en-ZA" dirty="0" smtClean="0">
                <a:solidFill>
                  <a:schemeClr val="accent4">
                    <a:lumMod val="75000"/>
                  </a:schemeClr>
                </a:solidFill>
                <a:ea typeface="新細明體" charset="-120"/>
              </a:rPr>
              <a:t>C</a:t>
            </a:r>
            <a:r>
              <a:rPr kumimoji="1" lang="en-ZA" dirty="0" smtClean="0">
                <a:ea typeface="新細明體" charset="-120"/>
              </a:rPr>
              <a:t> &lt; </a:t>
            </a:r>
            <a:r>
              <a:rPr kumimoji="1" lang="en-ZA" dirty="0" smtClean="0">
                <a:solidFill>
                  <a:srgbClr val="0070C0"/>
                </a:solidFill>
                <a:ea typeface="新細明體" charset="-120"/>
              </a:rPr>
              <a:t>D</a:t>
            </a:r>
            <a:r>
              <a:rPr kumimoji="1" lang="en-ZA" dirty="0" smtClean="0">
                <a:ea typeface="新細明體" charset="-120"/>
              </a:rPr>
              <a:t> &lt; </a:t>
            </a:r>
            <a:r>
              <a:rPr kumimoji="1" lang="en-ZA" dirty="0" smtClean="0">
                <a:solidFill>
                  <a:schemeClr val="accent2"/>
                </a:solidFill>
                <a:ea typeface="新細明體" charset="-120"/>
              </a:rPr>
              <a:t>G</a:t>
            </a:r>
            <a:r>
              <a:rPr kumimoji="1" lang="en-ZA" dirty="0" smtClean="0">
                <a:ea typeface="新細明體" charset="-120"/>
              </a:rPr>
              <a:t>: </a:t>
            </a:r>
            <a:r>
              <a:rPr kumimoji="1" lang="en-ZA" dirty="0" smtClean="0">
                <a:solidFill>
                  <a:srgbClr val="0070C0"/>
                </a:solidFill>
                <a:ea typeface="新細明體" charset="-120"/>
              </a:rPr>
              <a:t>D</a:t>
            </a:r>
            <a:r>
              <a:rPr kumimoji="1" lang="en-ZA" dirty="0" smtClean="0">
                <a:ea typeface="新細明體" charset="-120"/>
              </a:rPr>
              <a:t> can be right of </a:t>
            </a:r>
            <a:r>
              <a:rPr kumimoji="1" lang="en-ZA" dirty="0" smtClean="0">
                <a:solidFill>
                  <a:schemeClr val="accent4">
                    <a:lumMod val="75000"/>
                  </a:schemeClr>
                </a:solidFill>
                <a:ea typeface="新細明體" charset="-120"/>
              </a:rPr>
              <a:t>C</a:t>
            </a:r>
            <a:r>
              <a:rPr kumimoji="1" lang="en-ZA" dirty="0" smtClean="0">
                <a:ea typeface="新細明體" charset="-120"/>
              </a:rPr>
              <a:t> or left of </a:t>
            </a:r>
            <a:r>
              <a:rPr kumimoji="1" lang="en-ZA" dirty="0" smtClean="0">
                <a:solidFill>
                  <a:schemeClr val="accent2"/>
                </a:solidFill>
                <a:ea typeface="新細明體" charset="-120"/>
              </a:rPr>
              <a:t>G </a:t>
            </a:r>
            <a:r>
              <a:rPr kumimoji="1" lang="en-ZA" dirty="0" smtClean="0">
                <a:ea typeface="新細明體" charset="-120"/>
              </a:rPr>
              <a:t>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Rotations</a:t>
            </a:r>
            <a:endParaRPr lang="en-US" dirty="0"/>
          </a:p>
        </p:txBody>
      </p:sp>
      <p:sp>
        <p:nvSpPr>
          <p:cNvPr id="34" name="Oval 39"/>
          <p:cNvSpPr>
            <a:spLocks noChangeArrowheads="1"/>
          </p:cNvSpPr>
          <p:nvPr/>
        </p:nvSpPr>
        <p:spPr bwMode="auto">
          <a:xfrm>
            <a:off x="7041159" y="62813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7383348" y="1051391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7330524" y="140079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6659718" y="1371443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6965469" y="1034626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6357749" y="211889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6668876" y="1801050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7028555" y="1798450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6965213" y="2136351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7700468" y="1828643"/>
            <a:ext cx="108523" cy="33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7604938" y="213635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" name="U-Turn Arrow 1"/>
          <p:cNvSpPr/>
          <p:nvPr/>
        </p:nvSpPr>
        <p:spPr>
          <a:xfrm>
            <a:off x="6759734" y="320139"/>
            <a:ext cx="1090888" cy="593124"/>
          </a:xfrm>
          <a:prstGeom prst="utur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2053" y="956188"/>
            <a:ext cx="74964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7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62" name="Oval 39"/>
          <p:cNvSpPr>
            <a:spLocks noChangeArrowheads="1"/>
          </p:cNvSpPr>
          <p:nvPr/>
        </p:nvSpPr>
        <p:spPr bwMode="auto">
          <a:xfrm>
            <a:off x="2028435" y="450586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2370624" y="4929125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2317800" y="527852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1646994" y="5249177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1952745" y="4912360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1345025" y="59966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 flipH="1">
            <a:off x="1656152" y="567878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7"/>
          <p:cNvSpPr>
            <a:spLocks noChangeShapeType="1"/>
          </p:cNvSpPr>
          <p:nvPr/>
        </p:nvSpPr>
        <p:spPr bwMode="auto">
          <a:xfrm>
            <a:off x="2015831" y="5676184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Oval 26"/>
          <p:cNvSpPr>
            <a:spLocks noChangeArrowheads="1"/>
          </p:cNvSpPr>
          <p:nvPr/>
        </p:nvSpPr>
        <p:spPr bwMode="auto">
          <a:xfrm>
            <a:off x="1952489" y="601408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>
            <a:off x="2687744" y="5706377"/>
            <a:ext cx="108523" cy="33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Oval 26"/>
          <p:cNvSpPr>
            <a:spLocks noChangeArrowheads="1"/>
          </p:cNvSpPr>
          <p:nvPr/>
        </p:nvSpPr>
        <p:spPr bwMode="auto">
          <a:xfrm>
            <a:off x="2592214" y="601408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74" name="Down Arrow 73"/>
          <p:cNvSpPr/>
          <p:nvPr/>
        </p:nvSpPr>
        <p:spPr>
          <a:xfrm rot="16200000">
            <a:off x="4412881" y="4392727"/>
            <a:ext cx="502508" cy="203995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Oval 26"/>
          <p:cNvSpPr>
            <a:spLocks noChangeArrowheads="1"/>
          </p:cNvSpPr>
          <p:nvPr/>
        </p:nvSpPr>
        <p:spPr bwMode="auto">
          <a:xfrm>
            <a:off x="6639983" y="3908866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7" name="Oval 26"/>
          <p:cNvSpPr>
            <a:spLocks noChangeArrowheads="1"/>
          </p:cNvSpPr>
          <p:nvPr/>
        </p:nvSpPr>
        <p:spPr bwMode="auto">
          <a:xfrm>
            <a:off x="6338014" y="465631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8" name="Line 38"/>
          <p:cNvSpPr>
            <a:spLocks noChangeShapeType="1"/>
          </p:cNvSpPr>
          <p:nvPr/>
        </p:nvSpPr>
        <p:spPr bwMode="auto">
          <a:xfrm flipH="1">
            <a:off x="6649141" y="4338473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>
            <a:off x="7008820" y="4335873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Oval 39"/>
          <p:cNvSpPr>
            <a:spLocks noChangeArrowheads="1"/>
          </p:cNvSpPr>
          <p:nvPr/>
        </p:nvSpPr>
        <p:spPr bwMode="auto">
          <a:xfrm>
            <a:off x="6988838" y="469726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1" name="Line 37"/>
          <p:cNvSpPr>
            <a:spLocks noChangeShapeType="1"/>
          </p:cNvSpPr>
          <p:nvPr/>
        </p:nvSpPr>
        <p:spPr bwMode="auto">
          <a:xfrm>
            <a:off x="7331027" y="5120524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Oval 26"/>
          <p:cNvSpPr>
            <a:spLocks noChangeArrowheads="1"/>
          </p:cNvSpPr>
          <p:nvPr/>
        </p:nvSpPr>
        <p:spPr bwMode="auto">
          <a:xfrm>
            <a:off x="7278203" y="54699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3" name="Line 37"/>
          <p:cNvSpPr>
            <a:spLocks noChangeShapeType="1"/>
          </p:cNvSpPr>
          <p:nvPr/>
        </p:nvSpPr>
        <p:spPr bwMode="auto">
          <a:xfrm>
            <a:off x="7648147" y="5897776"/>
            <a:ext cx="108523" cy="33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7552617" y="620548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85" name="Oval 26"/>
          <p:cNvSpPr>
            <a:spLocks noChangeArrowheads="1"/>
          </p:cNvSpPr>
          <p:nvPr/>
        </p:nvSpPr>
        <p:spPr bwMode="auto">
          <a:xfrm>
            <a:off x="6621999" y="5469924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6" name="Line 38"/>
          <p:cNvSpPr>
            <a:spLocks noChangeShapeType="1"/>
          </p:cNvSpPr>
          <p:nvPr/>
        </p:nvSpPr>
        <p:spPr bwMode="auto">
          <a:xfrm flipH="1">
            <a:off x="6943574" y="5120525"/>
            <a:ext cx="173344" cy="3651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671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5|3.8|17.9|21.3|18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7|18.6|10.2|2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8.3|18.9|5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6|23.1|7.9|47.3|8.2|8.9|13.8|10|63.8|15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57.1|12.7|13.3|44.9|5.9|14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2.9|6.5|3.5|4.7|12.3|5.1|6.6|7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1.9|11.2|46.5|12.7|4.3|6.2|15.4|30.7|31|22.7|15.4|14.9|33.1|13.2|9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9|27.3|33.9|21.1|2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3.2|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13.8|37.7|31.4|41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2.4|35.3|22.1|98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.9|9.2|80|5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77.7|47.8|61.5|55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18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36.1|78.4|13.9|36.5|3.4|26.9|15.7|3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4.1|33|9|9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4|15.9|17.3|22.7|7.3|18.5|11.9|7.6|67.6|2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0.8|37.7|3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3.5|20|19.1|61.5|51.5|33.8|9.7|19.5|8|17.3|12|100.6|1.9|6|10.5|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2.9|7.2|5.5|1.6|28.6|27.3|10.5|22.3|42.4|3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5|36.1|62|44.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1|13.2|63.7|3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|8.9|6.3|14.1|8.5|16.8|20.8|5.7|10.4|12.3|1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4|15.5|19.7|1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36.9|19.9|8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2|2.8|75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9|73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4|30.8|18.1|37.5|21.8|19.9|9.2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2270</Words>
  <Application>Microsoft Office PowerPoint</Application>
  <PresentationFormat>On-screen Show (4:3)</PresentationFormat>
  <Paragraphs>926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 Unicode MS</vt:lpstr>
      <vt:lpstr>Cambria Math</vt:lpstr>
      <vt:lpstr>Century Gothic</vt:lpstr>
      <vt:lpstr>Courier New</vt:lpstr>
      <vt:lpstr>新細明體</vt:lpstr>
      <vt:lpstr>Symbol</vt:lpstr>
      <vt:lpstr>Times New Roman</vt:lpstr>
      <vt:lpstr>Wingdings</vt:lpstr>
      <vt:lpstr>Presentation level design</vt:lpstr>
      <vt:lpstr>COS 212 Binary Trees: Balancing a Tree</vt:lpstr>
      <vt:lpstr>Binary Search Trees</vt:lpstr>
      <vt:lpstr>Binary Search Trees</vt:lpstr>
      <vt:lpstr>Balanced Binary Search Trees</vt:lpstr>
      <vt:lpstr>Balanced Binary Search Trees</vt:lpstr>
      <vt:lpstr>Balanced Binary Search Trees</vt:lpstr>
      <vt:lpstr>DSW Algorithm</vt:lpstr>
      <vt:lpstr>Rotations</vt:lpstr>
      <vt:lpstr>Rotations</vt:lpstr>
      <vt:lpstr>Right Rotation: Step-by-step</vt:lpstr>
      <vt:lpstr>Left Rotation</vt:lpstr>
      <vt:lpstr>Left Rotation</vt:lpstr>
      <vt:lpstr>DSW Algorithm</vt:lpstr>
      <vt:lpstr>Creating a backbone</vt:lpstr>
      <vt:lpstr>Creating a backbone</vt:lpstr>
      <vt:lpstr>DSW Algorithm</vt:lpstr>
      <vt:lpstr>DSW Algorithm</vt:lpstr>
      <vt:lpstr>DSW Algorithm</vt:lpstr>
      <vt:lpstr>DSW Algorithm</vt:lpstr>
      <vt:lpstr>DSW Algorithm: Creating Balanced BST</vt:lpstr>
      <vt:lpstr>AVL Trees</vt:lpstr>
      <vt:lpstr>AVL Trees</vt:lpstr>
      <vt:lpstr>AVL Trees: Insertion</vt:lpstr>
      <vt:lpstr>AVL Trees: Insertion</vt:lpstr>
      <vt:lpstr>AVL Trees: Insertion</vt:lpstr>
      <vt:lpstr>AVL Trees: Insertion</vt:lpstr>
      <vt:lpstr>AVL Trees: Insertion</vt:lpstr>
      <vt:lpstr>AVL Trees: Insertion</vt:lpstr>
      <vt:lpstr>AVL Trees: Insertion</vt:lpstr>
      <vt:lpstr>AVL Trees: Insertion</vt:lpstr>
      <vt:lpstr>AVL Trees: Insertion</vt:lpstr>
      <vt:lpstr>AVL Trees: Insertion</vt:lpstr>
      <vt:lpstr>AVL Trees: Deletion</vt:lpstr>
      <vt:lpstr>AVL Trees: Deletion</vt:lpstr>
      <vt:lpstr>AVL Trees: Deletion</vt:lpstr>
      <vt:lpstr>AVL Trees: Deletion</vt:lpstr>
      <vt:lpstr>AVL Trees: Deletion</vt:lpstr>
      <vt:lpstr>AVL Trees: Deletion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2021-04-12T14:09:40Z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