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409" r:id="rId3"/>
    <p:sldId id="396" r:id="rId4"/>
    <p:sldId id="398" r:id="rId5"/>
    <p:sldId id="399" r:id="rId6"/>
    <p:sldId id="400" r:id="rId7"/>
    <p:sldId id="401" r:id="rId8"/>
    <p:sldId id="410" r:id="rId9"/>
    <p:sldId id="411" r:id="rId10"/>
    <p:sldId id="402" r:id="rId11"/>
    <p:sldId id="412" r:id="rId12"/>
    <p:sldId id="403" r:id="rId13"/>
    <p:sldId id="405" r:id="rId14"/>
    <p:sldId id="406" r:id="rId15"/>
    <p:sldId id="407" r:id="rId16"/>
    <p:sldId id="4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0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4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1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8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4/12/2021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4/12/2021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4/12/2021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4/12/2021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4/12/2021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4/12/2021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4/12/2021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Binary Trees:</a:t>
            </a:r>
            <a:br>
              <a:rPr lang="en-US" dirty="0" smtClean="0"/>
            </a:br>
            <a:r>
              <a:rPr lang="en-US" dirty="0" smtClean="0"/>
              <a:t>Self-Adjusting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Case 2:</a:t>
            </a:r>
            <a:r>
              <a:rPr lang="en-ZA" dirty="0"/>
              <a:t> Homogeneous configuration</a:t>
            </a:r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and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are both left children (or both right children) </a:t>
            </a:r>
          </a:p>
          <a:p>
            <a:pPr lvl="1"/>
            <a:r>
              <a:rPr lang="en-ZA" sz="1900" dirty="0"/>
              <a:t>Homogeneous splay: </a:t>
            </a:r>
            <a:r>
              <a:rPr lang="en-ZA" sz="1900" dirty="0" smtClean="0"/>
              <a:t>Rotate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about </a:t>
            </a:r>
            <a:r>
              <a:rPr lang="en-ZA" sz="1900" dirty="0">
                <a:solidFill>
                  <a:srgbClr val="00B050"/>
                </a:solidFill>
              </a:rPr>
              <a:t>G</a:t>
            </a:r>
            <a:r>
              <a:rPr lang="en-ZA" sz="1900" dirty="0"/>
              <a:t>, then </a:t>
            </a:r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about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endParaRPr lang="en-ZA" dirty="0" smtClean="0">
              <a:solidFill>
                <a:srgbClr val="00B050"/>
              </a:solidFill>
            </a:endParaRPr>
          </a:p>
          <a:p>
            <a:endParaRPr lang="en-ZA" dirty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  <a:p>
            <a:endParaRPr lang="en-ZA" dirty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  <a:p>
            <a:endParaRPr lang="en-ZA" dirty="0">
              <a:solidFill>
                <a:srgbClr val="00B050"/>
              </a:solidFill>
            </a:endParaRPr>
          </a:p>
          <a:p>
            <a:endParaRPr lang="en-ZA" sz="800" dirty="0" smtClean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02757" y="2614710"/>
            <a:ext cx="54213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Splay</a:t>
            </a: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904002" y="347526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1832002" y="380012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1556305" y="393164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2172839" y="380372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98635" y="3913665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1466816" y="424581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1859416" y="423216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95097" y="429034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36962" y="428172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128519" y="2913015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6982082" y="204905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H="1">
            <a:off x="6910082" y="237390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7333134" y="250543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>
            <a:off x="7250919" y="237751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64242" y="244432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226375" y="281960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>
            <a:off x="7618975" y="280595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954656" y="286413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2297945" y="304969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2225945" y="337454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>
            <a:off x="2566782" y="337815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92578" y="348809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4592555" y="229922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4323186" y="2624072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4080964" y="275559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4861392" y="2627679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3991475" y="306976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4384075" y="305611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19756" y="311429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61621" y="310567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5113225" y="275272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H="1">
            <a:off x="5023736" y="306689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>
            <a:off x="5416336" y="3053245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752017" y="3111423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93882" y="310279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972359" y="2918771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26"/>
          <p:cNvSpPr>
            <a:spLocks noChangeArrowheads="1"/>
          </p:cNvSpPr>
          <p:nvPr/>
        </p:nvSpPr>
        <p:spPr bwMode="auto">
          <a:xfrm>
            <a:off x="7712686" y="292812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H="1">
            <a:off x="7623197" y="324229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8015797" y="322864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1478" y="3286822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93343" y="327819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51386" y="3067401"/>
            <a:ext cx="79220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84231" y="4699427"/>
            <a:ext cx="10502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Move-to-root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134277" y="4997732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7315640" y="413377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243640" y="445862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7666692" y="459014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>
            <a:off x="7584477" y="446223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997800" y="4529038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 flipH="1">
            <a:off x="7559933" y="4904318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>
            <a:off x="7952533" y="489067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030083" y="494884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5978117" y="5003488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7243999" y="501283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Y</a:t>
            </a:r>
          </a:p>
        </p:txBody>
      </p:sp>
      <p:sp>
        <p:nvSpPr>
          <p:cNvPr id="110" name="Line 38"/>
          <p:cNvSpPr>
            <a:spLocks noChangeShapeType="1"/>
          </p:cNvSpPr>
          <p:nvPr/>
        </p:nvSpPr>
        <p:spPr bwMode="auto">
          <a:xfrm flipH="1">
            <a:off x="7154510" y="5327008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38"/>
          <p:cNvSpPr>
            <a:spLocks noChangeShapeType="1"/>
          </p:cNvSpPr>
          <p:nvPr/>
        </p:nvSpPr>
        <p:spPr bwMode="auto">
          <a:xfrm>
            <a:off x="7547110" y="531336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882791" y="537153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4656" y="5362913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4566692" y="455931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8" name="Line 38"/>
          <p:cNvSpPr>
            <a:spLocks noChangeShapeType="1"/>
          </p:cNvSpPr>
          <p:nvPr/>
        </p:nvSpPr>
        <p:spPr bwMode="auto">
          <a:xfrm flipH="1">
            <a:off x="4494692" y="488416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4926363" y="5015691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0" name="Line 38"/>
          <p:cNvSpPr>
            <a:spLocks noChangeShapeType="1"/>
          </p:cNvSpPr>
          <p:nvPr/>
        </p:nvSpPr>
        <p:spPr bwMode="auto">
          <a:xfrm>
            <a:off x="4835529" y="488777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231594" y="495458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132" name="Line 38"/>
          <p:cNvSpPr>
            <a:spLocks noChangeShapeType="1"/>
          </p:cNvSpPr>
          <p:nvPr/>
        </p:nvSpPr>
        <p:spPr bwMode="auto">
          <a:xfrm flipH="1">
            <a:off x="4836874" y="532986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38"/>
          <p:cNvSpPr>
            <a:spLocks noChangeShapeType="1"/>
          </p:cNvSpPr>
          <p:nvPr/>
        </p:nvSpPr>
        <p:spPr bwMode="auto">
          <a:xfrm>
            <a:off x="5229474" y="531621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65155" y="537439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07020" y="5365765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136" name="Oval 26"/>
          <p:cNvSpPr>
            <a:spLocks noChangeArrowheads="1"/>
          </p:cNvSpPr>
          <p:nvPr/>
        </p:nvSpPr>
        <p:spPr bwMode="auto">
          <a:xfrm>
            <a:off x="4960635" y="413374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 flipH="1">
            <a:off x="4888635" y="445859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>
            <a:off x="5229472" y="446219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255268" y="45721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452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Case 3: </a:t>
            </a:r>
            <a:r>
              <a:rPr lang="en-ZA" dirty="0" smtClean="0"/>
              <a:t>Heterogeneous configuration</a:t>
            </a:r>
            <a:endParaRPr lang="en-ZA" dirty="0"/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is right child of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, </a:t>
            </a:r>
            <a:r>
              <a:rPr lang="en-ZA" sz="1900" dirty="0" smtClean="0"/>
              <a:t>and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is left child of </a:t>
            </a:r>
            <a:r>
              <a:rPr lang="en-ZA" sz="1900" dirty="0">
                <a:solidFill>
                  <a:srgbClr val="00B050"/>
                </a:solidFill>
              </a:rPr>
              <a:t>G</a:t>
            </a:r>
            <a:r>
              <a:rPr lang="en-ZA" sz="1900" dirty="0"/>
              <a:t>, OR </a:t>
            </a:r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is left child of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, and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is right child of </a:t>
            </a:r>
            <a:r>
              <a:rPr lang="en-ZA" sz="1900" dirty="0">
                <a:solidFill>
                  <a:srgbClr val="00B050"/>
                </a:solidFill>
              </a:rPr>
              <a:t>G</a:t>
            </a:r>
            <a:r>
              <a:rPr lang="en-ZA" sz="1900" dirty="0"/>
              <a:t> </a:t>
            </a:r>
          </a:p>
          <a:p>
            <a:pPr lvl="1"/>
            <a:r>
              <a:rPr lang="en-ZA" sz="1900" dirty="0"/>
              <a:t>Heterogeneous splay: </a:t>
            </a:r>
            <a:r>
              <a:rPr lang="en-ZA" sz="1900" dirty="0" smtClean="0"/>
              <a:t>Rotate </a:t>
            </a:r>
            <a:r>
              <a:rPr lang="en-ZA" sz="1900" dirty="0">
                <a:solidFill>
                  <a:srgbClr val="0070C0"/>
                </a:solidFill>
              </a:rPr>
              <a:t>A</a:t>
            </a:r>
            <a:r>
              <a:rPr lang="en-ZA" sz="1900" dirty="0"/>
              <a:t> about </a:t>
            </a:r>
            <a:r>
              <a:rPr lang="en-ZA" sz="1900" dirty="0">
                <a:solidFill>
                  <a:srgbClr val="FF0000"/>
                </a:solidFill>
              </a:rPr>
              <a:t>P</a:t>
            </a:r>
            <a:r>
              <a:rPr lang="en-ZA" sz="1900" dirty="0"/>
              <a:t> and then about </a:t>
            </a:r>
            <a:r>
              <a:rPr lang="en-ZA" sz="1900" dirty="0" smtClean="0">
                <a:solidFill>
                  <a:srgbClr val="00B050"/>
                </a:solidFill>
              </a:rPr>
              <a:t>G</a:t>
            </a:r>
            <a:endParaRPr lang="en-ZA" sz="1900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90619" y="3037441"/>
            <a:ext cx="54213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Splay</a:t>
            </a: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791864" y="396700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1719864" y="429186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2151536" y="44233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>
            <a:off x="2060701" y="429546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482654" y="437952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2062047" y="473755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>
            <a:off x="2454647" y="472390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90328" y="478208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32193" y="4773459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016381" y="3335746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2185807" y="354143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 flipH="1">
            <a:off x="2113807" y="386628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454644" y="386989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80440" y="397983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592813" y="3341502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4316521" y="290310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 flipH="1">
            <a:off x="4244521" y="322795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3951579" y="3359481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>
            <a:off x="4585358" y="323156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H="1">
            <a:off x="3862090" y="367365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38"/>
          <p:cNvSpPr>
            <a:spLocks noChangeShapeType="1"/>
          </p:cNvSpPr>
          <p:nvPr/>
        </p:nvSpPr>
        <p:spPr bwMode="auto">
          <a:xfrm>
            <a:off x="4254690" y="366000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90371" y="371818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32236" y="370955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79" name="Oval 26"/>
          <p:cNvSpPr>
            <a:spLocks noChangeArrowheads="1"/>
          </p:cNvSpPr>
          <p:nvPr/>
        </p:nvSpPr>
        <p:spPr bwMode="auto">
          <a:xfrm>
            <a:off x="4710464" y="247753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H="1">
            <a:off x="4638464" y="280238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4979301" y="280598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005097" y="291592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642790" y="3312749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7007943" y="27132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H="1">
            <a:off x="6738574" y="3038137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6"/>
          <p:cNvSpPr>
            <a:spLocks noChangeArrowheads="1"/>
          </p:cNvSpPr>
          <p:nvPr/>
        </p:nvSpPr>
        <p:spPr bwMode="auto">
          <a:xfrm>
            <a:off x="6496352" y="316966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>
            <a:off x="7276780" y="3041744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6406863" y="348383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6799463" y="347018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135144" y="352836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77009" y="35197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7528613" y="316678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 flipH="1">
            <a:off x="7439124" y="348095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8"/>
          <p:cNvSpPr>
            <a:spLocks noChangeShapeType="1"/>
          </p:cNvSpPr>
          <p:nvPr/>
        </p:nvSpPr>
        <p:spPr bwMode="auto">
          <a:xfrm>
            <a:off x="7831724" y="3467310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67405" y="3525488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09270" y="3516862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93453" y="3560766"/>
            <a:ext cx="79220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54832" y="5208396"/>
            <a:ext cx="10502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Move-to-root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22136" y="5506701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98568" y="5512457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26"/>
          <p:cNvSpPr>
            <a:spLocks noChangeArrowheads="1"/>
          </p:cNvSpPr>
          <p:nvPr/>
        </p:nvSpPr>
        <p:spPr bwMode="auto">
          <a:xfrm>
            <a:off x="4322276" y="507405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H="1">
            <a:off x="4250276" y="539891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3957334" y="553043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>
            <a:off x="4591113" y="540251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8"/>
          <p:cNvSpPr>
            <a:spLocks noChangeShapeType="1"/>
          </p:cNvSpPr>
          <p:nvPr/>
        </p:nvSpPr>
        <p:spPr bwMode="auto">
          <a:xfrm flipH="1">
            <a:off x="3867845" y="584460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38"/>
          <p:cNvSpPr>
            <a:spLocks noChangeShapeType="1"/>
          </p:cNvSpPr>
          <p:nvPr/>
        </p:nvSpPr>
        <p:spPr bwMode="auto">
          <a:xfrm>
            <a:off x="4260445" y="583095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96126" y="58891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337991" y="588051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4716219" y="46484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10" name="Line 38"/>
          <p:cNvSpPr>
            <a:spLocks noChangeShapeType="1"/>
          </p:cNvSpPr>
          <p:nvPr/>
        </p:nvSpPr>
        <p:spPr bwMode="auto">
          <a:xfrm flipH="1">
            <a:off x="4644219" y="497333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38"/>
          <p:cNvSpPr>
            <a:spLocks noChangeShapeType="1"/>
          </p:cNvSpPr>
          <p:nvPr/>
        </p:nvSpPr>
        <p:spPr bwMode="auto">
          <a:xfrm>
            <a:off x="4985056" y="497694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10852" y="508688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648545" y="5483704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114" name="Oval 26"/>
          <p:cNvSpPr>
            <a:spLocks noChangeArrowheads="1"/>
          </p:cNvSpPr>
          <p:nvPr/>
        </p:nvSpPr>
        <p:spPr bwMode="auto">
          <a:xfrm>
            <a:off x="7013698" y="488424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5" name="Line 38"/>
          <p:cNvSpPr>
            <a:spLocks noChangeShapeType="1"/>
          </p:cNvSpPr>
          <p:nvPr/>
        </p:nvSpPr>
        <p:spPr bwMode="auto">
          <a:xfrm flipH="1">
            <a:off x="6744329" y="5209092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26"/>
          <p:cNvSpPr>
            <a:spLocks noChangeArrowheads="1"/>
          </p:cNvSpPr>
          <p:nvPr/>
        </p:nvSpPr>
        <p:spPr bwMode="auto">
          <a:xfrm>
            <a:off x="6502107" y="534061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7" name="Line 38"/>
          <p:cNvSpPr>
            <a:spLocks noChangeShapeType="1"/>
          </p:cNvSpPr>
          <p:nvPr/>
        </p:nvSpPr>
        <p:spPr bwMode="auto">
          <a:xfrm>
            <a:off x="7282535" y="5212699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38"/>
          <p:cNvSpPr>
            <a:spLocks noChangeShapeType="1"/>
          </p:cNvSpPr>
          <p:nvPr/>
        </p:nvSpPr>
        <p:spPr bwMode="auto">
          <a:xfrm flipH="1">
            <a:off x="6412618" y="565478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>
            <a:off x="6805218" y="564113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40899" y="569931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882764" y="569069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122" name="Oval 26"/>
          <p:cNvSpPr>
            <a:spLocks noChangeArrowheads="1"/>
          </p:cNvSpPr>
          <p:nvPr/>
        </p:nvSpPr>
        <p:spPr bwMode="auto">
          <a:xfrm>
            <a:off x="7534368" y="533774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23" name="Line 38"/>
          <p:cNvSpPr>
            <a:spLocks noChangeShapeType="1"/>
          </p:cNvSpPr>
          <p:nvPr/>
        </p:nvSpPr>
        <p:spPr bwMode="auto">
          <a:xfrm flipH="1">
            <a:off x="7444879" y="565191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>
            <a:off x="7837479" y="5638265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173160" y="5696443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915025" y="568781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3716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1086036"/>
            <a:ext cx="5071548" cy="52841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9037150">
            <a:off x="2931643" y="2887761"/>
            <a:ext cx="944789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 rot="19037150">
            <a:off x="5357693" y="2727117"/>
            <a:ext cx="944789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/>
          <p:cNvSpPr/>
          <p:nvPr/>
        </p:nvSpPr>
        <p:spPr>
          <a:xfrm rot="19037150">
            <a:off x="5716040" y="4708317"/>
            <a:ext cx="944789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2781815" cy="5890053"/>
          </a:xfrm>
        </p:spPr>
        <p:txBody>
          <a:bodyPr>
            <a:normAutofit/>
          </a:bodyPr>
          <a:lstStyle/>
          <a:p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</a:rPr>
              <a:t>Move-to-root:</a:t>
            </a:r>
          </a:p>
          <a:p>
            <a:pPr lvl="1"/>
            <a:r>
              <a:rPr lang="en-ZA" dirty="0" smtClean="0"/>
              <a:t>Access </a:t>
            </a:r>
            <a:r>
              <a:rPr lang="en-ZA" dirty="0" smtClean="0">
                <a:solidFill>
                  <a:srgbClr val="FF0000"/>
                </a:solidFill>
              </a:rPr>
              <a:t>A</a:t>
            </a:r>
            <a:r>
              <a:rPr lang="en-ZA" dirty="0" smtClean="0"/>
              <a:t> 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A</a:t>
            </a:r>
            <a:r>
              <a:rPr lang="en-ZA" dirty="0" smtClean="0"/>
              <a:t> is at the top,</a:t>
            </a:r>
            <a:br>
              <a:rPr lang="en-ZA" dirty="0" smtClean="0"/>
            </a:br>
            <a:r>
              <a:rPr lang="en-ZA" dirty="0" smtClean="0"/>
              <a:t>but the structure of the tree has not changed much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55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</a:rPr>
              <a:t>Splaying:</a:t>
            </a:r>
          </a:p>
          <a:p>
            <a:pPr lvl="1"/>
            <a:r>
              <a:rPr lang="en-ZA" dirty="0" smtClean="0"/>
              <a:t>Access </a:t>
            </a:r>
            <a:r>
              <a:rPr lang="en-ZA" dirty="0" smtClean="0">
                <a:solidFill>
                  <a:srgbClr val="FF0000"/>
                </a:solidFill>
              </a:rPr>
              <a:t>A</a:t>
            </a:r>
            <a:r>
              <a:rPr lang="en-ZA" dirty="0" smtClean="0"/>
              <a:t> </a:t>
            </a:r>
          </a:p>
          <a:p>
            <a:endParaRPr lang="en-ZA" dirty="0"/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Note:</a:t>
            </a:r>
            <a:r>
              <a:rPr lang="en-ZA" dirty="0" smtClean="0"/>
              <a:t> a much</a:t>
            </a:r>
            <a:br>
              <a:rPr lang="en-ZA" dirty="0" smtClean="0"/>
            </a:br>
            <a:r>
              <a:rPr lang="en-ZA" dirty="0" smtClean="0"/>
              <a:t>more balanced</a:t>
            </a:r>
            <a:br>
              <a:rPr lang="en-ZA" dirty="0" smtClean="0"/>
            </a:br>
            <a:r>
              <a:rPr lang="en-ZA" dirty="0" smtClean="0"/>
              <a:t>tree is obtained!</a:t>
            </a:r>
          </a:p>
          <a:p>
            <a:endParaRPr lang="en-ZA" dirty="0"/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Double rotations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that are top-down</a:t>
            </a:r>
            <a:br>
              <a:rPr lang="en-ZA" dirty="0" smtClean="0"/>
            </a:br>
            <a:r>
              <a:rPr lang="en-ZA" dirty="0" smtClean="0"/>
              <a:t>as well as </a:t>
            </a:r>
            <a:br>
              <a:rPr lang="en-ZA" dirty="0" smtClean="0"/>
            </a:br>
            <a:r>
              <a:rPr lang="en-ZA" dirty="0" smtClean="0"/>
              <a:t>bottom-up help to</a:t>
            </a:r>
            <a:br>
              <a:rPr lang="en-ZA" dirty="0" smtClean="0"/>
            </a:br>
            <a:r>
              <a:rPr lang="en-ZA" dirty="0" smtClean="0"/>
              <a:t>flatten the tree</a:t>
            </a:r>
            <a:br>
              <a:rPr lang="en-ZA" dirty="0" smtClean="0"/>
            </a:br>
            <a:r>
              <a:rPr lang="en-ZA" dirty="0" smtClean="0"/>
              <a:t>and improve its </a:t>
            </a:r>
            <a:br>
              <a:rPr lang="en-ZA" dirty="0" smtClean="0"/>
            </a:br>
            <a:r>
              <a:rPr lang="en-ZA" dirty="0" smtClean="0"/>
              <a:t>structure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26" y="1014695"/>
            <a:ext cx="4967416" cy="56070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8861572">
            <a:off x="3507627" y="2625324"/>
            <a:ext cx="1367061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 rot="18861572">
            <a:off x="6164330" y="2135172"/>
            <a:ext cx="1367061" cy="568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/>
          <p:cNvSpPr/>
          <p:nvPr/>
        </p:nvSpPr>
        <p:spPr>
          <a:xfrm rot="18861572">
            <a:off x="6565762" y="4396429"/>
            <a:ext cx="1524420" cy="6050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79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88541"/>
            <a:ext cx="7988128" cy="577472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Splaying is efficient only if you do in fact access some nodes more often than others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Not always the case!</a:t>
            </a:r>
          </a:p>
          <a:p>
            <a:r>
              <a:rPr lang="en-ZA" sz="2000" dirty="0" smtClean="0"/>
              <a:t>Can we combine </a:t>
            </a:r>
            <a:r>
              <a:rPr lang="en-ZA" sz="2000" dirty="0" smtClean="0">
                <a:solidFill>
                  <a:srgbClr val="0070C0"/>
                </a:solidFill>
              </a:rPr>
              <a:t>balancing</a:t>
            </a:r>
            <a:r>
              <a:rPr lang="en-ZA" sz="2000" dirty="0" smtClean="0"/>
              <a:t> and </a:t>
            </a:r>
            <a:r>
              <a:rPr lang="en-ZA" sz="2000" dirty="0" smtClean="0">
                <a:solidFill>
                  <a:srgbClr val="FF0000"/>
                </a:solidFill>
              </a:rPr>
              <a:t>splaying</a:t>
            </a:r>
            <a:r>
              <a:rPr lang="en-ZA" sz="2000" dirty="0" smtClean="0"/>
              <a:t> to promote an efficient (i.e. more balanced) structure?</a:t>
            </a:r>
            <a:endParaRPr lang="en-ZA" sz="2000" dirty="0"/>
          </a:p>
          <a:p>
            <a:r>
              <a:rPr lang="en-ZA" sz="2000" dirty="0" smtClean="0">
                <a:solidFill>
                  <a:srgbClr val="FF0000"/>
                </a:solidFill>
              </a:rPr>
              <a:t>Semi-splaying</a:t>
            </a:r>
            <a:r>
              <a:rPr lang="en-ZA" sz="2000" dirty="0" smtClean="0"/>
              <a:t> does this by modifying the </a:t>
            </a:r>
            <a:r>
              <a:rPr lang="en-ZA" sz="2000" u="sng" dirty="0" smtClean="0"/>
              <a:t>homogenous case</a:t>
            </a: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endParaRPr lang="en-ZA" sz="2000" dirty="0">
              <a:solidFill>
                <a:srgbClr val="0070C0"/>
              </a:solidFill>
            </a:endParaRP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endParaRPr lang="en-ZA" sz="2000" dirty="0">
              <a:solidFill>
                <a:srgbClr val="0070C0"/>
              </a:solidFill>
            </a:endParaRP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r>
              <a:rPr lang="en-ZA" sz="2000" dirty="0" smtClean="0">
                <a:solidFill>
                  <a:srgbClr val="0070C0"/>
                </a:solidFill>
              </a:rPr>
              <a:t>Idea</a:t>
            </a:r>
            <a:r>
              <a:rPr lang="en-ZA" sz="2000" dirty="0">
                <a:solidFill>
                  <a:srgbClr val="0070C0"/>
                </a:solidFill>
              </a:rPr>
              <a:t>:</a:t>
            </a:r>
            <a:r>
              <a:rPr lang="en-ZA" sz="2000" dirty="0"/>
              <a:t> </a:t>
            </a:r>
            <a:r>
              <a:rPr lang="en-ZA" sz="2000" dirty="0" smtClean="0"/>
              <a:t>For the </a:t>
            </a:r>
            <a:r>
              <a:rPr lang="en-ZA" sz="2000" u="sng" dirty="0" smtClean="0"/>
              <a:t>homogenous configuration</a:t>
            </a:r>
            <a:r>
              <a:rPr lang="en-ZA" sz="2000" dirty="0" smtClean="0"/>
              <a:t>, perform only the first step of a full splay and continue until the root is reached </a:t>
            </a:r>
          </a:p>
          <a:p>
            <a:r>
              <a:rPr lang="en-ZA" sz="2000" dirty="0" smtClean="0"/>
              <a:t>Accessed </a:t>
            </a:r>
            <a:r>
              <a:rPr lang="en-ZA" sz="2000" dirty="0"/>
              <a:t>node </a:t>
            </a:r>
            <a:r>
              <a:rPr lang="en-ZA" sz="2000" dirty="0" smtClean="0"/>
              <a:t>moves near </a:t>
            </a:r>
            <a:r>
              <a:rPr lang="en-ZA" sz="2000" dirty="0"/>
              <a:t>the root rather than </a:t>
            </a:r>
            <a:r>
              <a:rPr lang="en-ZA" sz="2000" dirty="0" smtClean="0"/>
              <a:t>to </a:t>
            </a:r>
            <a:r>
              <a:rPr lang="en-ZA" sz="2000" dirty="0"/>
              <a:t>the </a:t>
            </a:r>
            <a:r>
              <a:rPr lang="en-ZA" sz="2000" dirty="0" smtClean="0"/>
              <a:t>root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Advantage</a:t>
            </a:r>
            <a:r>
              <a:rPr lang="en-ZA" sz="2000" dirty="0">
                <a:solidFill>
                  <a:srgbClr val="00B050"/>
                </a:solidFill>
              </a:rPr>
              <a:t>:</a:t>
            </a:r>
            <a:r>
              <a:rPr lang="en-ZA" sz="2000" dirty="0"/>
              <a:t> </a:t>
            </a:r>
            <a:r>
              <a:rPr lang="en-ZA" sz="2000" dirty="0" smtClean="0"/>
              <a:t>The resulting </a:t>
            </a:r>
            <a:r>
              <a:rPr lang="en-ZA" sz="2000" dirty="0"/>
              <a:t>tree is more balanced, and remains </a:t>
            </a:r>
            <a:r>
              <a:rPr lang="en-ZA" sz="2000" dirty="0" smtClean="0"/>
              <a:t>relatively balanced</a:t>
            </a:r>
            <a:endParaRPr lang="en-ZA" sz="2400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Semi-Splaying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27" t="30005" r="14395" b="43903"/>
          <a:stretch/>
        </p:blipFill>
        <p:spPr bwMode="auto">
          <a:xfrm>
            <a:off x="1490693" y="3095311"/>
            <a:ext cx="6252875" cy="170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8370" y="3572687"/>
            <a:ext cx="119455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ccess  R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(Homogeneous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configuration)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19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88541"/>
            <a:ext cx="7988128" cy="5774723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Homogeneous</a:t>
            </a:r>
            <a:r>
              <a:rPr lang="en-ZA" sz="2000" dirty="0" smtClean="0"/>
              <a:t> configuration makes </a:t>
            </a:r>
            <a:r>
              <a:rPr lang="en-ZA" sz="2000" dirty="0" smtClean="0">
                <a:solidFill>
                  <a:srgbClr val="0070C0"/>
                </a:solidFill>
              </a:rPr>
              <a:t>only one rotation:</a:t>
            </a:r>
          </a:p>
          <a:p>
            <a:pPr lvl="1"/>
            <a:r>
              <a:rPr lang="en-ZA" sz="1700" dirty="0" smtClean="0"/>
              <a:t>Rotate parent about the grandparent, forget about the child!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Access T in a semi-splay mode:</a:t>
            </a:r>
          </a:p>
          <a:p>
            <a:endParaRPr lang="en-ZA" sz="2000" dirty="0">
              <a:solidFill>
                <a:srgbClr val="00B050"/>
              </a:solidFill>
            </a:endParaRPr>
          </a:p>
          <a:p>
            <a:endParaRPr lang="en-ZA" sz="2000" dirty="0" smtClean="0">
              <a:solidFill>
                <a:srgbClr val="00B050"/>
              </a:solidFill>
            </a:endParaRPr>
          </a:p>
          <a:p>
            <a:endParaRPr lang="en-ZA" sz="2000" dirty="0">
              <a:solidFill>
                <a:srgbClr val="00B050"/>
              </a:solidFill>
            </a:endParaRPr>
          </a:p>
          <a:p>
            <a:endParaRPr lang="en-ZA" sz="2000" dirty="0" smtClean="0">
              <a:solidFill>
                <a:srgbClr val="00B050"/>
              </a:solidFill>
            </a:endParaRPr>
          </a:p>
          <a:p>
            <a:endParaRPr lang="en-ZA" sz="2000" dirty="0">
              <a:solidFill>
                <a:srgbClr val="00B050"/>
              </a:solidFill>
            </a:endParaRPr>
          </a:p>
          <a:p>
            <a:endParaRPr lang="en-ZA" sz="2000" dirty="0" smtClean="0">
              <a:solidFill>
                <a:srgbClr val="00B050"/>
              </a:solidFill>
            </a:endParaRPr>
          </a:p>
          <a:p>
            <a:endParaRPr lang="en-ZA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ZA" sz="2000" dirty="0"/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Access </a:t>
            </a:r>
            <a:r>
              <a:rPr lang="en-ZA" sz="2000" dirty="0" smtClean="0">
                <a:solidFill>
                  <a:schemeClr val="accent5"/>
                </a:solidFill>
              </a:rPr>
              <a:t>T</a:t>
            </a:r>
            <a:r>
              <a:rPr lang="en-ZA" sz="2000" dirty="0" smtClean="0"/>
              <a:t>, which is homogeneous, so splay its parent: </a:t>
            </a:r>
            <a:r>
              <a:rPr lang="en-ZA" sz="2000" dirty="0" smtClean="0">
                <a:solidFill>
                  <a:srgbClr val="FF0000"/>
                </a:solidFill>
              </a:rPr>
              <a:t>S</a:t>
            </a:r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Semi-splaying: Semi-splay </a:t>
            </a:r>
            <a:r>
              <a:rPr lang="en-ZA" sz="2000" dirty="0" smtClean="0">
                <a:solidFill>
                  <a:srgbClr val="FF0000"/>
                </a:solidFill>
              </a:rPr>
              <a:t>S</a:t>
            </a:r>
            <a:r>
              <a:rPr lang="en-ZA" sz="2000" dirty="0" smtClean="0"/>
              <a:t>-</a:t>
            </a:r>
            <a:r>
              <a:rPr lang="en-ZA" sz="2000" dirty="0" smtClean="0">
                <a:solidFill>
                  <a:srgbClr val="7030A0"/>
                </a:solidFill>
              </a:rPr>
              <a:t>Q</a:t>
            </a:r>
            <a:r>
              <a:rPr lang="en-ZA" sz="2000" dirty="0" smtClean="0"/>
              <a:t>-</a:t>
            </a:r>
            <a:r>
              <a:rPr lang="en-ZA" sz="2000" dirty="0" smtClean="0">
                <a:solidFill>
                  <a:srgbClr val="00B050"/>
                </a:solidFill>
              </a:rPr>
              <a:t>P</a:t>
            </a:r>
            <a:r>
              <a:rPr lang="en-ZA" sz="2000" dirty="0" smtClean="0"/>
              <a:t>, which is homogeneous, so splay the parent of </a:t>
            </a:r>
            <a:r>
              <a:rPr lang="en-ZA" sz="2000" dirty="0" smtClean="0">
                <a:solidFill>
                  <a:srgbClr val="FF0000"/>
                </a:solidFill>
              </a:rPr>
              <a:t>S</a:t>
            </a:r>
            <a:r>
              <a:rPr lang="en-ZA" sz="2000" dirty="0" smtClean="0"/>
              <a:t>: </a:t>
            </a:r>
            <a:r>
              <a:rPr lang="en-ZA" sz="2000" dirty="0" smtClean="0">
                <a:solidFill>
                  <a:srgbClr val="7030A0"/>
                </a:solidFill>
              </a:rPr>
              <a:t>Q</a:t>
            </a:r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The tree is balanced after </a:t>
            </a:r>
            <a:r>
              <a:rPr lang="en-ZA" sz="2000" dirty="0" smtClean="0">
                <a:solidFill>
                  <a:srgbClr val="0070C0"/>
                </a:solidFill>
              </a:rPr>
              <a:t>T</a:t>
            </a:r>
            <a:r>
              <a:rPr lang="en-ZA" sz="2000" dirty="0" smtClean="0"/>
              <a:t> has been accessed!</a:t>
            </a:r>
          </a:p>
          <a:p>
            <a:pPr marL="457200" indent="-457200">
              <a:buFont typeface="+mj-lt"/>
              <a:buAutoNum type="alphaLcParenR"/>
            </a:pPr>
            <a:r>
              <a:rPr lang="en-ZA" sz="2000" dirty="0" smtClean="0"/>
              <a:t>Second access to </a:t>
            </a:r>
            <a:r>
              <a:rPr lang="en-ZA" sz="2000" dirty="0" smtClean="0">
                <a:solidFill>
                  <a:srgbClr val="0070C0"/>
                </a:solidFill>
              </a:rPr>
              <a:t>T</a:t>
            </a:r>
            <a:r>
              <a:rPr lang="en-ZA" sz="2000" dirty="0" smtClean="0"/>
              <a:t>: The tree remains balanced</a:t>
            </a:r>
            <a:endParaRPr lang="en-ZA" sz="2000" dirty="0"/>
          </a:p>
          <a:p>
            <a:endParaRPr lang="en-ZA" sz="2000" dirty="0" smtClean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Semi-Splaying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89619"/>
            <a:ext cx="8362950" cy="299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4468" y="2054438"/>
            <a:ext cx="119455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ccess  T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(Homogeneous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configuration)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0997" y="2051568"/>
            <a:ext cx="121058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ccess  T again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(Homogeneous</a:t>
            </a:r>
          </a:p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configuration)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27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555334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Methods discussed in the last lecture </a:t>
            </a:r>
            <a:r>
              <a:rPr lang="en-ZA" sz="2000" dirty="0" smtClean="0"/>
              <a:t>focused on constructing a balanced tree with branches of </a:t>
            </a:r>
            <a:r>
              <a:rPr lang="en-ZA" sz="2000" dirty="0"/>
              <a:t>(</a:t>
            </a:r>
            <a:r>
              <a:rPr lang="en-ZA" sz="2000" dirty="0" smtClean="0"/>
              <a:t>more </a:t>
            </a:r>
            <a:r>
              <a:rPr lang="en-ZA" sz="2000" dirty="0" smtClean="0"/>
              <a:t>or </a:t>
            </a:r>
            <a:r>
              <a:rPr lang="en-ZA" sz="2000" dirty="0" smtClean="0"/>
              <a:t>less) </a:t>
            </a:r>
            <a:r>
              <a:rPr lang="en-ZA" sz="2000" dirty="0" smtClean="0"/>
              <a:t>equal length</a:t>
            </a:r>
          </a:p>
          <a:p>
            <a:r>
              <a:rPr lang="en-ZA" sz="2000" dirty="0" smtClean="0"/>
              <a:t>Is tree structure the only driving force behind </a:t>
            </a:r>
            <a:r>
              <a:rPr lang="en-ZA" sz="2000" dirty="0" smtClean="0">
                <a:solidFill>
                  <a:srgbClr val="00B050"/>
                </a:solidFill>
              </a:rPr>
              <a:t>high efficiency</a:t>
            </a:r>
            <a:r>
              <a:rPr lang="en-ZA" sz="2000" dirty="0" smtClean="0"/>
              <a:t>?</a:t>
            </a:r>
          </a:p>
          <a:p>
            <a:endParaRPr lang="en-ZA" sz="2000" dirty="0" smtClean="0"/>
          </a:p>
          <a:p>
            <a:r>
              <a:rPr lang="en-ZA" sz="2000" dirty="0" smtClean="0">
                <a:solidFill>
                  <a:srgbClr val="0070C0"/>
                </a:solidFill>
              </a:rPr>
              <a:t>What if the nodes you </a:t>
            </a:r>
            <a:r>
              <a:rPr lang="en-ZA" sz="2000" dirty="0" smtClean="0">
                <a:solidFill>
                  <a:srgbClr val="0070C0"/>
                </a:solidFill>
              </a:rPr>
              <a:t>wanted </a:t>
            </a:r>
            <a:r>
              <a:rPr lang="en-ZA" sz="2000" dirty="0" smtClean="0">
                <a:solidFill>
                  <a:srgbClr val="0070C0"/>
                </a:solidFill>
              </a:rPr>
              <a:t>to access the most </a:t>
            </a:r>
            <a:r>
              <a:rPr lang="en-ZA" sz="2000" dirty="0" smtClean="0">
                <a:solidFill>
                  <a:srgbClr val="0070C0"/>
                </a:solidFill>
              </a:rPr>
              <a:t>were </a:t>
            </a:r>
            <a:r>
              <a:rPr lang="en-ZA" sz="2000" dirty="0" smtClean="0">
                <a:solidFill>
                  <a:srgbClr val="0070C0"/>
                </a:solidFill>
              </a:rPr>
              <a:t>closer to the root, and </a:t>
            </a:r>
            <a:r>
              <a:rPr lang="en-ZA" sz="2000" dirty="0" smtClean="0">
                <a:solidFill>
                  <a:srgbClr val="0070C0"/>
                </a:solidFill>
              </a:rPr>
              <a:t>the nodes </a:t>
            </a:r>
            <a:r>
              <a:rPr lang="en-ZA" sz="2000" dirty="0" smtClean="0">
                <a:solidFill>
                  <a:srgbClr val="0070C0"/>
                </a:solidFill>
              </a:rPr>
              <a:t>less frequently accessed were the leaf nodes?</a:t>
            </a: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r>
              <a:rPr lang="en-ZA" sz="2000" dirty="0" smtClean="0">
                <a:solidFill>
                  <a:srgbClr val="FF0000"/>
                </a:solidFill>
              </a:rPr>
              <a:t>Main idea behind self-adjusting BSTs:</a:t>
            </a:r>
            <a:r>
              <a:rPr lang="en-ZA" sz="2000" dirty="0" smtClean="0"/>
              <a:t> retain BST structure, but instead of balancing the tree, propagate the </a:t>
            </a:r>
            <a:r>
              <a:rPr lang="en-ZA" sz="2000" u="sng" dirty="0" smtClean="0"/>
              <a:t>most used</a:t>
            </a:r>
            <a:r>
              <a:rPr lang="en-ZA" sz="2000" dirty="0" smtClean="0"/>
              <a:t> nodes to the top of the tree</a:t>
            </a:r>
          </a:p>
          <a:p>
            <a:r>
              <a:rPr lang="en-ZA" sz="2000" dirty="0" smtClean="0"/>
              <a:t>No restructuring is performed when an element is added or removed</a:t>
            </a:r>
          </a:p>
          <a:p>
            <a:r>
              <a:rPr lang="en-ZA" sz="2000" dirty="0" smtClean="0"/>
              <a:t>Restructure only happens when a node is </a:t>
            </a:r>
            <a:r>
              <a:rPr lang="en-ZA" sz="2000" u="sng" dirty="0" smtClean="0"/>
              <a:t>accessed</a:t>
            </a:r>
          </a:p>
          <a:p>
            <a:endParaRPr lang="en-ZA" sz="1900" dirty="0" smtClean="0"/>
          </a:p>
          <a:p>
            <a:r>
              <a:rPr lang="en-ZA" sz="1900" dirty="0" smtClean="0">
                <a:solidFill>
                  <a:srgbClr val="00B050"/>
                </a:solidFill>
              </a:rPr>
              <a:t>Hopefully, an efficient structure will “emerge” from the tree usage</a:t>
            </a:r>
            <a:endParaRPr lang="en-ZA" sz="1900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Self-Adjusting Trees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33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Strategies proposed by Allen, Munro and </a:t>
            </a:r>
            <a:r>
              <a:rPr lang="en-ZA" sz="2000" dirty="0" err="1" smtClean="0"/>
              <a:t>Bitner</a:t>
            </a:r>
            <a:r>
              <a:rPr lang="en-ZA" sz="2000" dirty="0" smtClean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 smtClean="0">
                <a:solidFill>
                  <a:schemeClr val="accent5"/>
                </a:solidFill>
              </a:rPr>
              <a:t>Single rotation</a:t>
            </a:r>
            <a:endParaRPr lang="en-ZA" sz="1700" dirty="0"/>
          </a:p>
          <a:p>
            <a:pPr lvl="2"/>
            <a:r>
              <a:rPr lang="en-ZA" sz="1400" dirty="0">
                <a:solidFill>
                  <a:srgbClr val="FF0000"/>
                </a:solidFill>
              </a:rPr>
              <a:t>Does not produce a balanced tree!</a:t>
            </a:r>
            <a:endParaRPr lang="en-ZA" sz="1400" dirty="0" smtClean="0"/>
          </a:p>
          <a:p>
            <a:pPr lvl="2"/>
            <a:r>
              <a:rPr lang="en-ZA" sz="1400" dirty="0" smtClean="0"/>
              <a:t>If a </a:t>
            </a:r>
            <a:r>
              <a:rPr lang="en-ZA" sz="1400" dirty="0" smtClean="0"/>
              <a:t>non-root </a:t>
            </a:r>
            <a:r>
              <a:rPr lang="en-ZA" sz="1400" dirty="0" smtClean="0"/>
              <a:t>child is accessed, rotate the child around </a:t>
            </a:r>
            <a:r>
              <a:rPr lang="en-ZA" sz="1400" dirty="0" smtClean="0"/>
              <a:t>its </a:t>
            </a:r>
            <a:r>
              <a:rPr lang="en-ZA" sz="1400" dirty="0" smtClean="0"/>
              <a:t>parent</a:t>
            </a:r>
            <a:endParaRPr lang="en-ZA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Self-Adjusting Trees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50" y="2858528"/>
            <a:ext cx="5385874" cy="27236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795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772533"/>
            <a:ext cx="2963047" cy="42081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ZA" sz="1700" dirty="0" smtClean="0">
                <a:solidFill>
                  <a:schemeClr val="accent5"/>
                </a:solidFill>
              </a:rPr>
              <a:t>Move-to-root</a:t>
            </a:r>
            <a:endParaRPr lang="en-ZA" sz="1700" dirty="0"/>
          </a:p>
          <a:p>
            <a:pPr lvl="1"/>
            <a:r>
              <a:rPr lang="en-ZA" sz="1400" dirty="0">
                <a:solidFill>
                  <a:srgbClr val="FF0000"/>
                </a:solidFill>
              </a:rPr>
              <a:t>Does not produce a balanced tree!</a:t>
            </a:r>
            <a:endParaRPr lang="en-ZA" sz="1600" dirty="0"/>
          </a:p>
          <a:p>
            <a:pPr lvl="1"/>
            <a:r>
              <a:rPr lang="en-ZA" sz="1600" dirty="0" smtClean="0"/>
              <a:t>Repeat </a:t>
            </a:r>
            <a:r>
              <a:rPr lang="en-ZA" sz="1600" dirty="0"/>
              <a:t>child-parent rotation until the element being accessed becomes the root</a:t>
            </a:r>
          </a:p>
          <a:p>
            <a:endParaRPr lang="en-ZA" sz="1700" dirty="0" smtClean="0">
              <a:solidFill>
                <a:srgbClr val="FF0000"/>
              </a:solidFill>
            </a:endParaRPr>
          </a:p>
          <a:p>
            <a:r>
              <a:rPr lang="en-ZA" sz="1700" dirty="0" smtClean="0">
                <a:solidFill>
                  <a:srgbClr val="FF0000"/>
                </a:solidFill>
              </a:rPr>
              <a:t>Problem with 1 and 2:</a:t>
            </a:r>
          </a:p>
          <a:p>
            <a:pPr lvl="1"/>
            <a:r>
              <a:rPr lang="en-ZA" sz="1600" dirty="0" smtClean="0"/>
              <a:t>Both single rotation and move-to-root may lead to inefficient, elongated trees</a:t>
            </a:r>
            <a:endParaRPr lang="en-Z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2" y="101768"/>
            <a:ext cx="5119559" cy="653989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837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Self-Adjusting </a:t>
            </a:r>
            <a:br>
              <a:rPr lang="en-US" dirty="0" smtClean="0"/>
            </a:b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1773" y="0"/>
            <a:ext cx="3402227" cy="2718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6161903" y="2718485"/>
            <a:ext cx="2977723" cy="1865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3892380" y="2500183"/>
            <a:ext cx="2265150" cy="2302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4085967" y="4584355"/>
            <a:ext cx="2265150" cy="218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44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Modification </a:t>
            </a:r>
            <a:r>
              <a:rPr lang="en-ZA" sz="2000" dirty="0"/>
              <a:t>of </a:t>
            </a:r>
            <a:r>
              <a:rPr lang="en-ZA" sz="2000" dirty="0" smtClean="0"/>
              <a:t>move-to-root </a:t>
            </a:r>
            <a:r>
              <a:rPr lang="en-ZA" sz="2000" dirty="0"/>
              <a:t>strategy </a:t>
            </a:r>
          </a:p>
          <a:p>
            <a:r>
              <a:rPr lang="en-ZA" sz="2000" dirty="0" smtClean="0">
                <a:solidFill>
                  <a:srgbClr val="FF0000"/>
                </a:solidFill>
              </a:rPr>
              <a:t>Does not produce </a:t>
            </a:r>
            <a:r>
              <a:rPr lang="en-ZA" sz="2000" dirty="0">
                <a:solidFill>
                  <a:srgbClr val="FF0000"/>
                </a:solidFill>
              </a:rPr>
              <a:t>a balanced tree</a:t>
            </a:r>
            <a:r>
              <a:rPr lang="en-ZA" sz="20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ZA" sz="2000" dirty="0" smtClean="0"/>
              <a:t>Goal </a:t>
            </a:r>
            <a:r>
              <a:rPr lang="en-ZA" sz="2000" dirty="0"/>
              <a:t>is </a:t>
            </a:r>
            <a:r>
              <a:rPr lang="en-ZA" sz="2000" dirty="0" smtClean="0"/>
              <a:t>still to </a:t>
            </a:r>
            <a:r>
              <a:rPr lang="en-ZA" sz="2000" dirty="0"/>
              <a:t>move accessed element to the top </a:t>
            </a:r>
            <a:endParaRPr lang="en-ZA" sz="2000" dirty="0" smtClean="0"/>
          </a:p>
          <a:p>
            <a:r>
              <a:rPr lang="en-ZA" sz="2000" dirty="0" smtClean="0">
                <a:solidFill>
                  <a:schemeClr val="accent5"/>
                </a:solidFill>
              </a:rPr>
              <a:t>Idea:</a:t>
            </a:r>
            <a:endParaRPr lang="en-ZA" sz="2000" dirty="0"/>
          </a:p>
          <a:p>
            <a:pPr lvl="1"/>
            <a:r>
              <a:rPr lang="en-ZA" sz="1700" dirty="0"/>
              <a:t>A</a:t>
            </a:r>
            <a:r>
              <a:rPr lang="en-ZA" sz="1700" dirty="0" smtClean="0"/>
              <a:t>pply rotations until </a:t>
            </a:r>
            <a:r>
              <a:rPr lang="en-ZA" sz="1700" dirty="0"/>
              <a:t>the accessed node is the root of the </a:t>
            </a:r>
            <a:r>
              <a:rPr lang="en-ZA" sz="1700" dirty="0" smtClean="0"/>
              <a:t>tree</a:t>
            </a:r>
          </a:p>
          <a:p>
            <a:pPr lvl="1"/>
            <a:r>
              <a:rPr lang="en-ZA" sz="1700" dirty="0" smtClean="0"/>
              <a:t>Rotations occur in pairs involving the </a:t>
            </a:r>
            <a:r>
              <a:rPr lang="en-ZA" sz="1700" dirty="0" smtClean="0">
                <a:solidFill>
                  <a:srgbClr val="00B050"/>
                </a:solidFill>
              </a:rPr>
              <a:t>accessed node</a:t>
            </a:r>
            <a:r>
              <a:rPr lang="en-ZA" sz="1700" dirty="0" smtClean="0"/>
              <a:t>, the accessed node’s </a:t>
            </a:r>
            <a:r>
              <a:rPr lang="en-ZA" sz="1700" dirty="0" smtClean="0">
                <a:solidFill>
                  <a:srgbClr val="00B050"/>
                </a:solidFill>
              </a:rPr>
              <a:t>parent</a:t>
            </a:r>
            <a:r>
              <a:rPr lang="en-ZA" sz="1700" dirty="0" smtClean="0"/>
              <a:t>, and the accessed node’s </a:t>
            </a:r>
            <a:r>
              <a:rPr lang="en-ZA" sz="1700" dirty="0" smtClean="0">
                <a:solidFill>
                  <a:srgbClr val="00B050"/>
                </a:solidFill>
              </a:rPr>
              <a:t>grandparent</a:t>
            </a:r>
            <a:endParaRPr lang="en-ZA" sz="1700" dirty="0" smtClean="0"/>
          </a:p>
          <a:p>
            <a:r>
              <a:rPr lang="en-ZA" sz="2000" dirty="0" smtClean="0"/>
              <a:t>Complexity of splay trees:</a:t>
            </a:r>
          </a:p>
          <a:p>
            <a:pPr lvl="1"/>
            <a:r>
              <a:rPr lang="en-ZA" sz="1700" dirty="0"/>
              <a:t>Access one node: O(</a:t>
            </a:r>
            <a:r>
              <a:rPr lang="en-ZA" sz="1700" dirty="0" err="1"/>
              <a:t>lg</a:t>
            </a:r>
            <a:r>
              <a:rPr lang="en-ZA" sz="1700" dirty="0"/>
              <a:t> n) </a:t>
            </a:r>
            <a:endParaRPr lang="en-ZA" sz="1700" dirty="0" smtClean="0"/>
          </a:p>
          <a:p>
            <a:pPr lvl="2"/>
            <a:r>
              <a:rPr lang="en-ZA" sz="1600" dirty="0"/>
              <a:t>S</a:t>
            </a:r>
            <a:r>
              <a:rPr lang="en-ZA" sz="1600" dirty="0" smtClean="0"/>
              <a:t>ame </a:t>
            </a:r>
            <a:r>
              <a:rPr lang="en-ZA" sz="1600" dirty="0"/>
              <a:t>as worst case in balanced tree </a:t>
            </a:r>
          </a:p>
          <a:p>
            <a:pPr lvl="1"/>
            <a:r>
              <a:rPr lang="en-ZA" sz="1700" dirty="0" smtClean="0"/>
              <a:t>Sequence </a:t>
            </a:r>
            <a:r>
              <a:rPr lang="en-ZA" sz="1700" dirty="0"/>
              <a:t>of m node accesses: O(m </a:t>
            </a:r>
            <a:r>
              <a:rPr lang="en-ZA" sz="1700" dirty="0" err="1"/>
              <a:t>lg</a:t>
            </a:r>
            <a:r>
              <a:rPr lang="en-ZA" sz="1700" dirty="0"/>
              <a:t> n</a:t>
            </a:r>
            <a:r>
              <a:rPr lang="en-ZA" sz="1700" dirty="0" smtClean="0"/>
              <a:t>)</a:t>
            </a:r>
          </a:p>
          <a:p>
            <a:pPr lvl="2"/>
            <a:r>
              <a:rPr lang="en-ZA" sz="1600" dirty="0" smtClean="0"/>
              <a:t>Comparable to a balanced tree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33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1800" dirty="0" smtClean="0"/>
              <a:t>Let </a:t>
            </a:r>
            <a:r>
              <a:rPr lang="en-ZA" sz="1800" dirty="0" smtClean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</a:t>
            </a:r>
            <a:r>
              <a:rPr lang="en-ZA" sz="1800" dirty="0"/>
              <a:t>= accessed node, </a:t>
            </a:r>
            <a:r>
              <a:rPr lang="en-ZA" sz="1800" dirty="0" smtClean="0">
                <a:solidFill>
                  <a:srgbClr val="FF0000"/>
                </a:solidFill>
              </a:rPr>
              <a:t>P</a:t>
            </a:r>
            <a:r>
              <a:rPr lang="en-ZA" sz="1800" dirty="0" smtClean="0"/>
              <a:t> </a:t>
            </a:r>
            <a:r>
              <a:rPr lang="en-ZA" sz="1800" dirty="0"/>
              <a:t>= its parent, </a:t>
            </a:r>
            <a:r>
              <a:rPr lang="en-ZA" sz="1800" dirty="0" smtClean="0">
                <a:solidFill>
                  <a:srgbClr val="00B050"/>
                </a:solidFill>
              </a:rPr>
              <a:t>G</a:t>
            </a:r>
            <a:r>
              <a:rPr lang="en-ZA" sz="1800" dirty="0" smtClean="0"/>
              <a:t> </a:t>
            </a:r>
            <a:r>
              <a:rPr lang="en-ZA" sz="1800" dirty="0"/>
              <a:t>= its grandparent</a:t>
            </a:r>
            <a:endParaRPr lang="en-ZA" sz="1800" dirty="0" smtClean="0"/>
          </a:p>
          <a:p>
            <a:endParaRPr lang="en-ZA" sz="1800" dirty="0" smtClean="0"/>
          </a:p>
          <a:p>
            <a:r>
              <a:rPr lang="en-ZA" sz="1800" dirty="0" smtClean="0"/>
              <a:t>Rotations are applied to move </a:t>
            </a:r>
            <a:r>
              <a:rPr lang="en-ZA" sz="1800" dirty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up, according to three cases: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>
                <a:solidFill>
                  <a:srgbClr val="00B050"/>
                </a:solidFill>
              </a:rPr>
              <a:t>Case 1:</a:t>
            </a:r>
            <a:r>
              <a:rPr lang="en-ZA" dirty="0"/>
              <a:t> </a:t>
            </a:r>
            <a:r>
              <a:rPr lang="en-ZA" dirty="0" smtClean="0">
                <a:solidFill>
                  <a:srgbClr val="FF0000"/>
                </a:solidFill>
              </a:rPr>
              <a:t>P</a:t>
            </a:r>
            <a:r>
              <a:rPr lang="en-ZA" dirty="0" smtClean="0"/>
              <a:t> </a:t>
            </a:r>
            <a:r>
              <a:rPr lang="en-ZA" dirty="0"/>
              <a:t>is the root </a:t>
            </a:r>
            <a:endParaRPr lang="en-ZA" sz="180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>
                <a:solidFill>
                  <a:srgbClr val="00B050"/>
                </a:solidFill>
              </a:rPr>
              <a:t>Case </a:t>
            </a:r>
            <a:r>
              <a:rPr lang="en-ZA" dirty="0">
                <a:solidFill>
                  <a:srgbClr val="00B050"/>
                </a:solidFill>
              </a:rPr>
              <a:t>2:</a:t>
            </a:r>
            <a:r>
              <a:rPr lang="en-ZA" dirty="0"/>
              <a:t> Homogeneous </a:t>
            </a:r>
            <a:r>
              <a:rPr lang="en-ZA" dirty="0" smtClean="0"/>
              <a:t>configuration</a:t>
            </a:r>
            <a:endParaRPr lang="en-ZA" sz="1600" dirty="0"/>
          </a:p>
          <a:p>
            <a:pPr marL="685800" lvl="1" indent="-342900">
              <a:buFont typeface="+mj-lt"/>
              <a:buAutoNum type="arabicPeriod"/>
            </a:pPr>
            <a:r>
              <a:rPr lang="en-ZA" dirty="0">
                <a:solidFill>
                  <a:srgbClr val="00B050"/>
                </a:solidFill>
              </a:rPr>
              <a:t>Case 3</a:t>
            </a:r>
            <a:r>
              <a:rPr lang="en-ZA" dirty="0" smtClean="0">
                <a:solidFill>
                  <a:srgbClr val="00B050"/>
                </a:solidFill>
              </a:rPr>
              <a:t>:</a:t>
            </a:r>
            <a:r>
              <a:rPr lang="en-ZA" dirty="0" smtClean="0"/>
              <a:t> Heterogeneous configuration</a:t>
            </a:r>
          </a:p>
          <a:p>
            <a:endParaRPr lang="en-ZA" sz="1800" dirty="0" smtClean="0"/>
          </a:p>
          <a:p>
            <a:r>
              <a:rPr lang="en-ZA" sz="1800" dirty="0" smtClean="0"/>
              <a:t>Stop when </a:t>
            </a:r>
            <a:r>
              <a:rPr lang="en-ZA" sz="1800" dirty="0">
                <a:solidFill>
                  <a:srgbClr val="0070C0"/>
                </a:solidFill>
              </a:rPr>
              <a:t>A </a:t>
            </a:r>
            <a:r>
              <a:rPr lang="en-ZA" sz="1800" dirty="0" smtClean="0"/>
              <a:t>is the root</a:t>
            </a:r>
            <a:endParaRPr lang="en-ZA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16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1800" dirty="0" smtClean="0"/>
              <a:t>Let </a:t>
            </a:r>
            <a:r>
              <a:rPr lang="en-ZA" sz="1800" dirty="0" smtClean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</a:t>
            </a:r>
            <a:r>
              <a:rPr lang="en-ZA" sz="1800" dirty="0"/>
              <a:t>= accessed node, </a:t>
            </a:r>
            <a:r>
              <a:rPr lang="en-ZA" sz="1800" dirty="0" smtClean="0">
                <a:solidFill>
                  <a:srgbClr val="FF0000"/>
                </a:solidFill>
              </a:rPr>
              <a:t>P</a:t>
            </a:r>
            <a:r>
              <a:rPr lang="en-ZA" sz="1800" dirty="0" smtClean="0"/>
              <a:t> </a:t>
            </a:r>
            <a:r>
              <a:rPr lang="en-ZA" sz="1800" dirty="0"/>
              <a:t>= its parent, </a:t>
            </a:r>
            <a:r>
              <a:rPr lang="en-ZA" sz="1800" dirty="0" smtClean="0">
                <a:solidFill>
                  <a:srgbClr val="00B050"/>
                </a:solidFill>
              </a:rPr>
              <a:t>G</a:t>
            </a:r>
            <a:r>
              <a:rPr lang="en-ZA" sz="1800" dirty="0" smtClean="0"/>
              <a:t> </a:t>
            </a:r>
            <a:r>
              <a:rPr lang="en-ZA" sz="1800" dirty="0"/>
              <a:t>= its grandparent</a:t>
            </a:r>
            <a:endParaRPr lang="en-ZA" sz="1800" dirty="0" smtClean="0"/>
          </a:p>
          <a:p>
            <a:endParaRPr lang="en-ZA" sz="1800" dirty="0" smtClean="0"/>
          </a:p>
          <a:p>
            <a:r>
              <a:rPr lang="en-ZA" sz="1800" dirty="0" smtClean="0"/>
              <a:t>Rotations are applied to move </a:t>
            </a:r>
            <a:r>
              <a:rPr lang="en-ZA" sz="1800" dirty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up, according to three cases: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>
                <a:solidFill>
                  <a:srgbClr val="00B050"/>
                </a:solidFill>
              </a:rPr>
              <a:t>Case 1:</a:t>
            </a:r>
            <a:r>
              <a:rPr lang="en-ZA" dirty="0"/>
              <a:t> </a:t>
            </a:r>
            <a:r>
              <a:rPr lang="en-ZA" dirty="0" smtClean="0">
                <a:solidFill>
                  <a:srgbClr val="FF0000"/>
                </a:solidFill>
              </a:rPr>
              <a:t>P</a:t>
            </a:r>
            <a:r>
              <a:rPr lang="en-ZA" dirty="0" smtClean="0"/>
              <a:t> </a:t>
            </a:r>
            <a:r>
              <a:rPr lang="en-ZA" dirty="0"/>
              <a:t>is the root </a:t>
            </a:r>
            <a:endParaRPr lang="en-ZA" dirty="0" smtClean="0"/>
          </a:p>
          <a:p>
            <a:pPr lvl="2"/>
            <a:r>
              <a:rPr lang="en-ZA" sz="1600" dirty="0"/>
              <a:t>Singular splay: </a:t>
            </a:r>
            <a:r>
              <a:rPr lang="en-ZA" sz="1600" dirty="0" smtClean="0"/>
              <a:t>Rotate </a:t>
            </a:r>
            <a:r>
              <a:rPr lang="en-ZA" sz="1600" dirty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ZA" sz="1800" dirty="0"/>
          </a:p>
          <a:p>
            <a:pPr marL="685800" lvl="1" indent="-342900">
              <a:buFont typeface="+mj-lt"/>
              <a:buAutoNum type="arabicPeriod"/>
            </a:pPr>
            <a:endParaRPr lang="en-ZA" sz="500" dirty="0" smtClean="0">
              <a:solidFill>
                <a:srgbClr val="00B050"/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ZA" dirty="0" smtClean="0">
                <a:solidFill>
                  <a:srgbClr val="00B050"/>
                </a:solidFill>
              </a:rPr>
              <a:t>Case </a:t>
            </a:r>
            <a:r>
              <a:rPr lang="en-ZA" dirty="0">
                <a:solidFill>
                  <a:srgbClr val="00B050"/>
                </a:solidFill>
              </a:rPr>
              <a:t>2:</a:t>
            </a:r>
            <a:r>
              <a:rPr lang="en-ZA" dirty="0"/>
              <a:t> Homogeneous </a:t>
            </a:r>
            <a:r>
              <a:rPr lang="en-ZA" dirty="0" smtClean="0"/>
              <a:t>configuration</a:t>
            </a:r>
          </a:p>
          <a:p>
            <a:pPr lvl="2"/>
            <a:r>
              <a:rPr lang="en-ZA" sz="1600" dirty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and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are both left children </a:t>
            </a:r>
            <a:r>
              <a:rPr lang="en-ZA" sz="1600" dirty="0" smtClean="0"/>
              <a:t>(or both </a:t>
            </a:r>
            <a:r>
              <a:rPr lang="en-ZA" sz="1600" dirty="0"/>
              <a:t>right children) </a:t>
            </a:r>
            <a:endParaRPr lang="en-ZA" sz="1600" dirty="0" smtClean="0"/>
          </a:p>
          <a:p>
            <a:pPr lvl="2"/>
            <a:r>
              <a:rPr lang="en-ZA" sz="1600" dirty="0" smtClean="0"/>
              <a:t>Homogeneous </a:t>
            </a:r>
            <a:r>
              <a:rPr lang="en-ZA" sz="1600" dirty="0"/>
              <a:t>splay: </a:t>
            </a:r>
            <a:r>
              <a:rPr lang="en-ZA" sz="1600" dirty="0" smtClean="0"/>
              <a:t>Rotate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  <a:r>
              <a:rPr lang="en-ZA" sz="1600" dirty="0" smtClean="0"/>
              <a:t>, </a:t>
            </a:r>
            <a:r>
              <a:rPr lang="en-ZA" sz="1600" dirty="0"/>
              <a:t>then </a:t>
            </a:r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057" y="2729714"/>
            <a:ext cx="81945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 X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906870" y="258962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834870" y="291447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559173" y="304600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2175707" y="291808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1503" y="3028019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1469684" y="336016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1862284" y="334652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97965" y="340470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39830" y="339607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69079" y="3028019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4017463" y="258675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3945463" y="291160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4368515" y="304313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4286300" y="291521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99623" y="298201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4261756" y="335729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4662982" y="335227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90037" y="340183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40528" y="3401830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16497" y="5616673"/>
            <a:ext cx="81945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 X</a:t>
            </a: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904002" y="5476582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1832002" y="580143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556305" y="593295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172839" y="580504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98635" y="5914978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 flipH="1">
            <a:off x="1466816" y="6247128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1859416" y="6233481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95097" y="629165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6962" y="628303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28519" y="5914978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982082" y="505101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6910082" y="537587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7333134" y="550739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7250919" y="537947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64242" y="544628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H="1">
            <a:off x="7226375" y="582156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7618975" y="580791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954656" y="586609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2297945" y="5051008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2225945" y="537586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>
            <a:off x="2566782" y="537946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92578" y="548940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4592555" y="530118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4323186" y="5626035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4080964" y="575756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4861392" y="5629642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3991475" y="607172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4384075" y="605808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19756" y="611626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61621" y="610763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5113225" y="575468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 flipH="1">
            <a:off x="5023736" y="606885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8"/>
          <p:cNvSpPr>
            <a:spLocks noChangeShapeType="1"/>
          </p:cNvSpPr>
          <p:nvPr/>
        </p:nvSpPr>
        <p:spPr bwMode="auto">
          <a:xfrm>
            <a:off x="5416336" y="605520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52017" y="6113386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93882" y="610476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972359" y="5920734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7712686" y="593008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H="1">
            <a:off x="7623197" y="6244254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>
            <a:off x="8015797" y="6230607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351478" y="6288785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93343" y="6280159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  <p:bldP spid="18" grpId="0" animBg="1"/>
      <p:bldP spid="25" grpId="0" animBg="1"/>
      <p:bldP spid="6" grpId="0"/>
      <p:bldP spid="26" grpId="0" animBg="1"/>
      <p:bldP spid="27" grpId="0" animBg="1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/>
      <p:bldP spid="72" grpId="0"/>
      <p:bldP spid="77" grpId="0" animBg="1"/>
      <p:bldP spid="78" grpId="0" animBg="1"/>
      <p:bldP spid="79" grpId="0" animBg="1"/>
      <p:bldP spid="80" grpId="0"/>
      <p:bldP spid="81" grpId="0"/>
      <p:bldP spid="83" grpId="0" animBg="1"/>
      <p:bldP spid="84" grpId="0" animBg="1"/>
      <p:bldP spid="85" grpId="0" animBg="1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sz="1800" dirty="0" smtClean="0"/>
              <a:t>Let </a:t>
            </a:r>
            <a:r>
              <a:rPr lang="en-ZA" sz="1800" dirty="0" smtClean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</a:t>
            </a:r>
            <a:r>
              <a:rPr lang="en-ZA" sz="1800" dirty="0"/>
              <a:t>= accessed node, </a:t>
            </a:r>
            <a:r>
              <a:rPr lang="en-ZA" sz="1800" dirty="0" smtClean="0">
                <a:solidFill>
                  <a:srgbClr val="FF0000"/>
                </a:solidFill>
              </a:rPr>
              <a:t>P</a:t>
            </a:r>
            <a:r>
              <a:rPr lang="en-ZA" sz="1800" dirty="0" smtClean="0"/>
              <a:t> </a:t>
            </a:r>
            <a:r>
              <a:rPr lang="en-ZA" sz="1800" dirty="0"/>
              <a:t>= its parent, </a:t>
            </a:r>
            <a:r>
              <a:rPr lang="en-ZA" sz="1800" dirty="0" smtClean="0">
                <a:solidFill>
                  <a:srgbClr val="00B050"/>
                </a:solidFill>
              </a:rPr>
              <a:t>G</a:t>
            </a:r>
            <a:r>
              <a:rPr lang="en-ZA" sz="1800" dirty="0" smtClean="0"/>
              <a:t> </a:t>
            </a:r>
            <a:r>
              <a:rPr lang="en-ZA" sz="1800" dirty="0"/>
              <a:t>= its grandparent</a:t>
            </a:r>
            <a:endParaRPr lang="en-ZA" sz="1800" dirty="0" smtClean="0"/>
          </a:p>
          <a:p>
            <a:endParaRPr lang="en-ZA" sz="1800" dirty="0" smtClean="0"/>
          </a:p>
          <a:p>
            <a:r>
              <a:rPr lang="en-ZA" sz="1800" dirty="0" smtClean="0"/>
              <a:t>Rotations are applied to move </a:t>
            </a:r>
            <a:r>
              <a:rPr lang="en-ZA" sz="1800" dirty="0">
                <a:solidFill>
                  <a:srgbClr val="0070C0"/>
                </a:solidFill>
              </a:rPr>
              <a:t>A</a:t>
            </a:r>
            <a:r>
              <a:rPr lang="en-ZA" sz="1800" dirty="0" smtClean="0"/>
              <a:t> up, according to three cases:</a:t>
            </a:r>
          </a:p>
          <a:p>
            <a:pPr marL="685800" lvl="1" indent="-342900">
              <a:buFont typeface="+mj-lt"/>
              <a:buAutoNum type="arabicPeriod" startAt="3"/>
            </a:pPr>
            <a:r>
              <a:rPr lang="en-ZA" dirty="0">
                <a:solidFill>
                  <a:srgbClr val="00B050"/>
                </a:solidFill>
              </a:rPr>
              <a:t>Case </a:t>
            </a:r>
            <a:r>
              <a:rPr lang="en-ZA" dirty="0" smtClean="0">
                <a:solidFill>
                  <a:srgbClr val="00B050"/>
                </a:solidFill>
              </a:rPr>
              <a:t>3:</a:t>
            </a:r>
            <a:r>
              <a:rPr lang="en-ZA" dirty="0"/>
              <a:t> Heterogeneous </a:t>
            </a:r>
            <a:r>
              <a:rPr lang="en-ZA" dirty="0" smtClean="0"/>
              <a:t>configuration</a:t>
            </a:r>
          </a:p>
          <a:p>
            <a:pPr lvl="2"/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is right child of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, and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is left child of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  <a:r>
              <a:rPr lang="en-ZA" sz="1600" dirty="0" smtClean="0"/>
              <a:t>, OR</a:t>
            </a:r>
          </a:p>
          <a:p>
            <a:pPr lvl="2"/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is left child of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, </a:t>
            </a:r>
            <a:r>
              <a:rPr lang="en-ZA" sz="1600" dirty="0"/>
              <a:t>and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is right child of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</a:p>
          <a:p>
            <a:pPr lvl="2"/>
            <a:r>
              <a:rPr lang="en-ZA" sz="1600" dirty="0"/>
              <a:t>Heterogeneous splay: </a:t>
            </a:r>
            <a:r>
              <a:rPr lang="en-ZA" sz="1600" dirty="0" smtClean="0"/>
              <a:t>Rotate </a:t>
            </a:r>
            <a:r>
              <a:rPr lang="en-ZA" sz="1600" dirty="0" smtClean="0">
                <a:solidFill>
                  <a:srgbClr val="0070C0"/>
                </a:solidFill>
              </a:rPr>
              <a:t>A</a:t>
            </a:r>
            <a:r>
              <a:rPr lang="en-ZA" sz="1600" dirty="0" smtClean="0"/>
              <a:t> </a:t>
            </a:r>
            <a:r>
              <a:rPr lang="en-ZA" sz="1600" dirty="0"/>
              <a:t>about </a:t>
            </a:r>
            <a:r>
              <a:rPr lang="en-ZA" sz="1600" dirty="0" smtClean="0">
                <a:solidFill>
                  <a:srgbClr val="FF0000"/>
                </a:solidFill>
              </a:rPr>
              <a:t>P</a:t>
            </a:r>
            <a:r>
              <a:rPr lang="en-ZA" sz="1600" dirty="0" smtClean="0"/>
              <a:t> </a:t>
            </a:r>
            <a:r>
              <a:rPr lang="en-ZA" sz="1600" dirty="0"/>
              <a:t>and then about </a:t>
            </a:r>
            <a:r>
              <a:rPr lang="en-ZA" sz="1600" dirty="0" smtClean="0">
                <a:solidFill>
                  <a:srgbClr val="00B050"/>
                </a:solidFill>
              </a:rPr>
              <a:t>G</a:t>
            </a:r>
            <a:endParaRPr lang="en-ZA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04359" y="3969080"/>
            <a:ext cx="81945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 X</a:t>
            </a:r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1791864" y="382898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H="1">
            <a:off x="1719864" y="415384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2151536" y="4285366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>
            <a:off x="2060701" y="415744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482654" y="424150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 flipH="1">
            <a:off x="2062047" y="459953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2454647" y="458588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790328" y="464406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32193" y="4635440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016381" y="4267385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2185807" y="3403415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 flipH="1">
            <a:off x="2113807" y="3728267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8"/>
          <p:cNvSpPr>
            <a:spLocks noChangeShapeType="1"/>
          </p:cNvSpPr>
          <p:nvPr/>
        </p:nvSpPr>
        <p:spPr bwMode="auto">
          <a:xfrm>
            <a:off x="2454644" y="3731874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80440" y="384181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592813" y="4273141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4316521" y="383474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 flipH="1">
            <a:off x="4244521" y="415959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Oval 26"/>
          <p:cNvSpPr>
            <a:spLocks noChangeArrowheads="1"/>
          </p:cNvSpPr>
          <p:nvPr/>
        </p:nvSpPr>
        <p:spPr bwMode="auto">
          <a:xfrm>
            <a:off x="3951579" y="429112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29" name="Line 38"/>
          <p:cNvSpPr>
            <a:spLocks noChangeShapeType="1"/>
          </p:cNvSpPr>
          <p:nvPr/>
        </p:nvSpPr>
        <p:spPr bwMode="auto">
          <a:xfrm>
            <a:off x="4585358" y="416320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 flipH="1">
            <a:off x="3862090" y="460528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38"/>
          <p:cNvSpPr>
            <a:spLocks noChangeShapeType="1"/>
          </p:cNvSpPr>
          <p:nvPr/>
        </p:nvSpPr>
        <p:spPr bwMode="auto">
          <a:xfrm>
            <a:off x="4254690" y="459164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590371" y="464982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332236" y="464119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4710464" y="3409169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6" name="Line 38"/>
          <p:cNvSpPr>
            <a:spLocks noChangeShapeType="1"/>
          </p:cNvSpPr>
          <p:nvPr/>
        </p:nvSpPr>
        <p:spPr bwMode="auto">
          <a:xfrm flipH="1">
            <a:off x="4638464" y="3734021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>
            <a:off x="4979301" y="3737628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005097" y="384756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642790" y="4244388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140" name="Oval 26"/>
          <p:cNvSpPr>
            <a:spLocks noChangeArrowheads="1"/>
          </p:cNvSpPr>
          <p:nvPr/>
        </p:nvSpPr>
        <p:spPr bwMode="auto">
          <a:xfrm>
            <a:off x="7007943" y="364492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1" name="Line 38"/>
          <p:cNvSpPr>
            <a:spLocks noChangeShapeType="1"/>
          </p:cNvSpPr>
          <p:nvPr/>
        </p:nvSpPr>
        <p:spPr bwMode="auto">
          <a:xfrm flipH="1">
            <a:off x="6738574" y="3969776"/>
            <a:ext cx="347697" cy="161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Oval 26"/>
          <p:cNvSpPr>
            <a:spLocks noChangeArrowheads="1"/>
          </p:cNvSpPr>
          <p:nvPr/>
        </p:nvSpPr>
        <p:spPr bwMode="auto">
          <a:xfrm>
            <a:off x="6496352" y="4101301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43" name="Line 38"/>
          <p:cNvSpPr>
            <a:spLocks noChangeShapeType="1"/>
          </p:cNvSpPr>
          <p:nvPr/>
        </p:nvSpPr>
        <p:spPr bwMode="auto">
          <a:xfrm>
            <a:off x="7276780" y="3973383"/>
            <a:ext cx="312672" cy="158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38"/>
          <p:cNvSpPr>
            <a:spLocks noChangeShapeType="1"/>
          </p:cNvSpPr>
          <p:nvPr/>
        </p:nvSpPr>
        <p:spPr bwMode="auto">
          <a:xfrm flipH="1">
            <a:off x="6406863" y="4415470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>
            <a:off x="6799463" y="4401823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135144" y="446000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877009" y="4451375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148" name="Oval 26"/>
          <p:cNvSpPr>
            <a:spLocks noChangeArrowheads="1"/>
          </p:cNvSpPr>
          <p:nvPr/>
        </p:nvSpPr>
        <p:spPr bwMode="auto">
          <a:xfrm>
            <a:off x="7528613" y="409842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9" name="Line 38"/>
          <p:cNvSpPr>
            <a:spLocks noChangeShapeType="1"/>
          </p:cNvSpPr>
          <p:nvPr/>
        </p:nvSpPr>
        <p:spPr bwMode="auto">
          <a:xfrm flipH="1">
            <a:off x="7439124" y="441259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38"/>
          <p:cNvSpPr>
            <a:spLocks noChangeShapeType="1"/>
          </p:cNvSpPr>
          <p:nvPr/>
        </p:nvSpPr>
        <p:spPr bwMode="auto">
          <a:xfrm>
            <a:off x="7831724" y="439894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7167405" y="4457127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909270" y="4448501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76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 animBg="1"/>
      <p:bldP spid="76" grpId="0" animBg="1"/>
      <p:bldP spid="88" grpId="0" animBg="1"/>
      <p:bldP spid="89" grpId="0"/>
      <p:bldP spid="90" grpId="0" animBg="1"/>
      <p:bldP spid="91" grpId="0" animBg="1"/>
      <p:bldP spid="92" grpId="0"/>
      <p:bldP spid="93" grpId="0"/>
      <p:bldP spid="103" grpId="0" animBg="1"/>
      <p:bldP spid="104" grpId="0" animBg="1"/>
      <p:bldP spid="105" grpId="0" animBg="1"/>
      <p:bldP spid="106" grpId="0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/>
      <p:bldP spid="134" grpId="0"/>
      <p:bldP spid="135" grpId="0" animBg="1"/>
      <p:bldP spid="136" grpId="0" animBg="1"/>
      <p:bldP spid="137" grpId="0" animBg="1"/>
      <p:bldP spid="138" grpId="0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148" grpId="0" animBg="1"/>
      <p:bldP spid="149" grpId="0" animBg="1"/>
      <p:bldP spid="150" grpId="0" animBg="1"/>
      <p:bldP spid="151" grpId="0"/>
      <p:bldP spid="1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7988128" cy="5890053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Case </a:t>
            </a:r>
            <a:r>
              <a:rPr lang="en-ZA" dirty="0">
                <a:solidFill>
                  <a:srgbClr val="00B050"/>
                </a:solidFill>
              </a:rPr>
              <a:t>1</a:t>
            </a:r>
            <a:r>
              <a:rPr lang="en-ZA" dirty="0" smtClean="0">
                <a:solidFill>
                  <a:srgbClr val="00B050"/>
                </a:solidFill>
              </a:rPr>
              <a:t>:</a:t>
            </a:r>
            <a:r>
              <a:rPr lang="en-ZA" dirty="0">
                <a:solidFill>
                  <a:srgbClr val="FF0000"/>
                </a:solidFill>
              </a:rPr>
              <a:t> P</a:t>
            </a:r>
            <a:r>
              <a:rPr lang="en-ZA" dirty="0"/>
              <a:t> is the </a:t>
            </a:r>
            <a:r>
              <a:rPr lang="en-ZA" dirty="0" smtClean="0"/>
              <a:t>root</a:t>
            </a:r>
          </a:p>
          <a:p>
            <a:pPr lvl="1"/>
            <a:r>
              <a:rPr lang="en-ZA" dirty="0"/>
              <a:t>Singular splay: </a:t>
            </a:r>
            <a:r>
              <a:rPr lang="en-ZA" dirty="0" smtClean="0"/>
              <a:t>Rotate </a:t>
            </a:r>
            <a:r>
              <a:rPr lang="en-ZA" dirty="0">
                <a:solidFill>
                  <a:srgbClr val="0070C0"/>
                </a:solidFill>
              </a:rPr>
              <a:t>A</a:t>
            </a:r>
            <a:r>
              <a:rPr lang="en-ZA" dirty="0"/>
              <a:t> about </a:t>
            </a:r>
            <a:r>
              <a:rPr lang="en-ZA" dirty="0" smtClean="0">
                <a:solidFill>
                  <a:srgbClr val="FF0000"/>
                </a:solidFill>
              </a:rPr>
              <a:t>P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233320"/>
            <a:ext cx="559915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Splay Trees VS Move-to-root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8649" y="2263898"/>
            <a:ext cx="54213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Splay</a:t>
            </a: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3200828" y="2589623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H="1">
            <a:off x="3128828" y="2914475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2853131" y="304600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>
            <a:off x="3469665" y="291808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95461" y="3028019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H="1">
            <a:off x="2763642" y="336016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3156242" y="334652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1923" y="3404700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3788" y="339607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3037" y="2562203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311421" y="212093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5239421" y="2445789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662473" y="2577314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5580258" y="2449396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93581" y="2516203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5555714" y="2891483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5956940" y="2886462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83995" y="293601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4486" y="2936014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1662" y="2618829"/>
            <a:ext cx="79220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Access 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01485" y="3701631"/>
            <a:ext cx="1015021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Move to root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60159" y="3999936"/>
            <a:ext cx="5779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5308543" y="3558670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/>
              <a:t>X</a:t>
            </a: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5236543" y="3883522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659595" y="4015047"/>
            <a:ext cx="347697" cy="363783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577380" y="3887129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90703" y="395393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a</a:t>
            </a: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5552836" y="4329216"/>
            <a:ext cx="150328" cy="17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954062" y="4324195"/>
            <a:ext cx="125063" cy="1804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81117" y="4373747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1608" y="4373747"/>
            <a:ext cx="3321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8668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6|51.3|21.1|1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2.2|17.4|69.6|1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39.4|56.2|5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|6.5|39.2|33.5|22.1|61.4|1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23.3|16.3|19.4|7.4|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4|4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8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12.9|13.5|2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|52.1|33.8|27.3|33.1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977</Words>
  <Application>Microsoft Office PowerPoint</Application>
  <PresentationFormat>On-screen Show (4:3)</PresentationFormat>
  <Paragraphs>304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Times New Roman</vt:lpstr>
      <vt:lpstr>Wingdings</vt:lpstr>
      <vt:lpstr>Presentation level design</vt:lpstr>
      <vt:lpstr>COS 212 Binary Trees: Self-Adjusting Trees</vt:lpstr>
      <vt:lpstr>Self-Adjusting Trees</vt:lpstr>
      <vt:lpstr>Self-Adjusting Trees</vt:lpstr>
      <vt:lpstr>Self-Adjusting  Trees</vt:lpstr>
      <vt:lpstr>Splay Trees</vt:lpstr>
      <vt:lpstr>Splay Trees</vt:lpstr>
      <vt:lpstr>Splay Trees</vt:lpstr>
      <vt:lpstr>Splay Trees</vt:lpstr>
      <vt:lpstr>Splay Trees VS Move-to-root</vt:lpstr>
      <vt:lpstr>Splay Trees VS Move-to-root</vt:lpstr>
      <vt:lpstr>Splay Trees VS Move-to-root</vt:lpstr>
      <vt:lpstr>Splay Trees VS Move-to-root</vt:lpstr>
      <vt:lpstr>Splay Trees VS Move-to-root</vt:lpstr>
      <vt:lpstr>Semi-Splaying</vt:lpstr>
      <vt:lpstr>Semi-Splaying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2021-04-12T22:10:04Z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