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20"/>
  </p:notesMasterIdLst>
  <p:sldIdLst>
    <p:sldId id="355" r:id="rId3"/>
    <p:sldId id="257" r:id="rId4"/>
    <p:sldId id="343" r:id="rId5"/>
    <p:sldId id="345" r:id="rId6"/>
    <p:sldId id="344" r:id="rId7"/>
    <p:sldId id="346" r:id="rId8"/>
    <p:sldId id="356" r:id="rId9"/>
    <p:sldId id="259" r:id="rId10"/>
    <p:sldId id="357" r:id="rId11"/>
    <p:sldId id="348" r:id="rId12"/>
    <p:sldId id="358" r:id="rId13"/>
    <p:sldId id="325" r:id="rId14"/>
    <p:sldId id="350" r:id="rId15"/>
    <p:sldId id="359" r:id="rId16"/>
    <p:sldId id="353" r:id="rId17"/>
    <p:sldId id="360" r:id="rId18"/>
    <p:sldId id="35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63" autoAdjust="0"/>
    <p:restoredTop sz="94660"/>
  </p:normalViewPr>
  <p:slideViewPr>
    <p:cSldViewPr>
      <p:cViewPr varScale="1">
        <p:scale>
          <a:sx n="85" d="100"/>
          <a:sy n="85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DB667-431C-4187-9961-570408D101F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ZA"/>
        </a:p>
      </dgm:t>
    </dgm:pt>
    <dgm:pt modelId="{53AC606B-56DC-47FB-B999-2D19846950A5}">
      <dgm:prSet phldrT="[Text]"/>
      <dgm:spPr/>
      <dgm:t>
        <a:bodyPr/>
        <a:lstStyle/>
        <a:p>
          <a:r>
            <a:rPr lang="en-ZA" dirty="0" smtClean="0"/>
            <a:t>Computational Complexity</a:t>
          </a:r>
          <a:endParaRPr lang="en-ZA" dirty="0"/>
        </a:p>
      </dgm:t>
    </dgm:pt>
    <dgm:pt modelId="{3D03DFB5-3265-4BE5-9CD2-CD7917276634}" type="parTrans" cxnId="{B4302EAC-D9B3-4894-9716-3A4C2D7CC6D1}">
      <dgm:prSet/>
      <dgm:spPr/>
      <dgm:t>
        <a:bodyPr/>
        <a:lstStyle/>
        <a:p>
          <a:endParaRPr lang="en-ZA"/>
        </a:p>
      </dgm:t>
    </dgm:pt>
    <dgm:pt modelId="{35349B73-749F-4765-A79C-F621E83762D8}" type="sibTrans" cxnId="{B4302EAC-D9B3-4894-9716-3A4C2D7CC6D1}">
      <dgm:prSet/>
      <dgm:spPr/>
      <dgm:t>
        <a:bodyPr/>
        <a:lstStyle/>
        <a:p>
          <a:endParaRPr lang="en-ZA"/>
        </a:p>
      </dgm:t>
    </dgm:pt>
    <dgm:pt modelId="{960DE609-B52D-4044-A89C-F7B188ABD452}">
      <dgm:prSet phldrT="[Text]"/>
      <dgm:spPr/>
      <dgm:t>
        <a:bodyPr/>
        <a:lstStyle/>
        <a:p>
          <a:r>
            <a:rPr lang="en-ZA" dirty="0" smtClean="0"/>
            <a:t>Time Complexity</a:t>
          </a:r>
          <a:endParaRPr lang="en-ZA" dirty="0"/>
        </a:p>
      </dgm:t>
    </dgm:pt>
    <dgm:pt modelId="{CB3DB40C-200C-4ECA-8154-B4820CA90A08}" type="parTrans" cxnId="{B2257291-6DBD-48EA-8987-ED1D20992F19}">
      <dgm:prSet/>
      <dgm:spPr/>
      <dgm:t>
        <a:bodyPr/>
        <a:lstStyle/>
        <a:p>
          <a:endParaRPr lang="en-ZA"/>
        </a:p>
      </dgm:t>
    </dgm:pt>
    <dgm:pt modelId="{1FADF646-5AE3-4692-B963-9E58946E5C96}" type="sibTrans" cxnId="{B2257291-6DBD-48EA-8987-ED1D20992F19}">
      <dgm:prSet/>
      <dgm:spPr/>
      <dgm:t>
        <a:bodyPr/>
        <a:lstStyle/>
        <a:p>
          <a:endParaRPr lang="en-ZA"/>
        </a:p>
      </dgm:t>
    </dgm:pt>
    <dgm:pt modelId="{C4D6144C-1544-40E8-A435-DEE2CE117164}">
      <dgm:prSet phldrT="[Text]"/>
      <dgm:spPr/>
      <dgm:t>
        <a:bodyPr/>
        <a:lstStyle/>
        <a:p>
          <a:r>
            <a:rPr lang="en-ZA" dirty="0" smtClean="0"/>
            <a:t>How quickly </a:t>
          </a:r>
          <a:br>
            <a:rPr lang="en-ZA" dirty="0" smtClean="0"/>
          </a:br>
          <a:r>
            <a:rPr lang="en-ZA" dirty="0" smtClean="0"/>
            <a:t>does it execute?</a:t>
          </a:r>
          <a:endParaRPr lang="en-ZA" dirty="0"/>
        </a:p>
      </dgm:t>
    </dgm:pt>
    <dgm:pt modelId="{8CB36789-6908-4ADB-96EC-15A04F501F7A}" type="parTrans" cxnId="{7DAB7056-678B-4033-85EE-ED357389EA6F}">
      <dgm:prSet/>
      <dgm:spPr/>
      <dgm:t>
        <a:bodyPr/>
        <a:lstStyle/>
        <a:p>
          <a:endParaRPr lang="en-ZA"/>
        </a:p>
      </dgm:t>
    </dgm:pt>
    <dgm:pt modelId="{2EF66C95-23C0-4E41-821D-E78237048B0D}" type="sibTrans" cxnId="{7DAB7056-678B-4033-85EE-ED357389EA6F}">
      <dgm:prSet/>
      <dgm:spPr/>
      <dgm:t>
        <a:bodyPr/>
        <a:lstStyle/>
        <a:p>
          <a:endParaRPr lang="en-ZA"/>
        </a:p>
      </dgm:t>
    </dgm:pt>
    <dgm:pt modelId="{736F1739-C42E-40A6-B9D6-BBC9A9EC859A}">
      <dgm:prSet phldrT="[Text]"/>
      <dgm:spPr/>
      <dgm:t>
        <a:bodyPr/>
        <a:lstStyle/>
        <a:p>
          <a:r>
            <a:rPr lang="en-ZA" smtClean="0"/>
            <a:t>Space Complexity</a:t>
          </a:r>
          <a:endParaRPr lang="en-ZA" dirty="0"/>
        </a:p>
      </dgm:t>
    </dgm:pt>
    <dgm:pt modelId="{149C1A22-D831-473A-8FA1-A7638E038B44}" type="parTrans" cxnId="{15709890-0787-40AF-BBBE-E9381FA5A8F6}">
      <dgm:prSet/>
      <dgm:spPr/>
      <dgm:t>
        <a:bodyPr/>
        <a:lstStyle/>
        <a:p>
          <a:endParaRPr lang="en-ZA"/>
        </a:p>
      </dgm:t>
    </dgm:pt>
    <dgm:pt modelId="{E82C3A9D-3370-4EED-9537-DF6694546026}" type="sibTrans" cxnId="{15709890-0787-40AF-BBBE-E9381FA5A8F6}">
      <dgm:prSet/>
      <dgm:spPr/>
      <dgm:t>
        <a:bodyPr/>
        <a:lstStyle/>
        <a:p>
          <a:endParaRPr lang="en-ZA"/>
        </a:p>
      </dgm:t>
    </dgm:pt>
    <dgm:pt modelId="{D590217D-318D-4416-8004-199E51DCB592}">
      <dgm:prSet phldrT="[Text]"/>
      <dgm:spPr/>
      <dgm:t>
        <a:bodyPr/>
        <a:lstStyle/>
        <a:p>
          <a:r>
            <a:rPr lang="en-ZA" dirty="0" smtClean="0"/>
            <a:t>How much memory does it require?</a:t>
          </a:r>
          <a:endParaRPr lang="en-ZA" dirty="0"/>
        </a:p>
      </dgm:t>
    </dgm:pt>
    <dgm:pt modelId="{4D98B7CD-562A-4435-BF8F-1635D14A7406}" type="parTrans" cxnId="{86138CFA-A780-4481-AD51-CC67758838CD}">
      <dgm:prSet/>
      <dgm:spPr/>
      <dgm:t>
        <a:bodyPr/>
        <a:lstStyle/>
        <a:p>
          <a:endParaRPr lang="en-ZA"/>
        </a:p>
      </dgm:t>
    </dgm:pt>
    <dgm:pt modelId="{18109CBD-FFC4-40E7-8EB4-832AEBD9352A}" type="sibTrans" cxnId="{86138CFA-A780-4481-AD51-CC67758838CD}">
      <dgm:prSet/>
      <dgm:spPr/>
      <dgm:t>
        <a:bodyPr/>
        <a:lstStyle/>
        <a:p>
          <a:endParaRPr lang="en-ZA"/>
        </a:p>
      </dgm:t>
    </dgm:pt>
    <dgm:pt modelId="{C1240482-B684-421A-B749-33748DDDAC9C}" type="pres">
      <dgm:prSet presAssocID="{914DB667-431C-4187-9961-570408D101F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ZA"/>
        </a:p>
      </dgm:t>
    </dgm:pt>
    <dgm:pt modelId="{A0B076BD-6807-401D-A2A6-A1921EFCE5A6}" type="pres">
      <dgm:prSet presAssocID="{53AC606B-56DC-47FB-B999-2D19846950A5}" presName="vertOne" presStyleCnt="0"/>
      <dgm:spPr/>
    </dgm:pt>
    <dgm:pt modelId="{8EBBA79A-7E37-4640-A343-3017E27BAAD6}" type="pres">
      <dgm:prSet presAssocID="{53AC606B-56DC-47FB-B999-2D19846950A5}" presName="txOne" presStyleLbl="node0" presStyleIdx="0" presStyleCnt="1" custLinFactY="-11935" custLinFactNeighborX="-925" custLinFactNeighborY="-100000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647B75D9-5371-4DEC-AB82-9A9C0DC4D65F}" type="pres">
      <dgm:prSet presAssocID="{53AC606B-56DC-47FB-B999-2D19846950A5}" presName="parTransOne" presStyleCnt="0"/>
      <dgm:spPr/>
    </dgm:pt>
    <dgm:pt modelId="{BB4AB0C0-06C7-4522-8CE1-4783A971659C}" type="pres">
      <dgm:prSet presAssocID="{53AC606B-56DC-47FB-B999-2D19846950A5}" presName="horzOne" presStyleCnt="0"/>
      <dgm:spPr/>
    </dgm:pt>
    <dgm:pt modelId="{B2010BF5-7E96-457C-8CA6-B8A6BC264C12}" type="pres">
      <dgm:prSet presAssocID="{960DE609-B52D-4044-A89C-F7B188ABD452}" presName="vertTwo" presStyleCnt="0"/>
      <dgm:spPr/>
    </dgm:pt>
    <dgm:pt modelId="{24BA0A59-CA20-423B-A50B-4B75FCC2C9CF}" type="pres">
      <dgm:prSet presAssocID="{960DE609-B52D-4044-A89C-F7B188ABD452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D52F7944-956C-4640-AAA0-39A7D8616883}" type="pres">
      <dgm:prSet presAssocID="{960DE609-B52D-4044-A89C-F7B188ABD452}" presName="parTransTwo" presStyleCnt="0"/>
      <dgm:spPr/>
    </dgm:pt>
    <dgm:pt modelId="{4D7F824D-ACA0-4B71-8710-2D79AE6AD288}" type="pres">
      <dgm:prSet presAssocID="{960DE609-B52D-4044-A89C-F7B188ABD452}" presName="horzTwo" presStyleCnt="0"/>
      <dgm:spPr/>
    </dgm:pt>
    <dgm:pt modelId="{2334D55A-D519-4582-8FF2-7DAF86E57392}" type="pres">
      <dgm:prSet presAssocID="{C4D6144C-1544-40E8-A435-DEE2CE117164}" presName="vertThree" presStyleCnt="0"/>
      <dgm:spPr/>
    </dgm:pt>
    <dgm:pt modelId="{AF5D5B81-7878-4B59-BD8D-3C93898E7FFA}" type="pres">
      <dgm:prSet presAssocID="{C4D6144C-1544-40E8-A435-DEE2CE117164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FB68BF52-8754-43D5-9CC4-15D9689438EB}" type="pres">
      <dgm:prSet presAssocID="{C4D6144C-1544-40E8-A435-DEE2CE117164}" presName="horzThree" presStyleCnt="0"/>
      <dgm:spPr/>
    </dgm:pt>
    <dgm:pt modelId="{C21815DE-F71D-4190-894D-B60ACEA6D543}" type="pres">
      <dgm:prSet presAssocID="{1FADF646-5AE3-4692-B963-9E58946E5C96}" presName="sibSpaceTwo" presStyleCnt="0"/>
      <dgm:spPr/>
    </dgm:pt>
    <dgm:pt modelId="{D100949A-EE29-4755-96EA-94B9754A50AC}" type="pres">
      <dgm:prSet presAssocID="{736F1739-C42E-40A6-B9D6-BBC9A9EC859A}" presName="vertTwo" presStyleCnt="0"/>
      <dgm:spPr/>
    </dgm:pt>
    <dgm:pt modelId="{37D7640A-7A88-401F-B166-EA5949BDA83B}" type="pres">
      <dgm:prSet presAssocID="{736F1739-C42E-40A6-B9D6-BBC9A9EC859A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1F507059-0260-4D78-9127-8418E889FE92}" type="pres">
      <dgm:prSet presAssocID="{736F1739-C42E-40A6-B9D6-BBC9A9EC859A}" presName="parTransTwo" presStyleCnt="0"/>
      <dgm:spPr/>
    </dgm:pt>
    <dgm:pt modelId="{24492C2C-C552-4F7D-9EC8-AE3B00677B5F}" type="pres">
      <dgm:prSet presAssocID="{736F1739-C42E-40A6-B9D6-BBC9A9EC859A}" presName="horzTwo" presStyleCnt="0"/>
      <dgm:spPr/>
    </dgm:pt>
    <dgm:pt modelId="{B0D9557B-5368-487B-A617-342C6A1A2C46}" type="pres">
      <dgm:prSet presAssocID="{D590217D-318D-4416-8004-199E51DCB592}" presName="vertThree" presStyleCnt="0"/>
      <dgm:spPr/>
    </dgm:pt>
    <dgm:pt modelId="{3812014A-3E97-4624-AFEC-D96D4E4CD9F3}" type="pres">
      <dgm:prSet presAssocID="{D590217D-318D-4416-8004-199E51DCB592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6F873E6F-E375-41E0-9622-29F96CF38F14}" type="pres">
      <dgm:prSet presAssocID="{D590217D-318D-4416-8004-199E51DCB592}" presName="horzThree" presStyleCnt="0"/>
      <dgm:spPr/>
    </dgm:pt>
  </dgm:ptLst>
  <dgm:cxnLst>
    <dgm:cxn modelId="{86138CFA-A780-4481-AD51-CC67758838CD}" srcId="{736F1739-C42E-40A6-B9D6-BBC9A9EC859A}" destId="{D590217D-318D-4416-8004-199E51DCB592}" srcOrd="0" destOrd="0" parTransId="{4D98B7CD-562A-4435-BF8F-1635D14A7406}" sibTransId="{18109CBD-FFC4-40E7-8EB4-832AEBD9352A}"/>
    <dgm:cxn modelId="{A8EB57C9-5679-4875-A4DC-F83515777FC3}" type="presOf" srcId="{914DB667-431C-4187-9961-570408D101F4}" destId="{C1240482-B684-421A-B749-33748DDDAC9C}" srcOrd="0" destOrd="0" presId="urn:microsoft.com/office/officeart/2005/8/layout/hierarchy4"/>
    <dgm:cxn modelId="{B2257291-6DBD-48EA-8987-ED1D20992F19}" srcId="{53AC606B-56DC-47FB-B999-2D19846950A5}" destId="{960DE609-B52D-4044-A89C-F7B188ABD452}" srcOrd="0" destOrd="0" parTransId="{CB3DB40C-200C-4ECA-8154-B4820CA90A08}" sibTransId="{1FADF646-5AE3-4692-B963-9E58946E5C96}"/>
    <dgm:cxn modelId="{7DAB7056-678B-4033-85EE-ED357389EA6F}" srcId="{960DE609-B52D-4044-A89C-F7B188ABD452}" destId="{C4D6144C-1544-40E8-A435-DEE2CE117164}" srcOrd="0" destOrd="0" parTransId="{8CB36789-6908-4ADB-96EC-15A04F501F7A}" sibTransId="{2EF66C95-23C0-4E41-821D-E78237048B0D}"/>
    <dgm:cxn modelId="{E04A6783-21C6-4112-A8F3-0551C5ADCB40}" type="presOf" srcId="{53AC606B-56DC-47FB-B999-2D19846950A5}" destId="{8EBBA79A-7E37-4640-A343-3017E27BAAD6}" srcOrd="0" destOrd="0" presId="urn:microsoft.com/office/officeart/2005/8/layout/hierarchy4"/>
    <dgm:cxn modelId="{0A4C9898-5CF1-4431-A591-EE8BDB766A87}" type="presOf" srcId="{960DE609-B52D-4044-A89C-F7B188ABD452}" destId="{24BA0A59-CA20-423B-A50B-4B75FCC2C9CF}" srcOrd="0" destOrd="0" presId="urn:microsoft.com/office/officeart/2005/8/layout/hierarchy4"/>
    <dgm:cxn modelId="{F7F716F5-EE74-4AE4-9358-8B95125F9DBD}" type="presOf" srcId="{736F1739-C42E-40A6-B9D6-BBC9A9EC859A}" destId="{37D7640A-7A88-401F-B166-EA5949BDA83B}" srcOrd="0" destOrd="0" presId="urn:microsoft.com/office/officeart/2005/8/layout/hierarchy4"/>
    <dgm:cxn modelId="{06007F76-E58D-45C7-9970-FF385F974134}" type="presOf" srcId="{D590217D-318D-4416-8004-199E51DCB592}" destId="{3812014A-3E97-4624-AFEC-D96D4E4CD9F3}" srcOrd="0" destOrd="0" presId="urn:microsoft.com/office/officeart/2005/8/layout/hierarchy4"/>
    <dgm:cxn modelId="{DA4C44EA-4E97-46B0-801B-7F006D95F344}" type="presOf" srcId="{C4D6144C-1544-40E8-A435-DEE2CE117164}" destId="{AF5D5B81-7878-4B59-BD8D-3C93898E7FFA}" srcOrd="0" destOrd="0" presId="urn:microsoft.com/office/officeart/2005/8/layout/hierarchy4"/>
    <dgm:cxn modelId="{15709890-0787-40AF-BBBE-E9381FA5A8F6}" srcId="{53AC606B-56DC-47FB-B999-2D19846950A5}" destId="{736F1739-C42E-40A6-B9D6-BBC9A9EC859A}" srcOrd="1" destOrd="0" parTransId="{149C1A22-D831-473A-8FA1-A7638E038B44}" sibTransId="{E82C3A9D-3370-4EED-9537-DF6694546026}"/>
    <dgm:cxn modelId="{B4302EAC-D9B3-4894-9716-3A4C2D7CC6D1}" srcId="{914DB667-431C-4187-9961-570408D101F4}" destId="{53AC606B-56DC-47FB-B999-2D19846950A5}" srcOrd="0" destOrd="0" parTransId="{3D03DFB5-3265-4BE5-9CD2-CD7917276634}" sibTransId="{35349B73-749F-4765-A79C-F621E83762D8}"/>
    <dgm:cxn modelId="{CC81198D-35D8-4C53-BDB3-856145C98A2B}" type="presParOf" srcId="{C1240482-B684-421A-B749-33748DDDAC9C}" destId="{A0B076BD-6807-401D-A2A6-A1921EFCE5A6}" srcOrd="0" destOrd="0" presId="urn:microsoft.com/office/officeart/2005/8/layout/hierarchy4"/>
    <dgm:cxn modelId="{FF9281DE-55CC-4984-89A2-DD43ED860298}" type="presParOf" srcId="{A0B076BD-6807-401D-A2A6-A1921EFCE5A6}" destId="{8EBBA79A-7E37-4640-A343-3017E27BAAD6}" srcOrd="0" destOrd="0" presId="urn:microsoft.com/office/officeart/2005/8/layout/hierarchy4"/>
    <dgm:cxn modelId="{07664E0F-81C3-420A-8E85-E1B46B299935}" type="presParOf" srcId="{A0B076BD-6807-401D-A2A6-A1921EFCE5A6}" destId="{647B75D9-5371-4DEC-AB82-9A9C0DC4D65F}" srcOrd="1" destOrd="0" presId="urn:microsoft.com/office/officeart/2005/8/layout/hierarchy4"/>
    <dgm:cxn modelId="{620908E8-C80E-44AB-B96F-02E1EB9AD9A8}" type="presParOf" srcId="{A0B076BD-6807-401D-A2A6-A1921EFCE5A6}" destId="{BB4AB0C0-06C7-4522-8CE1-4783A971659C}" srcOrd="2" destOrd="0" presId="urn:microsoft.com/office/officeart/2005/8/layout/hierarchy4"/>
    <dgm:cxn modelId="{948CB083-6450-4C6E-ADDB-B91012343FF0}" type="presParOf" srcId="{BB4AB0C0-06C7-4522-8CE1-4783A971659C}" destId="{B2010BF5-7E96-457C-8CA6-B8A6BC264C12}" srcOrd="0" destOrd="0" presId="urn:microsoft.com/office/officeart/2005/8/layout/hierarchy4"/>
    <dgm:cxn modelId="{3BC020C5-CA41-4591-95DC-93CA67F7E2A7}" type="presParOf" srcId="{B2010BF5-7E96-457C-8CA6-B8A6BC264C12}" destId="{24BA0A59-CA20-423B-A50B-4B75FCC2C9CF}" srcOrd="0" destOrd="0" presId="urn:microsoft.com/office/officeart/2005/8/layout/hierarchy4"/>
    <dgm:cxn modelId="{503E0088-F8AE-4504-B1AB-93AE08E9D6DD}" type="presParOf" srcId="{B2010BF5-7E96-457C-8CA6-B8A6BC264C12}" destId="{D52F7944-956C-4640-AAA0-39A7D8616883}" srcOrd="1" destOrd="0" presId="urn:microsoft.com/office/officeart/2005/8/layout/hierarchy4"/>
    <dgm:cxn modelId="{31E31E38-8288-422A-B69E-67CDA9358153}" type="presParOf" srcId="{B2010BF5-7E96-457C-8CA6-B8A6BC264C12}" destId="{4D7F824D-ACA0-4B71-8710-2D79AE6AD288}" srcOrd="2" destOrd="0" presId="urn:microsoft.com/office/officeart/2005/8/layout/hierarchy4"/>
    <dgm:cxn modelId="{783B9EEB-069C-4F3A-8F77-2142D14983DA}" type="presParOf" srcId="{4D7F824D-ACA0-4B71-8710-2D79AE6AD288}" destId="{2334D55A-D519-4582-8FF2-7DAF86E57392}" srcOrd="0" destOrd="0" presId="urn:microsoft.com/office/officeart/2005/8/layout/hierarchy4"/>
    <dgm:cxn modelId="{2FAAB5E9-CBD2-451D-ABBE-64CBEADC28B1}" type="presParOf" srcId="{2334D55A-D519-4582-8FF2-7DAF86E57392}" destId="{AF5D5B81-7878-4B59-BD8D-3C93898E7FFA}" srcOrd="0" destOrd="0" presId="urn:microsoft.com/office/officeart/2005/8/layout/hierarchy4"/>
    <dgm:cxn modelId="{6B345149-8C2A-4E13-92BF-D59E3ECC603B}" type="presParOf" srcId="{2334D55A-D519-4582-8FF2-7DAF86E57392}" destId="{FB68BF52-8754-43D5-9CC4-15D9689438EB}" srcOrd="1" destOrd="0" presId="urn:microsoft.com/office/officeart/2005/8/layout/hierarchy4"/>
    <dgm:cxn modelId="{B12BBE88-9B4E-4B20-933E-8C762679B441}" type="presParOf" srcId="{BB4AB0C0-06C7-4522-8CE1-4783A971659C}" destId="{C21815DE-F71D-4190-894D-B60ACEA6D543}" srcOrd="1" destOrd="0" presId="urn:microsoft.com/office/officeart/2005/8/layout/hierarchy4"/>
    <dgm:cxn modelId="{D6CEDF91-AFDE-4E72-98C6-BA1FFD399AF8}" type="presParOf" srcId="{BB4AB0C0-06C7-4522-8CE1-4783A971659C}" destId="{D100949A-EE29-4755-96EA-94B9754A50AC}" srcOrd="2" destOrd="0" presId="urn:microsoft.com/office/officeart/2005/8/layout/hierarchy4"/>
    <dgm:cxn modelId="{DF653F1C-D84D-4D83-9C7B-3861530ECC43}" type="presParOf" srcId="{D100949A-EE29-4755-96EA-94B9754A50AC}" destId="{37D7640A-7A88-401F-B166-EA5949BDA83B}" srcOrd="0" destOrd="0" presId="urn:microsoft.com/office/officeart/2005/8/layout/hierarchy4"/>
    <dgm:cxn modelId="{6842D27E-E18D-41B4-A33C-A045A686271A}" type="presParOf" srcId="{D100949A-EE29-4755-96EA-94B9754A50AC}" destId="{1F507059-0260-4D78-9127-8418E889FE92}" srcOrd="1" destOrd="0" presId="urn:microsoft.com/office/officeart/2005/8/layout/hierarchy4"/>
    <dgm:cxn modelId="{5E4FCCBF-D409-409D-9813-9DB5D33D3E88}" type="presParOf" srcId="{D100949A-EE29-4755-96EA-94B9754A50AC}" destId="{24492C2C-C552-4F7D-9EC8-AE3B00677B5F}" srcOrd="2" destOrd="0" presId="urn:microsoft.com/office/officeart/2005/8/layout/hierarchy4"/>
    <dgm:cxn modelId="{6AEFED49-FCE4-45D1-B8A4-370769C046B1}" type="presParOf" srcId="{24492C2C-C552-4F7D-9EC8-AE3B00677B5F}" destId="{B0D9557B-5368-487B-A617-342C6A1A2C46}" srcOrd="0" destOrd="0" presId="urn:microsoft.com/office/officeart/2005/8/layout/hierarchy4"/>
    <dgm:cxn modelId="{99E565F8-29C8-4BC6-9B93-25FEC7BBF73D}" type="presParOf" srcId="{B0D9557B-5368-487B-A617-342C6A1A2C46}" destId="{3812014A-3E97-4624-AFEC-D96D4E4CD9F3}" srcOrd="0" destOrd="0" presId="urn:microsoft.com/office/officeart/2005/8/layout/hierarchy4"/>
    <dgm:cxn modelId="{C63222D8-5625-4BF4-A577-D432C098EAE1}" type="presParOf" srcId="{B0D9557B-5368-487B-A617-342C6A1A2C46}" destId="{6F873E6F-E375-41E0-9622-29F96CF38F1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017B-4A69-4AD6-BAAC-61F65E00C49F}" type="datetimeFigureOut">
              <a:rPr lang="en-ZA" smtClean="0"/>
              <a:t>2020/06/22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320C6-6864-4D03-A27F-C0B2F7614C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22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368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6090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9494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123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1492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6608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411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989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51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34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711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490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299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733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55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650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70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717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035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6/22/2020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6/22/2020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6/22/2020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6/22/2020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6/22/2020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6/22/2020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6/22/2020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6/22/2020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9253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6/22/2020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6/22/2020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6/22/2020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3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93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00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330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605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63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5B8-91C5-4771-8B7A-F2FFD30625C3}" type="datetimeFigureOut">
              <a:rPr lang="en-ZA" smtClean="0"/>
              <a:t>2020/06/22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29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95B8-91C5-4771-8B7A-F2FFD30625C3}" type="datetimeFigureOut">
              <a:rPr lang="en-ZA" smtClean="0"/>
              <a:t>2020/06/22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43C0-17FC-4EF4-AD27-7818D0FF1F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438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6/22/2020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Data Compression:</a:t>
            </a:r>
            <a:br>
              <a:rPr lang="en-US" dirty="0"/>
            </a:br>
            <a:r>
              <a:rPr lang="en-US" dirty="0"/>
              <a:t>Basics </a:t>
            </a:r>
            <a:r>
              <a:rPr lang="en-US" dirty="0" smtClean="0"/>
              <a:t>&amp; </a:t>
            </a:r>
            <a:r>
              <a:rPr lang="en-US" dirty="0"/>
              <a:t>Huffman Coding</a:t>
            </a:r>
          </a:p>
        </p:txBody>
      </p:sp>
    </p:spTree>
    <p:extLst>
      <p:ext uri="{BB962C8B-B14F-4D97-AF65-F5344CB8AC3E}">
        <p14:creationId xmlns:p14="http://schemas.microsoft.com/office/powerpoint/2010/main" val="22656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46206"/>
                <a:ext cx="8263830" cy="5695162"/>
              </a:xfrm>
            </p:spPr>
            <p:txBody>
              <a:bodyPr>
                <a:normAutofit/>
              </a:bodyPr>
              <a:lstStyle/>
              <a:p>
                <a:r>
                  <a:rPr lang="en-ZA" sz="2000" dirty="0" smtClean="0">
                    <a:solidFill>
                      <a:srgbClr val="FF0000"/>
                    </a:solidFill>
                  </a:rPr>
                  <a:t>Four properties </a:t>
                </a:r>
                <a:r>
                  <a:rPr lang="en-ZA" sz="2000" dirty="0">
                    <a:solidFill>
                      <a:srgbClr val="FF0000"/>
                    </a:solidFill>
                  </a:rPr>
                  <a:t>of </a:t>
                </a:r>
                <a:r>
                  <a:rPr lang="en-ZA" sz="2000" dirty="0" smtClean="0">
                    <a:solidFill>
                      <a:srgbClr val="FF0000"/>
                    </a:solidFill>
                  </a:rPr>
                  <a:t>an optimal encoding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 smtClean="0"/>
                  <a:t>Each code must represent exactly one symbol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 smtClean="0">
                    <a:solidFill>
                      <a:srgbClr val="7030A0"/>
                    </a:solidFill>
                  </a:rPr>
                  <a:t>Prefix property</a:t>
                </a:r>
                <a:r>
                  <a:rPr lang="en-ZA" sz="1700" dirty="0" smtClean="0"/>
                  <a:t>: No code should be a prefix of another code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 smtClean="0"/>
                  <a:t>For any two codes </a:t>
                </a:r>
                <a:r>
                  <a:rPr lang="en-ZA" sz="1700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ZA" sz="1700" dirty="0" smtClean="0"/>
                  <a:t> and </a:t>
                </a:r>
                <a:r>
                  <a:rPr lang="en-ZA" sz="1700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ZA" sz="1700" dirty="0" smtClean="0"/>
                  <a:t>, </a:t>
                </a:r>
                <a:r>
                  <a:rPr lang="en-ZA" sz="1700" dirty="0" smtClean="0">
                    <a:solidFill>
                      <a:srgbClr val="0070C0"/>
                    </a:solidFill>
                  </a:rPr>
                  <a:t>length(A) </a:t>
                </a:r>
                <a14:m>
                  <m:oMath xmlns:m="http://schemas.openxmlformats.org/officeDocument/2006/math">
                    <m:r>
                      <a:rPr lang="en-ZA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ZA" sz="1700" dirty="0" smtClean="0">
                    <a:solidFill>
                      <a:srgbClr val="0070C0"/>
                    </a:solidFill>
                  </a:rPr>
                  <a:t>length(B)</a:t>
                </a:r>
                <a:r>
                  <a:rPr lang="en-ZA" sz="1700" dirty="0" smtClean="0"/>
                  <a:t> only if </a:t>
                </a:r>
                <a:r>
                  <a:rPr lang="en-ZA" sz="1700" dirty="0" smtClean="0">
                    <a:solidFill>
                      <a:srgbClr val="FF0000"/>
                    </a:solidFill>
                  </a:rPr>
                  <a:t>P(A) </a:t>
                </a:r>
                <a14:m>
                  <m:oMath xmlns:m="http://schemas.openxmlformats.org/officeDocument/2006/math">
                    <m:r>
                      <a:rPr lang="en-ZA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ZA" sz="1700" dirty="0" smtClean="0">
                    <a:solidFill>
                      <a:srgbClr val="FF0000"/>
                    </a:solidFill>
                  </a:rPr>
                  <a:t>P(B)</a:t>
                </a:r>
                <a:br>
                  <a:rPr lang="en-ZA" sz="1700" dirty="0" smtClean="0">
                    <a:solidFill>
                      <a:srgbClr val="FF0000"/>
                    </a:solidFill>
                  </a:rPr>
                </a:br>
                <a:r>
                  <a:rPr lang="en-ZA" sz="600" dirty="0" smtClean="0">
                    <a:solidFill>
                      <a:srgbClr val="FF0000"/>
                    </a:solidFill>
                  </a:rPr>
                  <a:t/>
                </a:r>
                <a:br>
                  <a:rPr lang="en-ZA" sz="600" dirty="0" smtClean="0">
                    <a:solidFill>
                      <a:srgbClr val="FF0000"/>
                    </a:solidFill>
                  </a:rPr>
                </a:br>
                <a:r>
                  <a:rPr lang="en-ZA" sz="1700" dirty="0" smtClean="0"/>
                  <a:t>In other words, codes that occur more often should be shorter</a:t>
                </a:r>
              </a:p>
              <a:p>
                <a:pPr lvl="1"/>
                <a:endParaRPr lang="en-ZA" sz="1700" dirty="0"/>
              </a:p>
              <a:p>
                <a:pPr lvl="1"/>
                <a:endParaRPr lang="en-ZA" sz="1700" dirty="0" smtClean="0"/>
              </a:p>
              <a:p>
                <a:pPr lvl="1"/>
                <a:endParaRPr lang="en-ZA" sz="1700" dirty="0"/>
              </a:p>
              <a:p>
                <a:pPr lvl="1"/>
                <a:endParaRPr lang="en-ZA" sz="1700" dirty="0" smtClean="0"/>
              </a:p>
              <a:p>
                <a:pPr lvl="1"/>
                <a:endParaRPr lang="en-ZA" sz="1400" dirty="0" smtClean="0"/>
              </a:p>
              <a:p>
                <a:pPr lvl="1"/>
                <a:endParaRPr lang="en-ZA" sz="700" dirty="0"/>
              </a:p>
              <a:p>
                <a:pPr lvl="1"/>
                <a:r>
                  <a:rPr lang="en-ZA" sz="1700" dirty="0" smtClean="0"/>
                  <a:t>Here the longest codes will be used 75% of the time, </a:t>
                </a:r>
                <a:r>
                  <a:rPr lang="en-ZA" sz="1700" dirty="0" smtClean="0">
                    <a:solidFill>
                      <a:srgbClr val="FF0000"/>
                    </a:solidFill>
                  </a:rPr>
                  <a:t>wasting space</a:t>
                </a:r>
              </a:p>
              <a:p>
                <a:pPr lvl="1"/>
                <a:endParaRPr lang="en-ZA" sz="1700" dirty="0"/>
              </a:p>
              <a:p>
                <a:pPr lvl="1"/>
                <a:endParaRPr lang="en-ZA" sz="1700" dirty="0" smtClean="0"/>
              </a:p>
              <a:p>
                <a:pPr lvl="1"/>
                <a:endParaRPr lang="en-ZA" sz="1700" dirty="0"/>
              </a:p>
              <a:p>
                <a:pPr marL="342900" lvl="1" indent="0">
                  <a:buNone/>
                </a:pPr>
                <a:endParaRPr lang="en-ZA" sz="1700" dirty="0" smtClean="0"/>
              </a:p>
              <a:p>
                <a:pPr marL="342900" lvl="1" indent="0">
                  <a:buNone/>
                </a:pPr>
                <a:endParaRPr lang="en-ZA" sz="1700" dirty="0" smtClean="0"/>
              </a:p>
              <a:p>
                <a:pPr marL="342900" lvl="1" indent="0">
                  <a:buNone/>
                </a:pPr>
                <a:endParaRPr lang="en-ZA" sz="400" dirty="0" smtClean="0"/>
              </a:p>
              <a:p>
                <a:pPr lvl="1"/>
                <a:r>
                  <a:rPr lang="en-ZA" sz="1700" dirty="0" smtClean="0"/>
                  <a:t>Here the longest codes are used least, the shortest codes are used most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46206"/>
                <a:ext cx="8263830" cy="5695162"/>
              </a:xfrm>
              <a:blipFill rotWithShape="0">
                <a:blip r:embed="rId6"/>
                <a:stretch>
                  <a:fillRect l="-664" t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2302"/>
              </p:ext>
            </p:extLst>
          </p:nvPr>
        </p:nvGraphicFramePr>
        <p:xfrm>
          <a:off x="1845694" y="2828893"/>
          <a:ext cx="3633696" cy="13921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/>
                <a:gridCol w="890375"/>
                <a:gridCol w="890375"/>
                <a:gridCol w="890375"/>
              </a:tblGrid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sunny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cloudy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rainy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foggy</a:t>
                      </a:r>
                      <a:endParaRPr lang="en-ZA" sz="1600" dirty="0"/>
                    </a:p>
                  </a:txBody>
                  <a:tcPr anchor="ctr"/>
                </a:tc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0.25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0.125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0.125</a:t>
                      </a:r>
                      <a:endParaRPr lang="en-ZA" sz="1600" dirty="0"/>
                    </a:p>
                  </a:txBody>
                  <a:tcPr anchor="ctr"/>
                </a:tc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111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110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94323"/>
              </p:ext>
            </p:extLst>
          </p:nvPr>
        </p:nvGraphicFramePr>
        <p:xfrm>
          <a:off x="1824683" y="4773109"/>
          <a:ext cx="3633696" cy="13921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/>
                <a:gridCol w="890375"/>
                <a:gridCol w="890375"/>
                <a:gridCol w="890375"/>
              </a:tblGrid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sunny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cloudy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rainy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foggy</a:t>
                      </a:r>
                      <a:endParaRPr lang="en-ZA" sz="1600" dirty="0"/>
                    </a:p>
                  </a:txBody>
                  <a:tcPr anchor="ctr"/>
                </a:tc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0.25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0.125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0.125</a:t>
                      </a:r>
                      <a:endParaRPr lang="en-ZA" sz="1600" dirty="0"/>
                    </a:p>
                  </a:txBody>
                  <a:tcPr anchor="ctr"/>
                </a:tc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110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111</a:t>
                      </a:r>
                      <a:endParaRPr lang="en-ZA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0" y="3210214"/>
            <a:ext cx="677561" cy="677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38" y="5033786"/>
            <a:ext cx="784653" cy="784653"/>
          </a:xfrm>
          <a:prstGeom prst="rect">
            <a:avLst/>
          </a:prstGeom>
        </p:spPr>
      </p:pic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Entropy Compression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158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46206"/>
                <a:ext cx="8263830" cy="5695162"/>
              </a:xfrm>
            </p:spPr>
            <p:txBody>
              <a:bodyPr>
                <a:normAutofit/>
              </a:bodyPr>
              <a:lstStyle/>
              <a:p>
                <a:r>
                  <a:rPr lang="en-ZA" sz="2000" dirty="0" smtClean="0">
                    <a:solidFill>
                      <a:srgbClr val="FF0000"/>
                    </a:solidFill>
                  </a:rPr>
                  <a:t>Four properties </a:t>
                </a:r>
                <a:r>
                  <a:rPr lang="en-ZA" sz="2000" dirty="0">
                    <a:solidFill>
                      <a:srgbClr val="FF0000"/>
                    </a:solidFill>
                  </a:rPr>
                  <a:t>of </a:t>
                </a:r>
                <a:r>
                  <a:rPr lang="en-ZA" sz="2000" dirty="0" smtClean="0">
                    <a:solidFill>
                      <a:srgbClr val="FF0000"/>
                    </a:solidFill>
                  </a:rPr>
                  <a:t>an optimal encoding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 smtClean="0"/>
                  <a:t>Each code must represent exactly one symbol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 smtClean="0">
                    <a:solidFill>
                      <a:srgbClr val="7030A0"/>
                    </a:solidFill>
                  </a:rPr>
                  <a:t>Prefix property</a:t>
                </a:r>
                <a:r>
                  <a:rPr lang="en-ZA" sz="1700" dirty="0" smtClean="0"/>
                  <a:t>: No code should be a prefix of another code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 smtClean="0"/>
                  <a:t>For any two codes </a:t>
                </a:r>
                <a:r>
                  <a:rPr lang="en-ZA" sz="1700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ZA" sz="1700" dirty="0" smtClean="0"/>
                  <a:t> and </a:t>
                </a:r>
                <a:r>
                  <a:rPr lang="en-ZA" sz="1700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ZA" sz="1700" dirty="0" smtClean="0"/>
                  <a:t>, </a:t>
                </a:r>
                <a:r>
                  <a:rPr lang="en-ZA" sz="1700" dirty="0" smtClean="0">
                    <a:solidFill>
                      <a:srgbClr val="0070C0"/>
                    </a:solidFill>
                  </a:rPr>
                  <a:t>length(A) </a:t>
                </a:r>
                <a14:m>
                  <m:oMath xmlns:m="http://schemas.openxmlformats.org/officeDocument/2006/math">
                    <m:r>
                      <a:rPr lang="en-ZA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ZA" sz="1700" dirty="0" smtClean="0">
                    <a:solidFill>
                      <a:srgbClr val="0070C0"/>
                    </a:solidFill>
                  </a:rPr>
                  <a:t>length(B)</a:t>
                </a:r>
                <a:r>
                  <a:rPr lang="en-ZA" sz="1700" dirty="0" smtClean="0"/>
                  <a:t> only if </a:t>
                </a:r>
                <a:r>
                  <a:rPr lang="en-ZA" sz="1700" dirty="0" smtClean="0">
                    <a:solidFill>
                      <a:srgbClr val="FF0000"/>
                    </a:solidFill>
                  </a:rPr>
                  <a:t>P(A) </a:t>
                </a:r>
                <a14:m>
                  <m:oMath xmlns:m="http://schemas.openxmlformats.org/officeDocument/2006/math">
                    <m:r>
                      <a:rPr lang="en-ZA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ZA" sz="1700" dirty="0" smtClean="0">
                    <a:solidFill>
                      <a:srgbClr val="FF0000"/>
                    </a:solidFill>
                  </a:rPr>
                  <a:t>P(B)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 smtClean="0"/>
                  <a:t>Every </a:t>
                </a:r>
                <a:r>
                  <a:rPr lang="en-ZA" sz="1700" dirty="0"/>
                  <a:t>short </a:t>
                </a:r>
                <a:r>
                  <a:rPr lang="en-ZA" sz="1700" dirty="0" smtClean="0"/>
                  <a:t>code must be used as a </a:t>
                </a:r>
                <a:r>
                  <a:rPr lang="en-ZA" sz="1700" dirty="0"/>
                  <a:t>stand-alone </a:t>
                </a:r>
                <a:r>
                  <a:rPr lang="en-ZA" sz="1700" dirty="0" smtClean="0"/>
                  <a:t>code or a prefix</a:t>
                </a:r>
              </a:p>
              <a:p>
                <a:pPr lvl="1"/>
                <a:endParaRPr lang="en-ZA" sz="1700" dirty="0"/>
              </a:p>
              <a:p>
                <a:pPr lvl="1"/>
                <a:endParaRPr lang="en-ZA" sz="1700" dirty="0" smtClean="0"/>
              </a:p>
              <a:p>
                <a:pPr lvl="1"/>
                <a:endParaRPr lang="en-ZA" sz="1700" dirty="0"/>
              </a:p>
              <a:p>
                <a:pPr lvl="1"/>
                <a:endParaRPr lang="en-ZA" sz="1700" dirty="0" smtClean="0"/>
              </a:p>
              <a:p>
                <a:pPr lvl="1"/>
                <a:endParaRPr lang="en-ZA" sz="1400" dirty="0" smtClean="0"/>
              </a:p>
              <a:p>
                <a:pPr lvl="1"/>
                <a:endParaRPr lang="en-ZA" sz="700" dirty="0"/>
              </a:p>
              <a:p>
                <a:pPr lvl="1"/>
                <a:r>
                  <a:rPr lang="en-ZA" sz="1700" dirty="0" smtClean="0"/>
                  <a:t>Short codes (subject to property 2) are 0, 1, 10, 11, 110, 111</a:t>
                </a:r>
                <a:endParaRPr lang="en-ZA" sz="1700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ZA" sz="1700" dirty="0"/>
              </a:p>
              <a:p>
                <a:pPr lvl="1"/>
                <a:endParaRPr lang="en-ZA" sz="1700" dirty="0" smtClean="0"/>
              </a:p>
              <a:p>
                <a:pPr lvl="1"/>
                <a:endParaRPr lang="en-ZA" sz="1700" dirty="0"/>
              </a:p>
              <a:p>
                <a:pPr marL="342900" lvl="1" indent="0">
                  <a:buNone/>
                </a:pPr>
                <a:endParaRPr lang="en-ZA" sz="1700" dirty="0" smtClean="0"/>
              </a:p>
              <a:p>
                <a:pPr marL="342900" lvl="1" indent="0">
                  <a:buNone/>
                </a:pPr>
                <a:endParaRPr lang="en-ZA" sz="1700" dirty="0" smtClean="0"/>
              </a:p>
              <a:p>
                <a:pPr marL="342900" lvl="1" indent="0">
                  <a:buNone/>
                </a:pPr>
                <a:endParaRPr lang="en-ZA" sz="400" dirty="0" smtClean="0"/>
              </a:p>
              <a:p>
                <a:pPr lvl="1"/>
                <a:r>
                  <a:rPr lang="en-ZA" sz="1700" dirty="0" smtClean="0"/>
                  <a:t>Short codes (subject to property 2) are 0, 1, 10, 11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46206"/>
                <a:ext cx="8263830" cy="5695162"/>
              </a:xfrm>
              <a:blipFill rotWithShape="0">
                <a:blip r:embed="rId6"/>
                <a:stretch>
                  <a:fillRect l="-664" t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76229"/>
              </p:ext>
            </p:extLst>
          </p:nvPr>
        </p:nvGraphicFramePr>
        <p:xfrm>
          <a:off x="1845694" y="2828893"/>
          <a:ext cx="3633696" cy="13921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/>
                <a:gridCol w="890375"/>
                <a:gridCol w="890375"/>
                <a:gridCol w="890375"/>
              </a:tblGrid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sunny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cloudy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rainy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foggy</a:t>
                      </a:r>
                      <a:endParaRPr lang="en-ZA" sz="1600" dirty="0"/>
                    </a:p>
                  </a:txBody>
                  <a:tcPr anchor="ctr"/>
                </a:tc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0.25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0.125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0.125</a:t>
                      </a:r>
                      <a:endParaRPr lang="en-ZA" sz="1600" dirty="0"/>
                    </a:p>
                  </a:txBody>
                  <a:tcPr anchor="ctr"/>
                </a:tc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1110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1111</a:t>
                      </a:r>
                      <a:endParaRPr lang="en-ZA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824683" y="4773109"/>
          <a:ext cx="3633696" cy="13921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/>
                <a:gridCol w="890375"/>
                <a:gridCol w="890375"/>
                <a:gridCol w="890375"/>
              </a:tblGrid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sunny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cloudy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rainy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foggy</a:t>
                      </a:r>
                      <a:endParaRPr lang="en-ZA" sz="1600" dirty="0"/>
                    </a:p>
                  </a:txBody>
                  <a:tcPr anchor="ctr"/>
                </a:tc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0.25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0.125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0.125</a:t>
                      </a:r>
                      <a:endParaRPr lang="en-ZA" sz="1600" dirty="0"/>
                    </a:p>
                  </a:txBody>
                  <a:tcPr anchor="ctr"/>
                </a:tc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110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111</a:t>
                      </a:r>
                      <a:endParaRPr lang="en-ZA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0" y="3210214"/>
            <a:ext cx="677561" cy="677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38" y="5033786"/>
            <a:ext cx="784653" cy="78465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96137" y="2924944"/>
            <a:ext cx="3096343" cy="11521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srgbClr val="FF0000"/>
                </a:solidFill>
              </a:rPr>
              <a:t>110</a:t>
            </a:r>
            <a:r>
              <a:rPr lang="en-ZA" sz="1600" dirty="0" smtClean="0"/>
              <a:t> is not used as a stand-alone code or prefix</a:t>
            </a:r>
          </a:p>
          <a:p>
            <a:pPr algn="ctr"/>
            <a:endParaRPr lang="en-ZA" sz="700" dirty="0"/>
          </a:p>
          <a:p>
            <a:pPr algn="ctr"/>
            <a:r>
              <a:rPr lang="en-ZA" sz="1600" dirty="0" smtClean="0"/>
              <a:t>Unnecessary longer codes have been created</a:t>
            </a:r>
            <a:endParaRPr lang="en-ZA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5796137" y="4893142"/>
            <a:ext cx="3096343" cy="11521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All short codes used as a stand-alone code or prefix</a:t>
            </a:r>
            <a:br>
              <a:rPr lang="en-ZA" sz="1600" dirty="0" smtClean="0"/>
            </a:br>
            <a:r>
              <a:rPr lang="en-ZA" sz="700" dirty="0" smtClean="0"/>
              <a:t/>
            </a:r>
            <a:br>
              <a:rPr lang="en-ZA" sz="700" dirty="0" smtClean="0"/>
            </a:br>
            <a:r>
              <a:rPr lang="en-ZA" sz="1600" dirty="0" smtClean="0"/>
              <a:t>No unnecessary longer codes have been created</a:t>
            </a:r>
            <a:endParaRPr lang="en-ZA" sz="1600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Entropy Compression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23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9490" y="1047232"/>
                <a:ext cx="7886700" cy="5577015"/>
              </a:xfrm>
            </p:spPr>
            <p:txBody>
              <a:bodyPr>
                <a:normAutofit/>
              </a:bodyPr>
              <a:lstStyle/>
              <a:p>
                <a:r>
                  <a:rPr lang="en-ZA" sz="2000" dirty="0" smtClean="0">
                    <a:solidFill>
                      <a:srgbClr val="FF0000"/>
                    </a:solidFill>
                  </a:rPr>
                  <a:t>Four properties </a:t>
                </a:r>
                <a:r>
                  <a:rPr lang="en-ZA" sz="2000" dirty="0">
                    <a:solidFill>
                      <a:srgbClr val="FF0000"/>
                    </a:solidFill>
                  </a:rPr>
                  <a:t>of </a:t>
                </a:r>
                <a:r>
                  <a:rPr lang="en-ZA" sz="2000" dirty="0" smtClean="0">
                    <a:solidFill>
                      <a:srgbClr val="FF0000"/>
                    </a:solidFill>
                  </a:rPr>
                  <a:t>an optimal encoding</a:t>
                </a:r>
                <a:endParaRPr lang="en-ZA" sz="2000" dirty="0">
                  <a:solidFill>
                    <a:srgbClr val="FF0000"/>
                  </a:solidFill>
                </a:endParaRP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/>
                  <a:t>Each code must represent exactly one symbol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>
                    <a:solidFill>
                      <a:srgbClr val="7030A0"/>
                    </a:solidFill>
                  </a:rPr>
                  <a:t>Prefix property</a:t>
                </a:r>
                <a:r>
                  <a:rPr lang="en-ZA" sz="1700" dirty="0"/>
                  <a:t>: </a:t>
                </a:r>
                <a:r>
                  <a:rPr lang="en-ZA" sz="1700" dirty="0" smtClean="0"/>
                  <a:t>No </a:t>
                </a:r>
                <a:r>
                  <a:rPr lang="en-ZA" sz="1700" dirty="0"/>
                  <a:t>code should be a prefix of another code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/>
                  <a:t>For any two codes </a:t>
                </a:r>
                <a:r>
                  <a:rPr lang="en-ZA" sz="1700" dirty="0">
                    <a:solidFill>
                      <a:srgbClr val="00B050"/>
                    </a:solidFill>
                  </a:rPr>
                  <a:t>A</a:t>
                </a:r>
                <a:r>
                  <a:rPr lang="en-ZA" sz="1700" dirty="0"/>
                  <a:t> and </a:t>
                </a:r>
                <a:r>
                  <a:rPr lang="en-ZA" sz="1700" dirty="0">
                    <a:solidFill>
                      <a:srgbClr val="00B050"/>
                    </a:solidFill>
                  </a:rPr>
                  <a:t>B</a:t>
                </a:r>
                <a:r>
                  <a:rPr lang="en-ZA" sz="1700" dirty="0"/>
                  <a:t>, </a:t>
                </a:r>
                <a:r>
                  <a:rPr lang="en-ZA" sz="1700" dirty="0">
                    <a:solidFill>
                      <a:srgbClr val="0070C0"/>
                    </a:solidFill>
                  </a:rPr>
                  <a:t>length(A) </a:t>
                </a:r>
                <a14:m>
                  <m:oMath xmlns:m="http://schemas.openxmlformats.org/officeDocument/2006/math">
                    <m:r>
                      <a:rPr lang="en-ZA" sz="17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ZA" sz="1700" dirty="0">
                    <a:solidFill>
                      <a:srgbClr val="0070C0"/>
                    </a:solidFill>
                  </a:rPr>
                  <a:t>length(B)</a:t>
                </a:r>
                <a:r>
                  <a:rPr lang="en-ZA" sz="1700" dirty="0"/>
                  <a:t> only </a:t>
                </a:r>
                <a:r>
                  <a:rPr lang="en-ZA" sz="1700" dirty="0" smtClean="0"/>
                  <a:t>if </a:t>
                </a:r>
                <a:r>
                  <a:rPr lang="en-ZA" sz="1700" dirty="0" smtClean="0">
                    <a:solidFill>
                      <a:srgbClr val="FF0000"/>
                    </a:solidFill>
                  </a:rPr>
                  <a:t>P(A</a:t>
                </a:r>
                <a:r>
                  <a:rPr lang="en-ZA" sz="1700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ZA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ZA" sz="1700" dirty="0">
                    <a:solidFill>
                      <a:srgbClr val="FF0000"/>
                    </a:solidFill>
                  </a:rPr>
                  <a:t>P(B</a:t>
                </a:r>
                <a:r>
                  <a:rPr lang="en-ZA" sz="1700" dirty="0" smtClean="0">
                    <a:solidFill>
                      <a:srgbClr val="FF0000"/>
                    </a:solidFill>
                  </a:rPr>
                  <a:t>)</a:t>
                </a:r>
                <a:endParaRPr lang="en-ZA" sz="1700" dirty="0" smtClean="0"/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ZA" sz="1700" dirty="0"/>
                  <a:t>All short codes must be used as stand-alone codes or prefixes</a:t>
                </a:r>
              </a:p>
              <a:p>
                <a:pPr marL="685800" lvl="1" indent="-342900">
                  <a:buFont typeface="+mj-lt"/>
                  <a:buAutoNum type="arabicPeriod"/>
                </a:pPr>
                <a:endParaRPr lang="en-ZA" sz="1700" dirty="0"/>
              </a:p>
              <a:p>
                <a:r>
                  <a:rPr lang="en-ZA" sz="2000" dirty="0" smtClean="0"/>
                  <a:t>How are we going to construct an optimal encoding?</a:t>
                </a:r>
              </a:p>
              <a:p>
                <a:r>
                  <a:rPr lang="en-ZA" sz="2000" dirty="0" smtClean="0"/>
                  <a:t>We’ll use the </a:t>
                </a:r>
                <a:r>
                  <a:rPr lang="en-ZA" sz="2000" dirty="0" smtClean="0">
                    <a:solidFill>
                      <a:srgbClr val="7030A0"/>
                    </a:solidFill>
                  </a:rPr>
                  <a:t>Huffman encoding algorithm</a:t>
                </a:r>
                <a:endParaRPr lang="en-ZA" dirty="0">
                  <a:solidFill>
                    <a:srgbClr val="FF0000"/>
                  </a:solidFill>
                </a:endParaRP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ZA" dirty="0" smtClean="0"/>
                  <a:t>For each symbol, create a tree with a single root node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ZA" dirty="0" smtClean="0">
                    <a:solidFill>
                      <a:srgbClr val="0070C0"/>
                    </a:solidFill>
                  </a:rPr>
                  <a:t>Repeat while</a:t>
                </a:r>
                <a:r>
                  <a:rPr lang="en-ZA" dirty="0" smtClean="0"/>
                  <a:t> more that one tree is left</a:t>
                </a:r>
              </a:p>
              <a:p>
                <a:pPr marL="1143000" lvl="2" indent="-457200">
                  <a:buFont typeface="+mj-lt"/>
                  <a:buAutoNum type="romanUcPeriod"/>
                </a:pPr>
                <a:r>
                  <a:rPr lang="en-ZA" sz="1600" dirty="0" smtClean="0">
                    <a:latin typeface="+mj-lt"/>
                  </a:rPr>
                  <a:t>Take trees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1</a:t>
                </a:r>
                <a:r>
                  <a:rPr lang="en-US" sz="1600" kern="0" dirty="0" smtClean="0">
                    <a:latin typeface="+mj-lt"/>
                    <a:cs typeface="Arial" charset="0"/>
                  </a:rPr>
                  <a:t> and </a:t>
                </a:r>
                <a:r>
                  <a:rPr lang="en-US" sz="16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2</a:t>
                </a:r>
                <a:r>
                  <a:rPr lang="en-US" sz="1600" kern="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 </a:t>
                </a:r>
                <a:r>
                  <a:rPr lang="en-US" sz="1600" kern="0" dirty="0" smtClean="0">
                    <a:solidFill>
                      <a:prstClr val="black"/>
                    </a:solidFill>
                    <a:latin typeface="+mj-lt"/>
                    <a:cs typeface="Arial" charset="0"/>
                  </a:rPr>
                  <a:t>with the lowest probabilities </a:t>
                </a:r>
                <a:r>
                  <a:rPr lang="en-US" sz="1600" kern="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p(</a:t>
                </a:r>
                <a:r>
                  <a:rPr lang="en-US" sz="16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1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)</a:t>
                </a:r>
                <a:r>
                  <a:rPr lang="en-US" sz="1600" kern="0" dirty="0" smtClean="0">
                    <a:solidFill>
                      <a:prstClr val="black"/>
                    </a:solidFill>
                    <a:latin typeface="+mj-lt"/>
                    <a:cs typeface="Arial" charset="0"/>
                  </a:rPr>
                  <a:t> and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p(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2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)</a:t>
                </a:r>
                <a:r>
                  <a:rPr lang="en-US" sz="1600" kern="0" dirty="0" smtClean="0">
                    <a:solidFill>
                      <a:prstClr val="black"/>
                    </a:solidFill>
                    <a:latin typeface="+mj-lt"/>
                    <a:cs typeface="Arial" charset="0"/>
                  </a:rPr>
                  <a:t> </a:t>
                </a:r>
              </a:p>
              <a:p>
                <a:pPr marL="1143000" lvl="2" indent="-457200">
                  <a:buFont typeface="+mj-lt"/>
                  <a:buAutoNum type="romanUcPeriod"/>
                </a:pPr>
                <a:r>
                  <a:rPr lang="en-US" sz="1600" kern="0" dirty="0" smtClean="0">
                    <a:solidFill>
                      <a:prstClr val="black"/>
                    </a:solidFill>
                    <a:latin typeface="+mj-lt"/>
                    <a:cs typeface="Arial" charset="0"/>
                  </a:rPr>
                  <a:t>Make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1</a:t>
                </a:r>
                <a:r>
                  <a:rPr lang="en-US" sz="1600" kern="0" dirty="0" smtClean="0">
                    <a:latin typeface="+mj-lt"/>
                    <a:cs typeface="Arial" charset="0"/>
                  </a:rPr>
                  <a:t> and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2</a:t>
                </a:r>
                <a:r>
                  <a:rPr lang="en-US" sz="1600" kern="0" dirty="0" smtClean="0">
                    <a:latin typeface="+mj-lt"/>
                    <a:cs typeface="Arial" charset="0"/>
                  </a:rPr>
                  <a:t> the </a:t>
                </a:r>
                <a:r>
                  <a:rPr lang="en-US" sz="1600" kern="0" dirty="0" smtClean="0">
                    <a:solidFill>
                      <a:prstClr val="black"/>
                    </a:solidFill>
                    <a:latin typeface="+mj-lt"/>
                    <a:cs typeface="Arial" charset="0"/>
                  </a:rPr>
                  <a:t>left and right children of a new tree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</a:p>
              <a:p>
                <a:pPr marL="1143000" lvl="2" indent="-457200">
                  <a:buFont typeface="+mj-lt"/>
                  <a:buAutoNum type="romanUcPeriod"/>
                </a:pPr>
                <a:r>
                  <a:rPr lang="en-US" sz="1600" kern="0" dirty="0" smtClean="0">
                    <a:solidFill>
                      <a:prstClr val="black"/>
                    </a:solidFill>
                    <a:latin typeface="+mj-lt"/>
                    <a:cs typeface="Arial" charset="0"/>
                  </a:rPr>
                  <a:t>Set probability of the new tree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p(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) = p(</a:t>
                </a:r>
                <a:r>
                  <a:rPr lang="en-US" sz="1600" kern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>
                    <a:solidFill>
                      <a:srgbClr val="FF0000"/>
                    </a:solidFill>
                    <a:latin typeface="+mj-lt"/>
                    <a:cs typeface="Arial" charset="0"/>
                  </a:rPr>
                  <a:t>1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) + p(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kern="0" baseline="-25000" dirty="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2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+mj-lt"/>
                    <a:cs typeface="Arial" charset="0"/>
                  </a:rPr>
                  <a:t>)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kern="0" dirty="0" smtClean="0">
                    <a:solidFill>
                      <a:prstClr val="black"/>
                    </a:solidFill>
                    <a:cs typeface="Arial" charset="0"/>
                  </a:rPr>
                  <a:t>Associate </a:t>
                </a:r>
                <a:r>
                  <a:rPr lang="en-US" kern="0" dirty="0" smtClean="0">
                    <a:solidFill>
                      <a:srgbClr val="00B050"/>
                    </a:solidFill>
                    <a:cs typeface="Arial" charset="0"/>
                  </a:rPr>
                  <a:t>0</a:t>
                </a:r>
                <a:r>
                  <a:rPr lang="en-US" kern="0" dirty="0" smtClean="0">
                    <a:solidFill>
                      <a:prstClr val="black"/>
                    </a:solidFill>
                    <a:cs typeface="Arial" charset="0"/>
                  </a:rPr>
                  <a:t> with all </a:t>
                </a:r>
                <a:r>
                  <a:rPr lang="en-US" kern="0" dirty="0" smtClean="0">
                    <a:solidFill>
                      <a:srgbClr val="00B050"/>
                    </a:solidFill>
                    <a:cs typeface="Arial" charset="0"/>
                  </a:rPr>
                  <a:t>left branches</a:t>
                </a:r>
                <a:r>
                  <a:rPr lang="en-US" kern="0" dirty="0" smtClean="0">
                    <a:solidFill>
                      <a:prstClr val="black"/>
                    </a:solidFill>
                    <a:cs typeface="Arial" charset="0"/>
                  </a:rPr>
                  <a:t>, and </a:t>
                </a:r>
                <a:r>
                  <a:rPr lang="en-US" kern="0" dirty="0" smtClean="0">
                    <a:solidFill>
                      <a:srgbClr val="0070C0"/>
                    </a:solidFill>
                    <a:cs typeface="Arial" charset="0"/>
                  </a:rPr>
                  <a:t>1</a:t>
                </a:r>
                <a:r>
                  <a:rPr lang="en-US" kern="0" dirty="0" smtClean="0">
                    <a:solidFill>
                      <a:prstClr val="black"/>
                    </a:solidFill>
                    <a:cs typeface="Arial" charset="0"/>
                  </a:rPr>
                  <a:t> with all </a:t>
                </a:r>
                <a:r>
                  <a:rPr lang="en-US" kern="0" dirty="0" smtClean="0">
                    <a:solidFill>
                      <a:srgbClr val="0070C0"/>
                    </a:solidFill>
                    <a:cs typeface="Arial" charset="0"/>
                  </a:rPr>
                  <a:t>right branches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kern="0" dirty="0" smtClean="0">
                    <a:solidFill>
                      <a:prstClr val="black"/>
                    </a:solidFill>
                    <a:cs typeface="Arial" charset="0"/>
                  </a:rPr>
                  <a:t>For each symbol </a:t>
                </a:r>
                <a:r>
                  <a:rPr lang="en-US" kern="0" dirty="0" smtClean="0">
                    <a:solidFill>
                      <a:srgbClr val="FF0000"/>
                    </a:solidFill>
                    <a:cs typeface="Arial" charset="0"/>
                  </a:rPr>
                  <a:t>s</a:t>
                </a:r>
                <a:r>
                  <a:rPr lang="en-US" kern="0" dirty="0" smtClean="0">
                    <a:cs typeface="Arial" charset="0"/>
                  </a:rPr>
                  <a:t> in the tree</a:t>
                </a:r>
                <a:endParaRPr lang="en-US" kern="0" dirty="0" smtClean="0">
                  <a:solidFill>
                    <a:schemeClr val="accent2"/>
                  </a:solidFill>
                  <a:cs typeface="Arial" charset="0"/>
                </a:endParaRPr>
              </a:p>
              <a:p>
                <a:pPr marL="1143000" lvl="2" indent="-457200">
                  <a:buFont typeface="+mj-lt"/>
                  <a:buAutoNum type="romanUcPeriod"/>
                </a:pPr>
                <a:r>
                  <a:rPr lang="en-US" sz="1600" kern="0" dirty="0" smtClean="0">
                    <a:solidFill>
                      <a:prstClr val="black"/>
                    </a:solidFill>
                    <a:cs typeface="Arial" charset="0"/>
                  </a:rPr>
                  <a:t>Traverse from the root of the tree</a:t>
                </a:r>
                <a:r>
                  <a:rPr lang="en-ZA" sz="1600" dirty="0" smtClean="0"/>
                  <a:t> to the leaf node for </a:t>
                </a:r>
                <a:r>
                  <a:rPr lang="en-ZA" sz="1600" dirty="0" smtClean="0">
                    <a:solidFill>
                      <a:srgbClr val="FF0000"/>
                    </a:solidFill>
                  </a:rPr>
                  <a:t>s</a:t>
                </a:r>
                <a:endParaRPr lang="en-ZA" sz="1600" dirty="0" smtClean="0"/>
              </a:p>
              <a:p>
                <a:pPr marL="1143000" lvl="2" indent="-457200">
                  <a:buFont typeface="+mj-lt"/>
                  <a:buAutoNum type="romanUcPeriod"/>
                </a:pPr>
                <a:r>
                  <a:rPr lang="en-ZA" sz="1600" dirty="0" smtClean="0"/>
                  <a:t>Concatenate </a:t>
                </a:r>
                <a:r>
                  <a:rPr lang="en-ZA" sz="1600" dirty="0" smtClean="0">
                    <a:solidFill>
                      <a:srgbClr val="00B050"/>
                    </a:solidFill>
                  </a:rPr>
                  <a:t>0</a:t>
                </a:r>
                <a:r>
                  <a:rPr lang="en-ZA" sz="1600" dirty="0" smtClean="0"/>
                  <a:t> and </a:t>
                </a:r>
                <a:r>
                  <a:rPr lang="en-ZA" sz="16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ZA" sz="1600" dirty="0" smtClean="0"/>
                  <a:t> values along traversal path into code for </a:t>
                </a:r>
                <a:r>
                  <a:rPr lang="en-ZA" sz="1600" dirty="0" smtClean="0">
                    <a:solidFill>
                      <a:srgbClr val="FF0000"/>
                    </a:solidFill>
                  </a:rPr>
                  <a:t>s</a:t>
                </a:r>
                <a:endParaRPr lang="en-ZA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490" y="1047232"/>
                <a:ext cx="7886700" cy="5577015"/>
              </a:xfrm>
              <a:blipFill rotWithShape="0">
                <a:blip r:embed="rId6"/>
                <a:stretch>
                  <a:fillRect l="-696" t="-1202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Huffman Coding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600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4496270" y="5013176"/>
            <a:ext cx="4537521" cy="817245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H</a:t>
            </a:r>
            <a:r>
              <a:rPr lang="en-US" sz="1400" baseline="-25000" dirty="0" smtClean="0"/>
              <a:t>Huff </a:t>
            </a:r>
            <a:r>
              <a:rPr lang="en-ZA" sz="1400" dirty="0" smtClean="0"/>
              <a:t> = (0.5</a:t>
            </a:r>
            <a:r>
              <a:rPr lang="en-ZA" sz="1000" dirty="0" smtClean="0"/>
              <a:t> </a:t>
            </a:r>
            <a:r>
              <a:rPr lang="en-ZA" sz="1400" dirty="0" smtClean="0"/>
              <a:t>×</a:t>
            </a:r>
            <a:r>
              <a:rPr lang="en-ZA" sz="1000" dirty="0" smtClean="0"/>
              <a:t> </a:t>
            </a:r>
            <a:r>
              <a:rPr lang="en-ZA" sz="1400" dirty="0" smtClean="0"/>
              <a:t>1)</a:t>
            </a:r>
            <a:r>
              <a:rPr lang="en-ZA" sz="1000" dirty="0" smtClean="0"/>
              <a:t> </a:t>
            </a:r>
            <a:r>
              <a:rPr lang="en-ZA" sz="1400" dirty="0" smtClean="0"/>
              <a:t>+</a:t>
            </a:r>
            <a:r>
              <a:rPr lang="en-ZA" sz="1000" dirty="0" smtClean="0"/>
              <a:t> </a:t>
            </a:r>
            <a:r>
              <a:rPr lang="en-ZA" sz="1400" dirty="0" smtClean="0"/>
              <a:t>(0.25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 smtClean="0"/>
              <a:t> </a:t>
            </a:r>
            <a:r>
              <a:rPr lang="en-ZA" sz="1400" dirty="0" smtClean="0"/>
              <a:t>2)</a:t>
            </a:r>
            <a:r>
              <a:rPr lang="en-ZA" sz="1000" dirty="0" smtClean="0"/>
              <a:t> </a:t>
            </a:r>
            <a:r>
              <a:rPr lang="en-ZA" sz="1400" dirty="0" smtClean="0"/>
              <a:t>+</a:t>
            </a:r>
            <a:r>
              <a:rPr lang="en-ZA" sz="1000" dirty="0" smtClean="0"/>
              <a:t> </a:t>
            </a:r>
            <a:r>
              <a:rPr lang="en-ZA" sz="1400" dirty="0" smtClean="0"/>
              <a:t>(0.125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 smtClean="0"/>
              <a:t> </a:t>
            </a:r>
            <a:r>
              <a:rPr lang="en-ZA" sz="1400" dirty="0" smtClean="0"/>
              <a:t>3)</a:t>
            </a:r>
            <a:r>
              <a:rPr lang="en-ZA" sz="1000" dirty="0" smtClean="0"/>
              <a:t> </a:t>
            </a:r>
            <a:r>
              <a:rPr lang="en-ZA" sz="1400" dirty="0" smtClean="0"/>
              <a:t>+</a:t>
            </a:r>
            <a:r>
              <a:rPr lang="en-ZA" sz="1000" dirty="0" smtClean="0"/>
              <a:t> </a:t>
            </a:r>
            <a:r>
              <a:rPr lang="en-ZA" sz="1400" dirty="0" smtClean="0"/>
              <a:t>(0.125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 smtClean="0"/>
              <a:t> </a:t>
            </a:r>
            <a:r>
              <a:rPr lang="en-ZA" sz="1400" dirty="0" smtClean="0"/>
              <a:t>3)</a:t>
            </a:r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Huff </a:t>
            </a:r>
            <a:r>
              <a:rPr lang="en-ZA" sz="1400" dirty="0">
                <a:solidFill>
                  <a:schemeClr val="bg1"/>
                </a:solidFill>
              </a:rPr>
              <a:t> </a:t>
            </a:r>
            <a:r>
              <a:rPr lang="en-ZA" sz="1400" dirty="0"/>
              <a:t>= 0.5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0.5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 smtClean="0"/>
              <a:t>0.375</a:t>
            </a:r>
            <a:r>
              <a:rPr lang="en-ZA" sz="1000" dirty="0" smtClean="0"/>
              <a:t> </a:t>
            </a:r>
            <a:r>
              <a:rPr lang="en-ZA" sz="1400" dirty="0" smtClean="0"/>
              <a:t>+</a:t>
            </a:r>
            <a:r>
              <a:rPr lang="en-ZA" sz="1000" dirty="0" smtClean="0"/>
              <a:t> </a:t>
            </a:r>
            <a:r>
              <a:rPr lang="en-ZA" sz="1400" dirty="0" smtClean="0"/>
              <a:t>0.375 </a:t>
            </a:r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Huff </a:t>
            </a:r>
            <a:r>
              <a:rPr lang="en-ZA" sz="1400" dirty="0">
                <a:solidFill>
                  <a:schemeClr val="bg1"/>
                </a:solidFill>
              </a:rPr>
              <a:t> </a:t>
            </a:r>
            <a:r>
              <a:rPr lang="en-ZA" sz="1400" dirty="0"/>
              <a:t>= </a:t>
            </a:r>
            <a:r>
              <a:rPr lang="en-ZA" sz="1400" dirty="0">
                <a:solidFill>
                  <a:srgbClr val="FF0000"/>
                </a:solidFill>
              </a:rPr>
              <a:t>1.75</a:t>
            </a:r>
            <a:r>
              <a:rPr lang="en-ZA" sz="1400" dirty="0"/>
              <a:t>  </a:t>
            </a:r>
            <a:r>
              <a:rPr lang="en-ZA" sz="1400" dirty="0" smtClean="0"/>
              <a:t>  (actual </a:t>
            </a:r>
            <a:r>
              <a:rPr lang="en-ZA" sz="1400" dirty="0"/>
              <a:t>average bit code length)</a:t>
            </a:r>
            <a:endParaRPr lang="en-ZA" sz="1400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0733" y="961063"/>
            <a:ext cx="7886700" cy="2107897"/>
          </a:xfrm>
        </p:spPr>
        <p:txBody>
          <a:bodyPr>
            <a:normAutofit fontScale="85000" lnSpcReduction="20000"/>
          </a:bodyPr>
          <a:lstStyle/>
          <a:p>
            <a:pPr marL="800100" lvl="1" indent="-457200">
              <a:buFont typeface="+mj-lt"/>
              <a:buAutoNum type="arabicPeriod"/>
            </a:pPr>
            <a:r>
              <a:rPr lang="en-ZA" dirty="0"/>
              <a:t>For each symbol, create a tree with a single root node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ZA" dirty="0">
                <a:solidFill>
                  <a:srgbClr val="0070C0"/>
                </a:solidFill>
              </a:rPr>
              <a:t>Repeat while</a:t>
            </a:r>
            <a:r>
              <a:rPr lang="en-ZA" dirty="0"/>
              <a:t> more that one tree is left</a:t>
            </a:r>
          </a:p>
          <a:p>
            <a:pPr marL="1143000" lvl="2" indent="-457200">
              <a:buFont typeface="+mj-lt"/>
              <a:buAutoNum type="romanUcPeriod"/>
            </a:pPr>
            <a:r>
              <a:rPr lang="en-ZA" sz="1600" dirty="0"/>
              <a:t>Take trees 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1600" kern="0" dirty="0">
                <a:cs typeface="Arial" charset="0"/>
              </a:rPr>
              <a:t> and 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with the lowest probabilities 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p(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)</a:t>
            </a: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 and 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p(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)</a:t>
            </a: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marL="1143000" lvl="2" indent="-457200">
              <a:buFont typeface="+mj-lt"/>
              <a:buAutoNum type="romanUcPeriod"/>
            </a:pP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Make 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1600" kern="0" dirty="0">
                <a:cs typeface="Arial" charset="0"/>
              </a:rPr>
              <a:t> and 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sz="1600" kern="0" dirty="0">
                <a:cs typeface="Arial" charset="0"/>
              </a:rPr>
              <a:t> the </a:t>
            </a: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left and right children of new tree 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1143000" lvl="2" indent="-457200">
              <a:buFont typeface="+mj-lt"/>
              <a:buAutoNum type="romanUcPeriod"/>
            </a:pP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Set probability of new tree 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p(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) = p(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) + p(</a:t>
            </a:r>
            <a:r>
              <a:rPr lang="en-US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0" baseline="-25000" dirty="0">
                <a:solidFill>
                  <a:srgbClr val="FF0000"/>
                </a:solidFill>
                <a:cs typeface="Arial" charset="0"/>
              </a:rPr>
              <a:t>2</a:t>
            </a:r>
            <a:r>
              <a:rPr lang="en-US" sz="1600" kern="0" dirty="0">
                <a:solidFill>
                  <a:srgbClr val="FF0000"/>
                </a:solidFill>
                <a:cs typeface="Arial" charset="0"/>
              </a:rPr>
              <a:t>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kern="0" dirty="0">
                <a:solidFill>
                  <a:prstClr val="black"/>
                </a:solidFill>
                <a:cs typeface="Arial" charset="0"/>
              </a:rPr>
              <a:t>Associate </a:t>
            </a:r>
            <a:r>
              <a:rPr lang="en-US" kern="0" dirty="0">
                <a:solidFill>
                  <a:srgbClr val="00B050"/>
                </a:solidFill>
                <a:cs typeface="Arial" charset="0"/>
              </a:rPr>
              <a:t>0</a:t>
            </a:r>
            <a:r>
              <a:rPr lang="en-US" kern="0" dirty="0">
                <a:solidFill>
                  <a:prstClr val="black"/>
                </a:solidFill>
                <a:cs typeface="Arial" charset="0"/>
              </a:rPr>
              <a:t> with all </a:t>
            </a:r>
            <a:r>
              <a:rPr lang="en-US" kern="0" dirty="0">
                <a:solidFill>
                  <a:srgbClr val="00B050"/>
                </a:solidFill>
                <a:cs typeface="Arial" charset="0"/>
              </a:rPr>
              <a:t>left branches</a:t>
            </a:r>
            <a:r>
              <a:rPr lang="en-US" kern="0" dirty="0">
                <a:solidFill>
                  <a:prstClr val="black"/>
                </a:solidFill>
                <a:cs typeface="Arial" charset="0"/>
              </a:rPr>
              <a:t>, and </a:t>
            </a:r>
            <a:r>
              <a:rPr lang="en-US" kern="0" dirty="0">
                <a:solidFill>
                  <a:srgbClr val="0070C0"/>
                </a:solidFill>
                <a:cs typeface="Arial" charset="0"/>
              </a:rPr>
              <a:t>1</a:t>
            </a:r>
            <a:r>
              <a:rPr lang="en-US" kern="0" dirty="0">
                <a:solidFill>
                  <a:prstClr val="black"/>
                </a:solidFill>
                <a:cs typeface="Arial" charset="0"/>
              </a:rPr>
              <a:t> with all </a:t>
            </a:r>
            <a:r>
              <a:rPr lang="en-US" kern="0" dirty="0">
                <a:solidFill>
                  <a:srgbClr val="0070C0"/>
                </a:solidFill>
                <a:cs typeface="Arial" charset="0"/>
              </a:rPr>
              <a:t>right branches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kern="0" dirty="0">
                <a:solidFill>
                  <a:prstClr val="black"/>
                </a:solidFill>
                <a:cs typeface="Arial" charset="0"/>
              </a:rPr>
              <a:t>For each symbol </a:t>
            </a:r>
            <a:r>
              <a:rPr lang="en-US" kern="0" dirty="0">
                <a:solidFill>
                  <a:srgbClr val="FF0000"/>
                </a:solidFill>
                <a:cs typeface="Arial" charset="0"/>
              </a:rPr>
              <a:t>s</a:t>
            </a:r>
            <a:r>
              <a:rPr lang="en-US" kern="0" dirty="0">
                <a:cs typeface="Arial" charset="0"/>
              </a:rPr>
              <a:t> in the tree</a:t>
            </a:r>
            <a:endParaRPr lang="en-US" kern="0" dirty="0">
              <a:solidFill>
                <a:schemeClr val="accent2"/>
              </a:solidFill>
              <a:cs typeface="Arial" charset="0"/>
            </a:endParaRPr>
          </a:p>
          <a:p>
            <a:pPr marL="1143000" lvl="2" indent="-457200">
              <a:buFont typeface="+mj-lt"/>
              <a:buAutoNum type="romanUcPeriod"/>
            </a:pPr>
            <a:r>
              <a:rPr lang="en-US" sz="1600" kern="0" dirty="0">
                <a:solidFill>
                  <a:prstClr val="black"/>
                </a:solidFill>
                <a:cs typeface="Arial" charset="0"/>
              </a:rPr>
              <a:t>Traverse from the root of the tree</a:t>
            </a:r>
            <a:r>
              <a:rPr lang="en-ZA" sz="1600" dirty="0"/>
              <a:t> to the leaf </a:t>
            </a:r>
            <a:r>
              <a:rPr lang="en-ZA" sz="1600" dirty="0" smtClean="0"/>
              <a:t>node for </a:t>
            </a:r>
            <a:r>
              <a:rPr lang="en-ZA" sz="1600" dirty="0">
                <a:solidFill>
                  <a:srgbClr val="FF0000"/>
                </a:solidFill>
              </a:rPr>
              <a:t>s</a:t>
            </a:r>
            <a:endParaRPr lang="en-ZA" sz="1600" dirty="0"/>
          </a:p>
          <a:p>
            <a:pPr marL="1143000" lvl="2" indent="-457200">
              <a:buFont typeface="+mj-lt"/>
              <a:buAutoNum type="romanUcPeriod"/>
            </a:pPr>
            <a:r>
              <a:rPr lang="en-ZA" sz="1600" dirty="0"/>
              <a:t>Concatenate </a:t>
            </a:r>
            <a:r>
              <a:rPr lang="en-ZA" sz="1600" dirty="0">
                <a:solidFill>
                  <a:srgbClr val="00B050"/>
                </a:solidFill>
              </a:rPr>
              <a:t>0</a:t>
            </a:r>
            <a:r>
              <a:rPr lang="en-ZA" sz="1600" dirty="0"/>
              <a:t> and </a:t>
            </a:r>
            <a:r>
              <a:rPr lang="en-ZA" sz="1600" dirty="0">
                <a:solidFill>
                  <a:srgbClr val="0070C0"/>
                </a:solidFill>
              </a:rPr>
              <a:t>1</a:t>
            </a:r>
            <a:r>
              <a:rPr lang="en-ZA" sz="1600" dirty="0"/>
              <a:t> values along traversal path into code for </a:t>
            </a:r>
            <a:r>
              <a:rPr lang="en-ZA" sz="1600" dirty="0">
                <a:solidFill>
                  <a:srgbClr val="FF0000"/>
                </a:solidFill>
              </a:rPr>
              <a:t>s</a:t>
            </a:r>
            <a:endParaRPr lang="en-ZA" sz="1800" dirty="0" smtClean="0"/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24543"/>
              </p:ext>
            </p:extLst>
          </p:nvPr>
        </p:nvGraphicFramePr>
        <p:xfrm>
          <a:off x="755576" y="5341852"/>
          <a:ext cx="3633696" cy="125097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/>
                <a:gridCol w="890375"/>
                <a:gridCol w="890375"/>
                <a:gridCol w="890375"/>
              </a:tblGrid>
              <a:tr h="416991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sunny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cloudy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rainy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foggy</a:t>
                      </a:r>
                      <a:endParaRPr lang="en-ZA" sz="1600" dirty="0"/>
                    </a:p>
                  </a:txBody>
                  <a:tcPr anchor="ctr"/>
                </a:tc>
              </a:tr>
              <a:tr h="416991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0.25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0.125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0.125</a:t>
                      </a:r>
                      <a:endParaRPr lang="en-ZA" sz="1600" dirty="0"/>
                    </a:p>
                  </a:txBody>
                  <a:tcPr anchor="ctr"/>
                </a:tc>
              </a:tr>
              <a:tr h="416991"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95438" y="4819134"/>
            <a:ext cx="469557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0.5</a:t>
            </a:r>
            <a:endParaRPr lang="en-ZA" sz="1600" dirty="0"/>
          </a:p>
        </p:txBody>
      </p:sp>
      <p:sp>
        <p:nvSpPr>
          <p:cNvPr id="7" name="Oval 6"/>
          <p:cNvSpPr/>
          <p:nvPr/>
        </p:nvSpPr>
        <p:spPr>
          <a:xfrm>
            <a:off x="1835698" y="4819134"/>
            <a:ext cx="593123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0.25</a:t>
            </a:r>
            <a:endParaRPr lang="en-ZA" sz="1600" dirty="0"/>
          </a:p>
        </p:txBody>
      </p:sp>
      <p:sp>
        <p:nvSpPr>
          <p:cNvPr id="8" name="Oval 7"/>
          <p:cNvSpPr/>
          <p:nvPr/>
        </p:nvSpPr>
        <p:spPr>
          <a:xfrm>
            <a:off x="2731565" y="4819134"/>
            <a:ext cx="717715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0.125</a:t>
            </a:r>
            <a:endParaRPr lang="en-ZA" sz="1600" dirty="0"/>
          </a:p>
        </p:txBody>
      </p:sp>
      <p:sp>
        <p:nvSpPr>
          <p:cNvPr id="9" name="Oval 8"/>
          <p:cNvSpPr/>
          <p:nvPr/>
        </p:nvSpPr>
        <p:spPr>
          <a:xfrm>
            <a:off x="3627432" y="4819134"/>
            <a:ext cx="729044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0.125</a:t>
            </a:r>
            <a:endParaRPr lang="en-ZA" sz="1600" dirty="0"/>
          </a:p>
        </p:txBody>
      </p:sp>
      <p:sp>
        <p:nvSpPr>
          <p:cNvPr id="10" name="Oval 9"/>
          <p:cNvSpPr/>
          <p:nvPr/>
        </p:nvSpPr>
        <p:spPr>
          <a:xfrm>
            <a:off x="3252606" y="4073610"/>
            <a:ext cx="560174" cy="44072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0.25</a:t>
            </a:r>
            <a:endParaRPr lang="en-ZA" sz="1600" dirty="0"/>
          </a:p>
        </p:txBody>
      </p:sp>
      <p:cxnSp>
        <p:nvCxnSpPr>
          <p:cNvPr id="12" name="Straight Connector 11"/>
          <p:cNvCxnSpPr>
            <a:stCxn id="10" idx="3"/>
            <a:endCxn id="8" idx="0"/>
          </p:cNvCxnSpPr>
          <p:nvPr/>
        </p:nvCxnSpPr>
        <p:spPr>
          <a:xfrm flipH="1">
            <a:off x="3090423" y="4449793"/>
            <a:ext cx="244219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5"/>
            <a:endCxn id="9" idx="0"/>
          </p:cNvCxnSpPr>
          <p:nvPr/>
        </p:nvCxnSpPr>
        <p:spPr>
          <a:xfrm>
            <a:off x="3730744" y="4449793"/>
            <a:ext cx="261210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11201" y="3476366"/>
            <a:ext cx="477794" cy="44072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0.5</a:t>
            </a:r>
            <a:endParaRPr lang="en-ZA" sz="1600" dirty="0"/>
          </a:p>
        </p:txBody>
      </p:sp>
      <p:cxnSp>
        <p:nvCxnSpPr>
          <p:cNvPr id="17" name="Straight Connector 16"/>
          <p:cNvCxnSpPr>
            <a:stCxn id="16" idx="5"/>
            <a:endCxn id="10" idx="1"/>
          </p:cNvCxnSpPr>
          <p:nvPr/>
        </p:nvCxnSpPr>
        <p:spPr>
          <a:xfrm>
            <a:off x="2919024" y="3852549"/>
            <a:ext cx="415618" cy="2856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  <a:endCxn id="16" idx="3"/>
          </p:cNvCxnSpPr>
          <p:nvPr/>
        </p:nvCxnSpPr>
        <p:spPr>
          <a:xfrm flipV="1">
            <a:off x="2132260" y="3852549"/>
            <a:ext cx="448912" cy="9665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599375" y="3035640"/>
            <a:ext cx="472645" cy="44072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1</a:t>
            </a:r>
            <a:endParaRPr lang="en-ZA" sz="1600" dirty="0"/>
          </a:p>
        </p:txBody>
      </p:sp>
      <p:cxnSp>
        <p:nvCxnSpPr>
          <p:cNvPr id="35" name="Straight Connector 34"/>
          <p:cNvCxnSpPr>
            <a:stCxn id="23" idx="6"/>
            <a:endCxn id="16" idx="1"/>
          </p:cNvCxnSpPr>
          <p:nvPr/>
        </p:nvCxnSpPr>
        <p:spPr>
          <a:xfrm>
            <a:off x="2072020" y="3256003"/>
            <a:ext cx="509152" cy="2849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3"/>
            <a:endCxn id="6" idx="0"/>
          </p:cNvCxnSpPr>
          <p:nvPr/>
        </p:nvCxnSpPr>
        <p:spPr>
          <a:xfrm flipH="1">
            <a:off x="1230217" y="3411823"/>
            <a:ext cx="438375" cy="1407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283098" y="30596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28052" y="36225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37640" y="43558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98102" y="43558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45" name="Rectangle 44"/>
          <p:cNvSpPr/>
          <p:nvPr/>
        </p:nvSpPr>
        <p:spPr>
          <a:xfrm>
            <a:off x="1905128" y="43558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46" name="Rectangle 45"/>
          <p:cNvSpPr/>
          <p:nvPr/>
        </p:nvSpPr>
        <p:spPr>
          <a:xfrm>
            <a:off x="966733" y="43558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48" name="Rectangle 47"/>
          <p:cNvSpPr/>
          <p:nvPr/>
        </p:nvSpPr>
        <p:spPr>
          <a:xfrm>
            <a:off x="1073763" y="61957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49" name="Rectangle 48"/>
          <p:cNvSpPr/>
          <p:nvPr/>
        </p:nvSpPr>
        <p:spPr>
          <a:xfrm>
            <a:off x="1906096" y="619570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10</a:t>
            </a:r>
            <a:endParaRPr lang="en-ZA" b="1" dirty="0"/>
          </a:p>
        </p:txBody>
      </p:sp>
      <p:sp>
        <p:nvSpPr>
          <p:cNvPr id="50" name="Rectangle 49"/>
          <p:cNvSpPr/>
          <p:nvPr/>
        </p:nvSpPr>
        <p:spPr>
          <a:xfrm>
            <a:off x="2760446" y="6195703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110</a:t>
            </a:r>
            <a:endParaRPr lang="en-ZA" b="1" dirty="0"/>
          </a:p>
        </p:txBody>
      </p:sp>
      <p:sp>
        <p:nvSpPr>
          <p:cNvPr id="51" name="Rectangle 50"/>
          <p:cNvSpPr/>
          <p:nvPr/>
        </p:nvSpPr>
        <p:spPr>
          <a:xfrm>
            <a:off x="3632775" y="6191592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111</a:t>
            </a:r>
            <a:endParaRPr lang="en-ZA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4496270" y="3115811"/>
            <a:ext cx="4563807" cy="817245"/>
          </a:xfrm>
          <a:prstGeom prst="round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H</a:t>
            </a:r>
            <a:r>
              <a:rPr lang="en-US" sz="1400" baseline="-25000" dirty="0" smtClean="0"/>
              <a:t>avg</a:t>
            </a:r>
            <a:r>
              <a:rPr lang="en-ZA" sz="1400" dirty="0" smtClean="0"/>
              <a:t>  = (0.5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 smtClean="0"/>
              <a:t> </a:t>
            </a:r>
            <a:r>
              <a:rPr lang="en-ZA" sz="1400" dirty="0" smtClean="0"/>
              <a:t>1)</a:t>
            </a:r>
            <a:r>
              <a:rPr lang="en-ZA" sz="1000" dirty="0" smtClean="0"/>
              <a:t> </a:t>
            </a:r>
            <a:r>
              <a:rPr lang="en-ZA" sz="1400" dirty="0" smtClean="0"/>
              <a:t>+</a:t>
            </a:r>
            <a:r>
              <a:rPr lang="en-ZA" sz="1000" dirty="0" smtClean="0"/>
              <a:t> </a:t>
            </a:r>
            <a:r>
              <a:rPr lang="en-ZA" sz="1400" dirty="0" smtClean="0"/>
              <a:t>(0.25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smtClean="0"/>
              <a:t>2)</a:t>
            </a:r>
            <a:r>
              <a:rPr lang="en-ZA" sz="1000" dirty="0" smtClean="0"/>
              <a:t> </a:t>
            </a:r>
            <a:r>
              <a:rPr lang="en-ZA" sz="1400" dirty="0" smtClean="0"/>
              <a:t>+</a:t>
            </a:r>
            <a:r>
              <a:rPr lang="en-ZA" sz="1000" dirty="0" smtClean="0"/>
              <a:t> </a:t>
            </a:r>
            <a:r>
              <a:rPr lang="en-ZA" sz="1400" dirty="0" smtClean="0"/>
              <a:t>(0.125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smtClean="0"/>
              <a:t>3)</a:t>
            </a:r>
            <a:r>
              <a:rPr lang="en-ZA" sz="1000" dirty="0" smtClean="0"/>
              <a:t> </a:t>
            </a:r>
            <a:r>
              <a:rPr lang="en-ZA" sz="1400" dirty="0" smtClean="0"/>
              <a:t>+</a:t>
            </a:r>
            <a:r>
              <a:rPr lang="en-ZA" sz="1000" dirty="0" smtClean="0"/>
              <a:t> </a:t>
            </a:r>
            <a:r>
              <a:rPr lang="en-ZA" sz="1400" dirty="0" smtClean="0"/>
              <a:t>(0.125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smtClean="0"/>
              <a:t>3)</a:t>
            </a:r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avg</a:t>
            </a:r>
            <a:r>
              <a:rPr lang="en-ZA" sz="1400" dirty="0">
                <a:solidFill>
                  <a:schemeClr val="bg1"/>
                </a:solidFill>
              </a:rPr>
              <a:t>  </a:t>
            </a:r>
            <a:r>
              <a:rPr lang="en-ZA" sz="1400" dirty="0"/>
              <a:t>=</a:t>
            </a:r>
            <a:r>
              <a:rPr lang="en-ZA" sz="1400" dirty="0" smtClean="0"/>
              <a:t> </a:t>
            </a:r>
            <a:r>
              <a:rPr lang="en-ZA" sz="1400" dirty="0"/>
              <a:t>0.5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/>
              <a:t>0.5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 smtClean="0"/>
              <a:t>0.375</a:t>
            </a:r>
            <a:r>
              <a:rPr lang="en-ZA" sz="1000" dirty="0" smtClean="0"/>
              <a:t> </a:t>
            </a:r>
            <a:r>
              <a:rPr lang="en-ZA" sz="1400" dirty="0" smtClean="0"/>
              <a:t>+</a:t>
            </a:r>
            <a:r>
              <a:rPr lang="en-ZA" sz="1000" dirty="0" smtClean="0"/>
              <a:t> </a:t>
            </a:r>
            <a:r>
              <a:rPr lang="en-ZA" sz="1400" dirty="0" smtClean="0"/>
              <a:t>0.375 </a:t>
            </a:r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avg</a:t>
            </a:r>
            <a:r>
              <a:rPr lang="en-ZA" sz="1400" dirty="0">
                <a:solidFill>
                  <a:schemeClr val="bg1"/>
                </a:solidFill>
              </a:rPr>
              <a:t>  </a:t>
            </a:r>
            <a:r>
              <a:rPr lang="en-ZA" sz="1400" dirty="0"/>
              <a:t>=</a:t>
            </a:r>
            <a:r>
              <a:rPr lang="en-ZA" sz="1400" dirty="0" smtClean="0"/>
              <a:t> </a:t>
            </a:r>
            <a:r>
              <a:rPr lang="en-ZA" sz="1400" dirty="0" smtClean="0">
                <a:solidFill>
                  <a:srgbClr val="FF0000"/>
                </a:solidFill>
              </a:rPr>
              <a:t>1.75    </a:t>
            </a:r>
            <a:r>
              <a:rPr lang="en-ZA" sz="1400" dirty="0" smtClean="0"/>
              <a:t>(minimal average bit code length)</a:t>
            </a:r>
            <a:endParaRPr lang="en-ZA" sz="1400" dirty="0"/>
          </a:p>
        </p:txBody>
      </p:sp>
      <p:sp>
        <p:nvSpPr>
          <p:cNvPr id="54" name="Rectangle 53"/>
          <p:cNvSpPr/>
          <p:nvPr/>
        </p:nvSpPr>
        <p:spPr>
          <a:xfrm>
            <a:off x="4499992" y="6021288"/>
            <a:ext cx="4087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ZA" sz="1600" dirty="0" smtClean="0">
                <a:solidFill>
                  <a:srgbClr val="7030A0"/>
                </a:solidFill>
              </a:rPr>
              <a:t>So, according to entropy, we can’t do better than this encoding!</a:t>
            </a:r>
            <a:endParaRPr lang="en-ZA" sz="1600" dirty="0">
              <a:solidFill>
                <a:srgbClr val="7030A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84168" y="186392"/>
            <a:ext cx="2880320" cy="6503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Can the while loop be implemented recursively?</a:t>
            </a:r>
            <a:endParaRPr lang="en-ZA" sz="1600" dirty="0"/>
          </a:p>
        </p:txBody>
      </p:sp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Huffman Coding</a:t>
            </a:r>
            <a:endParaRPr lang="en-ZA" dirty="0"/>
          </a:p>
        </p:txBody>
      </p:sp>
      <p:sp>
        <p:nvSpPr>
          <p:cNvPr id="40" name="Rectangle 39"/>
          <p:cNvSpPr/>
          <p:nvPr/>
        </p:nvSpPr>
        <p:spPr>
          <a:xfrm>
            <a:off x="4499992" y="4056093"/>
            <a:ext cx="453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ZA" sz="1600" dirty="0" smtClean="0">
                <a:solidFill>
                  <a:srgbClr val="7030A0"/>
                </a:solidFill>
              </a:rPr>
              <a:t>Recall: </a:t>
            </a:r>
            <a:r>
              <a:rPr lang="en-ZA" sz="1600" dirty="0">
                <a:solidFill>
                  <a:srgbClr val="7030A0"/>
                </a:solidFill>
              </a:rPr>
              <a:t>I</a:t>
            </a:r>
            <a:r>
              <a:rPr lang="en-ZA" sz="1600" dirty="0" smtClean="0">
                <a:solidFill>
                  <a:srgbClr val="7030A0"/>
                </a:solidFill>
              </a:rPr>
              <a:t>n each symbol’s multiplication, the left factor is the probability &amp; the right factor is the number of bits in the representation</a:t>
            </a:r>
            <a:endParaRPr lang="en-ZA" sz="16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789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23" grpId="0" animBg="1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 animBg="1"/>
      <p:bldP spid="54" grpId="0"/>
      <p:bldP spid="4" grpId="0" animBg="1"/>
      <p:bldP spid="40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1"/>
          <p:cNvSpPr>
            <a:spLocks noGrp="1"/>
          </p:cNvSpPr>
          <p:nvPr>
            <p:ph idx="1"/>
          </p:nvPr>
        </p:nvSpPr>
        <p:spPr>
          <a:xfrm>
            <a:off x="717209" y="922639"/>
            <a:ext cx="7886700" cy="5577015"/>
          </a:xfrm>
        </p:spPr>
        <p:txBody>
          <a:bodyPr>
            <a:normAutofit/>
          </a:bodyPr>
          <a:lstStyle/>
          <a:p>
            <a:r>
              <a:rPr lang="en-ZA" sz="2000" dirty="0" smtClean="0"/>
              <a:t>Let’s build an encoding for another example</a:t>
            </a:r>
            <a:endParaRPr lang="en-ZA" sz="1600" dirty="0"/>
          </a:p>
        </p:txBody>
      </p:sp>
      <p:cxnSp>
        <p:nvCxnSpPr>
          <p:cNvPr id="13" name="Straight Connector 12"/>
          <p:cNvCxnSpPr>
            <a:stCxn id="10" idx="5"/>
            <a:endCxn id="47" idx="0"/>
          </p:cNvCxnSpPr>
          <p:nvPr/>
        </p:nvCxnSpPr>
        <p:spPr>
          <a:xfrm>
            <a:off x="4417956" y="2993740"/>
            <a:ext cx="228185" cy="3690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3"/>
            <a:endCxn id="9" idx="0"/>
          </p:cNvCxnSpPr>
          <p:nvPr/>
        </p:nvCxnSpPr>
        <p:spPr>
          <a:xfrm flipH="1">
            <a:off x="3783921" y="2993740"/>
            <a:ext cx="237933" cy="3690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6" idx="5"/>
            <a:endCxn id="8" idx="0"/>
          </p:cNvCxnSpPr>
          <p:nvPr/>
        </p:nvCxnSpPr>
        <p:spPr>
          <a:xfrm>
            <a:off x="2668171" y="2993740"/>
            <a:ext cx="236707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  <a:endCxn id="16" idx="3"/>
          </p:cNvCxnSpPr>
          <p:nvPr/>
        </p:nvCxnSpPr>
        <p:spPr>
          <a:xfrm flipV="1">
            <a:off x="1988244" y="2993740"/>
            <a:ext cx="283824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3"/>
            <a:endCxn id="16" idx="0"/>
          </p:cNvCxnSpPr>
          <p:nvPr/>
        </p:nvCxnSpPr>
        <p:spPr>
          <a:xfrm flipH="1">
            <a:off x="2470120" y="2322361"/>
            <a:ext cx="689634" cy="2951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5"/>
            <a:endCxn id="10" idx="0"/>
          </p:cNvCxnSpPr>
          <p:nvPr/>
        </p:nvCxnSpPr>
        <p:spPr>
          <a:xfrm>
            <a:off x="3555857" y="2322361"/>
            <a:ext cx="664048" cy="2951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5"/>
            <a:endCxn id="23" idx="0"/>
          </p:cNvCxnSpPr>
          <p:nvPr/>
        </p:nvCxnSpPr>
        <p:spPr>
          <a:xfrm>
            <a:off x="2668171" y="1716952"/>
            <a:ext cx="689635" cy="2292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11560" y="5914979"/>
            <a:ext cx="8280920" cy="85129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H</a:t>
            </a:r>
            <a:r>
              <a:rPr lang="en-US" sz="1400" baseline="-25000" dirty="0" smtClean="0"/>
              <a:t>Huff </a:t>
            </a:r>
            <a:r>
              <a:rPr lang="en-ZA" sz="1400" dirty="0" smtClean="0"/>
              <a:t> </a:t>
            </a:r>
            <a:r>
              <a:rPr lang="en-ZA" sz="1400" dirty="0"/>
              <a:t>= </a:t>
            </a:r>
            <a:r>
              <a:rPr lang="en-ZA" sz="1600" dirty="0" smtClean="0"/>
              <a:t>(</a:t>
            </a:r>
            <a:r>
              <a:rPr lang="en-ZA" sz="1400" dirty="0" smtClean="0"/>
              <a:t>0.35</a:t>
            </a:r>
            <a:r>
              <a:rPr lang="en-ZA" sz="1000" dirty="0" smtClean="0"/>
              <a:t> </a:t>
            </a:r>
            <a:r>
              <a:rPr lang="en-ZA" sz="1400" dirty="0" smtClean="0"/>
              <a:t>×</a:t>
            </a:r>
            <a:r>
              <a:rPr lang="en-ZA" sz="1000" dirty="0" smtClean="0"/>
              <a:t> </a:t>
            </a:r>
            <a:r>
              <a:rPr lang="en-ZA" sz="1400" dirty="0" smtClean="0"/>
              <a:t>1</a:t>
            </a:r>
            <a:r>
              <a:rPr lang="en-ZA" sz="1600" dirty="0" smtClean="0"/>
              <a:t>)</a:t>
            </a:r>
            <a:r>
              <a:rPr lang="en-ZA" sz="1000" dirty="0" smtClean="0"/>
              <a:t> </a:t>
            </a:r>
            <a:r>
              <a:rPr lang="en-ZA" sz="1400" dirty="0" smtClean="0"/>
              <a:t>+</a:t>
            </a:r>
            <a:r>
              <a:rPr lang="en-ZA" sz="1000" dirty="0" smtClean="0"/>
              <a:t> </a:t>
            </a:r>
            <a:r>
              <a:rPr lang="en-ZA" sz="1600" dirty="0" smtClean="0"/>
              <a:t>(</a:t>
            </a:r>
            <a:r>
              <a:rPr lang="en-ZA" sz="1400" dirty="0" smtClean="0"/>
              <a:t>0.17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 smtClean="0"/>
              <a:t> </a:t>
            </a:r>
            <a:r>
              <a:rPr lang="en-ZA" sz="1400" dirty="0"/>
              <a:t>3</a:t>
            </a:r>
            <a:r>
              <a:rPr lang="en-ZA" sz="1600" dirty="0" smtClean="0"/>
              <a:t>)</a:t>
            </a:r>
            <a:r>
              <a:rPr lang="en-ZA" sz="1000" dirty="0" smtClean="0"/>
              <a:t> </a:t>
            </a:r>
            <a:r>
              <a:rPr lang="en-ZA" sz="1400" dirty="0" smtClean="0"/>
              <a:t>+</a:t>
            </a:r>
            <a:r>
              <a:rPr lang="en-ZA" sz="1000" dirty="0" smtClean="0"/>
              <a:t> </a:t>
            </a:r>
            <a:r>
              <a:rPr lang="en-ZA" sz="1600" dirty="0" smtClean="0"/>
              <a:t>(</a:t>
            </a:r>
            <a:r>
              <a:rPr lang="en-ZA" sz="1400" dirty="0" smtClean="0"/>
              <a:t>0.17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 smtClean="0"/>
              <a:t> </a:t>
            </a:r>
            <a:r>
              <a:rPr lang="en-ZA" sz="1400" dirty="0" smtClean="0"/>
              <a:t>3</a:t>
            </a:r>
            <a:r>
              <a:rPr lang="en-ZA" sz="1600" dirty="0" smtClean="0"/>
              <a:t>)</a:t>
            </a:r>
            <a:r>
              <a:rPr lang="en-ZA" sz="1000" dirty="0" smtClean="0"/>
              <a:t> </a:t>
            </a:r>
            <a:r>
              <a:rPr lang="en-ZA" sz="1400" dirty="0" smtClean="0"/>
              <a:t>+</a:t>
            </a:r>
            <a:r>
              <a:rPr lang="en-ZA" sz="1000" dirty="0" smtClean="0"/>
              <a:t> </a:t>
            </a:r>
            <a:r>
              <a:rPr lang="en-ZA" sz="1600" dirty="0" smtClean="0"/>
              <a:t>(</a:t>
            </a:r>
            <a:r>
              <a:rPr lang="en-ZA" sz="1400" dirty="0" smtClean="0"/>
              <a:t>0.16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 smtClean="0"/>
              <a:t> </a:t>
            </a:r>
            <a:r>
              <a:rPr lang="en-ZA" sz="1400" dirty="0" smtClean="0"/>
              <a:t>3</a:t>
            </a:r>
            <a:r>
              <a:rPr lang="en-ZA" sz="1600" dirty="0" smtClean="0"/>
              <a:t>)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600" dirty="0"/>
              <a:t>(</a:t>
            </a:r>
            <a:r>
              <a:rPr lang="en-ZA" sz="1400" dirty="0" smtClean="0"/>
              <a:t>0.15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/>
              <a:t>3</a:t>
            </a:r>
            <a:r>
              <a:rPr lang="en-ZA" sz="1600" dirty="0"/>
              <a:t>)</a:t>
            </a:r>
            <a:endParaRPr lang="en-ZA" sz="1400" dirty="0" smtClean="0"/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Huff </a:t>
            </a:r>
            <a:r>
              <a:rPr lang="en-ZA" sz="1400" dirty="0">
                <a:solidFill>
                  <a:schemeClr val="bg1"/>
                </a:solidFill>
              </a:rPr>
              <a:t> </a:t>
            </a:r>
            <a:r>
              <a:rPr lang="en-ZA" sz="1400" dirty="0" smtClean="0"/>
              <a:t>=</a:t>
            </a:r>
            <a:r>
              <a:rPr lang="en-ZA" sz="1400" dirty="0"/>
              <a:t> </a:t>
            </a:r>
            <a:r>
              <a:rPr lang="en-ZA" sz="1400" dirty="0" smtClean="0"/>
              <a:t>0.35</a:t>
            </a:r>
            <a:r>
              <a:rPr lang="en-ZA" sz="1000" dirty="0" smtClean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 smtClean="0"/>
              <a:t>0.51</a:t>
            </a:r>
            <a:r>
              <a:rPr lang="en-ZA" sz="1000" dirty="0" smtClean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 smtClean="0"/>
              <a:t>0.51</a:t>
            </a:r>
            <a:r>
              <a:rPr lang="en-ZA" sz="1000" dirty="0" smtClean="0"/>
              <a:t> </a:t>
            </a:r>
            <a:r>
              <a:rPr lang="en-ZA" sz="1400" dirty="0" smtClean="0"/>
              <a:t>+</a:t>
            </a:r>
            <a:r>
              <a:rPr lang="en-ZA" sz="1000" dirty="0" smtClean="0"/>
              <a:t> </a:t>
            </a:r>
            <a:r>
              <a:rPr lang="en-ZA" sz="1400" dirty="0" smtClean="0"/>
              <a:t>0.48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 smtClean="0"/>
              <a:t>0.45 </a:t>
            </a:r>
          </a:p>
          <a:p>
            <a:pPr marL="0" lvl="1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baseline="-25000" dirty="0">
                <a:solidFill>
                  <a:schemeClr val="bg1"/>
                </a:solidFill>
              </a:rPr>
              <a:t>Huff </a:t>
            </a:r>
            <a:r>
              <a:rPr lang="en-ZA" sz="1400" dirty="0">
                <a:solidFill>
                  <a:schemeClr val="bg1"/>
                </a:solidFill>
              </a:rPr>
              <a:t> </a:t>
            </a:r>
            <a:r>
              <a:rPr lang="en-ZA" sz="1400" dirty="0"/>
              <a:t>= </a:t>
            </a:r>
            <a:r>
              <a:rPr lang="en-ZA" sz="1400" dirty="0" smtClean="0">
                <a:solidFill>
                  <a:srgbClr val="FF0000"/>
                </a:solidFill>
              </a:rPr>
              <a:t>2.3</a:t>
            </a:r>
            <a:r>
              <a:rPr lang="en-ZA" sz="1400" dirty="0" smtClean="0"/>
              <a:t>          (actual average bit code length)</a:t>
            </a:r>
            <a:endParaRPr lang="en-ZA" sz="14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5303"/>
              </p:ext>
            </p:extLst>
          </p:nvPr>
        </p:nvGraphicFramePr>
        <p:xfrm>
          <a:off x="611560" y="3870284"/>
          <a:ext cx="4491130" cy="1036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55562"/>
                <a:gridCol w="883892"/>
                <a:gridCol w="883892"/>
                <a:gridCol w="883892"/>
                <a:gridCol w="883892"/>
              </a:tblGrid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B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</a:t>
                      </a:r>
                      <a:endParaRPr lang="en-ZA" sz="1600" dirty="0"/>
                    </a:p>
                  </a:txBody>
                  <a:tcPr anchor="ctr"/>
                </a:tc>
              </a:tr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0.35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0.17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0.17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0.16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0.15</a:t>
                      </a:r>
                      <a:endParaRPr lang="en-ZA" sz="1600" dirty="0"/>
                    </a:p>
                  </a:txBody>
                  <a:tcPr anchor="ctr"/>
                </a:tc>
              </a:tr>
              <a:tr h="344154"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55576" y="3363081"/>
            <a:ext cx="565403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0.35</a:t>
            </a:r>
            <a:endParaRPr lang="en-ZA" sz="1600" dirty="0"/>
          </a:p>
        </p:txBody>
      </p:sp>
      <p:sp>
        <p:nvSpPr>
          <p:cNvPr id="7" name="Oval 6"/>
          <p:cNvSpPr/>
          <p:nvPr/>
        </p:nvSpPr>
        <p:spPr>
          <a:xfrm>
            <a:off x="1691682" y="3363081"/>
            <a:ext cx="593123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0.17</a:t>
            </a:r>
            <a:endParaRPr lang="en-ZA" sz="1600" dirty="0"/>
          </a:p>
        </p:txBody>
      </p:sp>
      <p:sp>
        <p:nvSpPr>
          <p:cNvPr id="8" name="Oval 7"/>
          <p:cNvSpPr/>
          <p:nvPr/>
        </p:nvSpPr>
        <p:spPr>
          <a:xfrm>
            <a:off x="2587549" y="3363081"/>
            <a:ext cx="634657" cy="43660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0.17</a:t>
            </a:r>
            <a:endParaRPr lang="en-ZA" sz="1600" dirty="0"/>
          </a:p>
        </p:txBody>
      </p:sp>
      <p:sp>
        <p:nvSpPr>
          <p:cNvPr id="9" name="Oval 8"/>
          <p:cNvSpPr/>
          <p:nvPr/>
        </p:nvSpPr>
        <p:spPr>
          <a:xfrm>
            <a:off x="3483416" y="3362793"/>
            <a:ext cx="601010" cy="435483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0.16</a:t>
            </a:r>
            <a:endParaRPr lang="en-ZA" sz="1600" dirty="0"/>
          </a:p>
        </p:txBody>
      </p:sp>
      <p:sp>
        <p:nvSpPr>
          <p:cNvPr id="10" name="Oval 9"/>
          <p:cNvSpPr/>
          <p:nvPr/>
        </p:nvSpPr>
        <p:spPr>
          <a:xfrm>
            <a:off x="3939818" y="2617557"/>
            <a:ext cx="560174" cy="44072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0.31</a:t>
            </a:r>
            <a:endParaRPr lang="en-ZA" sz="1600" dirty="0"/>
          </a:p>
        </p:txBody>
      </p:sp>
      <p:sp>
        <p:nvSpPr>
          <p:cNvPr id="16" name="Oval 15"/>
          <p:cNvSpPr/>
          <p:nvPr/>
        </p:nvSpPr>
        <p:spPr>
          <a:xfrm>
            <a:off x="2190033" y="2617556"/>
            <a:ext cx="560173" cy="440727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0.34</a:t>
            </a:r>
            <a:endParaRPr lang="en-ZA" sz="1600" dirty="0"/>
          </a:p>
        </p:txBody>
      </p:sp>
      <p:sp>
        <p:nvSpPr>
          <p:cNvPr id="23" name="Oval 22"/>
          <p:cNvSpPr/>
          <p:nvPr/>
        </p:nvSpPr>
        <p:spPr>
          <a:xfrm>
            <a:off x="3077719" y="1946177"/>
            <a:ext cx="560173" cy="440727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0.65</a:t>
            </a:r>
            <a:endParaRPr lang="en-ZA" sz="1600" dirty="0"/>
          </a:p>
        </p:txBody>
      </p:sp>
      <p:sp>
        <p:nvSpPr>
          <p:cNvPr id="41" name="Rectangle 40"/>
          <p:cNvSpPr/>
          <p:nvPr/>
        </p:nvSpPr>
        <p:spPr>
          <a:xfrm>
            <a:off x="2987824" y="15075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971062" y="216654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47126" y="28997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39014" y="28997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45" name="Rectangle 44"/>
          <p:cNvSpPr/>
          <p:nvPr/>
        </p:nvSpPr>
        <p:spPr>
          <a:xfrm>
            <a:off x="1761112" y="28997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46" name="Rectangle 45"/>
          <p:cNvSpPr/>
          <p:nvPr/>
        </p:nvSpPr>
        <p:spPr>
          <a:xfrm>
            <a:off x="827584" y="28997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48" name="Rectangle 47"/>
          <p:cNvSpPr/>
          <p:nvPr/>
        </p:nvSpPr>
        <p:spPr>
          <a:xfrm>
            <a:off x="945122" y="4539781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49" name="Rectangle 48"/>
          <p:cNvSpPr/>
          <p:nvPr/>
        </p:nvSpPr>
        <p:spPr>
          <a:xfrm>
            <a:off x="1737848" y="4539781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100</a:t>
            </a:r>
            <a:endParaRPr lang="en-ZA" b="1" dirty="0"/>
          </a:p>
        </p:txBody>
      </p:sp>
      <p:sp>
        <p:nvSpPr>
          <p:cNvPr id="50" name="Rectangle 49"/>
          <p:cNvSpPr/>
          <p:nvPr/>
        </p:nvSpPr>
        <p:spPr>
          <a:xfrm>
            <a:off x="2620416" y="4539781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101</a:t>
            </a:r>
            <a:endParaRPr lang="en-ZA" b="1" dirty="0"/>
          </a:p>
        </p:txBody>
      </p:sp>
      <p:sp>
        <p:nvSpPr>
          <p:cNvPr id="51" name="Rectangle 50"/>
          <p:cNvSpPr/>
          <p:nvPr/>
        </p:nvSpPr>
        <p:spPr>
          <a:xfrm>
            <a:off x="3493748" y="4544906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110</a:t>
            </a:r>
            <a:endParaRPr lang="en-ZA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611560" y="4985923"/>
            <a:ext cx="8280920" cy="851297"/>
          </a:xfrm>
          <a:prstGeom prst="round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H</a:t>
            </a:r>
            <a:r>
              <a:rPr lang="en-US" sz="1400" baseline="-25000" dirty="0" smtClean="0"/>
              <a:t>avg</a:t>
            </a:r>
            <a:r>
              <a:rPr lang="en-ZA" sz="1400" dirty="0" smtClean="0"/>
              <a:t>  = </a:t>
            </a:r>
            <a:r>
              <a:rPr lang="en-ZA" sz="1600" dirty="0" smtClean="0"/>
              <a:t>–(</a:t>
            </a:r>
            <a:r>
              <a:rPr lang="en-ZA" sz="1400" dirty="0" smtClean="0"/>
              <a:t>0.35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 smtClean="0"/>
              <a:t> </a:t>
            </a:r>
            <a:r>
              <a:rPr lang="en-ZA" sz="1400" dirty="0" err="1" smtClean="0"/>
              <a:t>lg</a:t>
            </a:r>
            <a:r>
              <a:rPr lang="en-ZA" sz="1400" dirty="0" smtClean="0"/>
              <a:t>(0.35)</a:t>
            </a:r>
            <a:r>
              <a:rPr lang="en-ZA" sz="1600" dirty="0" smtClean="0"/>
              <a:t>)</a:t>
            </a:r>
            <a:r>
              <a:rPr lang="en-ZA" sz="1000" dirty="0" smtClean="0"/>
              <a:t> </a:t>
            </a:r>
            <a:r>
              <a:rPr lang="en-ZA" sz="1400" dirty="0" smtClean="0"/>
              <a:t>–</a:t>
            </a:r>
            <a:r>
              <a:rPr lang="en-ZA" sz="1000" dirty="0" smtClean="0"/>
              <a:t> </a:t>
            </a:r>
            <a:r>
              <a:rPr lang="en-ZA" sz="1600" dirty="0" smtClean="0"/>
              <a:t>(</a:t>
            </a:r>
            <a:r>
              <a:rPr lang="en-ZA" sz="1400" dirty="0" smtClean="0"/>
              <a:t>0.17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err="1" smtClean="0"/>
              <a:t>lg</a:t>
            </a:r>
            <a:r>
              <a:rPr lang="en-ZA" sz="1400" dirty="0" smtClean="0"/>
              <a:t>(0.17)</a:t>
            </a:r>
            <a:r>
              <a:rPr lang="en-ZA" sz="1600" dirty="0" smtClean="0"/>
              <a:t>)</a:t>
            </a:r>
            <a:r>
              <a:rPr lang="en-ZA" sz="1000" dirty="0" smtClean="0"/>
              <a:t> </a:t>
            </a:r>
            <a:r>
              <a:rPr lang="en-ZA" sz="1400" dirty="0"/>
              <a:t>–</a:t>
            </a:r>
            <a:r>
              <a:rPr lang="en-ZA" sz="1000" dirty="0" smtClean="0"/>
              <a:t> </a:t>
            </a:r>
            <a:r>
              <a:rPr lang="en-ZA" sz="1600" dirty="0" smtClean="0"/>
              <a:t>(</a:t>
            </a:r>
            <a:r>
              <a:rPr lang="en-ZA" sz="1400" dirty="0" smtClean="0"/>
              <a:t>0.17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err="1" smtClean="0"/>
              <a:t>lg</a:t>
            </a:r>
            <a:r>
              <a:rPr lang="en-ZA" sz="1400" dirty="0" smtClean="0"/>
              <a:t>(0.17)</a:t>
            </a:r>
            <a:r>
              <a:rPr lang="en-ZA" sz="1600" dirty="0" smtClean="0"/>
              <a:t>)</a:t>
            </a:r>
            <a:r>
              <a:rPr lang="en-ZA" sz="1000" dirty="0" smtClean="0"/>
              <a:t> </a:t>
            </a:r>
            <a:r>
              <a:rPr lang="en-ZA" sz="1400" dirty="0"/>
              <a:t>–</a:t>
            </a:r>
            <a:r>
              <a:rPr lang="en-ZA" sz="1000" dirty="0" smtClean="0"/>
              <a:t> </a:t>
            </a:r>
            <a:r>
              <a:rPr lang="en-ZA" sz="1600" dirty="0" smtClean="0"/>
              <a:t>(</a:t>
            </a:r>
            <a:r>
              <a:rPr lang="en-ZA" sz="1400" dirty="0" smtClean="0"/>
              <a:t>0.16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err="1" smtClean="0"/>
              <a:t>lg</a:t>
            </a:r>
            <a:r>
              <a:rPr lang="en-ZA" sz="1400" dirty="0" smtClean="0"/>
              <a:t>(0.16)</a:t>
            </a:r>
            <a:r>
              <a:rPr lang="en-ZA" sz="1600" dirty="0" smtClean="0"/>
              <a:t>)</a:t>
            </a:r>
            <a:r>
              <a:rPr lang="en-ZA" sz="1000" dirty="0" smtClean="0"/>
              <a:t> </a:t>
            </a:r>
            <a:r>
              <a:rPr lang="en-ZA" sz="1400" dirty="0"/>
              <a:t>–</a:t>
            </a:r>
            <a:r>
              <a:rPr lang="en-ZA" sz="1000" dirty="0" smtClean="0"/>
              <a:t> </a:t>
            </a:r>
            <a:r>
              <a:rPr lang="en-ZA" sz="1600" dirty="0"/>
              <a:t>(</a:t>
            </a:r>
            <a:r>
              <a:rPr lang="en-ZA" sz="1400" dirty="0" smtClean="0"/>
              <a:t>0.15</a:t>
            </a:r>
            <a:r>
              <a:rPr lang="en-ZA" sz="1000" dirty="0" smtClean="0"/>
              <a:t> </a:t>
            </a:r>
            <a:r>
              <a:rPr lang="en-ZA" sz="1400" dirty="0"/>
              <a:t>×</a:t>
            </a:r>
            <a:r>
              <a:rPr lang="en-ZA" sz="1000" dirty="0"/>
              <a:t> </a:t>
            </a:r>
            <a:r>
              <a:rPr lang="en-ZA" sz="1400" dirty="0" err="1" smtClean="0"/>
              <a:t>lg</a:t>
            </a:r>
            <a:r>
              <a:rPr lang="en-ZA" sz="1400" dirty="0" smtClean="0"/>
              <a:t>(0.15)</a:t>
            </a:r>
            <a:r>
              <a:rPr lang="en-ZA" sz="1600" dirty="0" smtClean="0"/>
              <a:t>)</a:t>
            </a:r>
            <a:endParaRPr lang="en-ZA" sz="1400" dirty="0" smtClean="0"/>
          </a:p>
          <a:p>
            <a:pPr marL="0" lvl="1"/>
            <a:r>
              <a:rPr lang="en-US" sz="1400" dirty="0" smtClean="0">
                <a:solidFill>
                  <a:schemeClr val="bg1"/>
                </a:solidFill>
              </a:rPr>
              <a:t>H</a:t>
            </a:r>
            <a:r>
              <a:rPr lang="en-US" sz="1400" baseline="-25000" dirty="0" smtClean="0">
                <a:solidFill>
                  <a:schemeClr val="bg1"/>
                </a:solidFill>
              </a:rPr>
              <a:t>avg</a:t>
            </a:r>
            <a:r>
              <a:rPr lang="en-ZA" sz="1400" dirty="0" smtClean="0">
                <a:solidFill>
                  <a:schemeClr val="bg1"/>
                </a:solidFill>
              </a:rPr>
              <a:t>  </a:t>
            </a:r>
            <a:r>
              <a:rPr lang="en-ZA" sz="1400" dirty="0" smtClean="0"/>
              <a:t>= 0.5301</a:t>
            </a:r>
            <a:r>
              <a:rPr lang="en-ZA" sz="1000" dirty="0" smtClean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 smtClean="0"/>
              <a:t>0.4346</a:t>
            </a:r>
            <a:r>
              <a:rPr lang="en-ZA" sz="1000" dirty="0" smtClean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 smtClean="0"/>
              <a:t>0.4346</a:t>
            </a:r>
            <a:r>
              <a:rPr lang="en-ZA" sz="1000" dirty="0" smtClean="0"/>
              <a:t> </a:t>
            </a:r>
            <a:r>
              <a:rPr lang="en-ZA" sz="1400" dirty="0" smtClean="0"/>
              <a:t>+</a:t>
            </a:r>
            <a:r>
              <a:rPr lang="en-ZA" sz="1000" dirty="0" smtClean="0"/>
              <a:t> </a:t>
            </a:r>
            <a:r>
              <a:rPr lang="en-ZA" sz="1400" dirty="0" smtClean="0"/>
              <a:t>0.4230</a:t>
            </a:r>
            <a:r>
              <a:rPr lang="en-ZA" sz="1000" dirty="0"/>
              <a:t> </a:t>
            </a:r>
            <a:r>
              <a:rPr lang="en-ZA" sz="1400" dirty="0"/>
              <a:t>+</a:t>
            </a:r>
            <a:r>
              <a:rPr lang="en-ZA" sz="1000" dirty="0"/>
              <a:t> </a:t>
            </a:r>
            <a:r>
              <a:rPr lang="en-ZA" sz="1400" dirty="0" smtClean="0"/>
              <a:t>0.4105 </a:t>
            </a:r>
          </a:p>
          <a:p>
            <a:pPr marL="0" lvl="1"/>
            <a:r>
              <a:rPr lang="en-US" sz="1400" dirty="0" smtClean="0">
                <a:solidFill>
                  <a:schemeClr val="bg1"/>
                </a:solidFill>
              </a:rPr>
              <a:t>H</a:t>
            </a:r>
            <a:r>
              <a:rPr lang="en-US" sz="1400" baseline="-25000" dirty="0" smtClean="0">
                <a:solidFill>
                  <a:schemeClr val="bg1"/>
                </a:solidFill>
              </a:rPr>
              <a:t>avg</a:t>
            </a:r>
            <a:r>
              <a:rPr lang="en-ZA" sz="1400" dirty="0" smtClean="0">
                <a:solidFill>
                  <a:schemeClr val="bg1"/>
                </a:solidFill>
              </a:rPr>
              <a:t>  </a:t>
            </a:r>
            <a:r>
              <a:rPr lang="en-ZA" sz="1400" dirty="0" smtClean="0"/>
              <a:t>= </a:t>
            </a:r>
            <a:r>
              <a:rPr lang="en-ZA" sz="1400" dirty="0" smtClean="0">
                <a:solidFill>
                  <a:srgbClr val="FF0000"/>
                </a:solidFill>
              </a:rPr>
              <a:t>2.2328    </a:t>
            </a:r>
            <a:r>
              <a:rPr lang="en-ZA" sz="1400" dirty="0" smtClean="0"/>
              <a:t>(minimal average bit code length)</a:t>
            </a:r>
            <a:endParaRPr lang="en-ZA" sz="1400" dirty="0"/>
          </a:p>
        </p:txBody>
      </p:sp>
      <p:sp>
        <p:nvSpPr>
          <p:cNvPr id="54" name="Rectangle 53"/>
          <p:cNvSpPr/>
          <p:nvPr/>
        </p:nvSpPr>
        <p:spPr>
          <a:xfrm>
            <a:off x="5208339" y="3966155"/>
            <a:ext cx="3794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ZA" sz="1600" dirty="0" smtClean="0">
                <a:solidFill>
                  <a:srgbClr val="7030A0"/>
                </a:solidFill>
              </a:rPr>
              <a:t>So, according to entropy, Huffman coding falls short of optimal compression performance</a:t>
            </a:r>
            <a:endParaRPr lang="en-ZA" sz="1600" dirty="0">
              <a:solidFill>
                <a:srgbClr val="7030A0"/>
              </a:solidFill>
            </a:endParaRPr>
          </a:p>
        </p:txBody>
      </p:sp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Huffman Coding</a:t>
            </a:r>
            <a:endParaRPr lang="en-ZA" dirty="0"/>
          </a:p>
        </p:txBody>
      </p:sp>
      <p:sp>
        <p:nvSpPr>
          <p:cNvPr id="47" name="Oval 46"/>
          <p:cNvSpPr/>
          <p:nvPr/>
        </p:nvSpPr>
        <p:spPr>
          <a:xfrm>
            <a:off x="4345636" y="3362793"/>
            <a:ext cx="601010" cy="435483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0.15</a:t>
            </a:r>
            <a:endParaRPr lang="en-ZA" sz="1600" dirty="0"/>
          </a:p>
        </p:txBody>
      </p:sp>
      <p:cxnSp>
        <p:nvCxnSpPr>
          <p:cNvPr id="80" name="Straight Connector 79"/>
          <p:cNvCxnSpPr>
            <a:stCxn id="83" idx="3"/>
            <a:endCxn id="6" idx="0"/>
          </p:cNvCxnSpPr>
          <p:nvPr/>
        </p:nvCxnSpPr>
        <p:spPr>
          <a:xfrm flipH="1">
            <a:off x="1038278" y="1716952"/>
            <a:ext cx="1233790" cy="16461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190033" y="1340768"/>
            <a:ext cx="560173" cy="440727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483768" y="216461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96" name="Rectangle 95"/>
          <p:cNvSpPr/>
          <p:nvPr/>
        </p:nvSpPr>
        <p:spPr>
          <a:xfrm>
            <a:off x="2818934" y="290258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383684" y="453520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111</a:t>
            </a:r>
            <a:endParaRPr lang="en-ZA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6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B9BD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23" grpId="0" animBg="1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 animBg="1"/>
      <p:bldP spid="54" grpId="0"/>
      <p:bldP spid="47" grpId="0" animBg="1"/>
      <p:bldP spid="83" grpId="0" animBg="1"/>
      <p:bldP spid="95" grpId="0"/>
      <p:bldP spid="96" grpId="0"/>
      <p:bldP spid="98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641" y="980728"/>
            <a:ext cx="4152727" cy="9409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604" y="2452271"/>
            <a:ext cx="2889556" cy="13129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4519" y="2462343"/>
            <a:ext cx="2310845" cy="13266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880" y="4256019"/>
            <a:ext cx="1501749" cy="16561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9907" y="4243548"/>
            <a:ext cx="1582150" cy="2078293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>
          <a:xfrm>
            <a:off x="611560" y="1005015"/>
            <a:ext cx="2339130" cy="9838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Use a doubly linked list containing trees, sorted using probabilities</a:t>
            </a:r>
            <a:endParaRPr lang="en-ZA" sz="1400" dirty="0"/>
          </a:p>
        </p:txBody>
      </p:sp>
      <p:sp>
        <p:nvSpPr>
          <p:cNvPr id="5" name="Rectangle 4"/>
          <p:cNvSpPr/>
          <p:nvPr/>
        </p:nvSpPr>
        <p:spPr>
          <a:xfrm>
            <a:off x="7400958" y="186631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A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7342" y="186631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B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3270" y="1866310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C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66820" y="1866310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5378" y="186631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20638" y="371703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22804" y="3717032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32030" y="337847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C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35338" y="337847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B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37986" y="337847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A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11560" y="2272598"/>
            <a:ext cx="2339130" cy="185072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ZA" sz="1400" dirty="0" smtClean="0"/>
              <a:t>Each iteration, merge trees in 1</a:t>
            </a:r>
            <a:r>
              <a:rPr lang="en-ZA" sz="1400" baseline="30000" dirty="0" smtClean="0"/>
              <a:t>st</a:t>
            </a:r>
            <a:r>
              <a:rPr lang="en-ZA" sz="1400" dirty="0"/>
              <a:t> &amp;</a:t>
            </a:r>
            <a:r>
              <a:rPr lang="en-ZA" sz="1400" dirty="0" smtClean="0"/>
              <a:t> 2</a:t>
            </a:r>
            <a:r>
              <a:rPr lang="en-ZA" sz="1400" baseline="30000" dirty="0" smtClean="0"/>
              <a:t>nd</a:t>
            </a:r>
            <a:r>
              <a:rPr lang="en-ZA" sz="1400" dirty="0" smtClean="0"/>
              <a:t> nodes, and store in 2</a:t>
            </a:r>
            <a:r>
              <a:rPr lang="en-ZA" sz="1400" baseline="30000" dirty="0" smtClean="0"/>
              <a:t>nd</a:t>
            </a:r>
            <a:r>
              <a:rPr lang="en-ZA" sz="1400" dirty="0" smtClean="0"/>
              <a:t> node</a:t>
            </a:r>
            <a:r>
              <a:rPr lang="en-ZA" sz="1300" dirty="0" smtClean="0"/>
              <a:t/>
            </a:r>
            <a:br>
              <a:rPr lang="en-ZA" sz="1300" dirty="0" smtClean="0"/>
            </a:br>
            <a:r>
              <a:rPr lang="en-ZA" sz="600" dirty="0" smtClean="0"/>
              <a:t/>
            </a:r>
            <a:br>
              <a:rPr lang="en-ZA" sz="600" dirty="0" smtClean="0"/>
            </a:br>
            <a:r>
              <a:rPr lang="en-ZA" sz="1400" dirty="0" smtClean="0"/>
              <a:t>Move 2</a:t>
            </a:r>
            <a:r>
              <a:rPr lang="en-ZA" sz="1400" baseline="30000" dirty="0" smtClean="0"/>
              <a:t>nd</a:t>
            </a:r>
            <a:r>
              <a:rPr lang="en-ZA" sz="1400" dirty="0" smtClean="0"/>
              <a:t> node based on merged probability</a:t>
            </a:r>
            <a:r>
              <a:rPr lang="en-ZA" sz="1200" dirty="0" smtClean="0"/>
              <a:t/>
            </a:r>
            <a:br>
              <a:rPr lang="en-ZA" sz="1200" dirty="0" smtClean="0"/>
            </a:br>
            <a:r>
              <a:rPr lang="en-ZA" sz="600" dirty="0" smtClean="0"/>
              <a:t/>
            </a:r>
            <a:br>
              <a:rPr lang="en-ZA" sz="600" dirty="0" smtClean="0"/>
            </a:br>
            <a:r>
              <a:rPr lang="en-ZA" sz="1400" dirty="0" smtClean="0"/>
              <a:t>Delete 1</a:t>
            </a:r>
            <a:r>
              <a:rPr lang="en-ZA" sz="1400" baseline="30000" dirty="0" smtClean="0"/>
              <a:t>st</a:t>
            </a:r>
            <a:r>
              <a:rPr lang="en-ZA" sz="1400" dirty="0" smtClean="0"/>
              <a:t> node</a:t>
            </a:r>
            <a:endParaRPr lang="en-ZA" sz="1400" dirty="0"/>
          </a:p>
        </p:txBody>
      </p:sp>
      <p:sp>
        <p:nvSpPr>
          <p:cNvPr id="27" name="Rectangle 26"/>
          <p:cNvSpPr/>
          <p:nvPr/>
        </p:nvSpPr>
        <p:spPr>
          <a:xfrm>
            <a:off x="6536862" y="373851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6926" y="373851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5998" y="373851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C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71558" y="373851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B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63446" y="337847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A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86779" y="5840195"/>
            <a:ext cx="267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80337" y="584019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09359" y="5521574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C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41501" y="552382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B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44715" y="551246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A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13371" y="6258798"/>
            <a:ext cx="267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01363" y="625879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D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59627" y="5898758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C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53291" y="590311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B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1291" y="589875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cs typeface="Arial" charset="0"/>
              </a:rPr>
              <a:t>A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11560" y="4365104"/>
            <a:ext cx="2339130" cy="2364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ZA" sz="1400" dirty="0" smtClean="0"/>
              <a:t>Implementing list as priority queue is a natural choice</a:t>
            </a:r>
            <a:r>
              <a:rPr lang="en-ZA" sz="1300" dirty="0" smtClean="0"/>
              <a:t> </a:t>
            </a:r>
          </a:p>
          <a:p>
            <a:endParaRPr lang="en-ZA" sz="600" dirty="0"/>
          </a:p>
          <a:p>
            <a:r>
              <a:rPr lang="en-ZA" sz="1400" dirty="0" smtClean="0"/>
              <a:t>Min-heap also works</a:t>
            </a:r>
            <a:r>
              <a:rPr lang="en-ZA" sz="1200" dirty="0" smtClean="0"/>
              <a:t/>
            </a:r>
            <a:br>
              <a:rPr lang="en-ZA" sz="1200" dirty="0" smtClean="0"/>
            </a:br>
            <a:endParaRPr lang="en-ZA" sz="1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ZA" sz="1400" dirty="0" smtClean="0"/>
              <a:t>Restore heap after removing 1</a:t>
            </a:r>
            <a:r>
              <a:rPr lang="en-ZA" sz="1400" baseline="30000" dirty="0" smtClean="0"/>
              <a:t>st</a:t>
            </a:r>
            <a:r>
              <a:rPr lang="en-ZA" sz="1400" dirty="0" smtClean="0"/>
              <a:t> node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ZA" sz="1400" dirty="0" smtClean="0"/>
              <a:t>Restore heap after updating 2</a:t>
            </a:r>
            <a:r>
              <a:rPr lang="en-ZA" sz="1400" baseline="30000" dirty="0" smtClean="0"/>
              <a:t>nd</a:t>
            </a:r>
            <a:r>
              <a:rPr lang="en-ZA" sz="1400" dirty="0" smtClean="0"/>
              <a:t> node’s probability</a:t>
            </a:r>
            <a:endParaRPr lang="en-ZA" sz="1400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Huffman Coding: Implementation</a:t>
            </a:r>
            <a:endParaRPr lang="en-ZA" dirty="0"/>
          </a:p>
        </p:txBody>
      </p:sp>
      <p:sp>
        <p:nvSpPr>
          <p:cNvPr id="25" name="TextBox 24"/>
          <p:cNvSpPr txBox="1"/>
          <p:nvPr/>
        </p:nvSpPr>
        <p:spPr>
          <a:xfrm>
            <a:off x="7774800" y="4711294"/>
            <a:ext cx="97366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42913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	11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	01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	00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	101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	100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07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87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88" grpId="0" animBg="1"/>
      <p:bldP spid="25" grpId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tent Placeholder 1"/>
          <p:cNvSpPr>
            <a:spLocks noGrp="1"/>
          </p:cNvSpPr>
          <p:nvPr>
            <p:ph idx="1"/>
          </p:nvPr>
        </p:nvSpPr>
        <p:spPr>
          <a:xfrm>
            <a:off x="770988" y="5555332"/>
            <a:ext cx="7886700" cy="1186036"/>
          </a:xfrm>
        </p:spPr>
        <p:txBody>
          <a:bodyPr>
            <a:normAutofit lnSpcReduction="10000"/>
          </a:bodyPr>
          <a:lstStyle/>
          <a:p>
            <a:r>
              <a:rPr lang="en-ZA" sz="1800" dirty="0" smtClean="0"/>
              <a:t>Obviously, we must send the compressed data to the receiver</a:t>
            </a:r>
          </a:p>
          <a:p>
            <a:r>
              <a:rPr lang="en-ZA" sz="1800" dirty="0" smtClean="0"/>
              <a:t>Unfortunately, Huffman trees are </a:t>
            </a:r>
            <a:r>
              <a:rPr lang="en-ZA" sz="1800" dirty="0" smtClean="0">
                <a:solidFill>
                  <a:schemeClr val="accent2">
                    <a:lumMod val="75000"/>
                  </a:schemeClr>
                </a:solidFill>
              </a:rPr>
              <a:t>not necessarily unique </a:t>
            </a:r>
          </a:p>
          <a:p>
            <a:pPr lvl="1"/>
            <a:r>
              <a:rPr lang="en-ZA" sz="1600" dirty="0" smtClean="0"/>
              <a:t>Different trees are built when there are several valid merge options</a:t>
            </a:r>
          </a:p>
          <a:p>
            <a:pPr lvl="1"/>
            <a:r>
              <a:rPr lang="en-ZA" sz="1600" dirty="0" smtClean="0"/>
              <a:t>Therefore, we must also send the </a:t>
            </a:r>
            <a:r>
              <a:rPr lang="en-ZA" sz="1600" dirty="0" smtClean="0">
                <a:solidFill>
                  <a:srgbClr val="7030A0"/>
                </a:solidFill>
              </a:rPr>
              <a:t>Huffman code tree </a:t>
            </a:r>
            <a:r>
              <a:rPr lang="en-ZA" sz="1600" dirty="0" smtClean="0"/>
              <a:t>to the receiver</a:t>
            </a:r>
            <a:endParaRPr lang="en-ZA" sz="1600" dirty="0"/>
          </a:p>
        </p:txBody>
      </p:sp>
      <p:sp>
        <p:nvSpPr>
          <p:cNvPr id="85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Huffman Coding: Encoding &amp; Decoding</a:t>
            </a:r>
            <a:endParaRPr lang="en-ZA" dirty="0"/>
          </a:p>
        </p:txBody>
      </p:sp>
      <p:cxnSp>
        <p:nvCxnSpPr>
          <p:cNvPr id="86" name="Straight Connector 85"/>
          <p:cNvCxnSpPr>
            <a:stCxn id="98" idx="5"/>
            <a:endCxn id="111" idx="0"/>
          </p:cNvCxnSpPr>
          <p:nvPr/>
        </p:nvCxnSpPr>
        <p:spPr>
          <a:xfrm>
            <a:off x="3862578" y="2633700"/>
            <a:ext cx="174605" cy="3690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98" idx="3"/>
            <a:endCxn id="97" idx="0"/>
          </p:cNvCxnSpPr>
          <p:nvPr/>
        </p:nvCxnSpPr>
        <p:spPr>
          <a:xfrm flipH="1">
            <a:off x="3288329" y="2633700"/>
            <a:ext cx="178147" cy="3690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99" idx="5"/>
            <a:endCxn id="96" idx="0"/>
          </p:cNvCxnSpPr>
          <p:nvPr/>
        </p:nvCxnSpPr>
        <p:spPr>
          <a:xfrm>
            <a:off x="2385842" y="2633700"/>
            <a:ext cx="162655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5" idx="0"/>
            <a:endCxn id="99" idx="3"/>
          </p:cNvCxnSpPr>
          <p:nvPr/>
        </p:nvCxnSpPr>
        <p:spPr>
          <a:xfrm flipV="1">
            <a:off x="1799650" y="2633700"/>
            <a:ext cx="190089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00" idx="3"/>
            <a:endCxn id="99" idx="0"/>
          </p:cNvCxnSpPr>
          <p:nvPr/>
        </p:nvCxnSpPr>
        <p:spPr>
          <a:xfrm flipH="1">
            <a:off x="2187791" y="1962321"/>
            <a:ext cx="594036" cy="2951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00" idx="5"/>
            <a:endCxn id="98" idx="0"/>
          </p:cNvCxnSpPr>
          <p:nvPr/>
        </p:nvCxnSpPr>
        <p:spPr>
          <a:xfrm>
            <a:off x="3177930" y="1962321"/>
            <a:ext cx="486597" cy="2951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13" idx="5"/>
            <a:endCxn id="100" idx="0"/>
          </p:cNvCxnSpPr>
          <p:nvPr/>
        </p:nvCxnSpPr>
        <p:spPr>
          <a:xfrm>
            <a:off x="2385842" y="1356912"/>
            <a:ext cx="594037" cy="2292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96097"/>
              </p:ext>
            </p:extLst>
          </p:nvPr>
        </p:nvGraphicFramePr>
        <p:xfrm>
          <a:off x="611561" y="3510244"/>
          <a:ext cx="3806394" cy="1036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09874"/>
                <a:gridCol w="749130"/>
                <a:gridCol w="749130"/>
                <a:gridCol w="749130"/>
                <a:gridCol w="749130"/>
              </a:tblGrid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B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</a:t>
                      </a:r>
                      <a:endParaRPr lang="en-ZA" sz="1600" dirty="0"/>
                    </a:p>
                  </a:txBody>
                  <a:tcPr anchor="ctr"/>
                </a:tc>
              </a:tr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0.35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0.17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0.17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0.16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0.15</a:t>
                      </a:r>
                      <a:endParaRPr lang="en-ZA" sz="1600" dirty="0"/>
                    </a:p>
                  </a:txBody>
                  <a:tcPr anchor="ctr"/>
                </a:tc>
              </a:tr>
              <a:tr h="344154"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0</a:t>
                      </a:r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100</a:t>
                      </a:r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101</a:t>
                      </a:r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110</a:t>
                      </a:r>
                      <a:endParaRPr lang="en-Z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dirty="0" smtClean="0"/>
                        <a:t>111</a:t>
                      </a:r>
                      <a:endParaRPr lang="en-ZA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>
          <a:xfrm>
            <a:off x="701856" y="3003041"/>
            <a:ext cx="565403" cy="43660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0.35</a:t>
            </a:r>
            <a:endParaRPr lang="en-ZA" sz="1600" dirty="0"/>
          </a:p>
        </p:txBody>
      </p:sp>
      <p:sp>
        <p:nvSpPr>
          <p:cNvPr id="95" name="Oval 94"/>
          <p:cNvSpPr/>
          <p:nvPr/>
        </p:nvSpPr>
        <p:spPr>
          <a:xfrm>
            <a:off x="1503088" y="3003041"/>
            <a:ext cx="593123" cy="43660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0.17</a:t>
            </a:r>
            <a:endParaRPr lang="en-ZA" sz="1600" dirty="0"/>
          </a:p>
        </p:txBody>
      </p:sp>
      <p:sp>
        <p:nvSpPr>
          <p:cNvPr id="96" name="Oval 95"/>
          <p:cNvSpPr/>
          <p:nvPr/>
        </p:nvSpPr>
        <p:spPr>
          <a:xfrm>
            <a:off x="2231168" y="3003041"/>
            <a:ext cx="634657" cy="43660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0.17</a:t>
            </a:r>
            <a:endParaRPr lang="en-ZA" sz="1600" dirty="0"/>
          </a:p>
        </p:txBody>
      </p:sp>
      <p:sp>
        <p:nvSpPr>
          <p:cNvPr id="97" name="Oval 96"/>
          <p:cNvSpPr/>
          <p:nvPr/>
        </p:nvSpPr>
        <p:spPr>
          <a:xfrm>
            <a:off x="2987824" y="3002753"/>
            <a:ext cx="601010" cy="435483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0.16</a:t>
            </a:r>
            <a:endParaRPr lang="en-ZA" sz="1600" dirty="0"/>
          </a:p>
        </p:txBody>
      </p:sp>
      <p:sp>
        <p:nvSpPr>
          <p:cNvPr id="98" name="Oval 97"/>
          <p:cNvSpPr/>
          <p:nvPr/>
        </p:nvSpPr>
        <p:spPr>
          <a:xfrm>
            <a:off x="3384440" y="2257517"/>
            <a:ext cx="560174" cy="44072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0.31</a:t>
            </a:r>
            <a:endParaRPr lang="en-ZA" sz="1600" dirty="0"/>
          </a:p>
        </p:txBody>
      </p:sp>
      <p:sp>
        <p:nvSpPr>
          <p:cNvPr id="99" name="Oval 98"/>
          <p:cNvSpPr/>
          <p:nvPr/>
        </p:nvSpPr>
        <p:spPr>
          <a:xfrm>
            <a:off x="1907704" y="2257516"/>
            <a:ext cx="560173" cy="4407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0.34</a:t>
            </a:r>
            <a:endParaRPr lang="en-ZA" sz="1600" dirty="0"/>
          </a:p>
        </p:txBody>
      </p:sp>
      <p:sp>
        <p:nvSpPr>
          <p:cNvPr id="100" name="Oval 99"/>
          <p:cNvSpPr/>
          <p:nvPr/>
        </p:nvSpPr>
        <p:spPr>
          <a:xfrm>
            <a:off x="2699792" y="1586137"/>
            <a:ext cx="560173" cy="4407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0.65</a:t>
            </a:r>
            <a:endParaRPr lang="en-ZA" sz="1600" dirty="0"/>
          </a:p>
        </p:txBody>
      </p:sp>
      <p:sp>
        <p:nvSpPr>
          <p:cNvPr id="101" name="Rectangle 100"/>
          <p:cNvSpPr/>
          <p:nvPr/>
        </p:nvSpPr>
        <p:spPr>
          <a:xfrm>
            <a:off x="2655216" y="11475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419872" y="18065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923928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096408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105" name="Rectangle 104"/>
          <p:cNvSpPr/>
          <p:nvPr/>
        </p:nvSpPr>
        <p:spPr>
          <a:xfrm>
            <a:off x="1619672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106" name="Rectangle 105"/>
          <p:cNvSpPr/>
          <p:nvPr/>
        </p:nvSpPr>
        <p:spPr>
          <a:xfrm>
            <a:off x="1018734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111" name="Oval 110"/>
          <p:cNvSpPr/>
          <p:nvPr/>
        </p:nvSpPr>
        <p:spPr>
          <a:xfrm>
            <a:off x="3736678" y="3002753"/>
            <a:ext cx="601010" cy="435483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 smtClean="0"/>
              <a:t>0.15</a:t>
            </a:r>
            <a:endParaRPr lang="en-ZA" sz="1600" dirty="0"/>
          </a:p>
        </p:txBody>
      </p:sp>
      <p:cxnSp>
        <p:nvCxnSpPr>
          <p:cNvPr id="112" name="Straight Connector 111"/>
          <p:cNvCxnSpPr>
            <a:stCxn id="113" idx="3"/>
            <a:endCxn id="94" idx="7"/>
          </p:cNvCxnSpPr>
          <p:nvPr/>
        </p:nvCxnSpPr>
        <p:spPr>
          <a:xfrm flipH="1">
            <a:off x="1184458" y="1356912"/>
            <a:ext cx="805281" cy="17100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1907704" y="980728"/>
            <a:ext cx="560173" cy="4407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600" dirty="0"/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195736" y="18045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115" name="Rectangle 114"/>
          <p:cNvSpPr/>
          <p:nvPr/>
        </p:nvSpPr>
        <p:spPr>
          <a:xfrm>
            <a:off x="2447192" y="25425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cxnSp>
        <p:nvCxnSpPr>
          <p:cNvPr id="185" name="Straight Connector 184"/>
          <p:cNvCxnSpPr>
            <a:stCxn id="197" idx="5"/>
            <a:endCxn id="206" idx="0"/>
          </p:cNvCxnSpPr>
          <p:nvPr/>
        </p:nvCxnSpPr>
        <p:spPr>
          <a:xfrm>
            <a:off x="8337103" y="2633700"/>
            <a:ext cx="174605" cy="3690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97" idx="3"/>
            <a:endCxn id="196" idx="0"/>
          </p:cNvCxnSpPr>
          <p:nvPr/>
        </p:nvCxnSpPr>
        <p:spPr>
          <a:xfrm flipH="1">
            <a:off x="7762854" y="2633700"/>
            <a:ext cx="178147" cy="3690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98" idx="5"/>
            <a:endCxn id="195" idx="0"/>
          </p:cNvCxnSpPr>
          <p:nvPr/>
        </p:nvCxnSpPr>
        <p:spPr>
          <a:xfrm>
            <a:off x="6860367" y="2633700"/>
            <a:ext cx="162655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94" idx="0"/>
            <a:endCxn id="198" idx="3"/>
          </p:cNvCxnSpPr>
          <p:nvPr/>
        </p:nvCxnSpPr>
        <p:spPr>
          <a:xfrm flipV="1">
            <a:off x="6274175" y="2633700"/>
            <a:ext cx="190089" cy="3693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99" idx="3"/>
            <a:endCxn id="198" idx="0"/>
          </p:cNvCxnSpPr>
          <p:nvPr/>
        </p:nvCxnSpPr>
        <p:spPr>
          <a:xfrm flipH="1">
            <a:off x="6662316" y="1962321"/>
            <a:ext cx="594036" cy="2951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99" idx="5"/>
            <a:endCxn id="197" idx="0"/>
          </p:cNvCxnSpPr>
          <p:nvPr/>
        </p:nvCxnSpPr>
        <p:spPr>
          <a:xfrm>
            <a:off x="7652455" y="1962321"/>
            <a:ext cx="486597" cy="2951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08" idx="5"/>
            <a:endCxn id="199" idx="0"/>
          </p:cNvCxnSpPr>
          <p:nvPr/>
        </p:nvCxnSpPr>
        <p:spPr>
          <a:xfrm>
            <a:off x="6860367" y="1356912"/>
            <a:ext cx="594037" cy="2292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33893"/>
              </p:ext>
            </p:extLst>
          </p:nvPr>
        </p:nvGraphicFramePr>
        <p:xfrm>
          <a:off x="5086086" y="3510244"/>
          <a:ext cx="3806394" cy="3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09874"/>
                <a:gridCol w="749130"/>
                <a:gridCol w="749130"/>
                <a:gridCol w="749130"/>
                <a:gridCol w="749130"/>
              </a:tblGrid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B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</a:t>
                      </a:r>
                      <a:endParaRPr lang="en-ZA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3" name="Oval 192"/>
          <p:cNvSpPr/>
          <p:nvPr/>
        </p:nvSpPr>
        <p:spPr>
          <a:xfrm>
            <a:off x="5176381" y="3003041"/>
            <a:ext cx="565403" cy="43660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194" name="Oval 193"/>
          <p:cNvSpPr/>
          <p:nvPr/>
        </p:nvSpPr>
        <p:spPr>
          <a:xfrm>
            <a:off x="5977613" y="3003041"/>
            <a:ext cx="593123" cy="43660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195" name="Oval 194"/>
          <p:cNvSpPr/>
          <p:nvPr/>
        </p:nvSpPr>
        <p:spPr>
          <a:xfrm>
            <a:off x="6705693" y="3003041"/>
            <a:ext cx="634657" cy="43660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196" name="Oval 195"/>
          <p:cNvSpPr/>
          <p:nvPr/>
        </p:nvSpPr>
        <p:spPr>
          <a:xfrm>
            <a:off x="7462349" y="3002753"/>
            <a:ext cx="601010" cy="435483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197" name="Oval 196"/>
          <p:cNvSpPr/>
          <p:nvPr/>
        </p:nvSpPr>
        <p:spPr>
          <a:xfrm>
            <a:off x="7858965" y="2257517"/>
            <a:ext cx="560174" cy="440726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198" name="Oval 197"/>
          <p:cNvSpPr/>
          <p:nvPr/>
        </p:nvSpPr>
        <p:spPr>
          <a:xfrm>
            <a:off x="6382229" y="2257516"/>
            <a:ext cx="560173" cy="4407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199" name="Oval 198"/>
          <p:cNvSpPr/>
          <p:nvPr/>
        </p:nvSpPr>
        <p:spPr>
          <a:xfrm>
            <a:off x="7174317" y="1586137"/>
            <a:ext cx="560173" cy="4407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200" name="Rectangle 199"/>
          <p:cNvSpPr/>
          <p:nvPr/>
        </p:nvSpPr>
        <p:spPr>
          <a:xfrm>
            <a:off x="7129741" y="11475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7894397" y="18065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8398453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7570933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204" name="Rectangle 203"/>
          <p:cNvSpPr/>
          <p:nvPr/>
        </p:nvSpPr>
        <p:spPr>
          <a:xfrm>
            <a:off x="6094197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205" name="Rectangle 204"/>
          <p:cNvSpPr/>
          <p:nvPr/>
        </p:nvSpPr>
        <p:spPr>
          <a:xfrm>
            <a:off x="5493259" y="25397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206" name="Oval 205"/>
          <p:cNvSpPr/>
          <p:nvPr/>
        </p:nvSpPr>
        <p:spPr>
          <a:xfrm>
            <a:off x="8211203" y="3002753"/>
            <a:ext cx="601010" cy="435483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cxnSp>
        <p:nvCxnSpPr>
          <p:cNvPr id="207" name="Straight Connector 206"/>
          <p:cNvCxnSpPr>
            <a:stCxn id="208" idx="3"/>
            <a:endCxn id="193" idx="7"/>
          </p:cNvCxnSpPr>
          <p:nvPr/>
        </p:nvCxnSpPr>
        <p:spPr>
          <a:xfrm flipH="1">
            <a:off x="5658983" y="1356912"/>
            <a:ext cx="805281" cy="17100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6382229" y="980728"/>
            <a:ext cx="560173" cy="4407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ZA" sz="1600" dirty="0"/>
          </a:p>
        </p:txBody>
      </p:sp>
      <p:sp>
        <p:nvSpPr>
          <p:cNvPr id="209" name="Rectangle 208"/>
          <p:cNvSpPr/>
          <p:nvPr/>
        </p:nvSpPr>
        <p:spPr>
          <a:xfrm>
            <a:off x="6670261" y="18045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 smtClean="0"/>
              <a:t>0</a:t>
            </a:r>
            <a:endParaRPr lang="en-ZA" b="1" dirty="0"/>
          </a:p>
        </p:txBody>
      </p:sp>
      <p:sp>
        <p:nvSpPr>
          <p:cNvPr id="210" name="Rectangle 209"/>
          <p:cNvSpPr/>
          <p:nvPr/>
        </p:nvSpPr>
        <p:spPr>
          <a:xfrm>
            <a:off x="6921717" y="25425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/>
              <a:t>1</a:t>
            </a:r>
          </a:p>
        </p:txBody>
      </p:sp>
      <p:sp>
        <p:nvSpPr>
          <p:cNvPr id="211" name="Rectangle 114"/>
          <p:cNvSpPr>
            <a:spLocks noChangeArrowheads="1"/>
          </p:cNvSpPr>
          <p:nvPr/>
        </p:nvSpPr>
        <p:spPr bwMode="auto">
          <a:xfrm>
            <a:off x="2045419" y="4653136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BEAD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9478" y="41821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511216" y="4181316"/>
            <a:ext cx="569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100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2260124" y="4180448"/>
            <a:ext cx="569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101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009740" y="4181316"/>
            <a:ext cx="569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110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759592" y="4180448"/>
            <a:ext cx="569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788453" y="4581128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3293000" y="4581128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4046988" y="4581128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1018842" y="4581128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V="1">
            <a:off x="4060630" y="1962321"/>
            <a:ext cx="1598353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4067944" y="5229199"/>
            <a:ext cx="1598353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6288653" y="50455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6414382" y="5045561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 smtClean="0"/>
          </a:p>
        </p:txBody>
      </p:sp>
      <p:sp>
        <p:nvSpPr>
          <p:cNvPr id="224" name="TextBox 223"/>
          <p:cNvSpPr txBox="1"/>
          <p:nvPr/>
        </p:nvSpPr>
        <p:spPr>
          <a:xfrm>
            <a:off x="6542017" y="5045412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 smtClean="0"/>
          </a:p>
        </p:txBody>
      </p:sp>
      <p:sp>
        <p:nvSpPr>
          <p:cNvPr id="225" name="TextBox 224"/>
          <p:cNvSpPr txBox="1"/>
          <p:nvPr/>
        </p:nvSpPr>
        <p:spPr>
          <a:xfrm>
            <a:off x="6669652" y="5045412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6795382" y="5045412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923017" y="5047084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7048747" y="5047084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 smtClean="0"/>
          </a:p>
        </p:txBody>
      </p:sp>
      <p:sp>
        <p:nvSpPr>
          <p:cNvPr id="229" name="TextBox 228"/>
          <p:cNvSpPr txBox="1"/>
          <p:nvPr/>
        </p:nvSpPr>
        <p:spPr>
          <a:xfrm>
            <a:off x="7176382" y="5045561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7304017" y="5047084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431652" y="5045561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 smtClean="0"/>
          </a:p>
        </p:txBody>
      </p:sp>
      <p:cxnSp>
        <p:nvCxnSpPr>
          <p:cNvPr id="232" name="Straight Arrow Connector 231"/>
          <p:cNvCxnSpPr/>
          <p:nvPr/>
        </p:nvCxnSpPr>
        <p:spPr>
          <a:xfrm flipV="1">
            <a:off x="6446113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V="1">
            <a:off x="6571461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6700237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114"/>
          <p:cNvSpPr>
            <a:spLocks noChangeArrowheads="1"/>
          </p:cNvSpPr>
          <p:nvPr/>
        </p:nvSpPr>
        <p:spPr bwMode="auto">
          <a:xfrm>
            <a:off x="6535266" y="4653136"/>
            <a:ext cx="360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37" name="Rectangle 114"/>
          <p:cNvSpPr>
            <a:spLocks noChangeArrowheads="1"/>
          </p:cNvSpPr>
          <p:nvPr/>
        </p:nvSpPr>
        <p:spPr bwMode="auto">
          <a:xfrm>
            <a:off x="6710421" y="4653136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238" name="Rectangle 114"/>
          <p:cNvSpPr>
            <a:spLocks noChangeArrowheads="1"/>
          </p:cNvSpPr>
          <p:nvPr/>
        </p:nvSpPr>
        <p:spPr bwMode="auto">
          <a:xfrm>
            <a:off x="6873152" y="4653136"/>
            <a:ext cx="412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099045" y="4653136"/>
            <a:ext cx="4138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D</a:t>
            </a:r>
          </a:p>
        </p:txBody>
      </p:sp>
      <p:cxnSp>
        <p:nvCxnSpPr>
          <p:cNvPr id="240" name="Straight Arrow Connector 239"/>
          <p:cNvCxnSpPr/>
          <p:nvPr/>
        </p:nvCxnSpPr>
        <p:spPr>
          <a:xfrm flipV="1">
            <a:off x="6827872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6953979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V="1">
            <a:off x="7081614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V="1">
            <a:off x="7208103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V="1">
            <a:off x="7334974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7462609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V="1">
            <a:off x="7590244" y="5373216"/>
            <a:ext cx="1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96443" y="1196752"/>
            <a:ext cx="8451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42913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92080" y="1196752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42913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1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03403 0.126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16788 0.1268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07407E-6 L 0.1908 0.12662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-0.03125 0.1266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6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2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5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8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4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7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4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6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9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0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3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2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5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8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1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4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7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8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/>
      <p:bldP spid="201" grpId="0"/>
      <p:bldP spid="202" grpId="0"/>
      <p:bldP spid="203" grpId="0"/>
      <p:bldP spid="204" grpId="0"/>
      <p:bldP spid="205" grpId="0"/>
      <p:bldP spid="206" grpId="0" animBg="1"/>
      <p:bldP spid="208" grpId="0" animBg="1"/>
      <p:bldP spid="209" grpId="0"/>
      <p:bldP spid="210" grpId="0"/>
      <p:bldP spid="211" grpId="0"/>
      <p:bldP spid="2" grpId="0"/>
      <p:bldP spid="212" grpId="0"/>
      <p:bldP spid="214" grpId="0"/>
      <p:bldP spid="215" grpId="0"/>
      <p:bldP spid="222" grpId="0"/>
      <p:bldP spid="222" grpId="1"/>
      <p:bldP spid="223" grpId="0"/>
      <p:bldP spid="223" grpId="1"/>
      <p:bldP spid="224" grpId="0"/>
      <p:bldP spid="224" grpId="1"/>
      <p:bldP spid="225" grpId="0"/>
      <p:bldP spid="225" grpId="1"/>
      <p:bldP spid="226" grpId="0"/>
      <p:bldP spid="226" grpId="1"/>
      <p:bldP spid="227" grpId="0"/>
      <p:bldP spid="227" grpId="1"/>
      <p:bldP spid="228" grpId="0"/>
      <p:bldP spid="228" grpId="1"/>
      <p:bldP spid="229" grpId="0"/>
      <p:bldP spid="229" grpId="1"/>
      <p:bldP spid="230" grpId="0"/>
      <p:bldP spid="230" grpId="1"/>
      <p:bldP spid="231" grpId="0"/>
      <p:bldP spid="231" grpId="1"/>
      <p:bldP spid="236" grpId="0"/>
      <p:bldP spid="237" grpId="0"/>
      <p:bldP spid="238" grpId="0"/>
      <p:bldP spid="239" grpId="0"/>
      <p:bldP spid="108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ounded Rectangle 365"/>
          <p:cNvSpPr/>
          <p:nvPr/>
        </p:nvSpPr>
        <p:spPr>
          <a:xfrm>
            <a:off x="539552" y="5418041"/>
            <a:ext cx="8457314" cy="681038"/>
          </a:xfrm>
          <a:prstGeom prst="round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/>
              <a:t>H</a:t>
            </a:r>
            <a:r>
              <a:rPr lang="en-US" sz="1100" baseline="-25000" dirty="0" smtClean="0"/>
              <a:t>avg</a:t>
            </a:r>
            <a:r>
              <a:rPr lang="en-ZA" sz="1100" dirty="0" smtClean="0"/>
              <a:t>  = </a:t>
            </a:r>
            <a:r>
              <a:rPr lang="en-ZA" sz="1200" dirty="0" smtClean="0"/>
              <a:t>–(</a:t>
            </a:r>
            <a:r>
              <a:rPr lang="en-ZA" sz="1100" dirty="0" smtClean="0"/>
              <a:t>0.01</a:t>
            </a:r>
            <a:r>
              <a:rPr lang="en-ZA" sz="800" dirty="0" smtClean="0"/>
              <a:t> </a:t>
            </a:r>
            <a:r>
              <a:rPr lang="en-ZA" sz="1100" dirty="0" smtClean="0"/>
              <a:t>×</a:t>
            </a:r>
            <a:r>
              <a:rPr lang="en-ZA" sz="800" dirty="0" smtClean="0"/>
              <a:t> </a:t>
            </a:r>
            <a:r>
              <a:rPr lang="en-ZA" sz="1100" dirty="0" err="1" smtClean="0"/>
              <a:t>lg</a:t>
            </a:r>
            <a:r>
              <a:rPr lang="en-ZA" sz="1100" dirty="0" smtClean="0"/>
              <a:t>(0.01)</a:t>
            </a:r>
            <a:r>
              <a:rPr lang="en-ZA" sz="1200" dirty="0" smtClean="0"/>
              <a:t>)</a:t>
            </a:r>
            <a:r>
              <a:rPr lang="en-ZA" sz="800" dirty="0" smtClean="0"/>
              <a:t> </a:t>
            </a:r>
            <a:r>
              <a:rPr lang="en-ZA" sz="1100" dirty="0" smtClean="0"/>
              <a:t>–</a:t>
            </a:r>
            <a:r>
              <a:rPr lang="en-ZA" sz="800" dirty="0" smtClean="0"/>
              <a:t> </a:t>
            </a:r>
            <a:r>
              <a:rPr lang="en-ZA" sz="1100" dirty="0" smtClean="0"/>
              <a:t>2</a:t>
            </a:r>
            <a:r>
              <a:rPr lang="en-ZA" sz="800" dirty="0" smtClean="0"/>
              <a:t> </a:t>
            </a:r>
            <a:r>
              <a:rPr lang="en-ZA" sz="1100" dirty="0" smtClean="0"/>
              <a:t>×</a:t>
            </a:r>
            <a:r>
              <a:rPr lang="en-ZA" sz="800" dirty="0" smtClean="0"/>
              <a:t> </a:t>
            </a:r>
            <a:r>
              <a:rPr lang="en-ZA" sz="1200" dirty="0" smtClean="0"/>
              <a:t>(</a:t>
            </a:r>
            <a:r>
              <a:rPr lang="en-ZA" sz="1100" dirty="0" smtClean="0"/>
              <a:t>0.02</a:t>
            </a:r>
            <a:r>
              <a:rPr lang="en-ZA" sz="800" dirty="0" smtClean="0"/>
              <a:t> </a:t>
            </a:r>
            <a:r>
              <a:rPr lang="en-ZA" sz="1100" dirty="0" smtClean="0"/>
              <a:t>×</a:t>
            </a:r>
            <a:r>
              <a:rPr lang="en-ZA" sz="800" dirty="0" smtClean="0"/>
              <a:t> </a:t>
            </a:r>
            <a:r>
              <a:rPr lang="en-ZA" sz="1100" dirty="0" err="1" smtClean="0"/>
              <a:t>lg</a:t>
            </a:r>
            <a:r>
              <a:rPr lang="en-ZA" sz="1100" dirty="0" smtClean="0"/>
              <a:t>(0.02)</a:t>
            </a:r>
            <a:r>
              <a:rPr lang="en-ZA" sz="1200" dirty="0" smtClean="0"/>
              <a:t>)</a:t>
            </a:r>
            <a:r>
              <a:rPr lang="en-ZA" sz="800" dirty="0" smtClean="0"/>
              <a:t> </a:t>
            </a:r>
            <a:r>
              <a:rPr lang="en-ZA" sz="1100" dirty="0" smtClean="0"/>
              <a:t>–</a:t>
            </a:r>
            <a:r>
              <a:rPr lang="en-ZA" sz="800" dirty="0" smtClean="0"/>
              <a:t> </a:t>
            </a:r>
            <a:r>
              <a:rPr lang="en-ZA" sz="1200" dirty="0" smtClean="0"/>
              <a:t>(</a:t>
            </a:r>
            <a:r>
              <a:rPr lang="en-ZA" sz="1100" dirty="0" smtClean="0"/>
              <a:t>0.04</a:t>
            </a:r>
            <a:r>
              <a:rPr lang="en-ZA" sz="800" dirty="0" smtClean="0"/>
              <a:t> </a:t>
            </a:r>
            <a:r>
              <a:rPr lang="en-ZA" sz="1100" dirty="0" smtClean="0"/>
              <a:t>×</a:t>
            </a:r>
            <a:r>
              <a:rPr lang="en-ZA" sz="800" dirty="0" smtClean="0"/>
              <a:t> </a:t>
            </a:r>
            <a:r>
              <a:rPr lang="en-ZA" sz="1100" dirty="0" err="1" smtClean="0"/>
              <a:t>lg</a:t>
            </a:r>
            <a:r>
              <a:rPr lang="en-ZA" sz="1100" dirty="0" smtClean="0"/>
              <a:t>(0.04)</a:t>
            </a:r>
            <a:r>
              <a:rPr lang="en-ZA" sz="1200" dirty="0" smtClean="0"/>
              <a:t>)</a:t>
            </a:r>
            <a:r>
              <a:rPr lang="en-ZA" sz="800" dirty="0" smtClean="0"/>
              <a:t> </a:t>
            </a:r>
            <a:r>
              <a:rPr lang="en-ZA" sz="1100" dirty="0" smtClean="0"/>
              <a:t>–</a:t>
            </a:r>
            <a:r>
              <a:rPr lang="en-ZA" sz="800" dirty="0" smtClean="0"/>
              <a:t> </a:t>
            </a:r>
            <a:r>
              <a:rPr lang="en-ZA" sz="1100" dirty="0" smtClean="0"/>
              <a:t>2</a:t>
            </a:r>
            <a:r>
              <a:rPr lang="en-ZA" sz="800" dirty="0" smtClean="0"/>
              <a:t> </a:t>
            </a:r>
            <a:r>
              <a:rPr lang="en-ZA" sz="1100" dirty="0" smtClean="0"/>
              <a:t>×</a:t>
            </a:r>
            <a:r>
              <a:rPr lang="en-ZA" sz="800" dirty="0" smtClean="0"/>
              <a:t> </a:t>
            </a:r>
            <a:r>
              <a:rPr lang="en-ZA" sz="1200" dirty="0" smtClean="0"/>
              <a:t>(</a:t>
            </a:r>
            <a:r>
              <a:rPr lang="en-ZA" sz="1100" dirty="0" smtClean="0"/>
              <a:t>0.07</a:t>
            </a:r>
            <a:r>
              <a:rPr lang="en-ZA" sz="800" dirty="0" smtClean="0"/>
              <a:t> </a:t>
            </a:r>
            <a:r>
              <a:rPr lang="en-ZA" sz="1100" dirty="0" smtClean="0"/>
              <a:t>×</a:t>
            </a:r>
            <a:r>
              <a:rPr lang="en-ZA" sz="800" dirty="0" smtClean="0"/>
              <a:t> </a:t>
            </a:r>
            <a:r>
              <a:rPr lang="en-ZA" sz="1100" dirty="0" err="1" smtClean="0"/>
              <a:t>lg</a:t>
            </a:r>
            <a:r>
              <a:rPr lang="en-ZA" sz="1100" dirty="0" smtClean="0"/>
              <a:t>(0.07)</a:t>
            </a:r>
            <a:r>
              <a:rPr lang="en-ZA" sz="1200" dirty="0" smtClean="0"/>
              <a:t>)</a:t>
            </a:r>
            <a:r>
              <a:rPr lang="en-ZA" sz="800" dirty="0" smtClean="0"/>
              <a:t> </a:t>
            </a:r>
            <a:r>
              <a:rPr lang="en-ZA" sz="1100" dirty="0" smtClean="0"/>
              <a:t>–</a:t>
            </a:r>
            <a:r>
              <a:rPr lang="en-ZA" sz="800" dirty="0" smtClean="0"/>
              <a:t> </a:t>
            </a:r>
            <a:r>
              <a:rPr lang="en-ZA" sz="1100" dirty="0" smtClean="0"/>
              <a:t>2</a:t>
            </a:r>
            <a:r>
              <a:rPr lang="en-ZA" sz="800" dirty="0" smtClean="0"/>
              <a:t> </a:t>
            </a:r>
            <a:r>
              <a:rPr lang="en-ZA" sz="1100" dirty="0" smtClean="0"/>
              <a:t>×</a:t>
            </a:r>
            <a:r>
              <a:rPr lang="en-ZA" sz="800" dirty="0" smtClean="0"/>
              <a:t> </a:t>
            </a:r>
            <a:r>
              <a:rPr lang="en-ZA" sz="1200" dirty="0" smtClean="0"/>
              <a:t>(</a:t>
            </a:r>
            <a:r>
              <a:rPr lang="en-ZA" sz="1100" dirty="0" smtClean="0"/>
              <a:t>0.14</a:t>
            </a:r>
            <a:r>
              <a:rPr lang="en-ZA" sz="800" dirty="0" smtClean="0"/>
              <a:t> </a:t>
            </a:r>
            <a:r>
              <a:rPr lang="en-ZA" sz="1100" dirty="0" smtClean="0"/>
              <a:t>×</a:t>
            </a:r>
            <a:r>
              <a:rPr lang="en-ZA" sz="800" dirty="0" smtClean="0"/>
              <a:t> </a:t>
            </a:r>
            <a:r>
              <a:rPr lang="en-ZA" sz="1100" dirty="0" err="1" smtClean="0"/>
              <a:t>lg</a:t>
            </a:r>
            <a:r>
              <a:rPr lang="en-ZA" sz="1100" dirty="0" smtClean="0"/>
              <a:t>(0.14)</a:t>
            </a:r>
            <a:r>
              <a:rPr lang="en-ZA" sz="1200" dirty="0" smtClean="0"/>
              <a:t>)</a:t>
            </a:r>
            <a:r>
              <a:rPr lang="en-ZA" sz="800" dirty="0" smtClean="0"/>
              <a:t> </a:t>
            </a:r>
            <a:r>
              <a:rPr lang="en-ZA" sz="1100" dirty="0" smtClean="0"/>
              <a:t>–</a:t>
            </a:r>
            <a:r>
              <a:rPr lang="en-ZA" sz="800" dirty="0" smtClean="0"/>
              <a:t> </a:t>
            </a:r>
            <a:r>
              <a:rPr lang="en-ZA" sz="1200" dirty="0" smtClean="0"/>
              <a:t>(</a:t>
            </a:r>
            <a:r>
              <a:rPr lang="en-ZA" sz="1100" dirty="0" smtClean="0"/>
              <a:t>0.49</a:t>
            </a:r>
            <a:r>
              <a:rPr lang="en-ZA" sz="800" dirty="0" smtClean="0"/>
              <a:t> </a:t>
            </a:r>
            <a:r>
              <a:rPr lang="en-ZA" sz="1100" dirty="0" smtClean="0"/>
              <a:t>×</a:t>
            </a:r>
            <a:r>
              <a:rPr lang="en-ZA" sz="800" dirty="0" smtClean="0"/>
              <a:t> </a:t>
            </a:r>
            <a:r>
              <a:rPr lang="en-ZA" sz="1100" dirty="0" err="1" smtClean="0"/>
              <a:t>lg</a:t>
            </a:r>
            <a:r>
              <a:rPr lang="en-ZA" sz="1100" dirty="0" smtClean="0"/>
              <a:t>(0.49)</a:t>
            </a:r>
            <a:r>
              <a:rPr lang="en-ZA" sz="1200" dirty="0" smtClean="0"/>
              <a:t>)</a:t>
            </a:r>
            <a:endParaRPr lang="en-ZA" sz="1100" dirty="0" smtClean="0"/>
          </a:p>
          <a:p>
            <a:pPr marL="0" lvl="1"/>
            <a:r>
              <a:rPr lang="en-US" sz="1100" dirty="0" smtClean="0">
                <a:solidFill>
                  <a:schemeClr val="bg1"/>
                </a:solidFill>
              </a:rPr>
              <a:t>H</a:t>
            </a:r>
            <a:r>
              <a:rPr lang="en-US" sz="1100" baseline="-25000" dirty="0" smtClean="0">
                <a:solidFill>
                  <a:schemeClr val="bg1"/>
                </a:solidFill>
              </a:rPr>
              <a:t>avg</a:t>
            </a:r>
            <a:r>
              <a:rPr lang="en-ZA" sz="1100" dirty="0" smtClean="0">
                <a:solidFill>
                  <a:schemeClr val="bg1"/>
                </a:solidFill>
              </a:rPr>
              <a:t>  </a:t>
            </a:r>
            <a:r>
              <a:rPr lang="en-ZA" sz="1100" dirty="0" smtClean="0"/>
              <a:t>= 0.0664</a:t>
            </a:r>
            <a:r>
              <a:rPr lang="en-ZA" sz="800" dirty="0" smtClean="0"/>
              <a:t> </a:t>
            </a:r>
            <a:r>
              <a:rPr lang="en-ZA" sz="1100" dirty="0" smtClean="0"/>
              <a:t>+</a:t>
            </a:r>
            <a:r>
              <a:rPr lang="en-ZA" sz="800" dirty="0" smtClean="0"/>
              <a:t> </a:t>
            </a:r>
            <a:r>
              <a:rPr lang="en-ZA" sz="1100" dirty="0" smtClean="0"/>
              <a:t>0.2258</a:t>
            </a:r>
            <a:r>
              <a:rPr lang="en-ZA" sz="800" dirty="0" smtClean="0"/>
              <a:t> </a:t>
            </a:r>
            <a:r>
              <a:rPr lang="en-ZA" sz="1100" dirty="0" smtClean="0"/>
              <a:t>+</a:t>
            </a:r>
            <a:r>
              <a:rPr lang="en-ZA" sz="800" dirty="0" smtClean="0"/>
              <a:t> </a:t>
            </a:r>
            <a:r>
              <a:rPr lang="en-ZA" sz="1100" dirty="0" smtClean="0"/>
              <a:t>0.1858</a:t>
            </a:r>
            <a:r>
              <a:rPr lang="en-ZA" sz="800" dirty="0" smtClean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100" dirty="0" smtClean="0"/>
              <a:t>0.5371</a:t>
            </a:r>
            <a:r>
              <a:rPr lang="en-ZA" sz="800" dirty="0" smtClean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100" dirty="0" smtClean="0"/>
              <a:t>0.7942</a:t>
            </a:r>
            <a:r>
              <a:rPr lang="en-ZA" sz="800" dirty="0" smtClean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100" dirty="0" smtClean="0"/>
              <a:t>0.5043</a:t>
            </a:r>
          </a:p>
          <a:p>
            <a:pPr marL="0" lvl="1"/>
            <a:r>
              <a:rPr lang="en-US" sz="1100" dirty="0" smtClean="0">
                <a:solidFill>
                  <a:schemeClr val="bg1"/>
                </a:solidFill>
              </a:rPr>
              <a:t>H</a:t>
            </a:r>
            <a:r>
              <a:rPr lang="en-US" sz="1100" baseline="-25000" dirty="0" smtClean="0">
                <a:solidFill>
                  <a:schemeClr val="bg1"/>
                </a:solidFill>
              </a:rPr>
              <a:t>avg </a:t>
            </a:r>
            <a:r>
              <a:rPr lang="en-ZA" sz="1100" dirty="0" smtClean="0">
                <a:solidFill>
                  <a:schemeClr val="bg1"/>
                </a:solidFill>
              </a:rPr>
              <a:t> </a:t>
            </a:r>
            <a:r>
              <a:rPr lang="en-ZA" sz="1100" dirty="0" smtClean="0"/>
              <a:t>= </a:t>
            </a:r>
            <a:r>
              <a:rPr lang="en-ZA" sz="1100" dirty="0" smtClean="0">
                <a:solidFill>
                  <a:srgbClr val="FF0000"/>
                </a:solidFill>
              </a:rPr>
              <a:t>2.3136    </a:t>
            </a:r>
            <a:r>
              <a:rPr lang="en-ZA" sz="1100" dirty="0" smtClean="0"/>
              <a:t>(minimal average bit code length)</a:t>
            </a:r>
            <a:endParaRPr lang="en-ZA" sz="1100" dirty="0"/>
          </a:p>
        </p:txBody>
      </p:sp>
      <p:sp>
        <p:nvSpPr>
          <p:cNvPr id="365" name="Rounded Rectangle 364"/>
          <p:cNvSpPr/>
          <p:nvPr/>
        </p:nvSpPr>
        <p:spPr>
          <a:xfrm>
            <a:off x="539553" y="6230590"/>
            <a:ext cx="8438840" cy="51077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/>
              <a:t>H</a:t>
            </a:r>
            <a:r>
              <a:rPr lang="en-US" sz="1100" baseline="-25000" dirty="0" smtClean="0"/>
              <a:t>Huff </a:t>
            </a:r>
            <a:r>
              <a:rPr lang="en-ZA" sz="1100" dirty="0" smtClean="0"/>
              <a:t> </a:t>
            </a:r>
            <a:r>
              <a:rPr lang="en-ZA" sz="1100" dirty="0"/>
              <a:t>= </a:t>
            </a:r>
            <a:r>
              <a:rPr lang="en-ZA" sz="1200" dirty="0" smtClean="0"/>
              <a:t>(</a:t>
            </a:r>
            <a:r>
              <a:rPr lang="en-ZA" sz="1100" dirty="0" smtClean="0"/>
              <a:t>0.01</a:t>
            </a:r>
            <a:r>
              <a:rPr lang="en-ZA" sz="800" dirty="0" smtClean="0"/>
              <a:t> </a:t>
            </a:r>
            <a:r>
              <a:rPr lang="en-ZA" sz="1100" dirty="0" smtClean="0"/>
              <a:t>×</a:t>
            </a:r>
            <a:r>
              <a:rPr lang="en-ZA" sz="800" dirty="0" smtClean="0"/>
              <a:t> </a:t>
            </a:r>
            <a:r>
              <a:rPr lang="en-ZA" sz="1100" dirty="0" smtClean="0"/>
              <a:t>6</a:t>
            </a:r>
            <a:r>
              <a:rPr lang="en-ZA" sz="1200" dirty="0" smtClean="0"/>
              <a:t>)</a:t>
            </a:r>
            <a:r>
              <a:rPr lang="en-ZA" sz="800" dirty="0" smtClean="0"/>
              <a:t> </a:t>
            </a:r>
            <a:r>
              <a:rPr lang="en-ZA" sz="1100" dirty="0" smtClean="0"/>
              <a:t>+</a:t>
            </a:r>
            <a:r>
              <a:rPr lang="en-ZA" sz="800" dirty="0" smtClean="0"/>
              <a:t> </a:t>
            </a:r>
            <a:r>
              <a:rPr lang="en-ZA" sz="1200" dirty="0" smtClean="0"/>
              <a:t>(</a:t>
            </a:r>
            <a:r>
              <a:rPr lang="en-ZA" sz="1100" dirty="0" smtClean="0"/>
              <a:t>0.02</a:t>
            </a:r>
            <a:r>
              <a:rPr lang="en-ZA" sz="800" dirty="0" smtClean="0"/>
              <a:t> </a:t>
            </a:r>
            <a:r>
              <a:rPr lang="en-ZA" sz="1100" dirty="0"/>
              <a:t>×</a:t>
            </a:r>
            <a:r>
              <a:rPr lang="en-ZA" sz="800" dirty="0" smtClean="0"/>
              <a:t> </a:t>
            </a:r>
            <a:r>
              <a:rPr lang="en-ZA" sz="1100" dirty="0" smtClean="0"/>
              <a:t>6</a:t>
            </a:r>
            <a:r>
              <a:rPr lang="en-ZA" sz="1200" dirty="0" smtClean="0"/>
              <a:t>)</a:t>
            </a:r>
            <a:r>
              <a:rPr lang="en-ZA" sz="800" dirty="0" smtClean="0"/>
              <a:t> </a:t>
            </a:r>
            <a:r>
              <a:rPr lang="en-ZA" sz="1100" dirty="0" smtClean="0"/>
              <a:t>+</a:t>
            </a:r>
            <a:r>
              <a:rPr lang="en-ZA" sz="800" dirty="0" smtClean="0"/>
              <a:t> </a:t>
            </a:r>
            <a:r>
              <a:rPr lang="en-ZA" sz="1200" dirty="0" smtClean="0"/>
              <a:t>(</a:t>
            </a:r>
            <a:r>
              <a:rPr lang="en-ZA" sz="1100" dirty="0" smtClean="0"/>
              <a:t>0.02</a:t>
            </a:r>
            <a:r>
              <a:rPr lang="en-ZA" sz="800" dirty="0" smtClean="0"/>
              <a:t> </a:t>
            </a:r>
            <a:r>
              <a:rPr lang="en-ZA" sz="1100" dirty="0"/>
              <a:t>×</a:t>
            </a:r>
            <a:r>
              <a:rPr lang="en-ZA" sz="800" dirty="0" smtClean="0"/>
              <a:t> </a:t>
            </a:r>
            <a:r>
              <a:rPr lang="en-ZA" sz="1100" dirty="0" smtClean="0"/>
              <a:t>5</a:t>
            </a:r>
            <a:r>
              <a:rPr lang="en-ZA" sz="1200" dirty="0" smtClean="0"/>
              <a:t>)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 smtClean="0"/>
              <a:t>0.04</a:t>
            </a:r>
            <a:r>
              <a:rPr lang="en-ZA" sz="800" dirty="0" smtClean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smtClean="0"/>
              <a:t>4</a:t>
            </a:r>
            <a:r>
              <a:rPr lang="en-ZA" sz="1200" dirty="0" smtClean="0"/>
              <a:t>)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200" dirty="0"/>
              <a:t>2</a:t>
            </a:r>
            <a:r>
              <a:rPr lang="en-ZA" sz="900" dirty="0"/>
              <a:t> </a:t>
            </a:r>
            <a:r>
              <a:rPr lang="en-ZA" sz="1200" dirty="0"/>
              <a:t>×</a:t>
            </a:r>
            <a:r>
              <a:rPr lang="en-ZA" sz="900" dirty="0"/>
              <a:t> </a:t>
            </a:r>
            <a:r>
              <a:rPr lang="en-ZA" sz="1200" dirty="0" smtClean="0"/>
              <a:t>(</a:t>
            </a:r>
            <a:r>
              <a:rPr lang="en-ZA" sz="1100" dirty="0" smtClean="0"/>
              <a:t>0.07</a:t>
            </a:r>
            <a:r>
              <a:rPr lang="en-ZA" sz="800" dirty="0" smtClean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smtClean="0"/>
              <a:t>4</a:t>
            </a:r>
            <a:r>
              <a:rPr lang="en-ZA" sz="1200" dirty="0" smtClean="0"/>
              <a:t>)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200" dirty="0"/>
              <a:t>2</a:t>
            </a:r>
            <a:r>
              <a:rPr lang="en-ZA" sz="900" dirty="0"/>
              <a:t> </a:t>
            </a:r>
            <a:r>
              <a:rPr lang="en-ZA" sz="1200" dirty="0"/>
              <a:t>×</a:t>
            </a:r>
            <a:r>
              <a:rPr lang="en-ZA" sz="900" dirty="0"/>
              <a:t> </a:t>
            </a:r>
            <a:r>
              <a:rPr lang="en-ZA" sz="1200" dirty="0" smtClean="0"/>
              <a:t>(</a:t>
            </a:r>
            <a:r>
              <a:rPr lang="en-ZA" sz="1100" dirty="0" smtClean="0"/>
              <a:t>0.14</a:t>
            </a:r>
            <a:r>
              <a:rPr lang="en-ZA" sz="800" dirty="0" smtClean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smtClean="0"/>
              <a:t>3</a:t>
            </a:r>
            <a:r>
              <a:rPr lang="en-ZA" sz="1200" dirty="0" smtClean="0"/>
              <a:t>)</a:t>
            </a:r>
            <a:r>
              <a:rPr lang="en-ZA" sz="800" dirty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200" dirty="0"/>
              <a:t>(</a:t>
            </a:r>
            <a:r>
              <a:rPr lang="en-ZA" sz="1100" dirty="0" smtClean="0"/>
              <a:t>0.49</a:t>
            </a:r>
            <a:r>
              <a:rPr lang="en-ZA" sz="800" dirty="0" smtClean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smtClean="0"/>
              <a:t>1</a:t>
            </a:r>
            <a:r>
              <a:rPr lang="en-ZA" sz="1200" dirty="0" smtClean="0"/>
              <a:t>)</a:t>
            </a:r>
            <a:endParaRPr lang="en-ZA" sz="1100" dirty="0" smtClean="0"/>
          </a:p>
          <a:p>
            <a:pPr marL="0" lvl="1"/>
            <a:r>
              <a:rPr lang="en-US" sz="1100" dirty="0">
                <a:solidFill>
                  <a:schemeClr val="bg1"/>
                </a:solidFill>
              </a:rPr>
              <a:t>H</a:t>
            </a:r>
            <a:r>
              <a:rPr lang="en-US" sz="1100" baseline="-25000" dirty="0">
                <a:solidFill>
                  <a:schemeClr val="bg1"/>
                </a:solidFill>
              </a:rPr>
              <a:t>Huff </a:t>
            </a:r>
            <a:r>
              <a:rPr lang="en-ZA" sz="1100" dirty="0">
                <a:solidFill>
                  <a:schemeClr val="bg1"/>
                </a:solidFill>
              </a:rPr>
              <a:t> </a:t>
            </a:r>
            <a:r>
              <a:rPr lang="en-ZA" sz="1100" dirty="0"/>
              <a:t>= </a:t>
            </a:r>
            <a:r>
              <a:rPr lang="en-ZA" sz="1100" dirty="0" smtClean="0">
                <a:solidFill>
                  <a:srgbClr val="FF0000"/>
                </a:solidFill>
              </a:rPr>
              <a:t>2.33</a:t>
            </a:r>
            <a:r>
              <a:rPr lang="en-ZA" sz="1100" dirty="0" smtClean="0"/>
              <a:t>          (actual average bit code length)</a:t>
            </a:r>
            <a:endParaRPr lang="en-ZA" sz="1100" dirty="0">
              <a:solidFill>
                <a:srgbClr val="FF0000"/>
              </a:solidFill>
            </a:endParaRPr>
          </a:p>
        </p:txBody>
      </p:sp>
      <p:sp>
        <p:nvSpPr>
          <p:cNvPr id="74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Huffman Coding: Improving Efficiency</a:t>
            </a:r>
            <a:endParaRPr lang="en-ZA" dirty="0"/>
          </a:p>
        </p:txBody>
      </p:sp>
      <p:cxnSp>
        <p:nvCxnSpPr>
          <p:cNvPr id="77" name="Straight Connector 76"/>
          <p:cNvCxnSpPr>
            <a:stCxn id="126" idx="5"/>
            <a:endCxn id="125" idx="0"/>
          </p:cNvCxnSpPr>
          <p:nvPr/>
        </p:nvCxnSpPr>
        <p:spPr>
          <a:xfrm>
            <a:off x="4547702" y="2444452"/>
            <a:ext cx="637667" cy="10567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8" idx="5"/>
            <a:endCxn id="124" idx="0"/>
          </p:cNvCxnSpPr>
          <p:nvPr/>
        </p:nvCxnSpPr>
        <p:spPr>
          <a:xfrm>
            <a:off x="4115654" y="2882344"/>
            <a:ext cx="377504" cy="619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27" idx="5"/>
            <a:endCxn id="123" idx="0"/>
          </p:cNvCxnSpPr>
          <p:nvPr/>
        </p:nvCxnSpPr>
        <p:spPr>
          <a:xfrm>
            <a:off x="3683606" y="3314975"/>
            <a:ext cx="117376" cy="186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22" idx="0"/>
            <a:endCxn id="127" idx="3"/>
          </p:cNvCxnSpPr>
          <p:nvPr/>
        </p:nvCxnSpPr>
        <p:spPr>
          <a:xfrm flipV="1">
            <a:off x="3106725" y="3314975"/>
            <a:ext cx="179437" cy="186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28" idx="3"/>
            <a:endCxn id="127" idx="0"/>
          </p:cNvCxnSpPr>
          <p:nvPr/>
        </p:nvCxnSpPr>
        <p:spPr>
          <a:xfrm flipH="1">
            <a:off x="3484884" y="2882344"/>
            <a:ext cx="233326" cy="1877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28" idx="0"/>
            <a:endCxn id="126" idx="3"/>
          </p:cNvCxnSpPr>
          <p:nvPr/>
        </p:nvCxnSpPr>
        <p:spPr>
          <a:xfrm flipV="1">
            <a:off x="3916932" y="2444452"/>
            <a:ext cx="233326" cy="192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37" idx="3"/>
            <a:endCxn id="126" idx="0"/>
          </p:cNvCxnSpPr>
          <p:nvPr/>
        </p:nvCxnSpPr>
        <p:spPr>
          <a:xfrm flipH="1">
            <a:off x="4348980" y="2010773"/>
            <a:ext cx="305334" cy="1940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52453"/>
              </p:ext>
            </p:extLst>
          </p:nvPr>
        </p:nvGraphicFramePr>
        <p:xfrm>
          <a:off x="2773397" y="3854446"/>
          <a:ext cx="6204996" cy="97001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89444"/>
                <a:gridCol w="689444"/>
                <a:gridCol w="689444"/>
                <a:gridCol w="689444"/>
                <a:gridCol w="689444"/>
                <a:gridCol w="689444"/>
                <a:gridCol w="689444"/>
                <a:gridCol w="689444"/>
                <a:gridCol w="689444"/>
              </a:tblGrid>
              <a:tr h="313829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AA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AB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BA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BB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AC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CA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BC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CB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CC</a:t>
                      </a:r>
                      <a:endParaRPr lang="en-ZA" sz="1200" dirty="0"/>
                    </a:p>
                  </a:txBody>
                  <a:tcPr anchor="ctr"/>
                </a:tc>
              </a:tr>
              <a:tr h="313829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0.01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0.02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0.02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0.04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0.07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0.07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0.14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0.14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0.49</a:t>
                      </a:r>
                      <a:endParaRPr lang="en-ZA" sz="1200" dirty="0"/>
                    </a:p>
                  </a:txBody>
                  <a:tcPr anchor="ctr"/>
                </a:tc>
              </a:tr>
              <a:tr h="342359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2" name="Oval 121"/>
          <p:cNvSpPr/>
          <p:nvPr/>
        </p:nvSpPr>
        <p:spPr>
          <a:xfrm>
            <a:off x="2825336" y="3501390"/>
            <a:ext cx="562778" cy="28765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0.01</a:t>
            </a:r>
            <a:endParaRPr lang="en-ZA" sz="1400" dirty="0"/>
          </a:p>
        </p:txBody>
      </p:sp>
      <p:sp>
        <p:nvSpPr>
          <p:cNvPr id="123" name="Oval 122"/>
          <p:cNvSpPr/>
          <p:nvPr/>
        </p:nvSpPr>
        <p:spPr>
          <a:xfrm>
            <a:off x="3519588" y="3501390"/>
            <a:ext cx="562787" cy="28765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0.02</a:t>
            </a:r>
            <a:endParaRPr lang="en-ZA" sz="1400" dirty="0"/>
          </a:p>
        </p:txBody>
      </p:sp>
      <p:sp>
        <p:nvSpPr>
          <p:cNvPr id="124" name="Oval 123"/>
          <p:cNvSpPr/>
          <p:nvPr/>
        </p:nvSpPr>
        <p:spPr>
          <a:xfrm>
            <a:off x="4211960" y="3501536"/>
            <a:ext cx="562396" cy="287503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0.02</a:t>
            </a:r>
            <a:endParaRPr lang="en-ZA" sz="1400" dirty="0"/>
          </a:p>
        </p:txBody>
      </p:sp>
      <p:sp>
        <p:nvSpPr>
          <p:cNvPr id="125" name="Oval 124"/>
          <p:cNvSpPr/>
          <p:nvPr/>
        </p:nvSpPr>
        <p:spPr>
          <a:xfrm>
            <a:off x="4904332" y="3501153"/>
            <a:ext cx="562073" cy="286764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0.04</a:t>
            </a:r>
            <a:endParaRPr lang="en-ZA" sz="1400" dirty="0"/>
          </a:p>
        </p:txBody>
      </p:sp>
      <p:sp>
        <p:nvSpPr>
          <p:cNvPr id="126" name="Oval 125"/>
          <p:cNvSpPr/>
          <p:nvPr/>
        </p:nvSpPr>
        <p:spPr>
          <a:xfrm>
            <a:off x="4067944" y="2204864"/>
            <a:ext cx="562072" cy="280695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0.09</a:t>
            </a:r>
            <a:endParaRPr lang="en-ZA" sz="1400" dirty="0"/>
          </a:p>
        </p:txBody>
      </p:sp>
      <p:sp>
        <p:nvSpPr>
          <p:cNvPr id="127" name="Oval 126"/>
          <p:cNvSpPr/>
          <p:nvPr/>
        </p:nvSpPr>
        <p:spPr>
          <a:xfrm>
            <a:off x="3203848" y="3070082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0.03</a:t>
            </a:r>
            <a:endParaRPr lang="en-ZA" sz="1400" dirty="0"/>
          </a:p>
        </p:txBody>
      </p:sp>
      <p:sp>
        <p:nvSpPr>
          <p:cNvPr id="128" name="Oval 127"/>
          <p:cNvSpPr/>
          <p:nvPr/>
        </p:nvSpPr>
        <p:spPr>
          <a:xfrm>
            <a:off x="3635896" y="2636912"/>
            <a:ext cx="562072" cy="287542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0.05</a:t>
            </a:r>
            <a:endParaRPr lang="en-ZA" sz="1400" dirty="0"/>
          </a:p>
        </p:txBody>
      </p:sp>
      <p:sp>
        <p:nvSpPr>
          <p:cNvPr id="129" name="Rectangle 128"/>
          <p:cNvSpPr/>
          <p:nvPr/>
        </p:nvSpPr>
        <p:spPr>
          <a:xfrm>
            <a:off x="4367318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060503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886074" y="2780928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238855" y="1906052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0</a:t>
            </a:r>
            <a:endParaRPr lang="en-ZA" sz="1400" b="1" dirty="0"/>
          </a:p>
        </p:txBody>
      </p:sp>
      <p:sp>
        <p:nvSpPr>
          <p:cNvPr id="133" name="Rectangle 132"/>
          <p:cNvSpPr/>
          <p:nvPr/>
        </p:nvSpPr>
        <p:spPr>
          <a:xfrm>
            <a:off x="3359206" y="2780928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0</a:t>
            </a:r>
            <a:endParaRPr lang="en-ZA" sz="1400" b="1" dirty="0"/>
          </a:p>
        </p:txBody>
      </p:sp>
      <p:sp>
        <p:nvSpPr>
          <p:cNvPr id="134" name="Rectangle 133"/>
          <p:cNvSpPr/>
          <p:nvPr/>
        </p:nvSpPr>
        <p:spPr>
          <a:xfrm>
            <a:off x="2960929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0</a:t>
            </a:r>
            <a:endParaRPr lang="en-ZA" sz="1400" b="1" dirty="0"/>
          </a:p>
        </p:txBody>
      </p:sp>
      <p:sp>
        <p:nvSpPr>
          <p:cNvPr id="135" name="Oval 134"/>
          <p:cNvSpPr/>
          <p:nvPr/>
        </p:nvSpPr>
        <p:spPr>
          <a:xfrm>
            <a:off x="5589348" y="3501007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0.07</a:t>
            </a:r>
            <a:endParaRPr lang="en-ZA" sz="1400" dirty="0"/>
          </a:p>
        </p:txBody>
      </p:sp>
      <p:cxnSp>
        <p:nvCxnSpPr>
          <p:cNvPr id="136" name="Straight Connector 135"/>
          <p:cNvCxnSpPr>
            <a:stCxn id="310" idx="3"/>
            <a:endCxn id="135" idx="0"/>
          </p:cNvCxnSpPr>
          <p:nvPr/>
        </p:nvCxnSpPr>
        <p:spPr>
          <a:xfrm flipH="1">
            <a:off x="5870384" y="3313853"/>
            <a:ext cx="148144" cy="1871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572000" y="1772816"/>
            <a:ext cx="562072" cy="278784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0.23</a:t>
            </a:r>
            <a:endParaRPr lang="en-ZA" sz="1400" dirty="0"/>
          </a:p>
        </p:txBody>
      </p:sp>
      <p:sp>
        <p:nvSpPr>
          <p:cNvPr id="138" name="Rectangle 137"/>
          <p:cNvSpPr/>
          <p:nvPr/>
        </p:nvSpPr>
        <p:spPr>
          <a:xfrm>
            <a:off x="3788877" y="2348880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0</a:t>
            </a:r>
            <a:endParaRPr lang="en-ZA" sz="1400" b="1" dirty="0"/>
          </a:p>
        </p:txBody>
      </p:sp>
      <p:sp>
        <p:nvSpPr>
          <p:cNvPr id="139" name="Rectangle 138"/>
          <p:cNvSpPr/>
          <p:nvPr/>
        </p:nvSpPr>
        <p:spPr>
          <a:xfrm>
            <a:off x="3683386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770788" y="4516343"/>
            <a:ext cx="6944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000000</a:t>
            </a:r>
            <a:endParaRPr lang="en-US" sz="1400" dirty="0" smtClean="0"/>
          </a:p>
        </p:txBody>
      </p:sp>
      <p:cxnSp>
        <p:nvCxnSpPr>
          <p:cNvPr id="147" name="Straight Connector 146"/>
          <p:cNvCxnSpPr>
            <a:stCxn id="191" idx="5"/>
            <a:endCxn id="154" idx="0"/>
          </p:cNvCxnSpPr>
          <p:nvPr/>
        </p:nvCxnSpPr>
        <p:spPr>
          <a:xfrm>
            <a:off x="1417714" y="3313852"/>
            <a:ext cx="133856" cy="187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53" idx="0"/>
            <a:endCxn id="191" idx="3"/>
          </p:cNvCxnSpPr>
          <p:nvPr/>
        </p:nvCxnSpPr>
        <p:spPr>
          <a:xfrm flipV="1">
            <a:off x="875790" y="3313852"/>
            <a:ext cx="143972" cy="187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92" idx="3"/>
            <a:endCxn id="191" idx="0"/>
          </p:cNvCxnSpPr>
          <p:nvPr/>
        </p:nvCxnSpPr>
        <p:spPr>
          <a:xfrm flipH="1">
            <a:off x="1218738" y="2881477"/>
            <a:ext cx="136589" cy="1874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53790"/>
              </p:ext>
            </p:extLst>
          </p:nvPr>
        </p:nvGraphicFramePr>
        <p:xfrm>
          <a:off x="539552" y="3854446"/>
          <a:ext cx="2029501" cy="9832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76500"/>
                <a:gridCol w="670599"/>
                <a:gridCol w="682402"/>
              </a:tblGrid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A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B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C</a:t>
                      </a:r>
                      <a:endParaRPr lang="en-ZA" sz="1200" dirty="0"/>
                    </a:p>
                  </a:txBody>
                  <a:tcPr anchor="ctr"/>
                </a:tc>
              </a:tr>
              <a:tr h="319529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0.1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0.2</a:t>
                      </a:r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 smtClean="0"/>
                        <a:t>0.7</a:t>
                      </a:r>
                      <a:endParaRPr lang="en-ZA" sz="1200" dirty="0"/>
                    </a:p>
                  </a:txBody>
                  <a:tcPr anchor="ctr"/>
                </a:tc>
              </a:tr>
              <a:tr h="344154"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3" name="Oval 152"/>
          <p:cNvSpPr/>
          <p:nvPr/>
        </p:nvSpPr>
        <p:spPr>
          <a:xfrm>
            <a:off x="593088" y="3501390"/>
            <a:ext cx="565403" cy="28765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0.1</a:t>
            </a:r>
            <a:endParaRPr lang="en-ZA" sz="1400" dirty="0"/>
          </a:p>
        </p:txBody>
      </p:sp>
      <p:sp>
        <p:nvSpPr>
          <p:cNvPr id="154" name="Oval 153"/>
          <p:cNvSpPr/>
          <p:nvPr/>
        </p:nvSpPr>
        <p:spPr>
          <a:xfrm>
            <a:off x="1268868" y="3501390"/>
            <a:ext cx="565403" cy="28765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0.2</a:t>
            </a:r>
            <a:endParaRPr lang="en-ZA" sz="1400" dirty="0"/>
          </a:p>
        </p:txBody>
      </p:sp>
      <p:sp>
        <p:nvSpPr>
          <p:cNvPr id="155" name="Oval 154"/>
          <p:cNvSpPr/>
          <p:nvPr/>
        </p:nvSpPr>
        <p:spPr>
          <a:xfrm>
            <a:off x="1944648" y="3501390"/>
            <a:ext cx="562788" cy="28765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0.7</a:t>
            </a:r>
            <a:endParaRPr lang="en-ZA" sz="1400" dirty="0"/>
          </a:p>
        </p:txBody>
      </p:sp>
      <p:sp>
        <p:nvSpPr>
          <p:cNvPr id="191" name="Oval 190"/>
          <p:cNvSpPr/>
          <p:nvPr/>
        </p:nvSpPr>
        <p:spPr>
          <a:xfrm>
            <a:off x="937344" y="3068960"/>
            <a:ext cx="562788" cy="286909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</a:t>
            </a:r>
            <a:r>
              <a:rPr lang="en-ZA" sz="1400" dirty="0"/>
              <a:t>3</a:t>
            </a:r>
          </a:p>
        </p:txBody>
      </p:sp>
      <p:sp>
        <p:nvSpPr>
          <p:cNvPr id="192" name="Oval 191"/>
          <p:cNvSpPr/>
          <p:nvPr/>
        </p:nvSpPr>
        <p:spPr>
          <a:xfrm>
            <a:off x="1272909" y="2636911"/>
            <a:ext cx="562787" cy="286527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1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049595" y="2780928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418226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1</a:t>
            </a:r>
            <a:endParaRPr lang="en-ZA" sz="1400" b="1" dirty="0"/>
          </a:p>
        </p:txBody>
      </p:sp>
      <p:sp>
        <p:nvSpPr>
          <p:cNvPr id="198" name="Rectangle 197"/>
          <p:cNvSpPr/>
          <p:nvPr/>
        </p:nvSpPr>
        <p:spPr>
          <a:xfrm>
            <a:off x="716348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0</a:t>
            </a:r>
            <a:endParaRPr lang="en-ZA" sz="1400" b="1" dirty="0"/>
          </a:p>
        </p:txBody>
      </p:sp>
      <p:cxnSp>
        <p:nvCxnSpPr>
          <p:cNvPr id="200" name="Straight Connector 199"/>
          <p:cNvCxnSpPr>
            <a:stCxn id="192" idx="5"/>
            <a:endCxn id="155" idx="0"/>
          </p:cNvCxnSpPr>
          <p:nvPr/>
        </p:nvCxnSpPr>
        <p:spPr>
          <a:xfrm>
            <a:off x="1753278" y="2881477"/>
            <a:ext cx="472764" cy="619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126105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00179" y="4525011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00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374921" y="4525011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01</a:t>
            </a:r>
            <a:endParaRPr lang="en-US" sz="1400" dirty="0" smtClean="0"/>
          </a:p>
        </p:txBody>
      </p:sp>
      <p:sp>
        <p:nvSpPr>
          <p:cNvPr id="206" name="TextBox 205"/>
          <p:cNvSpPr txBox="1"/>
          <p:nvPr/>
        </p:nvSpPr>
        <p:spPr>
          <a:xfrm>
            <a:off x="2093932" y="4525011"/>
            <a:ext cx="2696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400" dirty="0" smtClean="0"/>
          </a:p>
        </p:txBody>
      </p:sp>
      <p:sp>
        <p:nvSpPr>
          <p:cNvPr id="219" name="Oval 218"/>
          <p:cNvSpPr/>
          <p:nvPr/>
        </p:nvSpPr>
        <p:spPr>
          <a:xfrm>
            <a:off x="6277240" y="3501007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0.07</a:t>
            </a:r>
            <a:endParaRPr lang="en-ZA" sz="1400" dirty="0"/>
          </a:p>
        </p:txBody>
      </p:sp>
      <p:sp>
        <p:nvSpPr>
          <p:cNvPr id="220" name="Oval 219"/>
          <p:cNvSpPr/>
          <p:nvPr/>
        </p:nvSpPr>
        <p:spPr>
          <a:xfrm>
            <a:off x="6962256" y="3501007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0.14</a:t>
            </a:r>
            <a:endParaRPr lang="en-ZA" sz="1400" dirty="0"/>
          </a:p>
        </p:txBody>
      </p:sp>
      <p:sp>
        <p:nvSpPr>
          <p:cNvPr id="221" name="Oval 220"/>
          <p:cNvSpPr/>
          <p:nvPr/>
        </p:nvSpPr>
        <p:spPr>
          <a:xfrm>
            <a:off x="7659108" y="3501007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0.14</a:t>
            </a:r>
            <a:endParaRPr lang="en-ZA" sz="1400" dirty="0"/>
          </a:p>
        </p:txBody>
      </p:sp>
      <p:sp>
        <p:nvSpPr>
          <p:cNvPr id="222" name="Oval 221"/>
          <p:cNvSpPr/>
          <p:nvPr/>
        </p:nvSpPr>
        <p:spPr>
          <a:xfrm>
            <a:off x="8339644" y="3501007"/>
            <a:ext cx="562072" cy="286909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0.49</a:t>
            </a:r>
            <a:endParaRPr lang="en-ZA" sz="1400" dirty="0"/>
          </a:p>
        </p:txBody>
      </p:sp>
      <p:sp>
        <p:nvSpPr>
          <p:cNvPr id="248" name="Rounded Rectangle 247"/>
          <p:cNvSpPr/>
          <p:nvPr/>
        </p:nvSpPr>
        <p:spPr>
          <a:xfrm>
            <a:off x="539552" y="6230590"/>
            <a:ext cx="4104456" cy="51077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/>
              <a:t>H</a:t>
            </a:r>
            <a:r>
              <a:rPr lang="en-US" sz="1100" baseline="-25000" dirty="0" smtClean="0"/>
              <a:t>Huff </a:t>
            </a:r>
            <a:r>
              <a:rPr lang="en-ZA" sz="1100" dirty="0" smtClean="0"/>
              <a:t> </a:t>
            </a:r>
            <a:r>
              <a:rPr lang="en-ZA" sz="1100" dirty="0"/>
              <a:t>= </a:t>
            </a:r>
            <a:r>
              <a:rPr lang="en-ZA" sz="1200" dirty="0" smtClean="0"/>
              <a:t>(</a:t>
            </a:r>
            <a:r>
              <a:rPr lang="en-ZA" sz="1100" dirty="0" smtClean="0"/>
              <a:t>0.1</a:t>
            </a:r>
            <a:r>
              <a:rPr lang="en-ZA" sz="800" dirty="0" smtClean="0"/>
              <a:t> </a:t>
            </a:r>
            <a:r>
              <a:rPr lang="en-ZA" sz="1100" dirty="0" smtClean="0"/>
              <a:t>×</a:t>
            </a:r>
            <a:r>
              <a:rPr lang="en-ZA" sz="800" dirty="0" smtClean="0"/>
              <a:t> </a:t>
            </a:r>
            <a:r>
              <a:rPr lang="en-ZA" sz="1100" dirty="0" smtClean="0"/>
              <a:t>2</a:t>
            </a:r>
            <a:r>
              <a:rPr lang="en-ZA" sz="1200" dirty="0" smtClean="0"/>
              <a:t>)</a:t>
            </a:r>
            <a:r>
              <a:rPr lang="en-ZA" sz="800" dirty="0" smtClean="0"/>
              <a:t> </a:t>
            </a:r>
            <a:r>
              <a:rPr lang="en-ZA" sz="1100" dirty="0" smtClean="0"/>
              <a:t>+</a:t>
            </a:r>
            <a:r>
              <a:rPr lang="en-ZA" sz="800" dirty="0" smtClean="0"/>
              <a:t> </a:t>
            </a:r>
            <a:r>
              <a:rPr lang="en-ZA" sz="1200" dirty="0" smtClean="0"/>
              <a:t>(</a:t>
            </a:r>
            <a:r>
              <a:rPr lang="en-ZA" sz="1100" dirty="0" smtClean="0"/>
              <a:t>0.2</a:t>
            </a:r>
            <a:r>
              <a:rPr lang="en-ZA" sz="800" dirty="0" smtClean="0"/>
              <a:t> </a:t>
            </a:r>
            <a:r>
              <a:rPr lang="en-ZA" sz="1100" dirty="0"/>
              <a:t>×</a:t>
            </a:r>
            <a:r>
              <a:rPr lang="en-ZA" sz="800" dirty="0" smtClean="0"/>
              <a:t> </a:t>
            </a:r>
            <a:r>
              <a:rPr lang="en-ZA" sz="1100" dirty="0" smtClean="0"/>
              <a:t>2</a:t>
            </a:r>
            <a:r>
              <a:rPr lang="en-ZA" sz="1200" dirty="0" smtClean="0"/>
              <a:t>)</a:t>
            </a:r>
            <a:r>
              <a:rPr lang="en-ZA" sz="800" dirty="0" smtClean="0"/>
              <a:t> </a:t>
            </a:r>
            <a:r>
              <a:rPr lang="en-ZA" sz="1100" dirty="0" smtClean="0"/>
              <a:t>+</a:t>
            </a:r>
            <a:r>
              <a:rPr lang="en-ZA" sz="800" dirty="0" smtClean="0"/>
              <a:t> </a:t>
            </a:r>
            <a:r>
              <a:rPr lang="en-ZA" sz="1200" dirty="0" smtClean="0"/>
              <a:t>(</a:t>
            </a:r>
            <a:r>
              <a:rPr lang="en-ZA" sz="1100" dirty="0" smtClean="0"/>
              <a:t>0.7</a:t>
            </a:r>
            <a:r>
              <a:rPr lang="en-ZA" sz="800" dirty="0" smtClean="0"/>
              <a:t> </a:t>
            </a:r>
            <a:r>
              <a:rPr lang="en-ZA" sz="1100" dirty="0"/>
              <a:t>×</a:t>
            </a:r>
            <a:r>
              <a:rPr lang="en-ZA" sz="800" dirty="0" smtClean="0"/>
              <a:t> </a:t>
            </a:r>
            <a:r>
              <a:rPr lang="en-ZA" sz="1100" dirty="0" smtClean="0"/>
              <a:t>1</a:t>
            </a:r>
            <a:r>
              <a:rPr lang="en-ZA" sz="1200" dirty="0" smtClean="0"/>
              <a:t>)</a:t>
            </a:r>
            <a:r>
              <a:rPr lang="en-ZA" sz="1100" dirty="0" smtClean="0"/>
              <a:t> </a:t>
            </a:r>
          </a:p>
          <a:p>
            <a:pPr marL="0" lvl="1"/>
            <a:r>
              <a:rPr lang="en-US" sz="1100" dirty="0">
                <a:solidFill>
                  <a:schemeClr val="bg1"/>
                </a:solidFill>
              </a:rPr>
              <a:t>H</a:t>
            </a:r>
            <a:r>
              <a:rPr lang="en-US" sz="1100" baseline="-25000" dirty="0">
                <a:solidFill>
                  <a:schemeClr val="bg1"/>
                </a:solidFill>
              </a:rPr>
              <a:t>Huff </a:t>
            </a:r>
            <a:r>
              <a:rPr lang="en-ZA" sz="1100" dirty="0">
                <a:solidFill>
                  <a:schemeClr val="bg1"/>
                </a:solidFill>
              </a:rPr>
              <a:t> </a:t>
            </a:r>
            <a:r>
              <a:rPr lang="en-ZA" sz="1100" dirty="0"/>
              <a:t>= </a:t>
            </a:r>
            <a:r>
              <a:rPr lang="en-ZA" sz="1100" dirty="0" smtClean="0">
                <a:solidFill>
                  <a:srgbClr val="FF0000"/>
                </a:solidFill>
              </a:rPr>
              <a:t>1.3</a:t>
            </a:r>
            <a:r>
              <a:rPr lang="en-ZA" sz="1100" dirty="0" smtClean="0"/>
              <a:t>          (actual average bit code length)</a:t>
            </a:r>
            <a:endParaRPr lang="en-ZA" sz="1100" dirty="0">
              <a:solidFill>
                <a:srgbClr val="FF0000"/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539552" y="5412258"/>
            <a:ext cx="4104456" cy="681038"/>
          </a:xfrm>
          <a:prstGeom prst="roundRect">
            <a:avLst/>
          </a:prstGeom>
          <a:ln w="19050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/>
              <a:t>H</a:t>
            </a:r>
            <a:r>
              <a:rPr lang="en-US" sz="1100" baseline="-25000" dirty="0" smtClean="0"/>
              <a:t>avg</a:t>
            </a:r>
            <a:r>
              <a:rPr lang="en-ZA" sz="1100" dirty="0" smtClean="0"/>
              <a:t>  = </a:t>
            </a:r>
            <a:r>
              <a:rPr lang="en-ZA" sz="1200" dirty="0" smtClean="0"/>
              <a:t>–(</a:t>
            </a:r>
            <a:r>
              <a:rPr lang="en-ZA" sz="1100" dirty="0" smtClean="0"/>
              <a:t>0.1</a:t>
            </a:r>
            <a:r>
              <a:rPr lang="en-ZA" sz="800" dirty="0" smtClean="0"/>
              <a:t> </a:t>
            </a:r>
            <a:r>
              <a:rPr lang="en-ZA" sz="1100" dirty="0"/>
              <a:t>×</a:t>
            </a:r>
            <a:r>
              <a:rPr lang="en-ZA" sz="800" dirty="0" smtClean="0"/>
              <a:t> </a:t>
            </a:r>
            <a:r>
              <a:rPr lang="en-ZA" sz="1100" dirty="0" err="1" smtClean="0"/>
              <a:t>lg</a:t>
            </a:r>
            <a:r>
              <a:rPr lang="en-ZA" sz="1100" dirty="0" smtClean="0"/>
              <a:t>(0.1)</a:t>
            </a:r>
            <a:r>
              <a:rPr lang="en-ZA" sz="1200" dirty="0" smtClean="0"/>
              <a:t>)</a:t>
            </a:r>
            <a:r>
              <a:rPr lang="en-ZA" sz="800" dirty="0" smtClean="0"/>
              <a:t> </a:t>
            </a:r>
            <a:r>
              <a:rPr lang="en-ZA" sz="1100" dirty="0" smtClean="0"/>
              <a:t>–</a:t>
            </a:r>
            <a:r>
              <a:rPr lang="en-ZA" sz="800" dirty="0" smtClean="0"/>
              <a:t> </a:t>
            </a:r>
            <a:r>
              <a:rPr lang="en-ZA" sz="1200" dirty="0" smtClean="0"/>
              <a:t>(</a:t>
            </a:r>
            <a:r>
              <a:rPr lang="en-ZA" sz="1100" dirty="0" smtClean="0"/>
              <a:t>0.2</a:t>
            </a:r>
            <a:r>
              <a:rPr lang="en-ZA" sz="800" dirty="0" smtClean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err="1" smtClean="0"/>
              <a:t>lg</a:t>
            </a:r>
            <a:r>
              <a:rPr lang="en-ZA" sz="1100" dirty="0" smtClean="0"/>
              <a:t>(0.2)</a:t>
            </a:r>
            <a:r>
              <a:rPr lang="en-ZA" sz="1200" dirty="0" smtClean="0"/>
              <a:t>)</a:t>
            </a:r>
            <a:r>
              <a:rPr lang="en-ZA" sz="800" dirty="0" smtClean="0"/>
              <a:t> </a:t>
            </a:r>
            <a:r>
              <a:rPr lang="en-ZA" sz="1100" dirty="0"/>
              <a:t>–</a:t>
            </a:r>
            <a:r>
              <a:rPr lang="en-ZA" sz="800" dirty="0" smtClean="0"/>
              <a:t> </a:t>
            </a:r>
            <a:r>
              <a:rPr lang="en-ZA" sz="1200" dirty="0" smtClean="0"/>
              <a:t>(</a:t>
            </a:r>
            <a:r>
              <a:rPr lang="en-ZA" sz="1100" dirty="0" smtClean="0"/>
              <a:t>0.7</a:t>
            </a:r>
            <a:r>
              <a:rPr lang="en-ZA" sz="800" dirty="0" smtClean="0"/>
              <a:t> </a:t>
            </a:r>
            <a:r>
              <a:rPr lang="en-ZA" sz="1100" dirty="0"/>
              <a:t>×</a:t>
            </a:r>
            <a:r>
              <a:rPr lang="en-ZA" sz="800" dirty="0"/>
              <a:t> </a:t>
            </a:r>
            <a:r>
              <a:rPr lang="en-ZA" sz="1100" dirty="0" err="1" smtClean="0"/>
              <a:t>lg</a:t>
            </a:r>
            <a:r>
              <a:rPr lang="en-ZA" sz="1100" dirty="0" smtClean="0"/>
              <a:t>(0.7)</a:t>
            </a:r>
            <a:r>
              <a:rPr lang="en-ZA" sz="1200" dirty="0" smtClean="0"/>
              <a:t>)</a:t>
            </a:r>
            <a:endParaRPr lang="en-ZA" sz="1100" dirty="0" smtClean="0"/>
          </a:p>
          <a:p>
            <a:pPr marL="0" lvl="1"/>
            <a:r>
              <a:rPr lang="en-US" sz="1100" dirty="0" smtClean="0">
                <a:solidFill>
                  <a:schemeClr val="bg1"/>
                </a:solidFill>
              </a:rPr>
              <a:t>H</a:t>
            </a:r>
            <a:r>
              <a:rPr lang="en-US" sz="1100" baseline="-25000" dirty="0" smtClean="0">
                <a:solidFill>
                  <a:schemeClr val="bg1"/>
                </a:solidFill>
              </a:rPr>
              <a:t>avg</a:t>
            </a:r>
            <a:r>
              <a:rPr lang="en-ZA" sz="1100" dirty="0" smtClean="0">
                <a:solidFill>
                  <a:schemeClr val="bg1"/>
                </a:solidFill>
              </a:rPr>
              <a:t>  </a:t>
            </a:r>
            <a:r>
              <a:rPr lang="en-ZA" sz="1100" dirty="0" smtClean="0"/>
              <a:t>= 0.3322</a:t>
            </a:r>
            <a:r>
              <a:rPr lang="en-ZA" sz="800" dirty="0" smtClean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100" dirty="0" smtClean="0"/>
              <a:t>0.4644</a:t>
            </a:r>
            <a:r>
              <a:rPr lang="en-ZA" sz="800" dirty="0" smtClean="0"/>
              <a:t> </a:t>
            </a:r>
            <a:r>
              <a:rPr lang="en-ZA" sz="1100" dirty="0"/>
              <a:t>+</a:t>
            </a:r>
            <a:r>
              <a:rPr lang="en-ZA" sz="800" dirty="0"/>
              <a:t> </a:t>
            </a:r>
            <a:r>
              <a:rPr lang="en-ZA" sz="1100" dirty="0" smtClean="0"/>
              <a:t>0.3602</a:t>
            </a:r>
          </a:p>
          <a:p>
            <a:pPr marL="0" lvl="1"/>
            <a:r>
              <a:rPr lang="en-US" sz="1100" dirty="0" smtClean="0">
                <a:solidFill>
                  <a:schemeClr val="bg1"/>
                </a:solidFill>
              </a:rPr>
              <a:t>H</a:t>
            </a:r>
            <a:r>
              <a:rPr lang="en-US" sz="1100" baseline="-25000" dirty="0" smtClean="0">
                <a:solidFill>
                  <a:schemeClr val="bg1"/>
                </a:solidFill>
              </a:rPr>
              <a:t>avg</a:t>
            </a:r>
            <a:r>
              <a:rPr lang="en-ZA" sz="1100" dirty="0" smtClean="0">
                <a:solidFill>
                  <a:schemeClr val="bg1"/>
                </a:solidFill>
              </a:rPr>
              <a:t>  </a:t>
            </a:r>
            <a:r>
              <a:rPr lang="en-ZA" sz="1100" dirty="0" smtClean="0"/>
              <a:t>= </a:t>
            </a:r>
            <a:r>
              <a:rPr lang="en-ZA" sz="1100" dirty="0" smtClean="0">
                <a:solidFill>
                  <a:srgbClr val="FF0000"/>
                </a:solidFill>
              </a:rPr>
              <a:t>1.1568    </a:t>
            </a:r>
            <a:r>
              <a:rPr lang="en-ZA" sz="1100" dirty="0" smtClean="0"/>
              <a:t>(minimal average bit code length)</a:t>
            </a:r>
            <a:endParaRPr lang="en-ZA" sz="1100" dirty="0"/>
          </a:p>
        </p:txBody>
      </p:sp>
      <p:sp>
        <p:nvSpPr>
          <p:cNvPr id="289" name="Oval 288"/>
          <p:cNvSpPr/>
          <p:nvPr/>
        </p:nvSpPr>
        <p:spPr>
          <a:xfrm>
            <a:off x="5378080" y="1340768"/>
            <a:ext cx="562072" cy="278784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0.51</a:t>
            </a:r>
            <a:endParaRPr lang="en-ZA" sz="1400" dirty="0"/>
          </a:p>
        </p:txBody>
      </p:sp>
      <p:sp>
        <p:nvSpPr>
          <p:cNvPr id="290" name="Oval 289"/>
          <p:cNvSpPr/>
          <p:nvPr/>
        </p:nvSpPr>
        <p:spPr>
          <a:xfrm>
            <a:off x="6170168" y="908720"/>
            <a:ext cx="562072" cy="278784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/>
              <a:t>1</a:t>
            </a:r>
          </a:p>
        </p:txBody>
      </p:sp>
      <p:sp>
        <p:nvSpPr>
          <p:cNvPr id="306" name="Rounded Rectangle 305"/>
          <p:cNvSpPr/>
          <p:nvPr/>
        </p:nvSpPr>
        <p:spPr>
          <a:xfrm>
            <a:off x="539552" y="5013176"/>
            <a:ext cx="4104456" cy="289441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/>
              <a:t>Efficiency of 1</a:t>
            </a:r>
            <a:r>
              <a:rPr lang="en-US" sz="1100" baseline="30000" dirty="0" smtClean="0"/>
              <a:t>st</a:t>
            </a:r>
            <a:r>
              <a:rPr lang="en-US" sz="1100" dirty="0" smtClean="0"/>
              <a:t> approach</a:t>
            </a:r>
            <a:r>
              <a:rPr lang="en-US" sz="1100" baseline="-25000" dirty="0" smtClean="0"/>
              <a:t> </a:t>
            </a:r>
            <a:r>
              <a:rPr lang="en-ZA" sz="1100" dirty="0" smtClean="0"/>
              <a:t>= 1.1568 ÷ 1.3 = </a:t>
            </a:r>
            <a:r>
              <a:rPr lang="en-ZA" sz="1100" dirty="0" smtClean="0">
                <a:solidFill>
                  <a:srgbClr val="FF0000"/>
                </a:solidFill>
              </a:rPr>
              <a:t>88.98</a:t>
            </a:r>
            <a:r>
              <a:rPr lang="en-ZA" sz="600" dirty="0" smtClean="0">
                <a:solidFill>
                  <a:srgbClr val="FF0000"/>
                </a:solidFill>
              </a:rPr>
              <a:t> </a:t>
            </a:r>
            <a:r>
              <a:rPr lang="en-ZA" sz="1100" dirty="0" smtClean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310" name="Oval 309"/>
          <p:cNvSpPr/>
          <p:nvPr/>
        </p:nvSpPr>
        <p:spPr>
          <a:xfrm>
            <a:off x="5936214" y="3068960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0.14</a:t>
            </a:r>
            <a:endParaRPr lang="en-ZA" sz="1400" dirty="0"/>
          </a:p>
        </p:txBody>
      </p:sp>
      <p:cxnSp>
        <p:nvCxnSpPr>
          <p:cNvPr id="313" name="Straight Connector 312"/>
          <p:cNvCxnSpPr>
            <a:stCxn id="310" idx="5"/>
            <a:endCxn id="219" idx="0"/>
          </p:cNvCxnSpPr>
          <p:nvPr/>
        </p:nvCxnSpPr>
        <p:spPr>
          <a:xfrm>
            <a:off x="6415972" y="3313853"/>
            <a:ext cx="142304" cy="1871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37" idx="5"/>
            <a:endCxn id="310" idx="1"/>
          </p:cNvCxnSpPr>
          <p:nvPr/>
        </p:nvCxnSpPr>
        <p:spPr>
          <a:xfrm>
            <a:off x="5051758" y="2010773"/>
            <a:ext cx="966770" cy="11002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319"/>
          <p:cNvSpPr/>
          <p:nvPr/>
        </p:nvSpPr>
        <p:spPr>
          <a:xfrm>
            <a:off x="7295113" y="3068960"/>
            <a:ext cx="562072" cy="286910"/>
          </a:xfrm>
          <a:prstGeom prst="ellipse">
            <a:avLst/>
          </a:prstGeom>
          <a:ln w="2540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400" dirty="0" smtClean="0"/>
              <a:t>0.28</a:t>
            </a:r>
            <a:endParaRPr lang="en-ZA" sz="1400" dirty="0"/>
          </a:p>
        </p:txBody>
      </p:sp>
      <p:cxnSp>
        <p:nvCxnSpPr>
          <p:cNvPr id="321" name="Straight Connector 320"/>
          <p:cNvCxnSpPr>
            <a:stCxn id="320" idx="3"/>
            <a:endCxn id="220" idx="0"/>
          </p:cNvCxnSpPr>
          <p:nvPr/>
        </p:nvCxnSpPr>
        <p:spPr>
          <a:xfrm flipH="1">
            <a:off x="7243292" y="3313853"/>
            <a:ext cx="134135" cy="1871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320" idx="5"/>
            <a:endCxn id="221" idx="0"/>
          </p:cNvCxnSpPr>
          <p:nvPr/>
        </p:nvCxnSpPr>
        <p:spPr>
          <a:xfrm>
            <a:off x="7774871" y="3313853"/>
            <a:ext cx="165273" cy="1871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89" idx="3"/>
            <a:endCxn id="137" idx="7"/>
          </p:cNvCxnSpPr>
          <p:nvPr/>
        </p:nvCxnSpPr>
        <p:spPr>
          <a:xfrm flipH="1">
            <a:off x="5051758" y="1578725"/>
            <a:ext cx="408636" cy="234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stCxn id="289" idx="5"/>
            <a:endCxn id="320" idx="1"/>
          </p:cNvCxnSpPr>
          <p:nvPr/>
        </p:nvCxnSpPr>
        <p:spPr>
          <a:xfrm>
            <a:off x="5857838" y="1578725"/>
            <a:ext cx="1519589" cy="153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90" idx="3"/>
            <a:endCxn id="289" idx="7"/>
          </p:cNvCxnSpPr>
          <p:nvPr/>
        </p:nvCxnSpPr>
        <p:spPr>
          <a:xfrm flipH="1">
            <a:off x="5857838" y="1146677"/>
            <a:ext cx="394644" cy="234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290" idx="5"/>
            <a:endCxn id="222" idx="0"/>
          </p:cNvCxnSpPr>
          <p:nvPr/>
        </p:nvCxnSpPr>
        <p:spPr>
          <a:xfrm>
            <a:off x="6649926" y="1146677"/>
            <a:ext cx="1970754" cy="2354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5006425" y="1475819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0</a:t>
            </a:r>
            <a:endParaRPr lang="en-ZA" sz="1400" b="1" dirty="0"/>
          </a:p>
        </p:txBody>
      </p:sp>
      <p:sp>
        <p:nvSpPr>
          <p:cNvPr id="350" name="Rectangle 349"/>
          <p:cNvSpPr/>
          <p:nvPr/>
        </p:nvSpPr>
        <p:spPr>
          <a:xfrm>
            <a:off x="5780583" y="105273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0</a:t>
            </a:r>
            <a:endParaRPr lang="en-ZA" sz="1400" b="1" dirty="0"/>
          </a:p>
        </p:txBody>
      </p:sp>
      <p:sp>
        <p:nvSpPr>
          <p:cNvPr id="351" name="Rectangle 350"/>
          <p:cNvSpPr/>
          <p:nvPr/>
        </p:nvSpPr>
        <p:spPr>
          <a:xfrm>
            <a:off x="5708575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0</a:t>
            </a:r>
            <a:endParaRPr lang="en-ZA" sz="1400" b="1" dirty="0"/>
          </a:p>
        </p:txBody>
      </p:sp>
      <p:sp>
        <p:nvSpPr>
          <p:cNvPr id="352" name="Rectangle 351"/>
          <p:cNvSpPr/>
          <p:nvPr/>
        </p:nvSpPr>
        <p:spPr>
          <a:xfrm>
            <a:off x="7085692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 smtClean="0"/>
              <a:t>0</a:t>
            </a:r>
            <a:endParaRPr lang="en-ZA" sz="1400" b="1" dirty="0"/>
          </a:p>
        </p:txBody>
      </p:sp>
      <p:sp>
        <p:nvSpPr>
          <p:cNvPr id="353" name="Rectangle 352"/>
          <p:cNvSpPr/>
          <p:nvPr/>
        </p:nvSpPr>
        <p:spPr>
          <a:xfrm>
            <a:off x="7218366" y="2780928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354" name="Rectangle 353"/>
          <p:cNvSpPr/>
          <p:nvPr/>
        </p:nvSpPr>
        <p:spPr>
          <a:xfrm>
            <a:off x="8498669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6428655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7812360" y="3212976"/>
            <a:ext cx="28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1400" b="1" dirty="0"/>
              <a:t>1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3461400" y="4516343"/>
            <a:ext cx="6944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000001</a:t>
            </a:r>
            <a:endParaRPr lang="en-US" sz="1400" dirty="0" smtClean="0"/>
          </a:p>
        </p:txBody>
      </p:sp>
      <p:sp>
        <p:nvSpPr>
          <p:cNvPr id="358" name="TextBox 357"/>
          <p:cNvSpPr txBox="1"/>
          <p:nvPr/>
        </p:nvSpPr>
        <p:spPr>
          <a:xfrm>
            <a:off x="4192850" y="4516740"/>
            <a:ext cx="6094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00001</a:t>
            </a:r>
            <a:endParaRPr lang="en-US" sz="1400" dirty="0" smtClean="0"/>
          </a:p>
        </p:txBody>
      </p:sp>
      <p:sp>
        <p:nvSpPr>
          <p:cNvPr id="359" name="TextBox 358"/>
          <p:cNvSpPr txBox="1"/>
          <p:nvPr/>
        </p:nvSpPr>
        <p:spPr>
          <a:xfrm>
            <a:off x="4924546" y="451634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0001</a:t>
            </a:r>
            <a:endParaRPr lang="en-US" sz="1400" dirty="0" smtClean="0"/>
          </a:p>
        </p:txBody>
      </p:sp>
      <p:sp>
        <p:nvSpPr>
          <p:cNvPr id="360" name="TextBox 359"/>
          <p:cNvSpPr txBox="1"/>
          <p:nvPr/>
        </p:nvSpPr>
        <p:spPr>
          <a:xfrm>
            <a:off x="5614527" y="4516740"/>
            <a:ext cx="52450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0010</a:t>
            </a:r>
            <a:endParaRPr lang="en-US" sz="1400" dirty="0" smtClean="0"/>
          </a:p>
        </p:txBody>
      </p:sp>
      <p:sp>
        <p:nvSpPr>
          <p:cNvPr id="361" name="TextBox 360"/>
          <p:cNvSpPr txBox="1"/>
          <p:nvPr/>
        </p:nvSpPr>
        <p:spPr>
          <a:xfrm>
            <a:off x="6304127" y="4516740"/>
            <a:ext cx="52450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0011</a:t>
            </a:r>
            <a:endParaRPr lang="en-US" sz="1400" dirty="0" smtClean="0"/>
          </a:p>
        </p:txBody>
      </p:sp>
      <p:sp>
        <p:nvSpPr>
          <p:cNvPr id="362" name="TextBox 361"/>
          <p:cNvSpPr txBox="1"/>
          <p:nvPr/>
        </p:nvSpPr>
        <p:spPr>
          <a:xfrm>
            <a:off x="7035254" y="4516343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010</a:t>
            </a:r>
            <a:endParaRPr lang="en-US" sz="1400" dirty="0" smtClean="0"/>
          </a:p>
        </p:txBody>
      </p:sp>
      <p:sp>
        <p:nvSpPr>
          <p:cNvPr id="363" name="TextBox 362"/>
          <p:cNvSpPr txBox="1"/>
          <p:nvPr/>
        </p:nvSpPr>
        <p:spPr>
          <a:xfrm>
            <a:off x="7725112" y="4516740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011</a:t>
            </a:r>
            <a:endParaRPr lang="en-US" sz="1400" dirty="0" smtClean="0"/>
          </a:p>
        </p:txBody>
      </p:sp>
      <p:sp>
        <p:nvSpPr>
          <p:cNvPr id="364" name="TextBox 363"/>
          <p:cNvSpPr txBox="1"/>
          <p:nvPr/>
        </p:nvSpPr>
        <p:spPr>
          <a:xfrm>
            <a:off x="8497889" y="4516358"/>
            <a:ext cx="2696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400" dirty="0" smtClean="0"/>
          </a:p>
        </p:txBody>
      </p:sp>
      <p:sp>
        <p:nvSpPr>
          <p:cNvPr id="367" name="Rounded Rectangle 366"/>
          <p:cNvSpPr/>
          <p:nvPr/>
        </p:nvSpPr>
        <p:spPr>
          <a:xfrm>
            <a:off x="4860032" y="5013176"/>
            <a:ext cx="4104456" cy="289441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100" dirty="0" smtClean="0"/>
              <a:t>Efficiency of 2</a:t>
            </a:r>
            <a:r>
              <a:rPr lang="en-US" sz="1100" baseline="30000" dirty="0" smtClean="0"/>
              <a:t>nd</a:t>
            </a:r>
            <a:r>
              <a:rPr lang="en-US" sz="1100" dirty="0" smtClean="0"/>
              <a:t> approach</a:t>
            </a:r>
            <a:r>
              <a:rPr lang="en-US" sz="1100" baseline="-25000" dirty="0" smtClean="0"/>
              <a:t> </a:t>
            </a:r>
            <a:r>
              <a:rPr lang="en-ZA" sz="1100" dirty="0" smtClean="0"/>
              <a:t>= 2.3136 ÷ 2.33 = </a:t>
            </a:r>
            <a:r>
              <a:rPr lang="en-ZA" sz="1100" dirty="0" smtClean="0">
                <a:solidFill>
                  <a:srgbClr val="FF0000"/>
                </a:solidFill>
              </a:rPr>
              <a:t>99.30</a:t>
            </a:r>
            <a:r>
              <a:rPr lang="en-ZA" sz="600" dirty="0" smtClean="0">
                <a:solidFill>
                  <a:srgbClr val="FF0000"/>
                </a:solidFill>
              </a:rPr>
              <a:t> </a:t>
            </a:r>
            <a:r>
              <a:rPr lang="en-ZA" sz="1100" dirty="0" smtClean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373" name="Rounded Rectangle 372"/>
          <p:cNvSpPr/>
          <p:nvPr/>
        </p:nvSpPr>
        <p:spPr>
          <a:xfrm>
            <a:off x="1187624" y="5517232"/>
            <a:ext cx="2919445" cy="9838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We’ve improved the efficiency of the compression at the expense of a larger tree</a:t>
            </a:r>
            <a:endParaRPr lang="en-ZA" sz="1400" dirty="0"/>
          </a:p>
        </p:txBody>
      </p:sp>
      <p:sp>
        <p:nvSpPr>
          <p:cNvPr id="374" name="Rounded Rectangle 373"/>
          <p:cNvSpPr/>
          <p:nvPr/>
        </p:nvSpPr>
        <p:spPr>
          <a:xfrm>
            <a:off x="5407356" y="5517232"/>
            <a:ext cx="2909060" cy="9838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Why would a larger tree present a potential problem in a practical setting?</a:t>
            </a:r>
            <a:endParaRPr lang="en-ZA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539552" y="860999"/>
            <a:ext cx="3809428" cy="11998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Now let’s create an encoding for </a:t>
            </a:r>
            <a:r>
              <a:rPr lang="en-ZA" sz="1100" b="1" dirty="0" smtClean="0">
                <a:solidFill>
                  <a:srgbClr val="FF0000"/>
                </a:solidFill>
              </a:rPr>
              <a:t>pairs of symbols</a:t>
            </a:r>
          </a:p>
          <a:p>
            <a:pPr algn="ctr"/>
            <a:endParaRPr lang="en-ZA" sz="200" dirty="0"/>
          </a:p>
          <a:p>
            <a:pPr algn="ctr"/>
            <a:r>
              <a:rPr lang="en-ZA" sz="1100" dirty="0" smtClean="0"/>
              <a:t>We need to generate codes for all possible pairs</a:t>
            </a:r>
          </a:p>
          <a:p>
            <a:pPr algn="ctr"/>
            <a:endParaRPr lang="en-ZA" sz="200" dirty="0"/>
          </a:p>
          <a:p>
            <a:pPr algn="ctr"/>
            <a:r>
              <a:rPr lang="en-ZA" sz="1100" dirty="0" smtClean="0"/>
              <a:t>AA AB AC BA BB BC CA CB CC</a:t>
            </a:r>
          </a:p>
          <a:p>
            <a:pPr algn="ctr"/>
            <a:endParaRPr lang="en-ZA" sz="200" dirty="0" smtClean="0"/>
          </a:p>
          <a:p>
            <a:pPr algn="ctr"/>
            <a:r>
              <a:rPr lang="en-ZA" sz="1100" dirty="0" smtClean="0"/>
              <a:t>Probabilities are computed as the product of the probabilities for both symbols</a:t>
            </a:r>
            <a:endParaRPr lang="en-ZA" sz="1100" dirty="0"/>
          </a:p>
          <a:p>
            <a:pPr algn="ctr"/>
            <a:endParaRPr lang="en-ZA" sz="200" dirty="0"/>
          </a:p>
          <a:p>
            <a:pPr algn="ctr"/>
            <a:r>
              <a:rPr lang="en-ZA" sz="1100" dirty="0" smtClean="0"/>
              <a:t>Encodings are ordered according to entropy</a:t>
            </a:r>
            <a:endParaRPr lang="en-ZA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7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animBg="1"/>
      <p:bldP spid="366" grpId="1" animBg="1"/>
      <p:bldP spid="365" grpId="0" animBg="1"/>
      <p:bldP spid="365" grpId="1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 animBg="1"/>
      <p:bldP spid="137" grpId="0" animBg="1"/>
      <p:bldP spid="138" grpId="0"/>
      <p:bldP spid="139" grpId="0"/>
      <p:bldP spid="140" grpId="0"/>
      <p:bldP spid="191" grpId="0" animBg="1"/>
      <p:bldP spid="192" grpId="0" animBg="1"/>
      <p:bldP spid="193" grpId="0"/>
      <p:bldP spid="197" grpId="0"/>
      <p:bldP spid="198" grpId="0"/>
      <p:bldP spid="203" grpId="0"/>
      <p:bldP spid="204" grpId="0"/>
      <p:bldP spid="205" grpId="0"/>
      <p:bldP spid="206" grpId="0"/>
      <p:bldP spid="219" grpId="0" animBg="1"/>
      <p:bldP spid="220" grpId="0" animBg="1"/>
      <p:bldP spid="221" grpId="0" animBg="1"/>
      <p:bldP spid="222" grpId="0" animBg="1"/>
      <p:bldP spid="248" grpId="0" animBg="1"/>
      <p:bldP spid="248" grpId="1" animBg="1"/>
      <p:bldP spid="249" grpId="0" animBg="1"/>
      <p:bldP spid="249" grpId="1" animBg="1"/>
      <p:bldP spid="289" grpId="0" animBg="1"/>
      <p:bldP spid="290" grpId="0" animBg="1"/>
      <p:bldP spid="306" grpId="0" animBg="1"/>
      <p:bldP spid="310" grpId="0" animBg="1"/>
      <p:bldP spid="320" grpId="0" animBg="1"/>
      <p:bldP spid="349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2" grpId="0"/>
      <p:bldP spid="363" grpId="0"/>
      <p:bldP spid="364" grpId="0"/>
      <p:bldP spid="367" grpId="0" animBg="1"/>
      <p:bldP spid="373" grpId="0" animBg="1"/>
      <p:bldP spid="374" grpId="0" animBg="1"/>
      <p:bldP spid="87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5741" y="4983335"/>
            <a:ext cx="8062269" cy="1542009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chemeClr val="accent5"/>
                </a:solidFill>
              </a:rPr>
              <a:t>Time complexity </a:t>
            </a:r>
            <a:r>
              <a:rPr lang="en-ZA" dirty="0" smtClean="0"/>
              <a:t>reduction</a:t>
            </a:r>
          </a:p>
          <a:p>
            <a:pPr lvl="1"/>
            <a:r>
              <a:rPr lang="en-ZA" dirty="0" smtClean="0"/>
              <a:t>Through algorithm design and algorithm optimisation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Space complexity</a:t>
            </a:r>
            <a:r>
              <a:rPr lang="en-ZA" dirty="0" smtClean="0"/>
              <a:t> reduction</a:t>
            </a:r>
          </a:p>
          <a:p>
            <a:pPr lvl="1"/>
            <a:r>
              <a:rPr lang="en-ZA" dirty="0" smtClean="0"/>
              <a:t>Through data structure design and data compression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/>
          <a:lstStyle/>
          <a:p>
            <a:r>
              <a:rPr lang="en-ZA" dirty="0" smtClean="0"/>
              <a:t>Computational Complexity</a:t>
            </a:r>
            <a:endParaRPr lang="en-Z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07456876"/>
              </p:ext>
            </p:extLst>
          </p:nvPr>
        </p:nvGraphicFramePr>
        <p:xfrm>
          <a:off x="1115616" y="1301582"/>
          <a:ext cx="7401431" cy="3393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3429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5740" y="1194486"/>
            <a:ext cx="8062269" cy="5189838"/>
          </a:xfrm>
        </p:spPr>
        <p:txBody>
          <a:bodyPr>
            <a:normAutofit/>
          </a:bodyPr>
          <a:lstStyle/>
          <a:p>
            <a:r>
              <a:rPr lang="en-ZA" dirty="0" smtClean="0"/>
              <a:t>Suppose you want to ship pillows, and have to pay per box</a:t>
            </a:r>
          </a:p>
          <a:p>
            <a:endParaRPr lang="en-ZA" dirty="0">
              <a:solidFill>
                <a:schemeClr val="accent5"/>
              </a:solidFill>
            </a:endParaRPr>
          </a:p>
          <a:p>
            <a:endParaRPr lang="en-ZA" dirty="0" smtClean="0">
              <a:solidFill>
                <a:schemeClr val="accent5"/>
              </a:solidFill>
            </a:endParaRPr>
          </a:p>
          <a:p>
            <a:endParaRPr lang="en-ZA" dirty="0" smtClean="0">
              <a:solidFill>
                <a:schemeClr val="accent5"/>
              </a:solidFill>
            </a:endParaRPr>
          </a:p>
          <a:p>
            <a:endParaRPr lang="en-ZA" dirty="0">
              <a:solidFill>
                <a:schemeClr val="accent5"/>
              </a:solidFill>
            </a:endParaRPr>
          </a:p>
          <a:p>
            <a:endParaRPr lang="en-ZA" dirty="0" smtClean="0">
              <a:solidFill>
                <a:schemeClr val="accent5"/>
              </a:solidFill>
            </a:endParaRPr>
          </a:p>
          <a:p>
            <a:endParaRPr lang="en-ZA" dirty="0">
              <a:solidFill>
                <a:schemeClr val="accent5"/>
              </a:solidFill>
            </a:endParaRPr>
          </a:p>
          <a:p>
            <a:r>
              <a:rPr lang="en-ZA" dirty="0" smtClean="0"/>
              <a:t>The more pillows you stuff into a single box, the better</a:t>
            </a:r>
          </a:p>
          <a:p>
            <a:r>
              <a:rPr lang="en-ZA" dirty="0" smtClean="0"/>
              <a:t>If you squeeze </a:t>
            </a:r>
            <a:r>
              <a:rPr lang="en-ZA" dirty="0" smtClean="0">
                <a:solidFill>
                  <a:srgbClr val="0070C0"/>
                </a:solidFill>
              </a:rPr>
              <a:t>all the air out</a:t>
            </a:r>
            <a:r>
              <a:rPr lang="en-ZA" dirty="0" smtClean="0"/>
              <a:t>, more pillows will fit into </a:t>
            </a:r>
            <a:r>
              <a:rPr lang="en-ZA" dirty="0"/>
              <a:t>a</a:t>
            </a:r>
            <a:r>
              <a:rPr lang="en-ZA" dirty="0" smtClean="0"/>
              <a:t> box</a:t>
            </a:r>
          </a:p>
          <a:p>
            <a:r>
              <a:rPr lang="en-ZA" dirty="0" smtClean="0"/>
              <a:t>Once out of the box, the pillows can be fluffed up again</a:t>
            </a:r>
          </a:p>
          <a:p>
            <a:r>
              <a:rPr lang="en-ZA" dirty="0" smtClean="0">
                <a:solidFill>
                  <a:srgbClr val="7030A0"/>
                </a:solidFill>
              </a:rPr>
              <a:t>Data compression</a:t>
            </a:r>
          </a:p>
          <a:p>
            <a:pPr lvl="1"/>
            <a:r>
              <a:rPr lang="en-ZA" dirty="0" smtClean="0"/>
              <a:t>“Squeezes the air out of pillows”</a:t>
            </a:r>
            <a:endParaRPr lang="en-ZA" dirty="0" smtClean="0">
              <a:solidFill>
                <a:srgbClr val="FF0000"/>
              </a:solidFill>
            </a:endParaRPr>
          </a:p>
          <a:p>
            <a:pPr lvl="1"/>
            <a:r>
              <a:rPr lang="en-ZA" dirty="0"/>
              <a:t>G</a:t>
            </a:r>
            <a:r>
              <a:rPr lang="en-ZA" dirty="0" smtClean="0"/>
              <a:t>etting rid of irrelevant parts of data that can be restored easily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/>
          <a:lstStyle/>
          <a:p>
            <a:r>
              <a:rPr lang="en-ZA" dirty="0" smtClean="0"/>
              <a:t>Data Compression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5" y="1933416"/>
            <a:ext cx="2089722" cy="1532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00" y="1855155"/>
            <a:ext cx="2303157" cy="1688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80" y="1700808"/>
            <a:ext cx="2525463" cy="19976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33883" y="2608919"/>
            <a:ext cx="600193" cy="42836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ight Arrow 8"/>
          <p:cNvSpPr/>
          <p:nvPr/>
        </p:nvSpPr>
        <p:spPr>
          <a:xfrm>
            <a:off x="5816925" y="2608918"/>
            <a:ext cx="600193" cy="42836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250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5740" y="1194486"/>
            <a:ext cx="8062269" cy="5329882"/>
          </a:xfrm>
        </p:spPr>
        <p:txBody>
          <a:bodyPr>
            <a:normAutofit/>
          </a:bodyPr>
          <a:lstStyle/>
          <a:p>
            <a:r>
              <a:rPr lang="en-ZA" dirty="0" smtClean="0"/>
              <a:t>What is information?</a:t>
            </a:r>
            <a:endParaRPr lang="en-ZA" dirty="0" smtClean="0">
              <a:solidFill>
                <a:schemeClr val="accent5"/>
              </a:solidFill>
            </a:endParaRPr>
          </a:p>
          <a:p>
            <a:pPr lvl="1"/>
            <a:r>
              <a:rPr lang="en-ZA" dirty="0" smtClean="0"/>
              <a:t>The </a:t>
            </a:r>
            <a:r>
              <a:rPr lang="en-ZA" dirty="0" smtClean="0">
                <a:solidFill>
                  <a:schemeClr val="accent5"/>
                </a:solidFill>
              </a:rPr>
              <a:t>meaning</a:t>
            </a:r>
            <a:r>
              <a:rPr lang="en-ZA" dirty="0" smtClean="0"/>
              <a:t> associated with data</a:t>
            </a:r>
          </a:p>
          <a:p>
            <a:pPr lvl="1"/>
            <a:r>
              <a:rPr lang="en-ZA" dirty="0" smtClean="0"/>
              <a:t>Yes, No, Yes, No, No, Yes</a:t>
            </a:r>
          </a:p>
          <a:p>
            <a:pPr lvl="1"/>
            <a:r>
              <a:rPr lang="en-ZA" dirty="0" smtClean="0"/>
              <a:t>1 0 1 0 0 1</a:t>
            </a:r>
          </a:p>
          <a:p>
            <a:pPr lvl="1"/>
            <a:r>
              <a:rPr lang="en-ZA" dirty="0" smtClean="0"/>
              <a:t>Both sequences contain the same amount of </a:t>
            </a:r>
            <a:r>
              <a:rPr lang="en-ZA" dirty="0" smtClean="0">
                <a:solidFill>
                  <a:schemeClr val="accent5"/>
                </a:solidFill>
              </a:rPr>
              <a:t>information</a:t>
            </a:r>
          </a:p>
          <a:p>
            <a:pPr lvl="1"/>
            <a:r>
              <a:rPr lang="en-ZA" dirty="0" smtClean="0"/>
              <a:t>Compression </a:t>
            </a:r>
            <a:r>
              <a:rPr lang="en-ZA" dirty="0" smtClean="0">
                <a:solidFill>
                  <a:srgbClr val="FF0000"/>
                </a:solidFill>
              </a:rPr>
              <a:t>maximises the amount of information per bit</a:t>
            </a:r>
          </a:p>
          <a:p>
            <a:r>
              <a:rPr lang="en-ZA" dirty="0" smtClean="0">
                <a:solidFill>
                  <a:schemeClr val="accent5"/>
                </a:solidFill>
              </a:rPr>
              <a:t>How many bits </a:t>
            </a:r>
            <a:r>
              <a:rPr lang="en-ZA" dirty="0" smtClean="0"/>
              <a:t>do we need to store information?</a:t>
            </a:r>
          </a:p>
          <a:p>
            <a:pPr lvl="1"/>
            <a:r>
              <a:rPr lang="en-ZA" dirty="0" smtClean="0"/>
              <a:t>Use as few as possible!</a:t>
            </a:r>
          </a:p>
          <a:p>
            <a:pPr lvl="1"/>
            <a:r>
              <a:rPr lang="en-ZA" dirty="0" smtClean="0"/>
              <a:t>For </a:t>
            </a:r>
            <a:r>
              <a:rPr lang="en-ZA" dirty="0" smtClean="0">
                <a:solidFill>
                  <a:schemeClr val="accent5"/>
                </a:solidFill>
              </a:rPr>
              <a:t>{Yes, No}</a:t>
            </a:r>
            <a:r>
              <a:rPr lang="en-ZA" dirty="0" smtClean="0"/>
              <a:t>, use </a:t>
            </a:r>
            <a:r>
              <a:rPr lang="en-ZA" u="sng" dirty="0" smtClean="0"/>
              <a:t>1 bit</a:t>
            </a:r>
            <a:r>
              <a:rPr lang="en-ZA" dirty="0" smtClean="0"/>
              <a:t>, that can be either </a:t>
            </a:r>
            <a:r>
              <a:rPr lang="en-ZA" dirty="0" smtClean="0">
                <a:solidFill>
                  <a:srgbClr val="FF0000"/>
                </a:solidFill>
              </a:rPr>
              <a:t>1</a:t>
            </a:r>
            <a:r>
              <a:rPr lang="en-ZA" dirty="0" smtClean="0"/>
              <a:t> (Yes) or </a:t>
            </a:r>
            <a:r>
              <a:rPr lang="en-ZA" dirty="0" smtClean="0">
                <a:solidFill>
                  <a:srgbClr val="FF0000"/>
                </a:solidFill>
              </a:rPr>
              <a:t>0</a:t>
            </a:r>
            <a:r>
              <a:rPr lang="en-ZA" dirty="0" smtClean="0"/>
              <a:t> (No)</a:t>
            </a:r>
          </a:p>
          <a:p>
            <a:pPr lvl="1"/>
            <a:r>
              <a:rPr lang="en-ZA" dirty="0" smtClean="0"/>
              <a:t>What if we had four symbols in a set?</a:t>
            </a:r>
          </a:p>
          <a:p>
            <a:pPr lvl="2"/>
            <a:r>
              <a:rPr lang="en-ZA" sz="1600" dirty="0" smtClean="0">
                <a:solidFill>
                  <a:schemeClr val="accent2">
                    <a:lumMod val="75000"/>
                  </a:schemeClr>
                </a:solidFill>
              </a:rPr>
              <a:t>{sunny, rainy, cloudy, foggy} </a:t>
            </a:r>
            <a:r>
              <a:rPr lang="en-ZA" sz="1600" dirty="0" smtClean="0">
                <a:solidFill>
                  <a:srgbClr val="0070C0"/>
                </a:solidFill>
              </a:rPr>
              <a:t>= {0, 1, 2, 3}</a:t>
            </a:r>
          </a:p>
          <a:p>
            <a:pPr lvl="2"/>
            <a:r>
              <a:rPr lang="en-ZA" sz="1600" dirty="0" smtClean="0"/>
              <a:t>If we use binary to represent </a:t>
            </a:r>
            <a:r>
              <a:rPr lang="en-ZA" sz="1600" dirty="0" smtClean="0">
                <a:solidFill>
                  <a:srgbClr val="0070C0"/>
                </a:solidFill>
              </a:rPr>
              <a:t>N = 4</a:t>
            </a:r>
            <a:r>
              <a:rPr lang="en-ZA" sz="1600" dirty="0" smtClean="0"/>
              <a:t>, we can use</a:t>
            </a:r>
            <a:r>
              <a:rPr lang="en-ZA" sz="1600" dirty="0" smtClean="0">
                <a:solidFill>
                  <a:srgbClr val="0070C0"/>
                </a:solidFill>
              </a:rPr>
              <a:t> </a:t>
            </a:r>
            <a:r>
              <a:rPr lang="en-ZA" sz="1600" dirty="0" err="1" smtClean="0">
                <a:solidFill>
                  <a:srgbClr val="FF0000"/>
                </a:solidFill>
              </a:rPr>
              <a:t>lg</a:t>
            </a:r>
            <a:r>
              <a:rPr lang="en-ZA" sz="1600" dirty="0" smtClean="0">
                <a:solidFill>
                  <a:srgbClr val="FF0000"/>
                </a:solidFill>
              </a:rPr>
              <a:t> N = 2 bits</a:t>
            </a:r>
            <a:r>
              <a:rPr lang="en-ZA" sz="1600" dirty="0" smtClean="0"/>
              <a:t> instead</a:t>
            </a:r>
            <a:endParaRPr lang="en-ZA" sz="1600" dirty="0" smtClean="0">
              <a:solidFill>
                <a:srgbClr val="0070C0"/>
              </a:solidFill>
            </a:endParaRPr>
          </a:p>
          <a:p>
            <a:pPr lvl="1"/>
            <a:r>
              <a:rPr lang="en-ZA" dirty="0" smtClean="0"/>
              <a:t>What if we want to encode all 26 letters in the alphabet?</a:t>
            </a:r>
          </a:p>
          <a:p>
            <a:pPr lvl="2"/>
            <a:r>
              <a:rPr lang="en-ZA" sz="1600" dirty="0" smtClean="0"/>
              <a:t>How many bits must be reserved </a:t>
            </a:r>
            <a:r>
              <a:rPr lang="en-ZA" sz="1600" i="1" dirty="0" smtClean="0"/>
              <a:t>per character</a:t>
            </a:r>
            <a:r>
              <a:rPr lang="en-ZA" sz="1600" dirty="0" smtClean="0"/>
              <a:t>?</a:t>
            </a:r>
          </a:p>
          <a:p>
            <a:pPr lvl="2"/>
            <a:r>
              <a:rPr lang="en-ZA" sz="1600" dirty="0" smtClean="0"/>
              <a:t>If we use binary to represent </a:t>
            </a:r>
            <a:r>
              <a:rPr lang="en-ZA" sz="1600" dirty="0" smtClean="0">
                <a:solidFill>
                  <a:srgbClr val="0070C0"/>
                </a:solidFill>
              </a:rPr>
              <a:t>N = 26</a:t>
            </a:r>
            <a:r>
              <a:rPr lang="en-ZA" sz="1600" dirty="0" smtClean="0"/>
              <a:t>, we can use</a:t>
            </a:r>
            <a:r>
              <a:rPr lang="en-ZA" sz="1600" dirty="0" smtClean="0">
                <a:solidFill>
                  <a:srgbClr val="0070C0"/>
                </a:solidFill>
              </a:rPr>
              <a:t> </a:t>
            </a:r>
            <a:r>
              <a:rPr lang="en-ZA" sz="1600" dirty="0" err="1" smtClean="0">
                <a:solidFill>
                  <a:srgbClr val="FF0000"/>
                </a:solidFill>
              </a:rPr>
              <a:t>lg</a:t>
            </a:r>
            <a:r>
              <a:rPr lang="en-ZA" sz="1600" dirty="0" smtClean="0">
                <a:solidFill>
                  <a:srgbClr val="FF0000"/>
                </a:solidFill>
              </a:rPr>
              <a:t> N = 4.7 = 5 bits</a:t>
            </a:r>
            <a:endParaRPr lang="en-ZA" sz="1600" dirty="0">
              <a:solidFill>
                <a:srgbClr val="0070C0"/>
              </a:solidFill>
            </a:endParaRPr>
          </a:p>
          <a:p>
            <a:pPr lvl="2"/>
            <a:r>
              <a:rPr lang="en-ZA" sz="1600" dirty="0" smtClean="0">
                <a:solidFill>
                  <a:srgbClr val="00B050"/>
                </a:solidFill>
              </a:rPr>
              <a:t>But can we do better?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5740" y="1033704"/>
            <a:ext cx="8062269" cy="5635656"/>
          </a:xfrm>
        </p:spPr>
        <p:txBody>
          <a:bodyPr>
            <a:normAutofit fontScale="92500" lnSpcReduction="10000"/>
          </a:bodyPr>
          <a:lstStyle/>
          <a:p>
            <a:r>
              <a:rPr lang="en-ZA" dirty="0" smtClean="0">
                <a:solidFill>
                  <a:srgbClr val="0070C0"/>
                </a:solidFill>
              </a:rPr>
              <a:t>Entropy</a:t>
            </a:r>
            <a:r>
              <a:rPr lang="en-ZA" dirty="0" smtClean="0"/>
              <a:t> is a measure</a:t>
            </a:r>
          </a:p>
          <a:p>
            <a:pPr lvl="1"/>
            <a:r>
              <a:rPr lang="en-ZA" dirty="0" smtClean="0"/>
              <a:t>Higher entropy denotes more unpredictability, surprise, or chaos</a:t>
            </a:r>
          </a:p>
          <a:p>
            <a:pPr lvl="1"/>
            <a:r>
              <a:rPr lang="en-ZA" dirty="0" smtClean="0"/>
              <a:t>Also considered to be a measure of </a:t>
            </a:r>
            <a:r>
              <a:rPr lang="en-ZA" dirty="0" smtClean="0">
                <a:solidFill>
                  <a:srgbClr val="0070C0"/>
                </a:solidFill>
              </a:rPr>
              <a:t>information</a:t>
            </a:r>
          </a:p>
          <a:p>
            <a:r>
              <a:rPr lang="en-ZA" dirty="0" smtClean="0"/>
              <a:t>Suppose you have a bag of </a:t>
            </a:r>
            <a:r>
              <a:rPr lang="en-ZA" dirty="0" smtClean="0">
                <a:solidFill>
                  <a:srgbClr val="FF0000"/>
                </a:solidFill>
              </a:rPr>
              <a:t>red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/>
                </a:solidFill>
              </a:rPr>
              <a:t>blue</a:t>
            </a:r>
            <a:r>
              <a:rPr lang="en-ZA" dirty="0" smtClean="0"/>
              <a:t> marbles</a:t>
            </a:r>
          </a:p>
          <a:p>
            <a:endParaRPr lang="en-ZA" i="1" dirty="0" smtClean="0">
              <a:solidFill>
                <a:srgbClr val="00B050"/>
              </a:solidFill>
            </a:endParaRPr>
          </a:p>
          <a:p>
            <a:endParaRPr lang="en-ZA" i="1" dirty="0">
              <a:solidFill>
                <a:srgbClr val="00B050"/>
              </a:solidFill>
            </a:endParaRPr>
          </a:p>
          <a:p>
            <a:endParaRPr lang="en-ZA" i="1" dirty="0" smtClean="0">
              <a:solidFill>
                <a:srgbClr val="00B050"/>
              </a:solidFill>
            </a:endParaRPr>
          </a:p>
          <a:p>
            <a:endParaRPr lang="en-ZA" i="1" dirty="0">
              <a:solidFill>
                <a:srgbClr val="00B050"/>
              </a:solidFill>
            </a:endParaRPr>
          </a:p>
          <a:p>
            <a:endParaRPr lang="en-ZA" i="1" dirty="0" smtClean="0">
              <a:solidFill>
                <a:srgbClr val="00B050"/>
              </a:solidFill>
            </a:endParaRPr>
          </a:p>
          <a:p>
            <a:endParaRPr lang="en-ZA" i="1" dirty="0">
              <a:solidFill>
                <a:srgbClr val="00B050"/>
              </a:solidFill>
            </a:endParaRPr>
          </a:p>
          <a:p>
            <a:endParaRPr lang="en-ZA" i="1" dirty="0" smtClean="0">
              <a:solidFill>
                <a:srgbClr val="00B050"/>
              </a:solidFill>
            </a:endParaRPr>
          </a:p>
          <a:p>
            <a:endParaRPr lang="en-ZA" i="1" dirty="0">
              <a:solidFill>
                <a:srgbClr val="00B050"/>
              </a:solidFill>
            </a:endParaRPr>
          </a:p>
          <a:p>
            <a:r>
              <a:rPr lang="en-ZA" dirty="0" smtClean="0"/>
              <a:t>You take a random marble out of the bag</a:t>
            </a:r>
          </a:p>
          <a:p>
            <a:r>
              <a:rPr lang="en-ZA" dirty="0" smtClean="0"/>
              <a:t>If the bag holds an </a:t>
            </a:r>
            <a:r>
              <a:rPr lang="en-ZA" dirty="0" smtClean="0">
                <a:solidFill>
                  <a:schemeClr val="accent5"/>
                </a:solidFill>
              </a:rPr>
              <a:t>equal number</a:t>
            </a:r>
            <a:r>
              <a:rPr lang="en-ZA" dirty="0" smtClean="0"/>
              <a:t> of red and blue marbles</a:t>
            </a:r>
          </a:p>
          <a:p>
            <a:pPr lvl="1"/>
            <a:r>
              <a:rPr lang="en-ZA" dirty="0" smtClean="0"/>
              <a:t>How surprised would you be by its colour?</a:t>
            </a:r>
          </a:p>
          <a:p>
            <a:pPr lvl="1"/>
            <a:r>
              <a:rPr lang="en-ZA" dirty="0" smtClean="0"/>
              <a:t>In other words, can you predict what colour it will be?</a:t>
            </a:r>
          </a:p>
          <a:p>
            <a:r>
              <a:rPr lang="en-ZA" dirty="0" smtClean="0"/>
              <a:t>If the bag holds </a:t>
            </a:r>
            <a:r>
              <a:rPr lang="en-ZA" dirty="0" smtClean="0">
                <a:solidFill>
                  <a:schemeClr val="accent5"/>
                </a:solidFill>
              </a:rPr>
              <a:t>only blue marbles</a:t>
            </a:r>
            <a:r>
              <a:rPr lang="en-ZA" dirty="0" smtClean="0"/>
              <a:t>?</a:t>
            </a:r>
          </a:p>
          <a:p>
            <a:r>
              <a:rPr lang="en-ZA" dirty="0"/>
              <a:t>I</a:t>
            </a:r>
            <a:r>
              <a:rPr lang="en-ZA" dirty="0" smtClean="0"/>
              <a:t>f the bag holds </a:t>
            </a:r>
            <a:r>
              <a:rPr lang="en-ZA" dirty="0" smtClean="0">
                <a:solidFill>
                  <a:srgbClr val="FF0000"/>
                </a:solidFill>
              </a:rPr>
              <a:t>mostly red marbles</a:t>
            </a:r>
            <a:r>
              <a:rPr lang="en-ZA" dirty="0" smtClean="0"/>
              <a:t>, with </a:t>
            </a:r>
            <a:r>
              <a:rPr lang="en-ZA" dirty="0" smtClean="0">
                <a:solidFill>
                  <a:schemeClr val="accent5"/>
                </a:solidFill>
              </a:rPr>
              <a:t>1 or 2 blue ones</a:t>
            </a:r>
            <a:r>
              <a:rPr lang="en-ZA" dirty="0" smtClean="0"/>
              <a:t>?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32" y="2370728"/>
            <a:ext cx="1617253" cy="2178192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/>
          <a:lstStyle/>
          <a:p>
            <a:r>
              <a:rPr lang="en-ZA" dirty="0" smtClean="0"/>
              <a:t>Entropy</a:t>
            </a:r>
            <a:endParaRPr lang="en-ZA" dirty="0"/>
          </a:p>
        </p:txBody>
      </p:sp>
      <p:pic>
        <p:nvPicPr>
          <p:cNvPr id="1026" name="Picture 2" descr="Red and Blue Marbles Poster | Zazzle.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04864"/>
            <a:ext cx="2592288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831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35740" y="1194486"/>
                <a:ext cx="8062269" cy="5474874"/>
              </a:xfrm>
            </p:spPr>
            <p:txBody>
              <a:bodyPr>
                <a:normAutofit/>
              </a:bodyPr>
              <a:lstStyle/>
              <a:p>
                <a:r>
                  <a:rPr lang="en-ZA" dirty="0" smtClean="0"/>
                  <a:t>We want to </a:t>
                </a:r>
                <a:r>
                  <a:rPr lang="en-ZA" dirty="0"/>
                  <a:t>c</a:t>
                </a:r>
                <a:r>
                  <a:rPr lang="en-ZA" dirty="0" smtClean="0"/>
                  <a:t>ompute minimal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average bit code length</a:t>
                </a:r>
                <a:endParaRPr lang="en-ZA" dirty="0" smtClean="0"/>
              </a:p>
              <a:p>
                <a:pPr lvl="1"/>
                <a:r>
                  <a:rPr lang="en-ZA" dirty="0" smtClean="0"/>
                  <a:t>We can use </a:t>
                </a:r>
                <a:r>
                  <a:rPr lang="en-ZA" dirty="0" smtClean="0">
                    <a:solidFill>
                      <a:srgbClr val="0070C0"/>
                    </a:solidFill>
                  </a:rPr>
                  <a:t>Shannon’s </a:t>
                </a:r>
                <a:r>
                  <a:rPr lang="en-ZA" dirty="0">
                    <a:solidFill>
                      <a:srgbClr val="0070C0"/>
                    </a:solidFill>
                  </a:rPr>
                  <a:t>entropy</a:t>
                </a:r>
                <a:endParaRPr lang="en-US" i="1" dirty="0" smtClean="0">
                  <a:latin typeface="+mj-lt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i="1" dirty="0" smtClean="0">
                    <a:latin typeface="+mj-lt"/>
                  </a:rPr>
                  <a:t>H</a:t>
                </a:r>
                <a:r>
                  <a:rPr lang="en-US" dirty="0" smtClean="0">
                    <a:latin typeface="+mj-lt"/>
                  </a:rPr>
                  <a:t>(</a:t>
                </a:r>
                <a:r>
                  <a:rPr lang="en-US" i="1" dirty="0" smtClean="0">
                    <a:latin typeface="+mj-lt"/>
                  </a:rPr>
                  <a:t>S</a:t>
                </a:r>
                <a:r>
                  <a:rPr lang="en-US" dirty="0">
                    <a:latin typeface="+mj-lt"/>
                  </a:rPr>
                  <a:t>) =</a:t>
                </a:r>
                <a:r>
                  <a:rPr lang="en-US" dirty="0">
                    <a:latin typeface="+mj-lt"/>
                    <a:sym typeface="Symbol" pitchFamily="18" charset="2"/>
                  </a:rPr>
                  <a:t> </a:t>
                </a:r>
                <a:r>
                  <a:rPr lang="en-US" i="1" dirty="0">
                    <a:solidFill>
                      <a:srgbClr val="FF0000"/>
                    </a:solidFill>
                    <a:latin typeface="+mj-lt"/>
                  </a:rPr>
                  <a:t>–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  <a:sym typeface="Symbol" pitchFamily="18" charset="2"/>
                  </a:rPr>
                  <a:t></a:t>
                </a:r>
                <a:r>
                  <a:rPr lang="en-US" i="1" baseline="-25000" dirty="0" err="1">
                    <a:solidFill>
                      <a:srgbClr val="FF0000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  <a:sym typeface="Symbol" pitchFamily="18" charset="2"/>
                  </a:rPr>
                  <a:t> </a:t>
                </a:r>
                <a:r>
                  <a:rPr lang="en-US" i="1" dirty="0">
                    <a:solidFill>
                      <a:srgbClr val="FF0000"/>
                    </a:solidFill>
                    <a:latin typeface="+mj-lt"/>
                    <a:sym typeface="Symbol" pitchFamily="18" charset="2"/>
                  </a:rPr>
                  <a:t>p</a:t>
                </a:r>
                <a:r>
                  <a:rPr lang="en-US" i="1" baseline="-25000" dirty="0">
                    <a:solidFill>
                      <a:srgbClr val="FF0000"/>
                    </a:solidFill>
                    <a:latin typeface="+mj-lt"/>
                    <a:sym typeface="Symbol" pitchFamily="18" charset="2"/>
                  </a:rPr>
                  <a:t>i</a:t>
                </a:r>
                <a:r>
                  <a:rPr lang="en-US" i="1" dirty="0">
                    <a:solidFill>
                      <a:srgbClr val="FF0000"/>
                    </a:solidFill>
                    <a:latin typeface="+mj-lt"/>
                    <a:sym typeface="Symbol" pitchFamily="18" charset="2"/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  <a:latin typeface="+mj-lt"/>
                  </a:rPr>
                  <a:t>lg</a:t>
                </a:r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(</a:t>
                </a:r>
                <a:r>
                  <a:rPr lang="en-US" i="1" dirty="0" smtClean="0">
                    <a:solidFill>
                      <a:srgbClr val="FF0000"/>
                    </a:solidFill>
                    <a:latin typeface="+mj-lt"/>
                  </a:rPr>
                  <a:t>p</a:t>
                </a:r>
                <a:r>
                  <a:rPr lang="en-US" i="1" baseline="-25000" dirty="0" smtClean="0">
                    <a:solidFill>
                      <a:srgbClr val="FF0000"/>
                    </a:solidFill>
                    <a:latin typeface="+mj-lt"/>
                  </a:rPr>
                  <a:t>i</a:t>
                </a:r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)</a:t>
                </a:r>
                <a:r>
                  <a:rPr lang="en-US" i="1" baseline="-25000" dirty="0" smtClean="0">
                    <a:solidFill>
                      <a:srgbClr val="FF0000"/>
                    </a:solidFill>
                    <a:latin typeface="+mj-lt"/>
                  </a:rPr>
                  <a:t/>
                </a:r>
                <a:br>
                  <a:rPr lang="en-US" i="1" baseline="-25000" dirty="0" smtClean="0">
                    <a:solidFill>
                      <a:srgbClr val="FF0000"/>
                    </a:solidFill>
                    <a:latin typeface="+mj-lt"/>
                  </a:rPr>
                </a:br>
                <a:r>
                  <a:rPr lang="en-US" i="1" baseline="-25000" dirty="0" smtClean="0">
                    <a:latin typeface="+mj-lt"/>
                  </a:rPr>
                  <a:t>	</a:t>
                </a:r>
                <a:r>
                  <a:rPr lang="en-US" i="1" dirty="0" smtClean="0">
                    <a:latin typeface="+mj-lt"/>
                  </a:rPr>
                  <a:t>    </a:t>
                </a:r>
                <a:r>
                  <a:rPr lang="en-US" i="1" baseline="-25000" dirty="0" smtClean="0">
                    <a:latin typeface="+mj-lt"/>
                  </a:rPr>
                  <a:t>  </a:t>
                </a:r>
                <a:r>
                  <a:rPr lang="en-US" i="1" dirty="0" smtClean="0">
                    <a:latin typeface="+mj-lt"/>
                  </a:rPr>
                  <a:t>= </a:t>
                </a:r>
                <a:r>
                  <a:rPr lang="en-US" i="1" dirty="0">
                    <a:latin typeface="+mj-lt"/>
                  </a:rPr>
                  <a:t>–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i="1" dirty="0">
                    <a:latin typeface="+mj-lt"/>
                    <a:sym typeface="Symbol" pitchFamily="18" charset="2"/>
                  </a:rPr>
                  <a:t>p</a:t>
                </a:r>
                <a:r>
                  <a:rPr lang="en-US" baseline="-25000" dirty="0">
                    <a:latin typeface="+mj-lt"/>
                    <a:sym typeface="Symbol" pitchFamily="18" charset="2"/>
                  </a:rPr>
                  <a:t>1</a:t>
                </a:r>
                <a:r>
                  <a:rPr lang="en-US" i="1" baseline="-25000" dirty="0">
                    <a:latin typeface="+mj-lt"/>
                    <a:sym typeface="Symbol" pitchFamily="18" charset="2"/>
                  </a:rPr>
                  <a:t> </a:t>
                </a:r>
                <a:r>
                  <a:rPr lang="en-US" dirty="0" err="1" smtClean="0">
                    <a:latin typeface="+mj-lt"/>
                  </a:rPr>
                  <a:t>lg</a:t>
                </a:r>
                <a:r>
                  <a:rPr lang="en-US" dirty="0" smtClean="0">
                    <a:latin typeface="+mj-lt"/>
                  </a:rPr>
                  <a:t>(</a:t>
                </a:r>
                <a:r>
                  <a:rPr lang="en-US" i="1" dirty="0" smtClean="0">
                    <a:latin typeface="+mj-lt"/>
                  </a:rPr>
                  <a:t>p</a:t>
                </a:r>
                <a:r>
                  <a:rPr lang="en-US" baseline="-25000" dirty="0" smtClean="0">
                    <a:latin typeface="+mj-lt"/>
                  </a:rPr>
                  <a:t>1</a:t>
                </a:r>
                <a:r>
                  <a:rPr lang="en-US" dirty="0" smtClean="0">
                    <a:latin typeface="+mj-lt"/>
                  </a:rPr>
                  <a:t>)</a:t>
                </a:r>
                <a:r>
                  <a:rPr lang="en-US" i="1" dirty="0" smtClean="0">
                    <a:latin typeface="+mj-lt"/>
                  </a:rPr>
                  <a:t> – </a:t>
                </a:r>
                <a:r>
                  <a:rPr lang="en-US" i="1" dirty="0">
                    <a:latin typeface="+mj-lt"/>
                  </a:rPr>
                  <a:t>… – </a:t>
                </a:r>
                <a:r>
                  <a:rPr lang="en-US" i="1" dirty="0" err="1" smtClean="0">
                    <a:latin typeface="+mj-lt"/>
                    <a:sym typeface="Symbol" pitchFamily="18" charset="2"/>
                  </a:rPr>
                  <a:t>p</a:t>
                </a:r>
                <a:r>
                  <a:rPr lang="en-US" i="1" baseline="-25000" dirty="0" err="1" smtClean="0">
                    <a:latin typeface="+mj-lt"/>
                    <a:sym typeface="Symbol" pitchFamily="18" charset="2"/>
                  </a:rPr>
                  <a:t>N</a:t>
                </a:r>
                <a:r>
                  <a:rPr lang="en-US" i="1" baseline="-25000" dirty="0" smtClean="0">
                    <a:latin typeface="+mj-lt"/>
                    <a:sym typeface="Symbol" pitchFamily="18" charset="2"/>
                  </a:rPr>
                  <a:t> </a:t>
                </a:r>
                <a:r>
                  <a:rPr lang="en-US" dirty="0" err="1" smtClean="0">
                    <a:latin typeface="+mj-lt"/>
                  </a:rPr>
                  <a:t>lg</a:t>
                </a:r>
                <a:r>
                  <a:rPr lang="en-US" dirty="0" smtClean="0">
                    <a:latin typeface="+mj-lt"/>
                  </a:rPr>
                  <a:t>(</a:t>
                </a:r>
                <a:r>
                  <a:rPr lang="en-US" i="1" dirty="0" err="1" smtClean="0">
                    <a:latin typeface="+mj-lt"/>
                  </a:rPr>
                  <a:t>p</a:t>
                </a:r>
                <a:r>
                  <a:rPr lang="en-US" i="1" baseline="-25000" dirty="0" err="1" smtClean="0">
                    <a:latin typeface="+mj-lt"/>
                  </a:rPr>
                  <a:t>N</a:t>
                </a:r>
                <a:r>
                  <a:rPr lang="en-US" dirty="0" smtClean="0">
                    <a:latin typeface="+mj-lt"/>
                  </a:rPr>
                  <a:t>)</a:t>
                </a:r>
              </a:p>
              <a:p>
                <a:pPr lvl="1"/>
                <a:r>
                  <a:rPr lang="en-US" i="1" dirty="0" smtClean="0">
                    <a:latin typeface="+mj-lt"/>
                  </a:rPr>
                  <a:t>S</a:t>
                </a:r>
                <a:r>
                  <a:rPr lang="en-US" dirty="0" smtClean="0">
                    <a:latin typeface="+mj-lt"/>
                  </a:rPr>
                  <a:t> is a</a:t>
                </a:r>
                <a:r>
                  <a:rPr lang="en-US" i="1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set of </a:t>
                </a:r>
                <a:r>
                  <a:rPr lang="en-US" i="1" dirty="0" smtClean="0">
                    <a:latin typeface="+mj-lt"/>
                  </a:rPr>
                  <a:t>N</a:t>
                </a:r>
                <a:r>
                  <a:rPr lang="en-US" dirty="0" smtClean="0">
                    <a:latin typeface="+mj-lt"/>
                  </a:rPr>
                  <a:t> independent events (symbols)</a:t>
                </a:r>
              </a:p>
              <a:p>
                <a:pPr lvl="1"/>
                <a:r>
                  <a:rPr lang="en-US" i="1" dirty="0" smtClean="0">
                    <a:sym typeface="Symbol" pitchFamily="18" charset="2"/>
                  </a:rPr>
                  <a:t>P</a:t>
                </a:r>
                <a:r>
                  <a:rPr lang="en-US" dirty="0" smtClean="0">
                    <a:sym typeface="Symbol" pitchFamily="18" charset="2"/>
                  </a:rPr>
                  <a:t> is a set of probabilities for the </a:t>
                </a:r>
                <a:r>
                  <a:rPr lang="en-US" i="1" dirty="0" smtClean="0">
                    <a:sym typeface="Symbol" pitchFamily="18" charset="2"/>
                  </a:rPr>
                  <a:t>N</a:t>
                </a:r>
                <a:r>
                  <a:rPr lang="en-US" dirty="0" smtClean="0">
                    <a:sym typeface="Symbol" pitchFamily="18" charset="2"/>
                  </a:rPr>
                  <a:t> events</a:t>
                </a:r>
              </a:p>
              <a:p>
                <a:pPr lvl="1"/>
                <a:r>
                  <a:rPr lang="en-US" i="1" dirty="0">
                    <a:sym typeface="Symbol" pitchFamily="18" charset="2"/>
                  </a:rPr>
                  <a:t>p</a:t>
                </a:r>
                <a:r>
                  <a:rPr lang="en-US" i="1" baseline="-25000" dirty="0">
                    <a:sym typeface="Symbol" pitchFamily="18" charset="2"/>
                  </a:rPr>
                  <a:t>i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 smtClean="0">
                    <a:sym typeface="Symbol" pitchFamily="18" charset="2"/>
                  </a:rPr>
                  <a:t>is the</a:t>
                </a:r>
                <a:r>
                  <a:rPr lang="en-US" i="1" dirty="0" smtClean="0"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probability of event </a:t>
                </a:r>
                <a:r>
                  <a:rPr lang="en-US" dirty="0" err="1" smtClean="0">
                    <a:sym typeface="Symbol" pitchFamily="18" charset="2"/>
                  </a:rPr>
                  <a:t>i</a:t>
                </a:r>
                <a:endParaRPr lang="en-US" i="1" dirty="0" smtClean="0">
                  <a:sym typeface="Symbol" pitchFamily="18" charset="2"/>
                </a:endParaRPr>
              </a:p>
              <a:p>
                <a:pPr lvl="1"/>
                <a:r>
                  <a:rPr lang="en-US" i="1" dirty="0" smtClean="0">
                    <a:sym typeface="Symbol" pitchFamily="18" charset="2"/>
                  </a:rPr>
                  <a:t>H</a:t>
                </a:r>
                <a:r>
                  <a:rPr lang="en-US" dirty="0" smtClean="0">
                    <a:sym typeface="Symbol" pitchFamily="18" charset="2"/>
                  </a:rPr>
                  <a:t>(</a:t>
                </a:r>
                <a:r>
                  <a:rPr lang="en-US" i="1" dirty="0" smtClean="0">
                    <a:sym typeface="Symbol" pitchFamily="18" charset="2"/>
                  </a:rPr>
                  <a:t>S</a:t>
                </a:r>
                <a:r>
                  <a:rPr lang="en-US" dirty="0">
                    <a:sym typeface="Symbol" pitchFamily="18" charset="2"/>
                  </a:rPr>
                  <a:t>) </a:t>
                </a:r>
                <a:r>
                  <a:rPr lang="en-US" dirty="0" smtClean="0">
                    <a:sym typeface="Symbol" pitchFamily="18" charset="2"/>
                  </a:rPr>
                  <a:t>is the entropy </a:t>
                </a:r>
                <a:r>
                  <a:rPr lang="en-US" dirty="0">
                    <a:sym typeface="Symbol" pitchFamily="18" charset="2"/>
                  </a:rPr>
                  <a:t>of set </a:t>
                </a:r>
                <a:r>
                  <a:rPr lang="en-US" dirty="0" smtClean="0">
                    <a:sym typeface="Symbol" pitchFamily="18" charset="2"/>
                  </a:rPr>
                  <a:t>S</a:t>
                </a:r>
                <a:endParaRPr lang="en-US" i="1" dirty="0" smtClean="0">
                  <a:latin typeface="+mj-lt"/>
                  <a:sym typeface="Symbol" pitchFamily="18" charset="2"/>
                </a:endParaRPr>
              </a:p>
              <a:p>
                <a:r>
                  <a:rPr lang="en-ZA" dirty="0" smtClean="0"/>
                  <a:t>Let’s look at our first example</a:t>
                </a:r>
              </a:p>
              <a:p>
                <a:pPr lvl="1"/>
                <a:r>
                  <a:rPr lang="en-ZA" i="1" dirty="0" smtClean="0"/>
                  <a:t>S</a:t>
                </a:r>
                <a:r>
                  <a:rPr lang="en-ZA" dirty="0" smtClean="0"/>
                  <a:t> = </a:t>
                </a:r>
                <a:r>
                  <a:rPr lang="en-ZA" dirty="0" smtClean="0">
                    <a:solidFill>
                      <a:schemeClr val="accent5"/>
                    </a:solidFill>
                  </a:rPr>
                  <a:t>{Yes, No}</a:t>
                </a:r>
              </a:p>
              <a:p>
                <a:pPr lvl="1"/>
                <a:r>
                  <a:rPr lang="en-ZA" i="1" dirty="0" smtClean="0"/>
                  <a:t>P</a:t>
                </a:r>
                <a:r>
                  <a:rPr lang="en-ZA" dirty="0" smtClean="0"/>
                  <a:t> = </a:t>
                </a:r>
                <a:r>
                  <a:rPr lang="en-ZA" dirty="0" smtClean="0">
                    <a:solidFill>
                      <a:schemeClr val="accent5"/>
                    </a:solidFill>
                  </a:rPr>
                  <a:t>{0.5, 0.5}</a:t>
                </a:r>
              </a:p>
              <a:p>
                <a:pPr lvl="1"/>
                <a:r>
                  <a:rPr lang="en-ZA" i="1" dirty="0" smtClean="0"/>
                  <a:t>H</a:t>
                </a:r>
                <a:r>
                  <a:rPr lang="en-ZA" dirty="0" smtClean="0"/>
                  <a:t>(</a:t>
                </a:r>
                <a:r>
                  <a:rPr lang="en-ZA" i="1" dirty="0" smtClean="0"/>
                  <a:t>S</a:t>
                </a:r>
                <a:r>
                  <a:rPr lang="en-ZA" dirty="0" smtClean="0"/>
                  <a:t>) = –</a:t>
                </a:r>
                <a:r>
                  <a:rPr lang="en-ZA" sz="1000" dirty="0" smtClean="0"/>
                  <a:t> </a:t>
                </a:r>
                <a:r>
                  <a:rPr lang="en-ZA" sz="2100" dirty="0" smtClean="0"/>
                  <a:t>(</a:t>
                </a:r>
                <a:r>
                  <a:rPr lang="en-ZA" dirty="0" smtClean="0"/>
                  <a:t>0.5 </a:t>
                </a:r>
                <a:r>
                  <a:rPr lang="en-ZA" dirty="0"/>
                  <a:t>×</a:t>
                </a:r>
                <a:r>
                  <a:rPr lang="en-ZA" dirty="0" smtClean="0"/>
                  <a:t> </a:t>
                </a:r>
                <a:r>
                  <a:rPr lang="en-ZA" dirty="0" err="1" smtClean="0"/>
                  <a:t>lg</a:t>
                </a:r>
                <a:r>
                  <a:rPr lang="en-ZA" dirty="0" smtClean="0"/>
                  <a:t>(0.5)</a:t>
                </a:r>
                <a:r>
                  <a:rPr lang="en-ZA" sz="2100" dirty="0" smtClean="0"/>
                  <a:t>)</a:t>
                </a:r>
                <a:r>
                  <a:rPr lang="en-ZA" dirty="0" smtClean="0"/>
                  <a:t> </a:t>
                </a:r>
                <a:r>
                  <a:rPr lang="en-ZA" dirty="0"/>
                  <a:t>– </a:t>
                </a:r>
                <a:r>
                  <a:rPr lang="en-ZA" sz="2100" dirty="0" smtClean="0"/>
                  <a:t>(</a:t>
                </a:r>
                <a:r>
                  <a:rPr lang="en-ZA" dirty="0" smtClean="0"/>
                  <a:t>0.5 </a:t>
                </a:r>
                <a:r>
                  <a:rPr lang="en-ZA" dirty="0"/>
                  <a:t>× </a:t>
                </a:r>
                <a:r>
                  <a:rPr lang="en-ZA" dirty="0" err="1" smtClean="0"/>
                  <a:t>lg</a:t>
                </a:r>
                <a:r>
                  <a:rPr lang="en-ZA" dirty="0" smtClean="0"/>
                  <a:t>(0.5)</a:t>
                </a:r>
                <a:r>
                  <a:rPr lang="en-ZA" sz="2100" dirty="0" smtClean="0"/>
                  <a:t>)</a:t>
                </a:r>
              </a:p>
              <a:p>
                <a:pPr lvl="2"/>
                <a:r>
                  <a:rPr lang="en-ZA" sz="1600" dirty="0" err="1" smtClean="0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(0.5) = </a:t>
                </a:r>
                <a:r>
                  <a:rPr lang="en-ZA" sz="1600" dirty="0" err="1" smtClean="0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(½) = </a:t>
                </a:r>
                <a:r>
                  <a:rPr lang="en-ZA" sz="1600" dirty="0" err="1" smtClean="0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ZA" sz="1600" dirty="0" smtClean="0">
                    <a:solidFill>
                      <a:srgbClr val="7030A0"/>
                    </a:solidFill>
                  </a:rPr>
                  <a:t>) = –1</a:t>
                </a:r>
              </a:p>
              <a:p>
                <a:pPr lvl="2"/>
                <a:r>
                  <a:rPr lang="en-ZA" sz="1600" i="1" dirty="0"/>
                  <a:t>H</a:t>
                </a:r>
                <a:r>
                  <a:rPr lang="en-ZA" sz="1600" dirty="0"/>
                  <a:t>(</a:t>
                </a:r>
                <a:r>
                  <a:rPr lang="en-ZA" sz="1600" i="1" dirty="0"/>
                  <a:t>S</a:t>
                </a:r>
                <a:r>
                  <a:rPr lang="en-ZA" sz="1600" dirty="0"/>
                  <a:t>) = </a:t>
                </a:r>
                <a:r>
                  <a:rPr lang="en-ZA" sz="1600" dirty="0" smtClean="0"/>
                  <a:t>–</a:t>
                </a:r>
                <a:r>
                  <a:rPr lang="en-ZA" sz="1000" dirty="0" smtClean="0"/>
                  <a:t> </a:t>
                </a:r>
                <a:r>
                  <a:rPr lang="en-ZA" sz="1800" dirty="0" smtClean="0"/>
                  <a:t>(</a:t>
                </a:r>
                <a:r>
                  <a:rPr lang="en-ZA" sz="1600" dirty="0"/>
                  <a:t>0.5 ×</a:t>
                </a:r>
                <a:r>
                  <a:rPr lang="en-ZA" sz="1600" dirty="0" smtClean="0"/>
                  <a:t> (–1)</a:t>
                </a:r>
                <a:r>
                  <a:rPr lang="en-ZA" sz="1800" dirty="0" smtClean="0"/>
                  <a:t>)</a:t>
                </a:r>
                <a:r>
                  <a:rPr lang="en-ZA" sz="1600" dirty="0" smtClean="0"/>
                  <a:t> – </a:t>
                </a:r>
                <a:r>
                  <a:rPr lang="en-ZA" sz="1800" dirty="0" smtClean="0"/>
                  <a:t>(</a:t>
                </a:r>
                <a:r>
                  <a:rPr lang="en-ZA" sz="1600" dirty="0" smtClean="0"/>
                  <a:t>0.5 </a:t>
                </a:r>
                <a:r>
                  <a:rPr lang="en-ZA" sz="1600" dirty="0"/>
                  <a:t>× </a:t>
                </a:r>
                <a:r>
                  <a:rPr lang="en-ZA" sz="1600" dirty="0" smtClean="0"/>
                  <a:t>(–1)</a:t>
                </a:r>
                <a:r>
                  <a:rPr lang="en-ZA" sz="1800" dirty="0" smtClean="0"/>
                  <a:t>)</a:t>
                </a:r>
                <a:r>
                  <a:rPr lang="en-ZA" sz="1600" dirty="0" smtClean="0"/>
                  <a:t> = 0.5 + 0.5 = 1</a:t>
                </a:r>
              </a:p>
              <a:p>
                <a:pPr lvl="1"/>
                <a:r>
                  <a:rPr lang="en-ZA" b="1" dirty="0" smtClean="0"/>
                  <a:t>The entropy is 1</a:t>
                </a:r>
              </a:p>
              <a:p>
                <a:pPr lvl="1"/>
                <a:r>
                  <a:rPr lang="en-ZA" dirty="0" smtClean="0"/>
                  <a:t>Amount of information = 1 bit (or, we can use 1 bit to encode </a:t>
                </a:r>
                <a:r>
                  <a:rPr lang="en-ZA" i="1" dirty="0" smtClean="0"/>
                  <a:t>S</a:t>
                </a:r>
                <a:r>
                  <a:rPr lang="en-ZA" dirty="0" smtClean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740" y="1194486"/>
                <a:ext cx="8062269" cy="5474874"/>
              </a:xfrm>
              <a:blipFill rotWithShape="0">
                <a:blip r:embed="rId6"/>
                <a:stretch>
                  <a:fillRect l="-756" t="-1225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Entropy: Minimal </a:t>
            </a:r>
            <a:r>
              <a:rPr lang="en-ZA" dirty="0"/>
              <a:t>C</a:t>
            </a:r>
            <a:r>
              <a:rPr lang="en-ZA" dirty="0" smtClean="0"/>
              <a:t>ode </a:t>
            </a:r>
            <a:r>
              <a:rPr lang="en-ZA" dirty="0"/>
              <a:t>L</a:t>
            </a:r>
            <a:r>
              <a:rPr lang="en-ZA" dirty="0" smtClean="0"/>
              <a:t>ength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84691"/>
              </p:ext>
            </p:extLst>
          </p:nvPr>
        </p:nvGraphicFramePr>
        <p:xfrm>
          <a:off x="5632430" y="4005065"/>
          <a:ext cx="3188042" cy="108011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85103"/>
                <a:gridCol w="988541"/>
                <a:gridCol w="914398"/>
              </a:tblGrid>
              <a:tr h="346524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Data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Yes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No</a:t>
                      </a:r>
                      <a:endParaRPr lang="en-ZA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Probability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0.5</a:t>
                      </a:r>
                      <a:endParaRPr lang="en-ZA" sz="1600" dirty="0"/>
                    </a:p>
                  </a:txBody>
                  <a:tcPr/>
                </a:tc>
              </a:tr>
              <a:tr h="373555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Encoding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250647" y="1700808"/>
            <a:ext cx="2569825" cy="1440160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– </a:t>
            </a:r>
            <a:r>
              <a:rPr lang="en-ZA" sz="1600" dirty="0" err="1" smtClean="0"/>
              <a:t>lg</a:t>
            </a:r>
            <a:r>
              <a:rPr lang="en-ZA" sz="1600" dirty="0" smtClean="0"/>
              <a:t>(</a:t>
            </a:r>
            <a:r>
              <a:rPr lang="en-US" sz="1600" i="1" dirty="0" smtClean="0">
                <a:solidFill>
                  <a:schemeClr val="tx1"/>
                </a:solidFill>
              </a:rPr>
              <a:t>p</a:t>
            </a:r>
            <a:r>
              <a:rPr lang="en-US" sz="1600" i="1" baseline="-25000" dirty="0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r>
              <a:rPr lang="en-US" sz="1600" b="1" i="1" baseline="-25000" dirty="0" smtClean="0">
                <a:solidFill>
                  <a:schemeClr val="tx1"/>
                </a:solidFill>
              </a:rPr>
              <a:t> </a:t>
            </a:r>
            <a:r>
              <a:rPr lang="en-ZA" sz="1600" b="1" dirty="0" smtClean="0">
                <a:solidFill>
                  <a:schemeClr val="tx1"/>
                </a:solidFill>
              </a:rPr>
              <a:t> </a:t>
            </a:r>
            <a:r>
              <a:rPr lang="en-ZA" sz="1600" dirty="0" smtClean="0">
                <a:solidFill>
                  <a:schemeClr val="tx1"/>
                </a:solidFill>
              </a:rPr>
              <a:t>is the minimum number of bits needed to represent symbol </a:t>
            </a:r>
            <a:r>
              <a:rPr lang="en-ZA" sz="1600" i="1" dirty="0" err="1" smtClean="0">
                <a:solidFill>
                  <a:schemeClr val="tx1"/>
                </a:solidFill>
              </a:rPr>
              <a:t>i</a:t>
            </a:r>
            <a:r>
              <a:rPr lang="en-ZA" sz="1600" dirty="0" smtClean="0">
                <a:solidFill>
                  <a:schemeClr val="tx1"/>
                </a:solidFill>
              </a:rPr>
              <a:t> occurring with a probability of </a:t>
            </a:r>
            <a:r>
              <a:rPr lang="en-ZA" sz="1600" i="1" dirty="0" smtClean="0">
                <a:solidFill>
                  <a:schemeClr val="tx1"/>
                </a:solidFill>
              </a:rPr>
              <a:t>p</a:t>
            </a:r>
            <a:r>
              <a:rPr lang="en-ZA" sz="1600" i="1" baseline="-25000" dirty="0" smtClean="0">
                <a:solidFill>
                  <a:schemeClr val="tx1"/>
                </a:solidFill>
              </a:rPr>
              <a:t>i</a:t>
            </a:r>
            <a:endParaRPr lang="en-ZA" sz="1600" i="1" baseline="-25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487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35740" y="1194486"/>
                <a:ext cx="8062269" cy="5474874"/>
              </a:xfrm>
            </p:spPr>
            <p:txBody>
              <a:bodyPr>
                <a:normAutofit/>
              </a:bodyPr>
              <a:lstStyle/>
              <a:p>
                <a:r>
                  <a:rPr lang="en-ZA" dirty="0" smtClean="0"/>
                  <a:t>Let’s look at our second example</a:t>
                </a:r>
              </a:p>
              <a:p>
                <a:pPr lvl="1"/>
                <a:r>
                  <a:rPr lang="en-ZA" i="1" dirty="0" smtClean="0"/>
                  <a:t>S</a:t>
                </a:r>
                <a:r>
                  <a:rPr lang="en-ZA" dirty="0" smtClean="0"/>
                  <a:t> = </a:t>
                </a:r>
                <a:r>
                  <a:rPr lang="en-ZA" dirty="0" smtClean="0">
                    <a:solidFill>
                      <a:schemeClr val="accent5"/>
                    </a:solidFill>
                  </a:rPr>
                  <a:t>{sunny, cloudy, rainy, foggy}</a:t>
                </a:r>
              </a:p>
              <a:p>
                <a:pPr lvl="1"/>
                <a:r>
                  <a:rPr lang="en-ZA" i="1" dirty="0" smtClean="0"/>
                  <a:t>P</a:t>
                </a:r>
                <a:r>
                  <a:rPr lang="en-ZA" dirty="0" smtClean="0"/>
                  <a:t> = </a:t>
                </a:r>
                <a:r>
                  <a:rPr lang="en-ZA" dirty="0" smtClean="0">
                    <a:solidFill>
                      <a:schemeClr val="accent5"/>
                    </a:solidFill>
                  </a:rPr>
                  <a:t>{0.5, 0.25, 0.125, 0.125}</a:t>
                </a: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ZA" dirty="0"/>
                  <a:t>H(S) = </a:t>
                </a:r>
                <a:r>
                  <a:rPr lang="en-ZA" dirty="0" smtClean="0"/>
                  <a:t>–</a:t>
                </a:r>
                <a:r>
                  <a:rPr lang="en-ZA" sz="1000" dirty="0" smtClean="0"/>
                  <a:t> </a:t>
                </a:r>
                <a:r>
                  <a:rPr lang="en-ZA" dirty="0" smtClean="0"/>
                  <a:t>(0.5 × </a:t>
                </a:r>
                <a:r>
                  <a:rPr lang="en-ZA" dirty="0" err="1" smtClean="0"/>
                  <a:t>lg</a:t>
                </a:r>
                <a:r>
                  <a:rPr lang="en-ZA" dirty="0" smtClean="0"/>
                  <a:t>(0.5)) </a:t>
                </a:r>
                <a:r>
                  <a:rPr lang="en-ZA" dirty="0"/>
                  <a:t>– </a:t>
                </a:r>
                <a:r>
                  <a:rPr lang="en-ZA" dirty="0" smtClean="0"/>
                  <a:t>(0.25 </a:t>
                </a:r>
                <a:r>
                  <a:rPr lang="en-ZA" dirty="0"/>
                  <a:t>×</a:t>
                </a:r>
                <a:r>
                  <a:rPr lang="en-ZA" dirty="0" smtClean="0"/>
                  <a:t> </a:t>
                </a:r>
                <a:r>
                  <a:rPr lang="en-ZA" dirty="0" err="1" smtClean="0"/>
                  <a:t>lg</a:t>
                </a:r>
                <a:r>
                  <a:rPr lang="en-ZA" dirty="0" smtClean="0"/>
                  <a:t>(0.25))</a:t>
                </a:r>
                <a:br>
                  <a:rPr lang="en-ZA" dirty="0" smtClean="0"/>
                </a:br>
                <a:r>
                  <a:rPr lang="en-ZA" dirty="0" smtClean="0"/>
                  <a:t>           –</a:t>
                </a:r>
                <a:r>
                  <a:rPr lang="en-ZA" sz="1000" dirty="0" smtClean="0"/>
                  <a:t> </a:t>
                </a:r>
                <a:r>
                  <a:rPr lang="en-ZA" dirty="0" smtClean="0"/>
                  <a:t>(0.125 </a:t>
                </a:r>
                <a:r>
                  <a:rPr lang="en-ZA" dirty="0"/>
                  <a:t>×</a:t>
                </a:r>
                <a:r>
                  <a:rPr lang="en-ZA" dirty="0" smtClean="0"/>
                  <a:t> </a:t>
                </a:r>
                <a:r>
                  <a:rPr lang="en-ZA" dirty="0" err="1" smtClean="0"/>
                  <a:t>lg</a:t>
                </a:r>
                <a:r>
                  <a:rPr lang="en-ZA" dirty="0" smtClean="0"/>
                  <a:t>(0.125)) </a:t>
                </a:r>
                <a:r>
                  <a:rPr lang="en-ZA" dirty="0"/>
                  <a:t>– </a:t>
                </a:r>
                <a:r>
                  <a:rPr lang="en-ZA" dirty="0" smtClean="0"/>
                  <a:t>(0.125 </a:t>
                </a:r>
                <a:r>
                  <a:rPr lang="en-ZA" dirty="0"/>
                  <a:t>×</a:t>
                </a:r>
                <a:r>
                  <a:rPr lang="en-ZA" dirty="0" smtClean="0"/>
                  <a:t> </a:t>
                </a:r>
                <a:r>
                  <a:rPr lang="en-ZA" dirty="0" err="1" smtClean="0"/>
                  <a:t>lg</a:t>
                </a:r>
                <a:r>
                  <a:rPr lang="en-ZA" dirty="0"/>
                  <a:t>(</a:t>
                </a:r>
                <a:r>
                  <a:rPr lang="en-ZA" dirty="0" smtClean="0"/>
                  <a:t>0.125))</a:t>
                </a:r>
                <a:endParaRPr lang="en-ZA" dirty="0"/>
              </a:p>
              <a:p>
                <a:pPr lvl="2"/>
                <a:r>
                  <a:rPr lang="en-ZA" sz="1600" dirty="0" err="1" smtClean="0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(0.5) </a:t>
                </a:r>
                <a:r>
                  <a:rPr lang="en-ZA" sz="1600" dirty="0">
                    <a:solidFill>
                      <a:srgbClr val="7030A0"/>
                    </a:solidFill>
                  </a:rPr>
                  <a:t>= </a:t>
                </a:r>
                <a:r>
                  <a:rPr lang="en-ZA" sz="1600" dirty="0" err="1" smtClean="0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ZA" sz="1600" dirty="0" smtClean="0">
                    <a:solidFill>
                      <a:srgbClr val="7030A0"/>
                    </a:solidFill>
                  </a:rPr>
                  <a:t>) </a:t>
                </a:r>
                <a:r>
                  <a:rPr lang="en-ZA" sz="1600" dirty="0">
                    <a:solidFill>
                      <a:srgbClr val="7030A0"/>
                    </a:solidFill>
                  </a:rPr>
                  <a:t>= </a:t>
                </a:r>
                <a:r>
                  <a:rPr lang="en-ZA" sz="1600" dirty="0" err="1" smtClean="0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ZA" sz="1600" dirty="0" smtClean="0">
                    <a:solidFill>
                      <a:srgbClr val="7030A0"/>
                    </a:solidFill>
                  </a:rPr>
                  <a:t>) </a:t>
                </a:r>
                <a:r>
                  <a:rPr lang="en-ZA" sz="1600" dirty="0">
                    <a:solidFill>
                      <a:srgbClr val="7030A0"/>
                    </a:solidFill>
                  </a:rPr>
                  <a:t>= 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–1</a:t>
                </a:r>
                <a:endParaRPr lang="en-ZA" sz="16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ZA" sz="1600" dirty="0" err="1" smtClean="0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(0.25) </a:t>
                </a:r>
                <a:r>
                  <a:rPr lang="en-ZA" sz="1600" dirty="0">
                    <a:solidFill>
                      <a:srgbClr val="7030A0"/>
                    </a:solidFill>
                  </a:rPr>
                  <a:t>= </a:t>
                </a:r>
                <a:r>
                  <a:rPr lang="en-ZA" sz="1600" dirty="0" err="1" smtClean="0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ZA" sz="1600" dirty="0" smtClean="0">
                    <a:solidFill>
                      <a:srgbClr val="7030A0"/>
                    </a:solidFill>
                  </a:rPr>
                  <a:t>) </a:t>
                </a:r>
                <a:r>
                  <a:rPr lang="en-ZA" sz="1600" dirty="0">
                    <a:solidFill>
                      <a:srgbClr val="7030A0"/>
                    </a:solidFill>
                  </a:rPr>
                  <a:t>= </a:t>
                </a:r>
                <a:r>
                  <a:rPr lang="en-ZA" sz="1600" dirty="0" err="1" smtClean="0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ZA" sz="1600" dirty="0" smtClean="0">
                    <a:solidFill>
                      <a:srgbClr val="7030A0"/>
                    </a:solidFill>
                  </a:rPr>
                  <a:t>) </a:t>
                </a:r>
                <a:r>
                  <a:rPr lang="en-ZA" sz="1600" dirty="0">
                    <a:solidFill>
                      <a:srgbClr val="7030A0"/>
                    </a:solidFill>
                  </a:rPr>
                  <a:t>= 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–</a:t>
                </a:r>
                <a:r>
                  <a:rPr lang="en-ZA" sz="1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2</a:t>
                </a:r>
                <a:endParaRPr lang="en-ZA" sz="16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ZA" sz="1600" dirty="0" err="1" smtClean="0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(0.125) </a:t>
                </a:r>
                <a:r>
                  <a:rPr lang="en-ZA" sz="1600" dirty="0">
                    <a:solidFill>
                      <a:srgbClr val="7030A0"/>
                    </a:solidFill>
                  </a:rPr>
                  <a:t>= </a:t>
                </a:r>
                <a:r>
                  <a:rPr lang="en-ZA" sz="1600" dirty="0" err="1" smtClean="0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ZA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ZA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ZA" sz="1600" dirty="0" smtClean="0">
                    <a:solidFill>
                      <a:srgbClr val="7030A0"/>
                    </a:solidFill>
                  </a:rPr>
                  <a:t>) </a:t>
                </a:r>
                <a:r>
                  <a:rPr lang="en-ZA" sz="1600" dirty="0">
                    <a:solidFill>
                      <a:srgbClr val="7030A0"/>
                    </a:solidFill>
                  </a:rPr>
                  <a:t>= </a:t>
                </a:r>
                <a:r>
                  <a:rPr lang="en-ZA" sz="1600" dirty="0" err="1" smtClean="0">
                    <a:solidFill>
                      <a:srgbClr val="7030A0"/>
                    </a:solidFill>
                  </a:rPr>
                  <a:t>lg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ZA" sz="1600" dirty="0" smtClean="0">
                    <a:solidFill>
                      <a:srgbClr val="7030A0"/>
                    </a:solidFill>
                  </a:rPr>
                  <a:t>) </a:t>
                </a:r>
                <a:r>
                  <a:rPr lang="en-ZA" sz="1600" dirty="0">
                    <a:solidFill>
                      <a:srgbClr val="7030A0"/>
                    </a:solidFill>
                  </a:rPr>
                  <a:t>= 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–</a:t>
                </a:r>
                <a:r>
                  <a:rPr lang="en-ZA" sz="1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ZA" sz="1600" dirty="0" smtClean="0">
                    <a:solidFill>
                      <a:srgbClr val="7030A0"/>
                    </a:solidFill>
                  </a:rPr>
                  <a:t>3</a:t>
                </a:r>
                <a:endParaRPr lang="en-ZA" sz="1600" dirty="0">
                  <a:solidFill>
                    <a:srgbClr val="7030A0"/>
                  </a:solidFill>
                </a:endParaRPr>
              </a:p>
              <a:p>
                <a:pPr lvl="2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ZA" sz="1600" dirty="0"/>
                  <a:t>H(S) = </a:t>
                </a:r>
                <a:r>
                  <a:rPr lang="en-ZA" sz="1600" dirty="0" smtClean="0"/>
                  <a:t>–</a:t>
                </a:r>
                <a:r>
                  <a:rPr lang="en-ZA" sz="1000" dirty="0" smtClean="0"/>
                  <a:t> </a:t>
                </a:r>
                <a:r>
                  <a:rPr lang="en-ZA" sz="1600" dirty="0" smtClean="0"/>
                  <a:t>(0.5 × (–1)) </a:t>
                </a:r>
                <a:r>
                  <a:rPr lang="en-ZA" sz="1600" dirty="0"/>
                  <a:t>– </a:t>
                </a:r>
                <a:r>
                  <a:rPr lang="en-ZA" sz="1600" dirty="0" smtClean="0"/>
                  <a:t>(0.25 </a:t>
                </a:r>
                <a:r>
                  <a:rPr lang="en-ZA" sz="1600" dirty="0"/>
                  <a:t>×</a:t>
                </a:r>
                <a:r>
                  <a:rPr lang="en-ZA" sz="1600" dirty="0" smtClean="0"/>
                  <a:t> (–</a:t>
                </a:r>
                <a:r>
                  <a:rPr lang="en-ZA" sz="1000" dirty="0" smtClean="0"/>
                  <a:t> </a:t>
                </a:r>
                <a:r>
                  <a:rPr lang="en-ZA" sz="1600" dirty="0" smtClean="0"/>
                  <a:t>2)) </a:t>
                </a:r>
                <a:r>
                  <a:rPr lang="en-ZA" sz="1600" dirty="0"/>
                  <a:t>– </a:t>
                </a:r>
                <a:r>
                  <a:rPr lang="en-ZA" sz="1600" dirty="0" smtClean="0"/>
                  <a:t>(0.125 </a:t>
                </a:r>
                <a:r>
                  <a:rPr lang="en-ZA" sz="1600" dirty="0"/>
                  <a:t>×</a:t>
                </a:r>
                <a:r>
                  <a:rPr lang="en-ZA" sz="1600" dirty="0" smtClean="0"/>
                  <a:t> (–</a:t>
                </a:r>
                <a:r>
                  <a:rPr lang="en-ZA" sz="1000" dirty="0" smtClean="0"/>
                  <a:t> </a:t>
                </a:r>
                <a:r>
                  <a:rPr lang="en-ZA" sz="1600" dirty="0" smtClean="0"/>
                  <a:t>3)) </a:t>
                </a:r>
                <a:r>
                  <a:rPr lang="en-ZA" sz="1600" dirty="0"/>
                  <a:t>– </a:t>
                </a:r>
                <a:r>
                  <a:rPr lang="en-ZA" sz="1600" dirty="0" smtClean="0"/>
                  <a:t>(0.125 </a:t>
                </a:r>
                <a:r>
                  <a:rPr lang="en-ZA" sz="1600" dirty="0"/>
                  <a:t>×</a:t>
                </a:r>
                <a:r>
                  <a:rPr lang="en-ZA" sz="1600" dirty="0" smtClean="0"/>
                  <a:t> (–</a:t>
                </a:r>
                <a:r>
                  <a:rPr lang="en-ZA" sz="1000" dirty="0" smtClean="0"/>
                  <a:t> </a:t>
                </a:r>
                <a:r>
                  <a:rPr lang="en-ZA" sz="1600" dirty="0" smtClean="0"/>
                  <a:t>3)) </a:t>
                </a:r>
                <a:r>
                  <a:rPr lang="en-ZA" sz="1600" dirty="0"/>
                  <a:t/>
                </a:r>
                <a:br>
                  <a:rPr lang="en-ZA" sz="1600" dirty="0"/>
                </a:br>
                <a:r>
                  <a:rPr lang="en-ZA" sz="1600" dirty="0"/>
                  <a:t>        = 0.5 + 0.5 + 0.375 + </a:t>
                </a:r>
                <a:r>
                  <a:rPr lang="en-ZA" sz="1600" dirty="0" smtClean="0"/>
                  <a:t>0.375</a:t>
                </a:r>
                <a:br>
                  <a:rPr lang="en-ZA" sz="1600" dirty="0" smtClean="0"/>
                </a:br>
                <a:r>
                  <a:rPr lang="en-ZA" sz="1600" dirty="0" smtClean="0"/>
                  <a:t>        = </a:t>
                </a:r>
                <a:r>
                  <a:rPr lang="en-ZA" sz="1600" dirty="0">
                    <a:solidFill>
                      <a:srgbClr val="FF0000"/>
                    </a:solidFill>
                  </a:rPr>
                  <a:t>1.75</a:t>
                </a:r>
                <a:endParaRPr lang="en-ZA" sz="1600" i="1" dirty="0" smtClean="0"/>
              </a:p>
              <a:p>
                <a:pPr lvl="1"/>
                <a:r>
                  <a:rPr lang="en-ZA" dirty="0">
                    <a:solidFill>
                      <a:srgbClr val="FF0000"/>
                    </a:solidFill>
                  </a:rPr>
                  <a:t>Information content = 1.75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bits per symbol </a:t>
                </a:r>
                <a:r>
                  <a:rPr lang="en-ZA" dirty="0">
                    <a:solidFill>
                      <a:srgbClr val="FF0000"/>
                    </a:solidFill>
                  </a:rPr>
                  <a:t>(on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average)</a:t>
                </a:r>
              </a:p>
              <a:p>
                <a:pPr lvl="1"/>
                <a:r>
                  <a:rPr lang="en-ZA" dirty="0" smtClean="0"/>
                  <a:t>But </a:t>
                </a:r>
                <a:r>
                  <a:rPr lang="en-ZA" dirty="0"/>
                  <a:t>bits are indivisible!</a:t>
                </a:r>
              </a:p>
              <a:p>
                <a:pPr lvl="1"/>
                <a:r>
                  <a:rPr lang="en-ZA" dirty="0" smtClean="0"/>
                  <a:t>We can round up to 2 bits</a:t>
                </a:r>
              </a:p>
              <a:p>
                <a:pPr lvl="1"/>
                <a:r>
                  <a:rPr lang="en-ZA" dirty="0" smtClean="0"/>
                  <a:t>But this isn’t optimal…</a:t>
                </a:r>
              </a:p>
              <a:p>
                <a:pPr lvl="1"/>
                <a:r>
                  <a:rPr lang="en-ZA" dirty="0" smtClean="0"/>
                  <a:t>Can we get closer to 1.75 bits per symbol with another encoding?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740" y="1194486"/>
                <a:ext cx="8062269" cy="5474874"/>
              </a:xfrm>
              <a:blipFill rotWithShape="0">
                <a:blip r:embed="rId6"/>
                <a:stretch>
                  <a:fillRect l="-756" t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Entropy: Minimal </a:t>
            </a:r>
            <a:r>
              <a:rPr lang="en-ZA" dirty="0"/>
              <a:t>C</a:t>
            </a:r>
            <a:r>
              <a:rPr lang="en-ZA" dirty="0" smtClean="0"/>
              <a:t>ode </a:t>
            </a:r>
            <a:r>
              <a:rPr lang="en-ZA" dirty="0"/>
              <a:t>L</a:t>
            </a:r>
            <a:r>
              <a:rPr lang="en-ZA" dirty="0" smtClean="0"/>
              <a:t>ength</a:t>
            </a:r>
            <a:endParaRPr lang="en-ZA" dirty="0"/>
          </a:p>
        </p:txBody>
      </p:sp>
      <p:sp>
        <p:nvSpPr>
          <p:cNvPr id="6" name="Rounded Rectangle 5"/>
          <p:cNvSpPr/>
          <p:nvPr/>
        </p:nvSpPr>
        <p:spPr>
          <a:xfrm>
            <a:off x="5508105" y="1268760"/>
            <a:ext cx="3456383" cy="792088"/>
          </a:xfrm>
          <a:prstGeom prst="round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50" i="1" dirty="0">
                <a:solidFill>
                  <a:prstClr val="black"/>
                </a:solidFill>
              </a:rPr>
              <a:t>H</a:t>
            </a:r>
            <a:r>
              <a:rPr lang="en-US" sz="1650" dirty="0">
                <a:solidFill>
                  <a:prstClr val="black"/>
                </a:solidFill>
              </a:rPr>
              <a:t>(</a:t>
            </a:r>
            <a:r>
              <a:rPr lang="en-US" sz="1650" i="1" dirty="0">
                <a:solidFill>
                  <a:prstClr val="black"/>
                </a:solidFill>
              </a:rPr>
              <a:t>S</a:t>
            </a:r>
            <a:r>
              <a:rPr lang="en-US" sz="1650" dirty="0">
                <a:solidFill>
                  <a:prstClr val="black"/>
                </a:solidFill>
              </a:rPr>
              <a:t>) =</a:t>
            </a:r>
            <a:r>
              <a:rPr lang="en-US" sz="1650" dirty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1650" i="1" dirty="0">
                <a:solidFill>
                  <a:srgbClr val="FF0000"/>
                </a:solidFill>
              </a:rPr>
              <a:t>–</a:t>
            </a:r>
            <a:r>
              <a:rPr lang="en-US" sz="1650" dirty="0">
                <a:solidFill>
                  <a:srgbClr val="FF0000"/>
                </a:solidFill>
              </a:rPr>
              <a:t> </a:t>
            </a:r>
            <a:r>
              <a:rPr lang="en-US" sz="1650" dirty="0">
                <a:solidFill>
                  <a:srgbClr val="FF0000"/>
                </a:solidFill>
                <a:sym typeface="Symbol" pitchFamily="18" charset="2"/>
              </a:rPr>
              <a:t></a:t>
            </a:r>
            <a:r>
              <a:rPr lang="en-US" sz="1650" i="1" baseline="-25000" dirty="0" err="1">
                <a:solidFill>
                  <a:srgbClr val="FF0000"/>
                </a:solidFill>
              </a:rPr>
              <a:t>i</a:t>
            </a:r>
            <a:r>
              <a:rPr lang="en-US" sz="165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1650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sz="1650" i="1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165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1650" dirty="0" err="1" smtClean="0">
                <a:solidFill>
                  <a:srgbClr val="FF0000"/>
                </a:solidFill>
              </a:rPr>
              <a:t>lg</a:t>
            </a:r>
            <a:r>
              <a:rPr lang="en-US" sz="1650" dirty="0" smtClean="0">
                <a:solidFill>
                  <a:srgbClr val="FF0000"/>
                </a:solidFill>
              </a:rPr>
              <a:t>(</a:t>
            </a:r>
            <a:r>
              <a:rPr lang="en-US" sz="1650" i="1" dirty="0" smtClean="0">
                <a:solidFill>
                  <a:srgbClr val="FF0000"/>
                </a:solidFill>
              </a:rPr>
              <a:t>p</a:t>
            </a:r>
            <a:r>
              <a:rPr lang="en-US" sz="1650" i="1" baseline="-25000" dirty="0" smtClean="0">
                <a:solidFill>
                  <a:srgbClr val="FF0000"/>
                </a:solidFill>
              </a:rPr>
              <a:t>i</a:t>
            </a:r>
            <a:r>
              <a:rPr lang="en-US" sz="1650" dirty="0" smtClean="0">
                <a:solidFill>
                  <a:srgbClr val="FF0000"/>
                </a:solidFill>
              </a:rPr>
              <a:t>)</a:t>
            </a:r>
            <a:r>
              <a:rPr lang="en-US" sz="1650" i="1" baseline="-25000" dirty="0" smtClean="0">
                <a:solidFill>
                  <a:srgbClr val="FF0000"/>
                </a:solidFill>
              </a:rPr>
              <a:t/>
            </a:r>
            <a:br>
              <a:rPr lang="en-US" sz="1650" i="1" baseline="-25000" dirty="0" smtClean="0">
                <a:solidFill>
                  <a:srgbClr val="FF0000"/>
                </a:solidFill>
              </a:rPr>
            </a:br>
            <a:r>
              <a:rPr lang="en-US" sz="1650" i="1" dirty="0" smtClean="0">
                <a:solidFill>
                  <a:prstClr val="black"/>
                </a:solidFill>
              </a:rPr>
              <a:t>        = </a:t>
            </a:r>
            <a:r>
              <a:rPr lang="en-US" sz="1650" i="1" dirty="0">
                <a:solidFill>
                  <a:prstClr val="black"/>
                </a:solidFill>
              </a:rPr>
              <a:t>–</a:t>
            </a:r>
            <a:r>
              <a:rPr lang="en-US" sz="1650" dirty="0">
                <a:solidFill>
                  <a:prstClr val="black"/>
                </a:solidFill>
              </a:rPr>
              <a:t> </a:t>
            </a:r>
            <a:r>
              <a:rPr lang="en-US" sz="1650" i="1" dirty="0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1650" baseline="-25000" dirty="0">
                <a:solidFill>
                  <a:prstClr val="black"/>
                </a:solidFill>
                <a:sym typeface="Symbol" pitchFamily="18" charset="2"/>
              </a:rPr>
              <a:t>1</a:t>
            </a:r>
            <a:r>
              <a:rPr lang="en-US" sz="1650" i="1" baseline="-25000" dirty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1650" dirty="0" err="1">
                <a:solidFill>
                  <a:prstClr val="black"/>
                </a:solidFill>
              </a:rPr>
              <a:t>lg</a:t>
            </a:r>
            <a:r>
              <a:rPr lang="en-US" sz="1650" dirty="0">
                <a:solidFill>
                  <a:prstClr val="black"/>
                </a:solidFill>
              </a:rPr>
              <a:t>(</a:t>
            </a:r>
            <a:r>
              <a:rPr lang="en-US" sz="1650" i="1" dirty="0">
                <a:solidFill>
                  <a:prstClr val="black"/>
                </a:solidFill>
              </a:rPr>
              <a:t>p</a:t>
            </a:r>
            <a:r>
              <a:rPr lang="en-US" sz="1650" baseline="-25000" dirty="0">
                <a:solidFill>
                  <a:prstClr val="black"/>
                </a:solidFill>
              </a:rPr>
              <a:t>1</a:t>
            </a:r>
            <a:r>
              <a:rPr lang="en-US" sz="1650" dirty="0">
                <a:solidFill>
                  <a:prstClr val="black"/>
                </a:solidFill>
              </a:rPr>
              <a:t>)</a:t>
            </a:r>
            <a:r>
              <a:rPr lang="en-US" sz="1650" i="1" dirty="0">
                <a:solidFill>
                  <a:prstClr val="black"/>
                </a:solidFill>
              </a:rPr>
              <a:t> – … – </a:t>
            </a:r>
            <a:r>
              <a:rPr lang="en-US" sz="1650" i="1" dirty="0" err="1">
                <a:solidFill>
                  <a:prstClr val="black"/>
                </a:solidFill>
                <a:sym typeface="Symbol" pitchFamily="18" charset="2"/>
              </a:rPr>
              <a:t>p</a:t>
            </a:r>
            <a:r>
              <a:rPr lang="en-US" sz="1650" i="1" baseline="-25000" dirty="0" err="1">
                <a:solidFill>
                  <a:prstClr val="black"/>
                </a:solidFill>
                <a:sym typeface="Symbol" pitchFamily="18" charset="2"/>
              </a:rPr>
              <a:t>N</a:t>
            </a:r>
            <a:r>
              <a:rPr lang="en-US" sz="1650" i="1" baseline="-25000" dirty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1650" dirty="0" err="1">
                <a:solidFill>
                  <a:prstClr val="black"/>
                </a:solidFill>
              </a:rPr>
              <a:t>lg</a:t>
            </a:r>
            <a:r>
              <a:rPr lang="en-US" sz="1650" dirty="0">
                <a:solidFill>
                  <a:prstClr val="black"/>
                </a:solidFill>
              </a:rPr>
              <a:t>(</a:t>
            </a:r>
            <a:r>
              <a:rPr lang="en-US" sz="1650" i="1" dirty="0" err="1">
                <a:solidFill>
                  <a:prstClr val="black"/>
                </a:solidFill>
              </a:rPr>
              <a:t>p</a:t>
            </a:r>
            <a:r>
              <a:rPr lang="en-US" sz="1650" i="1" baseline="-25000" dirty="0" err="1">
                <a:solidFill>
                  <a:prstClr val="black"/>
                </a:solidFill>
              </a:rPr>
              <a:t>N</a:t>
            </a:r>
            <a:r>
              <a:rPr lang="en-US" sz="1650" dirty="0">
                <a:solidFill>
                  <a:prstClr val="black"/>
                </a:solidFill>
              </a:rPr>
              <a:t>)</a:t>
            </a:r>
            <a:endParaRPr lang="en-ZA" sz="1650" i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08009"/>
              </p:ext>
            </p:extLst>
          </p:nvPr>
        </p:nvGraphicFramePr>
        <p:xfrm>
          <a:off x="4427984" y="5085184"/>
          <a:ext cx="4536503" cy="87796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62062"/>
                <a:gridCol w="893894"/>
                <a:gridCol w="826849"/>
                <a:gridCol w="826849"/>
                <a:gridCol w="826849"/>
              </a:tblGrid>
              <a:tr h="277219">
                <a:tc>
                  <a:txBody>
                    <a:bodyPr/>
                    <a:lstStyle/>
                    <a:p>
                      <a:pPr algn="ctr"/>
                      <a:r>
                        <a:rPr lang="en-ZA" sz="1300" dirty="0" smtClean="0"/>
                        <a:t>Data</a:t>
                      </a:r>
                      <a:endParaRPr lang="en-Z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 smtClean="0"/>
                        <a:t>sunny</a:t>
                      </a:r>
                      <a:endParaRPr lang="en-Z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 smtClean="0"/>
                        <a:t>cloudy</a:t>
                      </a:r>
                      <a:endParaRPr lang="en-Z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 smtClean="0"/>
                        <a:t>rainy</a:t>
                      </a:r>
                      <a:endParaRPr lang="en-Z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 smtClean="0"/>
                        <a:t>foggy</a:t>
                      </a:r>
                      <a:endParaRPr lang="en-ZA" sz="13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ZA" sz="1300" b="1" dirty="0" smtClean="0"/>
                        <a:t>Probability</a:t>
                      </a:r>
                      <a:endParaRPr lang="en-ZA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 smtClean="0"/>
                        <a:t>0.5</a:t>
                      </a:r>
                      <a:endParaRPr lang="en-Z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 smtClean="0"/>
                        <a:t>0.25</a:t>
                      </a:r>
                      <a:endParaRPr lang="en-Z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 smtClean="0"/>
                        <a:t>0.125</a:t>
                      </a:r>
                      <a:endParaRPr lang="en-Z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 smtClean="0"/>
                        <a:t>0.125</a:t>
                      </a:r>
                      <a:endParaRPr lang="en-ZA" sz="1300" dirty="0"/>
                    </a:p>
                  </a:txBody>
                  <a:tcPr/>
                </a:tc>
              </a:tr>
              <a:tr h="298844">
                <a:tc>
                  <a:txBody>
                    <a:bodyPr/>
                    <a:lstStyle/>
                    <a:p>
                      <a:pPr algn="ctr"/>
                      <a:r>
                        <a:rPr lang="en-ZA" sz="1300" b="1" dirty="0" smtClean="0"/>
                        <a:t>Encoding</a:t>
                      </a:r>
                      <a:endParaRPr lang="en-ZA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 smtClean="0"/>
                        <a:t>00</a:t>
                      </a:r>
                      <a:endParaRPr lang="en-Z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 smtClean="0"/>
                        <a:t>01</a:t>
                      </a:r>
                      <a:endParaRPr lang="en-Z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 smtClean="0"/>
                        <a:t>10</a:t>
                      </a:r>
                      <a:endParaRPr lang="en-Z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300" dirty="0" smtClean="0"/>
                        <a:t>11</a:t>
                      </a:r>
                      <a:endParaRPr lang="en-ZA" sz="13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9537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46206"/>
            <a:ext cx="7886700" cy="5130758"/>
          </a:xfrm>
        </p:spPr>
        <p:txBody>
          <a:bodyPr>
            <a:normAutofit/>
          </a:bodyPr>
          <a:lstStyle/>
          <a:p>
            <a:r>
              <a:rPr lang="en-ZA" sz="2000" dirty="0" smtClean="0"/>
              <a:t>Calculate the minimum average bit code length</a:t>
            </a:r>
            <a:endParaRPr lang="en-ZA" sz="1700" dirty="0"/>
          </a:p>
          <a:p>
            <a:r>
              <a:rPr lang="en-ZA" sz="2000" dirty="0" smtClean="0">
                <a:solidFill>
                  <a:srgbClr val="0070C0"/>
                </a:solidFill>
              </a:rPr>
              <a:t>Need an encoding that gets as close to minimum as possible</a:t>
            </a:r>
            <a:endParaRPr lang="en-ZA" sz="2000" dirty="0"/>
          </a:p>
          <a:p>
            <a:r>
              <a:rPr lang="en-ZA" sz="2000" dirty="0" smtClean="0"/>
              <a:t>Not every encoding is good, and some will not even work!</a:t>
            </a:r>
          </a:p>
          <a:p>
            <a:r>
              <a:rPr lang="en-ZA" sz="2000" dirty="0" smtClean="0">
                <a:solidFill>
                  <a:srgbClr val="FF0000"/>
                </a:solidFill>
              </a:rPr>
              <a:t>Four properties of an optimal encoding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sz="1700" dirty="0" smtClean="0"/>
              <a:t>Each code must represent exactly one symbol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86882"/>
              </p:ext>
            </p:extLst>
          </p:nvPr>
        </p:nvGraphicFramePr>
        <p:xfrm>
          <a:off x="2001646" y="2996952"/>
          <a:ext cx="1705232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52616"/>
                <a:gridCol w="852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Yes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No</a:t>
                      </a:r>
                      <a:endParaRPr lang="en-ZA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41854"/>
              </p:ext>
            </p:extLst>
          </p:nvPr>
        </p:nvGraphicFramePr>
        <p:xfrm>
          <a:off x="5148064" y="3012884"/>
          <a:ext cx="1705232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52616"/>
                <a:gridCol w="852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Yes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No</a:t>
                      </a:r>
                      <a:endParaRPr lang="en-ZA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</a:t>
                      </a:r>
                      <a:endParaRPr lang="en-ZA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99" y="3189853"/>
            <a:ext cx="677561" cy="677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36" y="3298785"/>
            <a:ext cx="784653" cy="784653"/>
          </a:xfrm>
          <a:prstGeom prst="rect">
            <a:avLst/>
          </a:prstGeom>
        </p:spPr>
      </p:pic>
      <p:sp>
        <p:nvSpPr>
          <p:cNvPr id="41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Entropy Compression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9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46205"/>
            <a:ext cx="7886700" cy="5596069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Four properties of an optimal encoding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sz="1700" dirty="0" smtClean="0"/>
              <a:t>Each code must represent exactly one symbol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sz="1700" dirty="0" smtClean="0">
                <a:solidFill>
                  <a:srgbClr val="7030A0"/>
                </a:solidFill>
              </a:rPr>
              <a:t>Prefix property</a:t>
            </a:r>
            <a:r>
              <a:rPr lang="en-ZA" sz="1700" dirty="0" smtClean="0"/>
              <a:t>: No code should be a prefix of another code</a:t>
            </a:r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1400" dirty="0" smtClean="0"/>
          </a:p>
          <a:p>
            <a:pPr lvl="1"/>
            <a:r>
              <a:rPr lang="en-ZA" sz="1700" dirty="0" smtClean="0"/>
              <a:t>Consider the bit sequence </a:t>
            </a:r>
            <a:r>
              <a:rPr lang="en-ZA" sz="1600" dirty="0" smtClean="0">
                <a:solidFill>
                  <a:srgbClr val="FF0000"/>
                </a:solidFill>
              </a:rPr>
              <a:t>0 1 1 0 0 1 0</a:t>
            </a:r>
            <a:endParaRPr lang="en-ZA" sz="1600" dirty="0" smtClean="0"/>
          </a:p>
          <a:p>
            <a:pPr lvl="1"/>
            <a:r>
              <a:rPr lang="en-ZA" sz="1700" dirty="0" smtClean="0"/>
              <a:t>We can interpret it as</a:t>
            </a:r>
          </a:p>
          <a:p>
            <a:pPr lvl="1"/>
            <a:r>
              <a:rPr lang="en-ZA" sz="1700" dirty="0" smtClean="0"/>
              <a:t>Or we can interpret it as</a:t>
            </a:r>
          </a:p>
          <a:p>
            <a:pPr lvl="1"/>
            <a:endParaRPr lang="en-ZA" sz="1700" dirty="0"/>
          </a:p>
          <a:p>
            <a:pPr lvl="1"/>
            <a:endParaRPr lang="en-ZA" sz="1700" dirty="0" smtClean="0"/>
          </a:p>
          <a:p>
            <a:pPr lvl="1"/>
            <a:endParaRPr lang="en-ZA" sz="1700" dirty="0"/>
          </a:p>
          <a:p>
            <a:pPr lvl="1"/>
            <a:endParaRPr lang="en-ZA" sz="1700" dirty="0" smtClean="0"/>
          </a:p>
          <a:p>
            <a:pPr lvl="1"/>
            <a:r>
              <a:rPr lang="en-ZA" sz="1700" dirty="0" smtClean="0"/>
              <a:t>Again consider the bit sequence</a:t>
            </a:r>
            <a:r>
              <a:rPr lang="en-ZA" sz="2000" dirty="0" smtClean="0"/>
              <a:t> </a:t>
            </a:r>
            <a:r>
              <a:rPr lang="en-ZA" sz="1600" dirty="0">
                <a:solidFill>
                  <a:srgbClr val="FF0000"/>
                </a:solidFill>
              </a:rPr>
              <a:t>0 1 1 0 0 1 </a:t>
            </a:r>
            <a:r>
              <a:rPr lang="en-ZA" sz="1600" dirty="0" smtClean="0">
                <a:solidFill>
                  <a:srgbClr val="FF0000"/>
                </a:solidFill>
              </a:rPr>
              <a:t>0</a:t>
            </a:r>
            <a:endParaRPr lang="en-ZA" sz="1600" dirty="0" smtClean="0"/>
          </a:p>
          <a:p>
            <a:pPr lvl="1"/>
            <a:r>
              <a:rPr lang="en-ZA" sz="1700" dirty="0" smtClean="0"/>
              <a:t>We can </a:t>
            </a:r>
            <a:r>
              <a:rPr lang="en-ZA" sz="1700" b="1" dirty="0" smtClean="0">
                <a:solidFill>
                  <a:srgbClr val="FF0000"/>
                </a:solidFill>
              </a:rPr>
              <a:t>only</a:t>
            </a:r>
            <a:r>
              <a:rPr lang="en-ZA" sz="1700" dirty="0" smtClean="0"/>
              <a:t> interpret it as</a:t>
            </a:r>
          </a:p>
          <a:p>
            <a:pPr lvl="1"/>
            <a:r>
              <a:rPr lang="en-ZA" sz="1700" dirty="0" smtClean="0"/>
              <a:t>Therefore, </a:t>
            </a:r>
            <a:r>
              <a:rPr lang="en-ZA" sz="1700" dirty="0" smtClean="0">
                <a:solidFill>
                  <a:srgbClr val="7030A0"/>
                </a:solidFill>
              </a:rPr>
              <a:t>the prefix property ensures unambiguous decoding</a:t>
            </a:r>
            <a:endParaRPr lang="en-ZA" sz="1700" dirty="0">
              <a:solidFill>
                <a:srgbClr val="7030A0"/>
              </a:solidFill>
            </a:endParaRPr>
          </a:p>
          <a:p>
            <a:pPr lvl="1"/>
            <a:endParaRPr lang="en-ZA" sz="1700" dirty="0" smtClean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73401"/>
              </p:ext>
            </p:extLst>
          </p:nvPr>
        </p:nvGraphicFramePr>
        <p:xfrm>
          <a:off x="1946416" y="2204864"/>
          <a:ext cx="3633696" cy="92813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/>
                <a:gridCol w="890375"/>
                <a:gridCol w="890375"/>
                <a:gridCol w="890375"/>
              </a:tblGrid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sunny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cloudy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rainy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foggy</a:t>
                      </a:r>
                      <a:endParaRPr lang="en-ZA" sz="1600" dirty="0"/>
                    </a:p>
                  </a:txBody>
                  <a:tcPr anchor="ctr"/>
                </a:tc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01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10</a:t>
                      </a:r>
                      <a:endParaRPr lang="en-ZA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131840" y="3654316"/>
            <a:ext cx="113204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 smtClean="0">
                <a:solidFill>
                  <a:srgbClr val="0070C0"/>
                </a:solidFill>
              </a:rPr>
              <a:t>sunny</a:t>
            </a:r>
            <a:endParaRPr lang="en-ZA" sz="1700" dirty="0">
              <a:solidFill>
                <a:srgbClr val="0070C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88314"/>
              </p:ext>
            </p:extLst>
          </p:nvPr>
        </p:nvGraphicFramePr>
        <p:xfrm>
          <a:off x="1950107" y="4471901"/>
          <a:ext cx="3633696" cy="92813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62571"/>
                <a:gridCol w="890375"/>
                <a:gridCol w="890375"/>
                <a:gridCol w="890375"/>
              </a:tblGrid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sunny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cloudy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rainy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foggy</a:t>
                      </a:r>
                      <a:endParaRPr lang="en-ZA" sz="1600" dirty="0"/>
                    </a:p>
                  </a:txBody>
                  <a:tcPr anchor="ctr"/>
                </a:tc>
              </a:tr>
              <a:tr h="464065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110</a:t>
                      </a:r>
                      <a:endParaRPr lang="en-Z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111</a:t>
                      </a:r>
                      <a:endParaRPr lang="en-ZA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Oval 27"/>
          <p:cNvSpPr/>
          <p:nvPr/>
        </p:nvSpPr>
        <p:spPr>
          <a:xfrm>
            <a:off x="4714550" y="5572673"/>
            <a:ext cx="140056" cy="355537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Oval 28"/>
          <p:cNvSpPr/>
          <p:nvPr/>
        </p:nvSpPr>
        <p:spPr>
          <a:xfrm>
            <a:off x="4890376" y="5572673"/>
            <a:ext cx="469902" cy="355537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Oval 29"/>
          <p:cNvSpPr/>
          <p:nvPr/>
        </p:nvSpPr>
        <p:spPr>
          <a:xfrm>
            <a:off x="5393160" y="5572673"/>
            <a:ext cx="140056" cy="355538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Oval 30"/>
          <p:cNvSpPr/>
          <p:nvPr/>
        </p:nvSpPr>
        <p:spPr>
          <a:xfrm>
            <a:off x="5566099" y="5572672"/>
            <a:ext cx="302046" cy="355537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Oval 31"/>
          <p:cNvSpPr/>
          <p:nvPr/>
        </p:nvSpPr>
        <p:spPr>
          <a:xfrm>
            <a:off x="4048269" y="3356992"/>
            <a:ext cx="147537" cy="35966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Oval 32"/>
          <p:cNvSpPr/>
          <p:nvPr/>
        </p:nvSpPr>
        <p:spPr>
          <a:xfrm>
            <a:off x="4220724" y="3356991"/>
            <a:ext cx="141329" cy="36004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Oval 33"/>
          <p:cNvSpPr/>
          <p:nvPr/>
        </p:nvSpPr>
        <p:spPr>
          <a:xfrm>
            <a:off x="4386574" y="3356991"/>
            <a:ext cx="141330" cy="3596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Oval 34"/>
          <p:cNvSpPr/>
          <p:nvPr/>
        </p:nvSpPr>
        <p:spPr>
          <a:xfrm>
            <a:off x="4048005" y="3356992"/>
            <a:ext cx="309563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Oval 35"/>
          <p:cNvSpPr/>
          <p:nvPr/>
        </p:nvSpPr>
        <p:spPr>
          <a:xfrm>
            <a:off x="4389572" y="3356992"/>
            <a:ext cx="305489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Oval 36"/>
          <p:cNvSpPr/>
          <p:nvPr/>
        </p:nvSpPr>
        <p:spPr>
          <a:xfrm>
            <a:off x="4722161" y="3356992"/>
            <a:ext cx="309761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26" y="2564454"/>
            <a:ext cx="677561" cy="67756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66" y="4732579"/>
            <a:ext cx="784653" cy="784653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4555005" y="3356991"/>
            <a:ext cx="141330" cy="36004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ounded Rectangle 6"/>
          <p:cNvSpPr/>
          <p:nvPr/>
        </p:nvSpPr>
        <p:spPr>
          <a:xfrm>
            <a:off x="5940152" y="2132856"/>
            <a:ext cx="2736305" cy="110915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The code for sunny is the prefix of the code for </a:t>
            </a:r>
            <a:r>
              <a:rPr lang="en-ZA" sz="1400" dirty="0" smtClean="0"/>
              <a:t>rainy</a:t>
            </a:r>
            <a:br>
              <a:rPr lang="en-ZA" sz="1400" dirty="0" smtClean="0"/>
            </a:br>
            <a:r>
              <a:rPr lang="en-ZA" sz="1050" dirty="0" smtClean="0"/>
              <a:t/>
            </a:r>
            <a:br>
              <a:rPr lang="en-ZA" sz="1050" dirty="0" smtClean="0"/>
            </a:br>
            <a:r>
              <a:rPr lang="en-ZA" sz="1400" dirty="0" smtClean="0"/>
              <a:t>The </a:t>
            </a:r>
            <a:r>
              <a:rPr lang="en-ZA" sz="1400" dirty="0"/>
              <a:t>code for cloudy is the prefix of the code for foggy</a:t>
            </a:r>
            <a:endParaRPr lang="en-US" sz="1400" dirty="0"/>
          </a:p>
        </p:txBody>
      </p:sp>
      <p:sp>
        <p:nvSpPr>
          <p:cNvPr id="44" name="Title 2"/>
          <p:cNvSpPr>
            <a:spLocks noGrp="1"/>
          </p:cNvSpPr>
          <p:nvPr>
            <p:ph type="title"/>
          </p:nvPr>
        </p:nvSpPr>
        <p:spPr>
          <a:xfrm>
            <a:off x="735740" y="274512"/>
            <a:ext cx="7787847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Entropy Compression</a:t>
            </a:r>
            <a:endParaRPr lang="en-ZA" dirty="0"/>
          </a:p>
        </p:txBody>
      </p:sp>
      <p:sp>
        <p:nvSpPr>
          <p:cNvPr id="46" name="Rectangle 45"/>
          <p:cNvSpPr/>
          <p:nvPr/>
        </p:nvSpPr>
        <p:spPr>
          <a:xfrm>
            <a:off x="3726572" y="3654549"/>
            <a:ext cx="137890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 smtClean="0">
                <a:solidFill>
                  <a:srgbClr val="0070C0"/>
                </a:solidFill>
              </a:rPr>
              <a:t>, cloudy</a:t>
            </a:r>
            <a:endParaRPr lang="en-ZA" sz="17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66963" y="3654549"/>
            <a:ext cx="137890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 smtClean="0">
                <a:solidFill>
                  <a:srgbClr val="0070C0"/>
                </a:solidFill>
              </a:rPr>
              <a:t>, cloudy</a:t>
            </a:r>
            <a:endParaRPr lang="en-ZA" sz="1700" dirty="0">
              <a:solidFill>
                <a:srgbClr val="0070C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07516" y="3653026"/>
            <a:ext cx="159370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 smtClean="0">
                <a:solidFill>
                  <a:srgbClr val="0070C0"/>
                </a:solidFill>
              </a:rPr>
              <a:t>, sunny, …</a:t>
            </a:r>
            <a:endParaRPr lang="en-ZA" sz="1700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14941" y="5887179"/>
            <a:ext cx="113204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 smtClean="0">
                <a:solidFill>
                  <a:srgbClr val="0070C0"/>
                </a:solidFill>
              </a:rPr>
              <a:t>sunny</a:t>
            </a:r>
            <a:endParaRPr lang="en-ZA" sz="1700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10055" y="5886797"/>
            <a:ext cx="116089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 smtClean="0">
                <a:solidFill>
                  <a:srgbClr val="0070C0"/>
                </a:solidFill>
              </a:rPr>
              <a:t>, rainy</a:t>
            </a:r>
            <a:endParaRPr lang="en-ZA" sz="1700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34109" y="5886797"/>
            <a:ext cx="125386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 smtClean="0">
                <a:solidFill>
                  <a:srgbClr val="0070C0"/>
                </a:solidFill>
              </a:rPr>
              <a:t>, sunny</a:t>
            </a:r>
            <a:endParaRPr lang="en-ZA" sz="1700" dirty="0">
              <a:solidFill>
                <a:srgbClr val="0070C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50310" y="5887179"/>
            <a:ext cx="137890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/>
            <a:r>
              <a:rPr lang="en-ZA" sz="1700" dirty="0" smtClean="0">
                <a:solidFill>
                  <a:srgbClr val="0070C0"/>
                </a:solidFill>
              </a:rPr>
              <a:t>, cloudy</a:t>
            </a:r>
            <a:endParaRPr lang="en-ZA" sz="1700" dirty="0">
              <a:solidFill>
                <a:srgbClr val="0070C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419872" y="3965441"/>
            <a:ext cx="117471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/>
            <a:r>
              <a:rPr lang="en-ZA" sz="1700" dirty="0" smtClean="0">
                <a:solidFill>
                  <a:srgbClr val="0070C0"/>
                </a:solidFill>
              </a:rPr>
              <a:t>rainy</a:t>
            </a:r>
            <a:endParaRPr lang="en-ZA" sz="1700" dirty="0"/>
          </a:p>
        </p:txBody>
      </p:sp>
      <p:sp>
        <p:nvSpPr>
          <p:cNvPr id="54" name="Rectangle 53"/>
          <p:cNvSpPr/>
          <p:nvPr/>
        </p:nvSpPr>
        <p:spPr>
          <a:xfrm>
            <a:off x="3922498" y="3966964"/>
            <a:ext cx="128233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/>
            <a:r>
              <a:rPr lang="en-ZA" sz="1700" dirty="0" smtClean="0">
                <a:solidFill>
                  <a:srgbClr val="0070C0"/>
                </a:solidFill>
              </a:rPr>
              <a:t>, foggy</a:t>
            </a:r>
            <a:endParaRPr lang="en-ZA" sz="1700" dirty="0"/>
          </a:p>
        </p:txBody>
      </p:sp>
      <p:sp>
        <p:nvSpPr>
          <p:cNvPr id="55" name="Rectangle 54"/>
          <p:cNvSpPr/>
          <p:nvPr/>
        </p:nvSpPr>
        <p:spPr>
          <a:xfrm>
            <a:off x="4660486" y="3965441"/>
            <a:ext cx="179324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/>
            <a:r>
              <a:rPr lang="en-ZA" sz="1700" dirty="0" smtClean="0">
                <a:solidFill>
                  <a:srgbClr val="0070C0"/>
                </a:solidFill>
              </a:rPr>
              <a:t>, rainy, …</a:t>
            </a:r>
            <a:endParaRPr lang="en-ZA" sz="1700" dirty="0"/>
          </a:p>
        </p:txBody>
      </p:sp>
      <p:sp>
        <p:nvSpPr>
          <p:cNvPr id="56" name="Rounded Rectangle 55"/>
          <p:cNvSpPr/>
          <p:nvPr/>
        </p:nvSpPr>
        <p:spPr>
          <a:xfrm>
            <a:off x="5940152" y="4662101"/>
            <a:ext cx="2736305" cy="53309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No code is the prefix of another code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95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7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1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0.1|27.6|102.7|28.9|2.2|3.3|8.9|2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5.5|14.4|14.1|44.1|16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37.8|24.9|16.3|12.4|2.5|15.3|12.3|3.8|3|4.6|8.7|4.1|3.7|1.5|1.8|8.2|4.9|1.6|2.6|1.5|9.4|16.5|1.5|22.2|35.8|60.5|1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11.1|16.4|16.7|8.8|8|4.4|8.2|4.5|2.6|3.2|2.3|1.2|0.7|1.4|1.4|1.4|1.2|0.8|1.5|1.2|1.1|1|1.1|1.9|1.1|1.5|1.2|1.1|1.9|10.1|39.6|26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4|30.9|55.4|17.5|2.9|1.7|10.9|9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1|42.1|6|4.6|3.5|2.6|2.3|3.9|4.2|4|36.9|4.5|2.1|6.1|12.6|5.8|67.4|5|6.8|2|6.8|3.3|7|11.1|5.8|5.7|1.7|4|1.5|5.4|9.6|3.9|6|10.5|4.3|2.8|1.4|4.2|1.7|3.4|12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1.9|4.3|4.3|16.2|19.1|22.5|39.4|40.2|57.6|35.9|1.6|1.4|1.1|23.2|1.2|0.9|2.3|4|16.2|41.5|18.5|42.7|1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8.6|13.7|13.8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18|18.4|9.5|14.8|8.6|4.6|4.7|35|34.3|23.8|13.2|7.7|4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23.3|7.3|11.3|13.7|6.1|6.4|40.4|3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|3.3|4.3|20.1|18.1|26.8|11.8|33.6|4.9|9.4|33.6|13.4|29.4|20.6|10.3|1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8.8|38.2|9.8|12.9|8.9|20.3|17.8|8.9|15.2|13.6|8.5|38.3|1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8|10.1|14.7|8.1|26.1|6|3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.9|10.7|24|9.4|2.1|2.8|2.8|2.9|3.5|3.8|3.7|3.4|6.4|16|8.4|9.9|7.1|2.1|2.4|3.9|3.2|3.1|6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5.8|10.5|27.5|4.7|27.9|11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12151</TotalTime>
  <Words>2101</Words>
  <Application>Microsoft Office PowerPoint</Application>
  <PresentationFormat>On-screen Show (4:3)</PresentationFormat>
  <Paragraphs>596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 Gothic</vt:lpstr>
      <vt:lpstr>Symbol</vt:lpstr>
      <vt:lpstr>Times New Roman</vt:lpstr>
      <vt:lpstr>Wingdings</vt:lpstr>
      <vt:lpstr>Office Theme</vt:lpstr>
      <vt:lpstr>Presentation level design</vt:lpstr>
      <vt:lpstr>COS 212 Data Compression: Basics &amp; Huffman Coding</vt:lpstr>
      <vt:lpstr>Computational Complexity</vt:lpstr>
      <vt:lpstr>Data Compression</vt:lpstr>
      <vt:lpstr>Information</vt:lpstr>
      <vt:lpstr>Entropy</vt:lpstr>
      <vt:lpstr>Entropy: Minimal Code Length</vt:lpstr>
      <vt:lpstr>Entropy: Minimal Code Length</vt:lpstr>
      <vt:lpstr>Entropy Compression</vt:lpstr>
      <vt:lpstr>Entropy Compression</vt:lpstr>
      <vt:lpstr>Entropy Compression</vt:lpstr>
      <vt:lpstr>Entropy Compression</vt:lpstr>
      <vt:lpstr>Huffman Coding</vt:lpstr>
      <vt:lpstr>Huffman Coding</vt:lpstr>
      <vt:lpstr>Huffman Coding</vt:lpstr>
      <vt:lpstr>Huffman Coding: Implementation</vt:lpstr>
      <vt:lpstr>Huffman Coding: Encoding &amp; Decoding</vt:lpstr>
      <vt:lpstr>Huffman Coding: Improving Efficiency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Sorting</dc:title>
  <dc:creator>User</dc:creator>
  <cp:lastModifiedBy>Will van Heerden</cp:lastModifiedBy>
  <cp:revision>689</cp:revision>
  <dcterms:created xsi:type="dcterms:W3CDTF">2016-05-09T11:50:19Z</dcterms:created>
  <dcterms:modified xsi:type="dcterms:W3CDTF">2020-06-22T13:15:50Z</dcterms:modified>
</cp:coreProperties>
</file>