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1"/>
  </p:notesMasterIdLst>
  <p:sldIdLst>
    <p:sldId id="260" r:id="rId5"/>
    <p:sldId id="269" r:id="rId6"/>
    <p:sldId id="273" r:id="rId7"/>
    <p:sldId id="302" r:id="rId8"/>
    <p:sldId id="268" r:id="rId9"/>
    <p:sldId id="270" r:id="rId10"/>
    <p:sldId id="275" r:id="rId11"/>
    <p:sldId id="318" r:id="rId12"/>
    <p:sldId id="304" r:id="rId13"/>
    <p:sldId id="308" r:id="rId14"/>
    <p:sldId id="274" r:id="rId15"/>
    <p:sldId id="276" r:id="rId16"/>
    <p:sldId id="279" r:id="rId17"/>
    <p:sldId id="277" r:id="rId18"/>
    <p:sldId id="314" r:id="rId19"/>
    <p:sldId id="315" r:id="rId20"/>
    <p:sldId id="311" r:id="rId21"/>
    <p:sldId id="313" r:id="rId22"/>
    <p:sldId id="316" r:id="rId23"/>
    <p:sldId id="317" r:id="rId24"/>
    <p:sldId id="305" r:id="rId25"/>
    <p:sldId id="310" r:id="rId26"/>
    <p:sldId id="309" r:id="rId27"/>
    <p:sldId id="306" r:id="rId28"/>
    <p:sldId id="290" r:id="rId29"/>
    <p:sldId id="26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ill, Diana [FH]" initials="GD[" lastIdx="69" clrIdx="0">
    <p:extLst>
      <p:ext uri="{19B8F6BF-5375-455C-9EA6-DF929625EA0E}">
        <p15:presenceInfo xmlns:p15="http://schemas.microsoft.com/office/powerpoint/2012/main" userId="S-1-5-21-1993347182-2135889123-59193277-149315" providerId="AD"/>
      </p:ext>
    </p:extLst>
  </p:cmAuthor>
  <p:cmAuthor id="2" name="Haber, Rebecca [FH]" initials="HR[" lastIdx="11" clrIdx="1">
    <p:extLst>
      <p:ext uri="{19B8F6BF-5375-455C-9EA6-DF929625EA0E}">
        <p15:presenceInfo xmlns:p15="http://schemas.microsoft.com/office/powerpoint/2012/main" userId="S-1-5-21-1993347182-2135889123-59193277-2119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74B88"/>
    <a:srgbClr val="FF5900"/>
    <a:srgbClr val="7471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77" autoAdjust="0"/>
    <p:restoredTop sz="68325" autoAdjust="0"/>
  </p:normalViewPr>
  <p:slideViewPr>
    <p:cSldViewPr snapToGrid="0">
      <p:cViewPr varScale="1">
        <p:scale>
          <a:sx n="81" d="100"/>
          <a:sy n="81" d="100"/>
        </p:scale>
        <p:origin x="282" y="84"/>
      </p:cViewPr>
      <p:guideLst/>
    </p:cSldViewPr>
  </p:slideViewPr>
  <p:notesTextViewPr>
    <p:cViewPr>
      <p:scale>
        <a:sx n="75" d="100"/>
        <a:sy n="75" d="100"/>
      </p:scale>
      <p:origin x="0" y="0"/>
    </p:cViewPr>
  </p:notesTextViewPr>
  <p:sorterViewPr>
    <p:cViewPr>
      <p:scale>
        <a:sx n="100" d="100"/>
        <a:sy n="100" d="100"/>
      </p:scale>
      <p:origin x="0" y="0"/>
    </p:cViewPr>
  </p:sorterViewPr>
  <p:notesViewPr>
    <p:cSldViewPr snapToGrid="0">
      <p:cViewPr varScale="1">
        <p:scale>
          <a:sx n="97" d="100"/>
          <a:sy n="97" d="100"/>
        </p:scale>
        <p:origin x="148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fraserhealth.org\dfs\globalapps\PHealth\Observatory%20-%20Shared\MCH%20folder\SFU%20Practicum%20Students\Keturah%20Kalio\RawDatafromDG\From%20SAS_Final%20extract\Prenatreg_Assess_CarePl_SASextract18_23forfytrend.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lgn="ctr">
              <a:defRPr sz="3200" b="0" i="0" u="none" strike="noStrike" kern="1200" spc="0" baseline="0">
                <a:solidFill>
                  <a:schemeClr val="tx1">
                    <a:lumMod val="65000"/>
                    <a:lumOff val="35000"/>
                  </a:schemeClr>
                </a:solidFill>
                <a:latin typeface="+mn-lt"/>
                <a:ea typeface="+mn-ea"/>
                <a:cs typeface="+mn-cs"/>
              </a:defRPr>
            </a:pPr>
            <a:r>
              <a:rPr lang="en-CA" sz="3200" dirty="0"/>
              <a:t>Trend of </a:t>
            </a:r>
            <a:r>
              <a:rPr lang="en-CA" sz="3200" dirty="0" smtClean="0"/>
              <a:t>clients (Pathway A-D) </a:t>
            </a:r>
            <a:r>
              <a:rPr lang="en-CA" sz="3200" dirty="0"/>
              <a:t>receiving </a:t>
            </a:r>
            <a:r>
              <a:rPr lang="en-CA" sz="3200" dirty="0" smtClean="0"/>
              <a:t>services over the years</a:t>
            </a:r>
            <a:endParaRPr lang="en-CA" sz="3200" dirty="0"/>
          </a:p>
        </c:rich>
      </c:tx>
      <c:layout>
        <c:manualLayout>
          <c:xMode val="edge"/>
          <c:yMode val="edge"/>
          <c:x val="0.12629462978138367"/>
          <c:y val="2.3480926942213002E-3"/>
        </c:manualLayout>
      </c:layout>
      <c:overlay val="0"/>
      <c:spPr>
        <a:noFill/>
        <a:ln>
          <a:noFill/>
        </a:ln>
        <a:effectLst/>
      </c:spPr>
      <c:txPr>
        <a:bodyPr rot="0" spcFirstLastPara="1" vertOverflow="ellipsis" vert="horz" wrap="square" anchor="ctr" anchorCtr="1"/>
        <a:lstStyle/>
        <a:p>
          <a:pPr algn="ctr">
            <a:defRPr sz="3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348229929703828"/>
          <c:y val="0.1688421052631579"/>
          <c:w val="0.78289839775390002"/>
          <c:h val="0.61874476216788687"/>
        </c:manualLayout>
      </c:layout>
      <c:barChart>
        <c:barDir val="col"/>
        <c:grouping val="clustered"/>
        <c:varyColors val="0"/>
        <c:ser>
          <c:idx val="0"/>
          <c:order val="0"/>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Tbl!$K$11:$K$14</c:f>
              <c:strCache>
                <c:ptCount val="4"/>
                <c:pt idx="0">
                  <c:v>2019_20</c:v>
                </c:pt>
                <c:pt idx="1">
                  <c:v>2020_21</c:v>
                </c:pt>
                <c:pt idx="2">
                  <c:v>2021_22</c:v>
                </c:pt>
                <c:pt idx="3">
                  <c:v>2022_23</c:v>
                </c:pt>
              </c:strCache>
            </c:strRef>
          </c:cat>
          <c:val>
            <c:numRef>
              <c:f>Tbl!$L$11:$L$14</c:f>
              <c:numCache>
                <c:formatCode>General</c:formatCode>
                <c:ptCount val="4"/>
                <c:pt idx="0">
                  <c:v>131</c:v>
                </c:pt>
                <c:pt idx="1">
                  <c:v>51</c:v>
                </c:pt>
                <c:pt idx="2">
                  <c:v>16</c:v>
                </c:pt>
                <c:pt idx="3">
                  <c:v>430</c:v>
                </c:pt>
              </c:numCache>
            </c:numRef>
          </c:val>
          <c:extLst>
            <c:ext xmlns:c16="http://schemas.microsoft.com/office/drawing/2014/chart" uri="{C3380CC4-5D6E-409C-BE32-E72D297353CC}">
              <c16:uniqueId val="{00000000-9C2D-48FA-AAF6-5548CBB2674A}"/>
            </c:ext>
          </c:extLst>
        </c:ser>
        <c:dLbls>
          <c:dLblPos val="outEnd"/>
          <c:showLegendKey val="0"/>
          <c:showVal val="1"/>
          <c:showCatName val="0"/>
          <c:showSerName val="0"/>
          <c:showPercent val="0"/>
          <c:showBubbleSize val="0"/>
        </c:dLbls>
        <c:gapWidth val="219"/>
        <c:overlap val="-27"/>
        <c:axId val="492206712"/>
        <c:axId val="492209008"/>
      </c:barChart>
      <c:catAx>
        <c:axId val="492206712"/>
        <c:scaling>
          <c:orientation val="minMax"/>
        </c:scaling>
        <c:delete val="0"/>
        <c:axPos val="b"/>
        <c:title>
          <c:tx>
            <c:rich>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r>
                  <a:rPr lang="en-CA" sz="2800" dirty="0"/>
                  <a:t>Fiscal year</a:t>
                </a:r>
              </a:p>
            </c:rich>
          </c:tx>
          <c:layout>
            <c:manualLayout>
              <c:xMode val="edge"/>
              <c:yMode val="edge"/>
              <c:x val="0.47223765356279968"/>
              <c:y val="0.89611087913253262"/>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492209008"/>
        <c:crosses val="autoZero"/>
        <c:auto val="1"/>
        <c:lblAlgn val="ctr"/>
        <c:lblOffset val="100"/>
        <c:noMultiLvlLbl val="0"/>
      </c:catAx>
      <c:valAx>
        <c:axId val="4922090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r>
                  <a:rPr lang="en-CA" sz="2800"/>
                  <a:t>Count of Clients</a:t>
                </a:r>
              </a:p>
            </c:rich>
          </c:tx>
          <c:layout>
            <c:manualLayout>
              <c:xMode val="edge"/>
              <c:yMode val="edge"/>
              <c:x val="5.1566441237404947E-2"/>
              <c:y val="0.31802316140406683"/>
            </c:manualLayout>
          </c:layout>
          <c:overlay val="0"/>
          <c:spPr>
            <a:noFill/>
            <a:ln>
              <a:noFill/>
            </a:ln>
            <a:effectLst/>
          </c:spPr>
          <c:txPr>
            <a:bodyPr rot="-54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492206712"/>
        <c:crosses val="autoZero"/>
        <c:crossBetween val="between"/>
      </c:valAx>
      <c:spPr>
        <a:noFill/>
        <a:ln>
          <a:noFill/>
        </a:ln>
        <a:effectLst/>
      </c:spPr>
    </c:plotArea>
    <c:plotVisOnly val="1"/>
    <c:dispBlanksAs val="gap"/>
    <c:showDLblsOverMax val="0"/>
  </c:chart>
  <c:spPr>
    <a:solidFill>
      <a:schemeClr val="bg1"/>
    </a:solidFill>
    <a:ln w="9525"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ound/>
    </a:ln>
    <a:effectLst/>
  </c:spPr>
  <c:txPr>
    <a:bodyPr/>
    <a:lstStyle/>
    <a:p>
      <a:pPr>
        <a:defRPr baseline="0"/>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CBA822-C7D5-4D00-8D91-B5E74505584A}"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BA72F659-D624-4122-915A-9CC1337A03F6}">
      <dgm:prSet phldrT="[Text]"/>
      <dgm:spPr/>
      <dgm:t>
        <a:bodyPr/>
        <a:lstStyle/>
        <a:p>
          <a:endParaRPr lang="en-US" dirty="0"/>
        </a:p>
      </dgm:t>
    </dgm:pt>
    <dgm:pt modelId="{F3D3749C-6151-4E9A-9E90-D7E955BC042C}" type="parTrans" cxnId="{E0D17899-3C6D-41EB-BD18-80DD11B83511}">
      <dgm:prSet/>
      <dgm:spPr/>
      <dgm:t>
        <a:bodyPr/>
        <a:lstStyle/>
        <a:p>
          <a:endParaRPr lang="en-US"/>
        </a:p>
      </dgm:t>
    </dgm:pt>
    <dgm:pt modelId="{76174768-9373-4EE9-A074-36BA3F76294B}" type="sibTrans" cxnId="{E0D17899-3C6D-41EB-BD18-80DD11B83511}">
      <dgm:prSet/>
      <dgm:spPr/>
      <dgm:t>
        <a:bodyPr/>
        <a:lstStyle/>
        <a:p>
          <a:endParaRPr lang="en-US"/>
        </a:p>
      </dgm:t>
    </dgm:pt>
    <dgm:pt modelId="{7B0D7F45-7D42-45D0-8BFA-AB7436A24689}">
      <dgm:prSet phldrT="[Text]"/>
      <dgm:spPr/>
      <dgm:t>
        <a:bodyPr/>
        <a:lstStyle/>
        <a:p>
          <a:endParaRPr lang="en-US" dirty="0"/>
        </a:p>
      </dgm:t>
    </dgm:pt>
    <dgm:pt modelId="{CBAA1AB0-BE7C-4B0E-9F00-0FF4E9A5FC75}" type="parTrans" cxnId="{84CE1CDB-8899-4A43-8344-D1E265AA93AE}">
      <dgm:prSet/>
      <dgm:spPr/>
      <dgm:t>
        <a:bodyPr/>
        <a:lstStyle/>
        <a:p>
          <a:endParaRPr lang="en-US"/>
        </a:p>
      </dgm:t>
    </dgm:pt>
    <dgm:pt modelId="{FE6C2268-A53C-47F6-A6D1-32F45FF663ED}" type="sibTrans" cxnId="{84CE1CDB-8899-4A43-8344-D1E265AA93AE}">
      <dgm:prSet/>
      <dgm:spPr/>
      <dgm:t>
        <a:bodyPr/>
        <a:lstStyle/>
        <a:p>
          <a:endParaRPr lang="en-US"/>
        </a:p>
      </dgm:t>
    </dgm:pt>
    <dgm:pt modelId="{39B5B78F-494A-4045-B3B4-E392E3F89506}">
      <dgm:prSet custT="1"/>
      <dgm:spPr/>
      <dgm:t>
        <a:bodyPr/>
        <a:lstStyle/>
        <a:p>
          <a:r>
            <a:rPr lang="en-US" sz="1800" dirty="0" smtClean="0"/>
            <a:t>Obtained administrative data out of Paris using SQL queries.</a:t>
          </a:r>
          <a:endParaRPr lang="en-US" sz="1800" dirty="0"/>
        </a:p>
      </dgm:t>
    </dgm:pt>
    <dgm:pt modelId="{3B976BA9-D67E-4918-851F-0B52A380D522}" type="parTrans" cxnId="{2B253018-7D8D-4352-9F30-99912271E9D6}">
      <dgm:prSet/>
      <dgm:spPr/>
      <dgm:t>
        <a:bodyPr/>
        <a:lstStyle/>
        <a:p>
          <a:endParaRPr lang="en-US"/>
        </a:p>
      </dgm:t>
    </dgm:pt>
    <dgm:pt modelId="{21302F43-1BF8-4028-B10A-1F9895F0C64F}" type="sibTrans" cxnId="{2B253018-7D8D-4352-9F30-99912271E9D6}">
      <dgm:prSet/>
      <dgm:spPr/>
      <dgm:t>
        <a:bodyPr/>
        <a:lstStyle/>
        <a:p>
          <a:endParaRPr lang="en-US"/>
        </a:p>
      </dgm:t>
    </dgm:pt>
    <dgm:pt modelId="{B17CA90E-9797-4BF1-8D1F-AC5D203D3D7C}">
      <dgm:prSet custT="1"/>
      <dgm:spPr/>
      <dgm:t>
        <a:bodyPr/>
        <a:lstStyle/>
        <a:p>
          <a:r>
            <a:rPr lang="en-US" sz="1800" dirty="0" smtClean="0"/>
            <a:t>Used R statistical software to organize and de-duplicate the data and to conduct demographic analysis.</a:t>
          </a:r>
          <a:endParaRPr lang="en-US" sz="1800" dirty="0">
            <a:solidFill>
              <a:srgbClr val="FF0000"/>
            </a:solidFill>
          </a:endParaRPr>
        </a:p>
      </dgm:t>
    </dgm:pt>
    <dgm:pt modelId="{213A6F31-27BD-4891-941C-69E5F9A9928A}" type="parTrans" cxnId="{6A1CF281-9741-467C-8E04-1FF106B65E92}">
      <dgm:prSet/>
      <dgm:spPr/>
      <dgm:t>
        <a:bodyPr/>
        <a:lstStyle/>
        <a:p>
          <a:endParaRPr lang="en-US"/>
        </a:p>
      </dgm:t>
    </dgm:pt>
    <dgm:pt modelId="{2844EA4A-ECF9-4FA2-8CAC-975AB684D0C0}" type="sibTrans" cxnId="{6A1CF281-9741-467C-8E04-1FF106B65E92}">
      <dgm:prSet/>
      <dgm:spPr/>
      <dgm:t>
        <a:bodyPr/>
        <a:lstStyle/>
        <a:p>
          <a:endParaRPr lang="en-US"/>
        </a:p>
      </dgm:t>
    </dgm:pt>
    <dgm:pt modelId="{9FA4F3CC-ED9E-443A-A6E1-DAF62807CAAF}">
      <dgm:prSet phldrT="[Text]" custT="1"/>
      <dgm:spPr/>
      <dgm:t>
        <a:bodyPr/>
        <a:lstStyle/>
        <a:p>
          <a:r>
            <a:rPr lang="en-US" sz="1800" dirty="0" smtClean="0">
              <a:solidFill>
                <a:schemeClr val="bg1"/>
              </a:solidFill>
            </a:rPr>
            <a:t>Reviewed the current BBP and NFP Clinical Study protocols and data reports as a guide</a:t>
          </a:r>
          <a:endParaRPr lang="en-US" sz="1800" dirty="0">
            <a:solidFill>
              <a:schemeClr val="bg1"/>
            </a:solidFill>
          </a:endParaRPr>
        </a:p>
      </dgm:t>
    </dgm:pt>
    <dgm:pt modelId="{0DBC5F57-89DD-4E57-96ED-80F9B2DE6341}" type="sibTrans" cxnId="{2AD91B48-6490-4B66-A91D-B21B10345432}">
      <dgm:prSet/>
      <dgm:spPr/>
      <dgm:t>
        <a:bodyPr/>
        <a:lstStyle/>
        <a:p>
          <a:endParaRPr lang="en-US"/>
        </a:p>
      </dgm:t>
    </dgm:pt>
    <dgm:pt modelId="{38ABC310-0BD3-433F-BCED-845767EA8B32}" type="parTrans" cxnId="{2AD91B48-6490-4B66-A91D-B21B10345432}">
      <dgm:prSet/>
      <dgm:spPr/>
      <dgm:t>
        <a:bodyPr/>
        <a:lstStyle/>
        <a:p>
          <a:endParaRPr lang="en-US"/>
        </a:p>
      </dgm:t>
    </dgm:pt>
    <dgm:pt modelId="{00F300FB-D4C8-4249-B980-535B70AFA402}">
      <dgm:prSet phldrT="[Text]" custT="1"/>
      <dgm:spPr/>
      <dgm:t>
        <a:bodyPr/>
        <a:lstStyle/>
        <a:p>
          <a:r>
            <a:rPr lang="en-US" sz="1800" dirty="0" smtClean="0"/>
            <a:t>Identified appropriate variables for analysis </a:t>
          </a:r>
          <a:r>
            <a:rPr lang="en-CA" sz="1800" dirty="0" smtClean="0"/>
            <a:t>in consultation with Epi and Program manager.</a:t>
          </a:r>
          <a:endParaRPr lang="en-US" sz="1800" dirty="0"/>
        </a:p>
      </dgm:t>
    </dgm:pt>
    <dgm:pt modelId="{15707770-D5F7-4D81-BFAB-A72D5AE9733B}" type="sibTrans" cxnId="{3E2C9FBA-E912-4F89-96F4-824A38285561}">
      <dgm:prSet/>
      <dgm:spPr/>
      <dgm:t>
        <a:bodyPr/>
        <a:lstStyle/>
        <a:p>
          <a:endParaRPr lang="en-US"/>
        </a:p>
      </dgm:t>
    </dgm:pt>
    <dgm:pt modelId="{65EFDCAE-C864-47A0-BCA4-3071F0DE6AC6}" type="parTrans" cxnId="{3E2C9FBA-E912-4F89-96F4-824A38285561}">
      <dgm:prSet/>
      <dgm:spPr/>
      <dgm:t>
        <a:bodyPr/>
        <a:lstStyle/>
        <a:p>
          <a:endParaRPr lang="en-US"/>
        </a:p>
      </dgm:t>
    </dgm:pt>
    <dgm:pt modelId="{6B405C90-3577-4778-A898-C00CE958BF1F}">
      <dgm:prSet phldrT="[Text]" custT="1"/>
      <dgm:spPr/>
      <dgm:t>
        <a:bodyPr/>
        <a:lstStyle/>
        <a:p>
          <a:r>
            <a:rPr lang="en-US" sz="1800" dirty="0" smtClean="0"/>
            <a:t>Generated a data extraction and analysis plan.</a:t>
          </a:r>
          <a:endParaRPr lang="en-US" sz="1800" dirty="0"/>
        </a:p>
      </dgm:t>
    </dgm:pt>
    <dgm:pt modelId="{3D03607F-5F5E-4F30-873F-554E9DA476CF}" type="sibTrans" cxnId="{B506BBC9-9C99-495D-8892-20982BCF80CB}">
      <dgm:prSet/>
      <dgm:spPr/>
      <dgm:t>
        <a:bodyPr/>
        <a:lstStyle/>
        <a:p>
          <a:endParaRPr lang="en-US"/>
        </a:p>
      </dgm:t>
    </dgm:pt>
    <dgm:pt modelId="{2EBE4A78-118B-4723-B46A-975354351E4A}" type="parTrans" cxnId="{B506BBC9-9C99-495D-8892-20982BCF80CB}">
      <dgm:prSet/>
      <dgm:spPr/>
      <dgm:t>
        <a:bodyPr/>
        <a:lstStyle/>
        <a:p>
          <a:endParaRPr lang="en-US"/>
        </a:p>
      </dgm:t>
    </dgm:pt>
    <dgm:pt modelId="{14BAB6DF-D535-4E03-AE02-87B3636BAAFD}">
      <dgm:prSet phldrT="[Text]"/>
      <dgm:spPr/>
      <dgm:t>
        <a:bodyPr/>
        <a:lstStyle/>
        <a:p>
          <a:endParaRPr lang="en-US" dirty="0"/>
        </a:p>
      </dgm:t>
    </dgm:pt>
    <dgm:pt modelId="{45EBA06E-C1E3-41EF-8D01-26DF202E0856}" type="sibTrans" cxnId="{A0113FF3-7472-4957-80B7-157BCD94C2F4}">
      <dgm:prSet/>
      <dgm:spPr/>
      <dgm:t>
        <a:bodyPr/>
        <a:lstStyle/>
        <a:p>
          <a:endParaRPr lang="en-US"/>
        </a:p>
      </dgm:t>
    </dgm:pt>
    <dgm:pt modelId="{79197500-C81B-4556-9FCF-603F9CFF3073}" type="parTrans" cxnId="{A0113FF3-7472-4957-80B7-157BCD94C2F4}">
      <dgm:prSet/>
      <dgm:spPr/>
      <dgm:t>
        <a:bodyPr/>
        <a:lstStyle/>
        <a:p>
          <a:endParaRPr lang="en-US"/>
        </a:p>
      </dgm:t>
    </dgm:pt>
    <dgm:pt modelId="{A466B3C3-A17F-4149-9D82-9DC57E10E63D}" type="pres">
      <dgm:prSet presAssocID="{F7CBA822-C7D5-4D00-8D91-B5E74505584A}" presName="rootnode" presStyleCnt="0">
        <dgm:presLayoutVars>
          <dgm:chMax/>
          <dgm:chPref/>
          <dgm:dir/>
          <dgm:animLvl val="lvl"/>
        </dgm:presLayoutVars>
      </dgm:prSet>
      <dgm:spPr/>
      <dgm:t>
        <a:bodyPr/>
        <a:lstStyle/>
        <a:p>
          <a:endParaRPr lang="en-US"/>
        </a:p>
      </dgm:t>
    </dgm:pt>
    <dgm:pt modelId="{D36FC477-EFA1-40A7-9967-8BE7220125B2}" type="pres">
      <dgm:prSet presAssocID="{9FA4F3CC-ED9E-443A-A6E1-DAF62807CAAF}" presName="composite" presStyleCnt="0"/>
      <dgm:spPr/>
    </dgm:pt>
    <dgm:pt modelId="{73654C0D-24E6-4670-9E25-5C4219B4122D}" type="pres">
      <dgm:prSet presAssocID="{9FA4F3CC-ED9E-443A-A6E1-DAF62807CAAF}" presName="bentUpArrow1" presStyleLbl="alignImgPlace1" presStyleIdx="0" presStyleCnt="4" custLinFactNeighborX="38158" custLinFactNeighborY="-13839"/>
      <dgm:spPr/>
    </dgm:pt>
    <dgm:pt modelId="{11C4F255-3743-4DDD-B68E-8668E818AAB4}" type="pres">
      <dgm:prSet presAssocID="{9FA4F3CC-ED9E-443A-A6E1-DAF62807CAAF}" presName="ParentText" presStyleLbl="node1" presStyleIdx="0" presStyleCnt="5" custScaleX="464921" custScaleY="158827" custLinFactNeighborX="33523" custLinFactNeighborY="-88369">
        <dgm:presLayoutVars>
          <dgm:chMax val="1"/>
          <dgm:chPref val="1"/>
          <dgm:bulletEnabled val="1"/>
        </dgm:presLayoutVars>
      </dgm:prSet>
      <dgm:spPr>
        <a:prstGeom prst="rect">
          <a:avLst/>
        </a:prstGeom>
      </dgm:spPr>
      <dgm:t>
        <a:bodyPr/>
        <a:lstStyle/>
        <a:p>
          <a:endParaRPr lang="en-US"/>
        </a:p>
      </dgm:t>
    </dgm:pt>
    <dgm:pt modelId="{9FAF4E93-7AE5-4B7B-A774-7D93D2BAB75A}" type="pres">
      <dgm:prSet presAssocID="{9FA4F3CC-ED9E-443A-A6E1-DAF62807CAAF}" presName="ChildText" presStyleLbl="revTx" presStyleIdx="0" presStyleCnt="4">
        <dgm:presLayoutVars>
          <dgm:chMax val="0"/>
          <dgm:chPref val="0"/>
          <dgm:bulletEnabled val="1"/>
        </dgm:presLayoutVars>
      </dgm:prSet>
      <dgm:spPr/>
      <dgm:t>
        <a:bodyPr/>
        <a:lstStyle/>
        <a:p>
          <a:endParaRPr lang="en-US"/>
        </a:p>
      </dgm:t>
    </dgm:pt>
    <dgm:pt modelId="{3E291ECD-497B-4B2B-8CFD-E206B444C0BE}" type="pres">
      <dgm:prSet presAssocID="{0DBC5F57-89DD-4E57-96ED-80F9B2DE6341}" presName="sibTrans" presStyleCnt="0"/>
      <dgm:spPr/>
    </dgm:pt>
    <dgm:pt modelId="{F26D6D0B-3685-4BE4-9851-DC96DF30D1C0}" type="pres">
      <dgm:prSet presAssocID="{00F300FB-D4C8-4249-B980-535B70AFA402}" presName="composite" presStyleCnt="0"/>
      <dgm:spPr/>
    </dgm:pt>
    <dgm:pt modelId="{5229B440-8359-4FDD-9137-1FDC4437DCD9}" type="pres">
      <dgm:prSet presAssocID="{00F300FB-D4C8-4249-B980-535B70AFA402}" presName="bentUpArrow1" presStyleLbl="alignImgPlace1" presStyleIdx="1" presStyleCnt="4" custLinFactNeighborX="-1982" custLinFactNeighborY="8191"/>
      <dgm:spPr/>
    </dgm:pt>
    <dgm:pt modelId="{4AECD7D4-E38B-4DC6-BF12-0D08B168F83C}" type="pres">
      <dgm:prSet presAssocID="{00F300FB-D4C8-4249-B980-535B70AFA402}" presName="ParentText" presStyleLbl="node1" presStyleIdx="1" presStyleCnt="5" custScaleX="506247" custScaleY="133701" custLinFactNeighborX="77855" custLinFactNeighborY="-20823">
        <dgm:presLayoutVars>
          <dgm:chMax val="1"/>
          <dgm:chPref val="1"/>
          <dgm:bulletEnabled val="1"/>
        </dgm:presLayoutVars>
      </dgm:prSet>
      <dgm:spPr>
        <a:prstGeom prst="rect">
          <a:avLst/>
        </a:prstGeom>
      </dgm:spPr>
      <dgm:t>
        <a:bodyPr/>
        <a:lstStyle/>
        <a:p>
          <a:endParaRPr lang="en-US"/>
        </a:p>
      </dgm:t>
    </dgm:pt>
    <dgm:pt modelId="{D14A8C24-36D4-4A69-B966-D76E7F9D1D26}" type="pres">
      <dgm:prSet presAssocID="{00F300FB-D4C8-4249-B980-535B70AFA402}" presName="ChildText" presStyleLbl="revTx" presStyleIdx="1" presStyleCnt="4">
        <dgm:presLayoutVars>
          <dgm:chMax val="0"/>
          <dgm:chPref val="0"/>
          <dgm:bulletEnabled val="1"/>
        </dgm:presLayoutVars>
      </dgm:prSet>
      <dgm:spPr/>
      <dgm:t>
        <a:bodyPr/>
        <a:lstStyle/>
        <a:p>
          <a:endParaRPr lang="en-US"/>
        </a:p>
      </dgm:t>
    </dgm:pt>
    <dgm:pt modelId="{460CC6A2-4AF8-4D6E-BEEF-DE8AF2389748}" type="pres">
      <dgm:prSet presAssocID="{15707770-D5F7-4D81-BFAB-A72D5AE9733B}" presName="sibTrans" presStyleCnt="0"/>
      <dgm:spPr/>
    </dgm:pt>
    <dgm:pt modelId="{4C515D7D-8087-426B-8499-DD3E286662BB}" type="pres">
      <dgm:prSet presAssocID="{6B405C90-3577-4778-A898-C00CE958BF1F}" presName="composite" presStyleCnt="0"/>
      <dgm:spPr/>
    </dgm:pt>
    <dgm:pt modelId="{4E322547-C89E-4F98-B2E5-CCE8FC1A2A8F}" type="pres">
      <dgm:prSet presAssocID="{6B405C90-3577-4778-A898-C00CE958BF1F}" presName="bentUpArrow1" presStyleLbl="alignImgPlace1" presStyleIdx="2" presStyleCnt="4" custLinFactNeighborX="-30774" custLinFactNeighborY="31008"/>
      <dgm:spPr/>
    </dgm:pt>
    <dgm:pt modelId="{F3346242-F5CC-48CD-B9FB-7FE365A9E7FD}" type="pres">
      <dgm:prSet presAssocID="{6B405C90-3577-4778-A898-C00CE958BF1F}" presName="ParentText" presStyleLbl="node1" presStyleIdx="2" presStyleCnt="5" custScaleX="400524" custScaleY="91334" custLinFactNeighborX="70429" custLinFactNeighborY="26022">
        <dgm:presLayoutVars>
          <dgm:chMax val="1"/>
          <dgm:chPref val="1"/>
          <dgm:bulletEnabled val="1"/>
        </dgm:presLayoutVars>
      </dgm:prSet>
      <dgm:spPr>
        <a:prstGeom prst="rect">
          <a:avLst/>
        </a:prstGeom>
      </dgm:spPr>
      <dgm:t>
        <a:bodyPr/>
        <a:lstStyle/>
        <a:p>
          <a:endParaRPr lang="en-US"/>
        </a:p>
      </dgm:t>
    </dgm:pt>
    <dgm:pt modelId="{843619EB-3653-4952-9598-563919D32F3B}" type="pres">
      <dgm:prSet presAssocID="{6B405C90-3577-4778-A898-C00CE958BF1F}" presName="ChildText" presStyleLbl="revTx" presStyleIdx="2" presStyleCnt="4">
        <dgm:presLayoutVars>
          <dgm:chMax val="0"/>
          <dgm:chPref val="0"/>
          <dgm:bulletEnabled val="1"/>
        </dgm:presLayoutVars>
      </dgm:prSet>
      <dgm:spPr/>
      <dgm:t>
        <a:bodyPr/>
        <a:lstStyle/>
        <a:p>
          <a:endParaRPr lang="en-US"/>
        </a:p>
      </dgm:t>
    </dgm:pt>
    <dgm:pt modelId="{FD29EA4F-3592-43BC-9E4F-1D7F03159D9F}" type="pres">
      <dgm:prSet presAssocID="{3D03607F-5F5E-4F30-873F-554E9DA476CF}" presName="sibTrans" presStyleCnt="0"/>
      <dgm:spPr/>
    </dgm:pt>
    <dgm:pt modelId="{D4E5FB45-7C5A-430D-A65F-F009FA05087B}" type="pres">
      <dgm:prSet presAssocID="{39B5B78F-494A-4045-B3B4-E392E3F89506}" presName="composite" presStyleCnt="0"/>
      <dgm:spPr/>
    </dgm:pt>
    <dgm:pt modelId="{4810228D-91B9-4951-B2CD-C9C672D01661}" type="pres">
      <dgm:prSet presAssocID="{39B5B78F-494A-4045-B3B4-E392E3F89506}" presName="bentUpArrow1" presStyleLbl="alignImgPlace1" presStyleIdx="3" presStyleCnt="4" custLinFactX="-41918" custLinFactNeighborX="-100000" custLinFactNeighborY="62585"/>
      <dgm:spPr/>
    </dgm:pt>
    <dgm:pt modelId="{E1D69157-77FC-42A6-84E0-6139247F949A}" type="pres">
      <dgm:prSet presAssocID="{39B5B78F-494A-4045-B3B4-E392E3F89506}" presName="ParentText" presStyleLbl="node1" presStyleIdx="3" presStyleCnt="5" custScaleX="469514" custScaleY="123586" custLinFactNeighborX="-2810" custLinFactNeighborY="40156">
        <dgm:presLayoutVars>
          <dgm:chMax val="1"/>
          <dgm:chPref val="1"/>
          <dgm:bulletEnabled val="1"/>
        </dgm:presLayoutVars>
      </dgm:prSet>
      <dgm:spPr>
        <a:prstGeom prst="rect">
          <a:avLst/>
        </a:prstGeom>
      </dgm:spPr>
      <dgm:t>
        <a:bodyPr/>
        <a:lstStyle/>
        <a:p>
          <a:endParaRPr lang="en-US"/>
        </a:p>
      </dgm:t>
    </dgm:pt>
    <dgm:pt modelId="{C2815291-76B9-4BA6-B34D-757C175C0507}" type="pres">
      <dgm:prSet presAssocID="{39B5B78F-494A-4045-B3B4-E392E3F89506}" presName="ChildText" presStyleLbl="revTx" presStyleIdx="3" presStyleCnt="4">
        <dgm:presLayoutVars>
          <dgm:chMax val="0"/>
          <dgm:chPref val="0"/>
          <dgm:bulletEnabled val="1"/>
        </dgm:presLayoutVars>
      </dgm:prSet>
      <dgm:spPr/>
    </dgm:pt>
    <dgm:pt modelId="{435B117D-2C44-4F07-8779-C4F8253F6FD9}" type="pres">
      <dgm:prSet presAssocID="{21302F43-1BF8-4028-B10A-1F9895F0C64F}" presName="sibTrans" presStyleCnt="0"/>
      <dgm:spPr/>
    </dgm:pt>
    <dgm:pt modelId="{C7940833-C6D8-45A4-AE03-2C203A4835E1}" type="pres">
      <dgm:prSet presAssocID="{B17CA90E-9797-4BF1-8D1F-AC5D203D3D7C}" presName="composite" presStyleCnt="0"/>
      <dgm:spPr/>
    </dgm:pt>
    <dgm:pt modelId="{C6ACC505-1017-484F-B52F-2F4B524A6C40}" type="pres">
      <dgm:prSet presAssocID="{B17CA90E-9797-4BF1-8D1F-AC5D203D3D7C}" presName="ParentText" presStyleLbl="node1" presStyleIdx="4" presStyleCnt="5" custScaleX="452131" custScaleY="235639" custLinFactNeighborX="-28670" custLinFactNeighborY="63443">
        <dgm:presLayoutVars>
          <dgm:chMax val="1"/>
          <dgm:chPref val="1"/>
          <dgm:bulletEnabled val="1"/>
        </dgm:presLayoutVars>
      </dgm:prSet>
      <dgm:spPr>
        <a:prstGeom prst="rect">
          <a:avLst/>
        </a:prstGeom>
      </dgm:spPr>
      <dgm:t>
        <a:bodyPr/>
        <a:lstStyle/>
        <a:p>
          <a:endParaRPr lang="en-US"/>
        </a:p>
      </dgm:t>
    </dgm:pt>
  </dgm:ptLst>
  <dgm:cxnLst>
    <dgm:cxn modelId="{34911638-02AB-4707-9BC5-732976A19B8B}" type="presOf" srcId="{B17CA90E-9797-4BF1-8D1F-AC5D203D3D7C}" destId="{C6ACC505-1017-484F-B52F-2F4B524A6C40}" srcOrd="0" destOrd="0" presId="urn:microsoft.com/office/officeart/2005/8/layout/StepDownProcess"/>
    <dgm:cxn modelId="{23DFE775-4FE8-4E3F-9D24-007B30A1A8D7}" type="presOf" srcId="{6B405C90-3577-4778-A898-C00CE958BF1F}" destId="{F3346242-F5CC-48CD-B9FB-7FE365A9E7FD}" srcOrd="0" destOrd="0" presId="urn:microsoft.com/office/officeart/2005/8/layout/StepDownProcess"/>
    <dgm:cxn modelId="{C34D4499-0357-4673-9818-21C0C65239D7}" type="presOf" srcId="{39B5B78F-494A-4045-B3B4-E392E3F89506}" destId="{E1D69157-77FC-42A6-84E0-6139247F949A}" srcOrd="0" destOrd="0" presId="urn:microsoft.com/office/officeart/2005/8/layout/StepDownProcess"/>
    <dgm:cxn modelId="{5A7AFE18-C9DD-40F6-80D1-B3635B50119F}" type="presOf" srcId="{9FA4F3CC-ED9E-443A-A6E1-DAF62807CAAF}" destId="{11C4F255-3743-4DDD-B68E-8668E818AAB4}" srcOrd="0" destOrd="0" presId="urn:microsoft.com/office/officeart/2005/8/layout/StepDownProcess"/>
    <dgm:cxn modelId="{84CE1CDB-8899-4A43-8344-D1E265AA93AE}" srcId="{00F300FB-D4C8-4249-B980-535B70AFA402}" destId="{7B0D7F45-7D42-45D0-8BFA-AB7436A24689}" srcOrd="0" destOrd="0" parTransId="{CBAA1AB0-BE7C-4B0E-9F00-0FF4E9A5FC75}" sibTransId="{FE6C2268-A53C-47F6-A6D1-32F45FF663ED}"/>
    <dgm:cxn modelId="{C9F1CCFE-43A8-4796-912A-0B1F0B7AAD18}" type="presOf" srcId="{7B0D7F45-7D42-45D0-8BFA-AB7436A24689}" destId="{D14A8C24-36D4-4A69-B966-D76E7F9D1D26}" srcOrd="0" destOrd="0" presId="urn:microsoft.com/office/officeart/2005/8/layout/StepDownProcess"/>
    <dgm:cxn modelId="{3E2C9FBA-E912-4F89-96F4-824A38285561}" srcId="{F7CBA822-C7D5-4D00-8D91-B5E74505584A}" destId="{00F300FB-D4C8-4249-B980-535B70AFA402}" srcOrd="1" destOrd="0" parTransId="{65EFDCAE-C864-47A0-BCA4-3071F0DE6AC6}" sibTransId="{15707770-D5F7-4D81-BFAB-A72D5AE9733B}"/>
    <dgm:cxn modelId="{A0113FF3-7472-4957-80B7-157BCD94C2F4}" srcId="{6B405C90-3577-4778-A898-C00CE958BF1F}" destId="{14BAB6DF-D535-4E03-AE02-87B3636BAAFD}" srcOrd="0" destOrd="0" parTransId="{79197500-C81B-4556-9FCF-603F9CFF3073}" sibTransId="{45EBA06E-C1E3-41EF-8D01-26DF202E0856}"/>
    <dgm:cxn modelId="{6A1CF281-9741-467C-8E04-1FF106B65E92}" srcId="{F7CBA822-C7D5-4D00-8D91-B5E74505584A}" destId="{B17CA90E-9797-4BF1-8D1F-AC5D203D3D7C}" srcOrd="4" destOrd="0" parTransId="{213A6F31-27BD-4891-941C-69E5F9A9928A}" sibTransId="{2844EA4A-ECF9-4FA2-8CAC-975AB684D0C0}"/>
    <dgm:cxn modelId="{3522CCFC-8B49-4229-910C-447349CB6FBB}" type="presOf" srcId="{BA72F659-D624-4122-915A-9CC1337A03F6}" destId="{9FAF4E93-7AE5-4B7B-A774-7D93D2BAB75A}" srcOrd="0" destOrd="0" presId="urn:microsoft.com/office/officeart/2005/8/layout/StepDownProcess"/>
    <dgm:cxn modelId="{E0D17899-3C6D-41EB-BD18-80DD11B83511}" srcId="{9FA4F3CC-ED9E-443A-A6E1-DAF62807CAAF}" destId="{BA72F659-D624-4122-915A-9CC1337A03F6}" srcOrd="0" destOrd="0" parTransId="{F3D3749C-6151-4E9A-9E90-D7E955BC042C}" sibTransId="{76174768-9373-4EE9-A074-36BA3F76294B}"/>
    <dgm:cxn modelId="{2B253018-7D8D-4352-9F30-99912271E9D6}" srcId="{F7CBA822-C7D5-4D00-8D91-B5E74505584A}" destId="{39B5B78F-494A-4045-B3B4-E392E3F89506}" srcOrd="3" destOrd="0" parTransId="{3B976BA9-D67E-4918-851F-0B52A380D522}" sibTransId="{21302F43-1BF8-4028-B10A-1F9895F0C64F}"/>
    <dgm:cxn modelId="{2AD91B48-6490-4B66-A91D-B21B10345432}" srcId="{F7CBA822-C7D5-4D00-8D91-B5E74505584A}" destId="{9FA4F3CC-ED9E-443A-A6E1-DAF62807CAAF}" srcOrd="0" destOrd="0" parTransId="{38ABC310-0BD3-433F-BCED-845767EA8B32}" sibTransId="{0DBC5F57-89DD-4E57-96ED-80F9B2DE6341}"/>
    <dgm:cxn modelId="{B506BBC9-9C99-495D-8892-20982BCF80CB}" srcId="{F7CBA822-C7D5-4D00-8D91-B5E74505584A}" destId="{6B405C90-3577-4778-A898-C00CE958BF1F}" srcOrd="2" destOrd="0" parTransId="{2EBE4A78-118B-4723-B46A-975354351E4A}" sibTransId="{3D03607F-5F5E-4F30-873F-554E9DA476CF}"/>
    <dgm:cxn modelId="{C374C9A1-E516-4002-9376-8597107DBAD0}" type="presOf" srcId="{14BAB6DF-D535-4E03-AE02-87B3636BAAFD}" destId="{843619EB-3653-4952-9598-563919D32F3B}" srcOrd="0" destOrd="0" presId="urn:microsoft.com/office/officeart/2005/8/layout/StepDownProcess"/>
    <dgm:cxn modelId="{B74B595C-5196-4DF4-BD9D-376BBCED42F4}" type="presOf" srcId="{F7CBA822-C7D5-4D00-8D91-B5E74505584A}" destId="{A466B3C3-A17F-4149-9D82-9DC57E10E63D}" srcOrd="0" destOrd="0" presId="urn:microsoft.com/office/officeart/2005/8/layout/StepDownProcess"/>
    <dgm:cxn modelId="{1E449760-4FB1-4237-9454-7F36DBC74453}" type="presOf" srcId="{00F300FB-D4C8-4249-B980-535B70AFA402}" destId="{4AECD7D4-E38B-4DC6-BF12-0D08B168F83C}" srcOrd="0" destOrd="0" presId="urn:microsoft.com/office/officeart/2005/8/layout/StepDownProcess"/>
    <dgm:cxn modelId="{9260E7D5-9990-40F7-9183-099E06A22B3B}" type="presParOf" srcId="{A466B3C3-A17F-4149-9D82-9DC57E10E63D}" destId="{D36FC477-EFA1-40A7-9967-8BE7220125B2}" srcOrd="0" destOrd="0" presId="urn:microsoft.com/office/officeart/2005/8/layout/StepDownProcess"/>
    <dgm:cxn modelId="{A97E78B7-51BA-47C6-B0F7-83961D66A7C9}" type="presParOf" srcId="{D36FC477-EFA1-40A7-9967-8BE7220125B2}" destId="{73654C0D-24E6-4670-9E25-5C4219B4122D}" srcOrd="0" destOrd="0" presId="urn:microsoft.com/office/officeart/2005/8/layout/StepDownProcess"/>
    <dgm:cxn modelId="{55F16D13-677D-4C75-97E7-1B4DBB309857}" type="presParOf" srcId="{D36FC477-EFA1-40A7-9967-8BE7220125B2}" destId="{11C4F255-3743-4DDD-B68E-8668E818AAB4}" srcOrd="1" destOrd="0" presId="urn:microsoft.com/office/officeart/2005/8/layout/StepDownProcess"/>
    <dgm:cxn modelId="{455B0977-B201-4F64-8074-3515156FE3E0}" type="presParOf" srcId="{D36FC477-EFA1-40A7-9967-8BE7220125B2}" destId="{9FAF4E93-7AE5-4B7B-A774-7D93D2BAB75A}" srcOrd="2" destOrd="0" presId="urn:microsoft.com/office/officeart/2005/8/layout/StepDownProcess"/>
    <dgm:cxn modelId="{BC7045E1-BEB6-48D1-9C15-00D031D52CB6}" type="presParOf" srcId="{A466B3C3-A17F-4149-9D82-9DC57E10E63D}" destId="{3E291ECD-497B-4B2B-8CFD-E206B444C0BE}" srcOrd="1" destOrd="0" presId="urn:microsoft.com/office/officeart/2005/8/layout/StepDownProcess"/>
    <dgm:cxn modelId="{BE1ED5A4-06A9-41D0-A80C-E1FA442D69F1}" type="presParOf" srcId="{A466B3C3-A17F-4149-9D82-9DC57E10E63D}" destId="{F26D6D0B-3685-4BE4-9851-DC96DF30D1C0}" srcOrd="2" destOrd="0" presId="urn:microsoft.com/office/officeart/2005/8/layout/StepDownProcess"/>
    <dgm:cxn modelId="{91CBBBCA-47AB-4E1A-A8C4-3AF93655A9F1}" type="presParOf" srcId="{F26D6D0B-3685-4BE4-9851-DC96DF30D1C0}" destId="{5229B440-8359-4FDD-9137-1FDC4437DCD9}" srcOrd="0" destOrd="0" presId="urn:microsoft.com/office/officeart/2005/8/layout/StepDownProcess"/>
    <dgm:cxn modelId="{EE3CE752-5B50-43AA-8098-B2F2BD540CB0}" type="presParOf" srcId="{F26D6D0B-3685-4BE4-9851-DC96DF30D1C0}" destId="{4AECD7D4-E38B-4DC6-BF12-0D08B168F83C}" srcOrd="1" destOrd="0" presId="urn:microsoft.com/office/officeart/2005/8/layout/StepDownProcess"/>
    <dgm:cxn modelId="{0A1A2838-6D63-4727-A847-2577F0366765}" type="presParOf" srcId="{F26D6D0B-3685-4BE4-9851-DC96DF30D1C0}" destId="{D14A8C24-36D4-4A69-B966-D76E7F9D1D26}" srcOrd="2" destOrd="0" presId="urn:microsoft.com/office/officeart/2005/8/layout/StepDownProcess"/>
    <dgm:cxn modelId="{A8BDE94A-A4B5-4571-BEC8-F81FC49437D3}" type="presParOf" srcId="{A466B3C3-A17F-4149-9D82-9DC57E10E63D}" destId="{460CC6A2-4AF8-4D6E-BEEF-DE8AF2389748}" srcOrd="3" destOrd="0" presId="urn:microsoft.com/office/officeart/2005/8/layout/StepDownProcess"/>
    <dgm:cxn modelId="{F1F3B1AA-BEAB-4160-B585-240D15C0170E}" type="presParOf" srcId="{A466B3C3-A17F-4149-9D82-9DC57E10E63D}" destId="{4C515D7D-8087-426B-8499-DD3E286662BB}" srcOrd="4" destOrd="0" presId="urn:microsoft.com/office/officeart/2005/8/layout/StepDownProcess"/>
    <dgm:cxn modelId="{E5B947A6-2778-45F0-97E1-3A787639F342}" type="presParOf" srcId="{4C515D7D-8087-426B-8499-DD3E286662BB}" destId="{4E322547-C89E-4F98-B2E5-CCE8FC1A2A8F}" srcOrd="0" destOrd="0" presId="urn:microsoft.com/office/officeart/2005/8/layout/StepDownProcess"/>
    <dgm:cxn modelId="{E13DD1E9-063D-4438-836B-3E16BD7939C4}" type="presParOf" srcId="{4C515D7D-8087-426B-8499-DD3E286662BB}" destId="{F3346242-F5CC-48CD-B9FB-7FE365A9E7FD}" srcOrd="1" destOrd="0" presId="urn:microsoft.com/office/officeart/2005/8/layout/StepDownProcess"/>
    <dgm:cxn modelId="{94AC0A2D-7C8D-4EAA-86C1-3C7714F61021}" type="presParOf" srcId="{4C515D7D-8087-426B-8499-DD3E286662BB}" destId="{843619EB-3653-4952-9598-563919D32F3B}" srcOrd="2" destOrd="0" presId="urn:microsoft.com/office/officeart/2005/8/layout/StepDownProcess"/>
    <dgm:cxn modelId="{5F241711-123D-4922-94D7-7A7D2B161667}" type="presParOf" srcId="{A466B3C3-A17F-4149-9D82-9DC57E10E63D}" destId="{FD29EA4F-3592-43BC-9E4F-1D7F03159D9F}" srcOrd="5" destOrd="0" presId="urn:microsoft.com/office/officeart/2005/8/layout/StepDownProcess"/>
    <dgm:cxn modelId="{55CB109E-CFFB-47EC-91D7-F38262FF1CDD}" type="presParOf" srcId="{A466B3C3-A17F-4149-9D82-9DC57E10E63D}" destId="{D4E5FB45-7C5A-430D-A65F-F009FA05087B}" srcOrd="6" destOrd="0" presId="urn:microsoft.com/office/officeart/2005/8/layout/StepDownProcess"/>
    <dgm:cxn modelId="{B12F200C-775C-4A16-B043-DC3F9F0A1BDD}" type="presParOf" srcId="{D4E5FB45-7C5A-430D-A65F-F009FA05087B}" destId="{4810228D-91B9-4951-B2CD-C9C672D01661}" srcOrd="0" destOrd="0" presId="urn:microsoft.com/office/officeart/2005/8/layout/StepDownProcess"/>
    <dgm:cxn modelId="{872EDE5A-B6ED-4555-9368-E5E333A2799A}" type="presParOf" srcId="{D4E5FB45-7C5A-430D-A65F-F009FA05087B}" destId="{E1D69157-77FC-42A6-84E0-6139247F949A}" srcOrd="1" destOrd="0" presId="urn:microsoft.com/office/officeart/2005/8/layout/StepDownProcess"/>
    <dgm:cxn modelId="{CF3F1CC1-47DE-4941-A056-696979697AD9}" type="presParOf" srcId="{D4E5FB45-7C5A-430D-A65F-F009FA05087B}" destId="{C2815291-76B9-4BA6-B34D-757C175C0507}" srcOrd="2" destOrd="0" presId="urn:microsoft.com/office/officeart/2005/8/layout/StepDownProcess"/>
    <dgm:cxn modelId="{B2F94F34-3F6D-47DE-AB4F-C9D479E137E4}" type="presParOf" srcId="{A466B3C3-A17F-4149-9D82-9DC57E10E63D}" destId="{435B117D-2C44-4F07-8779-C4F8253F6FD9}" srcOrd="7" destOrd="0" presId="urn:microsoft.com/office/officeart/2005/8/layout/StepDownProcess"/>
    <dgm:cxn modelId="{092172AA-C4CD-4BFB-A7BF-DF96399C92C5}" type="presParOf" srcId="{A466B3C3-A17F-4149-9D82-9DC57E10E63D}" destId="{C7940833-C6D8-45A4-AE03-2C203A4835E1}" srcOrd="8" destOrd="0" presId="urn:microsoft.com/office/officeart/2005/8/layout/StepDownProcess"/>
    <dgm:cxn modelId="{3F5818BE-58A1-4168-B857-4415AA5064F5}" type="presParOf" srcId="{C7940833-C6D8-45A4-AE03-2C203A4835E1}" destId="{C6ACC505-1017-484F-B52F-2F4B524A6C40}"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654C0D-24E6-4670-9E25-5C4219B4122D}">
      <dsp:nvSpPr>
        <dsp:cNvPr id="0" name=""/>
        <dsp:cNvSpPr/>
      </dsp:nvSpPr>
      <dsp:spPr>
        <a:xfrm rot="5400000">
          <a:off x="1939726" y="1029614"/>
          <a:ext cx="514302" cy="585515"/>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1C4F255-3743-4DDD-B68E-8668E818AAB4}">
      <dsp:nvSpPr>
        <dsp:cNvPr id="0" name=""/>
        <dsp:cNvSpPr/>
      </dsp:nvSpPr>
      <dsp:spPr>
        <a:xfrm>
          <a:off x="290570" y="0"/>
          <a:ext cx="4025208" cy="9625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bg1"/>
              </a:solidFill>
            </a:rPr>
            <a:t>Reviewed the current BBP and NFP Clinical Study protocols and data reports as a guide</a:t>
          </a:r>
          <a:endParaRPr lang="en-US" sz="1800" kern="1200" dirty="0">
            <a:solidFill>
              <a:schemeClr val="bg1"/>
            </a:solidFill>
          </a:endParaRPr>
        </a:p>
      </dsp:txBody>
      <dsp:txXfrm>
        <a:off x="290570" y="0"/>
        <a:ext cx="4025208" cy="962523"/>
      </dsp:txXfrm>
    </dsp:sp>
    <dsp:sp modelId="{9FAF4E93-7AE5-4B7B-A774-7D93D2BAB75A}">
      <dsp:nvSpPr>
        <dsp:cNvPr id="0" name=""/>
        <dsp:cNvSpPr/>
      </dsp:nvSpPr>
      <dsp:spPr>
        <a:xfrm>
          <a:off x="2445829" y="588471"/>
          <a:ext cx="629688" cy="489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ctr" anchorCtr="0">
          <a:noAutofit/>
        </a:bodyPr>
        <a:lstStyle/>
        <a:p>
          <a:pPr marL="228600" lvl="1" indent="-228600" algn="l" defTabSz="889000">
            <a:lnSpc>
              <a:spcPct val="90000"/>
            </a:lnSpc>
            <a:spcBef>
              <a:spcPct val="0"/>
            </a:spcBef>
            <a:spcAft>
              <a:spcPct val="15000"/>
            </a:spcAft>
            <a:buChar char="••"/>
          </a:pPr>
          <a:endParaRPr lang="en-US" sz="2000" kern="1200" dirty="0"/>
        </a:p>
      </dsp:txBody>
      <dsp:txXfrm>
        <a:off x="2445829" y="588471"/>
        <a:ext cx="629688" cy="489812"/>
      </dsp:txXfrm>
    </dsp:sp>
    <dsp:sp modelId="{5229B440-8359-4FDD-9137-1FDC4437DCD9}">
      <dsp:nvSpPr>
        <dsp:cNvPr id="0" name=""/>
        <dsp:cNvSpPr/>
      </dsp:nvSpPr>
      <dsp:spPr>
        <a:xfrm rot="5400000">
          <a:off x="3815697" y="1925793"/>
          <a:ext cx="514302" cy="585515"/>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ECD7D4-E38B-4DC6-BF12-0D08B168F83C}">
      <dsp:nvSpPr>
        <dsp:cNvPr id="0" name=""/>
        <dsp:cNvSpPr/>
      </dsp:nvSpPr>
      <dsp:spPr>
        <a:xfrm>
          <a:off x="2606489" y="1085242"/>
          <a:ext cx="4383001" cy="81025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Identified appropriate variables for analysis </a:t>
          </a:r>
          <a:r>
            <a:rPr lang="en-CA" sz="1800" kern="1200" dirty="0" smtClean="0"/>
            <a:t>in consultation with Epi and Program manager.</a:t>
          </a:r>
          <a:endParaRPr lang="en-US" sz="1800" kern="1200" dirty="0"/>
        </a:p>
      </dsp:txBody>
      <dsp:txXfrm>
        <a:off x="2606489" y="1085242"/>
        <a:ext cx="4383001" cy="810255"/>
      </dsp:txXfrm>
    </dsp:sp>
    <dsp:sp modelId="{D14A8C24-36D4-4A69-B966-D76E7F9D1D26}">
      <dsp:nvSpPr>
        <dsp:cNvPr id="0" name=""/>
        <dsp:cNvSpPr/>
      </dsp:nvSpPr>
      <dsp:spPr>
        <a:xfrm>
          <a:off x="4556826" y="1371349"/>
          <a:ext cx="629688" cy="489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ctr" anchorCtr="0">
          <a:noAutofit/>
        </a:bodyPr>
        <a:lstStyle/>
        <a:p>
          <a:pPr marL="228600" lvl="1" indent="-228600" algn="l" defTabSz="889000">
            <a:lnSpc>
              <a:spcPct val="90000"/>
            </a:lnSpc>
            <a:spcBef>
              <a:spcPct val="0"/>
            </a:spcBef>
            <a:spcAft>
              <a:spcPct val="15000"/>
            </a:spcAft>
            <a:buChar char="••"/>
          </a:pPr>
          <a:endParaRPr lang="en-US" sz="2000" kern="1200" dirty="0"/>
        </a:p>
      </dsp:txBody>
      <dsp:txXfrm>
        <a:off x="4556826" y="1371349"/>
        <a:ext cx="629688" cy="489812"/>
      </dsp:txXfrm>
    </dsp:sp>
    <dsp:sp modelId="{4E322547-C89E-4F98-B2E5-CCE8FC1A2A8F}">
      <dsp:nvSpPr>
        <dsp:cNvPr id="0" name=""/>
        <dsp:cNvSpPr/>
      </dsp:nvSpPr>
      <dsp:spPr>
        <a:xfrm rot="5400000">
          <a:off x="5121549" y="2697643"/>
          <a:ext cx="514302" cy="585515"/>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3346242-F5CC-48CD-B9FB-7FE365A9E7FD}">
      <dsp:nvSpPr>
        <dsp:cNvPr id="0" name=""/>
        <dsp:cNvSpPr/>
      </dsp:nvSpPr>
      <dsp:spPr>
        <a:xfrm>
          <a:off x="4474296" y="2152011"/>
          <a:ext cx="3467669" cy="5535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Generated a data extraction and analysis plan.</a:t>
          </a:r>
          <a:endParaRPr lang="en-US" sz="1800" kern="1200" dirty="0"/>
        </a:p>
      </dsp:txBody>
      <dsp:txXfrm>
        <a:off x="4474296" y="2152011"/>
        <a:ext cx="3467669" cy="553502"/>
      </dsp:txXfrm>
    </dsp:sp>
    <dsp:sp modelId="{843619EB-3653-4952-9598-563919D32F3B}">
      <dsp:nvSpPr>
        <dsp:cNvPr id="0" name=""/>
        <dsp:cNvSpPr/>
      </dsp:nvSpPr>
      <dsp:spPr>
        <a:xfrm>
          <a:off x="6031260" y="2025851"/>
          <a:ext cx="629688" cy="489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ctr" anchorCtr="0">
          <a:noAutofit/>
        </a:bodyPr>
        <a:lstStyle/>
        <a:p>
          <a:pPr marL="228600" lvl="1" indent="-228600" algn="l" defTabSz="889000">
            <a:lnSpc>
              <a:spcPct val="90000"/>
            </a:lnSpc>
            <a:spcBef>
              <a:spcPct val="0"/>
            </a:spcBef>
            <a:spcAft>
              <a:spcPct val="15000"/>
            </a:spcAft>
            <a:buChar char="••"/>
          </a:pPr>
          <a:endParaRPr lang="en-US" sz="2000" kern="1200" dirty="0"/>
        </a:p>
      </dsp:txBody>
      <dsp:txXfrm>
        <a:off x="6031260" y="2025851"/>
        <a:ext cx="629688" cy="489812"/>
      </dsp:txXfrm>
    </dsp:sp>
    <dsp:sp modelId="{4810228D-91B9-4951-B2CD-C9C672D01661}">
      <dsp:nvSpPr>
        <dsp:cNvPr id="0" name=""/>
        <dsp:cNvSpPr/>
      </dsp:nvSpPr>
      <dsp:spPr>
        <a:xfrm rot="5400000">
          <a:off x="6701535" y="3612273"/>
          <a:ext cx="514302" cy="585515"/>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D69157-77FC-42A6-84E0-6139247F949A}">
      <dsp:nvSpPr>
        <dsp:cNvPr id="0" name=""/>
        <dsp:cNvSpPr/>
      </dsp:nvSpPr>
      <dsp:spPr>
        <a:xfrm>
          <a:off x="5772305" y="2892167"/>
          <a:ext cx="4064973" cy="7489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Obtained administrative data out of Paris using SQL queries.</a:t>
          </a:r>
          <a:endParaRPr lang="en-US" sz="1800" kern="1200" dirty="0"/>
        </a:p>
      </dsp:txBody>
      <dsp:txXfrm>
        <a:off x="5772305" y="2892167"/>
        <a:ext cx="4064973" cy="748956"/>
      </dsp:txXfrm>
    </dsp:sp>
    <dsp:sp modelId="{C2815291-76B9-4BA6-B34D-757C175C0507}">
      <dsp:nvSpPr>
        <dsp:cNvPr id="0" name=""/>
        <dsp:cNvSpPr/>
      </dsp:nvSpPr>
      <dsp:spPr>
        <a:xfrm>
          <a:off x="8262012" y="2778080"/>
          <a:ext cx="629688" cy="489812"/>
        </a:xfrm>
        <a:prstGeom prst="rect">
          <a:avLst/>
        </a:prstGeom>
        <a:noFill/>
        <a:ln>
          <a:noFill/>
        </a:ln>
        <a:effectLst/>
      </dsp:spPr>
      <dsp:style>
        <a:lnRef idx="0">
          <a:scrgbClr r="0" g="0" b="0"/>
        </a:lnRef>
        <a:fillRef idx="0">
          <a:scrgbClr r="0" g="0" b="0"/>
        </a:fillRef>
        <a:effectRef idx="0">
          <a:scrgbClr r="0" g="0" b="0"/>
        </a:effectRef>
        <a:fontRef idx="minor"/>
      </dsp:style>
    </dsp:sp>
    <dsp:sp modelId="{C6ACC505-1017-484F-B52F-2F4B524A6C40}">
      <dsp:nvSpPr>
        <dsp:cNvPr id="0" name=""/>
        <dsp:cNvSpPr/>
      </dsp:nvSpPr>
      <dsp:spPr>
        <a:xfrm>
          <a:off x="7480513" y="3753465"/>
          <a:ext cx="3914474" cy="14280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Used R statistical software to organize and de-duplicate the data and to conduct demographic analysis.</a:t>
          </a:r>
          <a:endParaRPr lang="en-US" sz="1800" kern="1200" dirty="0">
            <a:solidFill>
              <a:srgbClr val="FF0000"/>
            </a:solidFill>
          </a:endParaRPr>
        </a:p>
      </dsp:txBody>
      <dsp:txXfrm>
        <a:off x="7480513" y="3753465"/>
        <a:ext cx="3914474" cy="1428019"/>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0.24085</cdr:x>
      <cdr:y>0.45873</cdr:y>
    </cdr:from>
    <cdr:to>
      <cdr:x>0.24221</cdr:x>
      <cdr:y>0.78266</cdr:y>
    </cdr:to>
    <cdr:cxnSp macro="">
      <cdr:nvCxnSpPr>
        <cdr:cNvPr id="2" name="Straight Connector 1"/>
        <cdr:cNvCxnSpPr/>
      </cdr:nvCxnSpPr>
      <cdr:spPr>
        <a:xfrm xmlns:a="http://schemas.openxmlformats.org/drawingml/2006/main" flipV="1">
          <a:off x="2936407" y="3322119"/>
          <a:ext cx="16655" cy="2345962"/>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0.1543</cdr:x>
      <cdr:y>0.33971</cdr:y>
    </cdr:from>
    <cdr:to>
      <cdr:x>0.26619</cdr:x>
      <cdr:y>0.4672</cdr:y>
    </cdr:to>
    <cdr:sp macro="" textlink="">
      <cdr:nvSpPr>
        <cdr:cNvPr id="4" name="TextBox 7"/>
        <cdr:cNvSpPr txBox="1"/>
      </cdr:nvSpPr>
      <cdr:spPr>
        <a:xfrm xmlns:a="http://schemas.openxmlformats.org/drawingml/2006/main">
          <a:off x="1881263" y="2460186"/>
          <a:ext cx="1364106" cy="923330"/>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dirty="0" smtClean="0"/>
            <a:t>MCH data entry in Paris started</a:t>
          </a:r>
          <a:endParaRPr lang="en-CA" dirty="0"/>
        </a:p>
      </cdr:txBody>
    </cdr:sp>
  </cdr:relSizeAnchor>
  <cdr:relSizeAnchor xmlns:cdr="http://schemas.openxmlformats.org/drawingml/2006/chartDrawing">
    <cdr:from>
      <cdr:x>0.45724</cdr:x>
      <cdr:y>0.44527</cdr:y>
    </cdr:from>
    <cdr:to>
      <cdr:x>0.45738</cdr:x>
      <cdr:y>0.78266</cdr:y>
    </cdr:to>
    <cdr:cxnSp macro="">
      <cdr:nvCxnSpPr>
        <cdr:cNvPr id="7" name="Straight Connector 6"/>
        <cdr:cNvCxnSpPr/>
      </cdr:nvCxnSpPr>
      <cdr:spPr>
        <a:xfrm xmlns:a="http://schemas.openxmlformats.org/drawingml/2006/main" flipV="1">
          <a:off x="5574675" y="3224683"/>
          <a:ext cx="1665" cy="2443398"/>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0.39959</cdr:x>
      <cdr:y>0.32371</cdr:y>
    </cdr:from>
    <cdr:to>
      <cdr:x>0.53238</cdr:x>
      <cdr:y>0.4512</cdr:y>
    </cdr:to>
    <cdr:sp macro="" textlink="">
      <cdr:nvSpPr>
        <cdr:cNvPr id="10" name="TextBox 7"/>
        <cdr:cNvSpPr txBox="1"/>
      </cdr:nvSpPr>
      <cdr:spPr>
        <a:xfrm xmlns:a="http://schemas.openxmlformats.org/drawingml/2006/main">
          <a:off x="4871801" y="2344297"/>
          <a:ext cx="1618938" cy="923330"/>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dirty="0" smtClean="0"/>
            <a:t>COVID PH emergency declared in BC</a:t>
          </a:r>
          <a:endParaRPr lang="en-CA" dirty="0"/>
        </a:p>
      </cdr:txBody>
    </cdr:sp>
  </cdr:relSizeAnchor>
  <cdr:relSizeAnchor xmlns:cdr="http://schemas.openxmlformats.org/drawingml/2006/chartDrawing">
    <cdr:from>
      <cdr:x>0.41291</cdr:x>
      <cdr:y>0.81473</cdr:y>
    </cdr:from>
    <cdr:to>
      <cdr:x>0.52033</cdr:x>
      <cdr:y>0.87366</cdr:y>
    </cdr:to>
    <cdr:sp macro="" textlink="">
      <cdr:nvSpPr>
        <cdr:cNvPr id="3" name="Rectangle 2"/>
        <cdr:cNvSpPr/>
      </cdr:nvSpPr>
      <cdr:spPr>
        <a:xfrm xmlns:a="http://schemas.openxmlformats.org/drawingml/2006/main">
          <a:off x="5034199" y="5900348"/>
          <a:ext cx="1309664" cy="426773"/>
        </a:xfrm>
        <a:prstGeom xmlns:a="http://schemas.openxmlformats.org/drawingml/2006/main" prst="rect">
          <a:avLst/>
        </a:prstGeom>
        <a:solidFill xmlns:a="http://schemas.openxmlformats.org/drawingml/2006/main">
          <a:schemeClr val="bg1"/>
        </a:solid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en-US" sz="2400" dirty="0" smtClean="0">
              <a:solidFill>
                <a:schemeClr val="bg2">
                  <a:lumMod val="50000"/>
                </a:schemeClr>
              </a:solidFill>
            </a:rPr>
            <a:t>2020/21</a:t>
          </a:r>
          <a:endParaRPr lang="en-US" sz="2400" dirty="0">
            <a:solidFill>
              <a:schemeClr val="bg2">
                <a:lumMod val="50000"/>
              </a:schemeClr>
            </a:solidFill>
          </a:endParaRPr>
        </a:p>
      </cdr:txBody>
    </cdr:sp>
  </cdr:relSizeAnchor>
  <cdr:relSizeAnchor xmlns:cdr="http://schemas.openxmlformats.org/drawingml/2006/chartDrawing">
    <cdr:from>
      <cdr:x>0.80604</cdr:x>
      <cdr:y>0.81111</cdr:y>
    </cdr:from>
    <cdr:to>
      <cdr:x>0.92924</cdr:x>
      <cdr:y>0.87129</cdr:y>
    </cdr:to>
    <cdr:sp macro="" textlink="">
      <cdr:nvSpPr>
        <cdr:cNvPr id="5" name="Rectangle 4"/>
        <cdr:cNvSpPr/>
      </cdr:nvSpPr>
      <cdr:spPr>
        <a:xfrm xmlns:a="http://schemas.openxmlformats.org/drawingml/2006/main">
          <a:off x="9827239" y="5874082"/>
          <a:ext cx="1502054" cy="435826"/>
        </a:xfrm>
        <a:prstGeom xmlns:a="http://schemas.openxmlformats.org/drawingml/2006/main" prst="rect">
          <a:avLst/>
        </a:prstGeom>
        <a:solidFill xmlns:a="http://schemas.openxmlformats.org/drawingml/2006/main">
          <a:schemeClr val="bg1"/>
        </a:solid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en-US" sz="2400" dirty="0" smtClean="0">
              <a:solidFill>
                <a:schemeClr val="bg2">
                  <a:lumMod val="50000"/>
                </a:schemeClr>
              </a:solidFill>
            </a:rPr>
            <a:t>2022/23</a:t>
          </a:r>
          <a:endParaRPr lang="en-US" sz="2400" dirty="0">
            <a:solidFill>
              <a:schemeClr val="bg2">
                <a:lumMod val="50000"/>
              </a:schemeClr>
            </a:solidFill>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54A05F-56B3-4EBA-810B-65531791910C}" type="datetimeFigureOut">
              <a:rPr lang="en-CA" smtClean="0"/>
              <a:t>8/4/2023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271A2A-B8EB-4C55-98BB-9E0F0B9E4D42}" type="slidenum">
              <a:rPr lang="en-CA" smtClean="0"/>
              <a:t>‹#›</a:t>
            </a:fld>
            <a:endParaRPr lang="en-CA"/>
          </a:p>
        </p:txBody>
      </p:sp>
    </p:spTree>
    <p:extLst>
      <p:ext uri="{BB962C8B-B14F-4D97-AF65-F5344CB8AC3E}">
        <p14:creationId xmlns:p14="http://schemas.microsoft.com/office/powerpoint/2010/main" val="929222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B271A2A-B8EB-4C55-98BB-9E0F0B9E4D42}" type="slidenum">
              <a:rPr lang="en-CA" smtClean="0"/>
              <a:t>1</a:t>
            </a:fld>
            <a:endParaRPr lang="en-CA"/>
          </a:p>
        </p:txBody>
      </p:sp>
    </p:spTree>
    <p:extLst>
      <p:ext uri="{BB962C8B-B14F-4D97-AF65-F5344CB8AC3E}">
        <p14:creationId xmlns:p14="http://schemas.microsoft.com/office/powerpoint/2010/main" val="9609574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For</a:t>
            </a:r>
            <a:r>
              <a:rPr lang="en-US" baseline="0" dirty="0" smtClean="0"/>
              <a:t> the purpose of this analysis, w</a:t>
            </a:r>
            <a:r>
              <a:rPr lang="en-US" dirty="0" smtClean="0"/>
              <a:t>e</a:t>
            </a:r>
            <a:r>
              <a:rPr lang="en-US" baseline="0" dirty="0" smtClean="0"/>
              <a:t> focused on clients </a:t>
            </a:r>
            <a:r>
              <a:rPr lang="en-US" dirty="0" smtClean="0"/>
              <a:t>that had completed prenatal registration and qualified for services (clients</a:t>
            </a:r>
            <a:r>
              <a:rPr lang="en-US" baseline="0" dirty="0" smtClean="0"/>
              <a:t> in </a:t>
            </a:r>
            <a:r>
              <a:rPr lang="en-US" dirty="0" smtClean="0"/>
              <a:t>Pathway A-D). The study population were those who received services and those who did not. </a:t>
            </a:r>
            <a:r>
              <a:rPr lang="en-US" baseline="0" dirty="0" smtClean="0"/>
              <a:t>Those who received services are those who responded to our contact and then had a care plan developed by a nurse. </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Comparison</a:t>
            </a:r>
            <a:r>
              <a:rPr lang="en-US" baseline="0" dirty="0" smtClean="0"/>
              <a:t> Factors:</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Sociodemographic</a:t>
            </a:r>
            <a:r>
              <a:rPr lang="en-US" baseline="0" dirty="0" smtClean="0"/>
              <a:t> Factors:  Low education, aboriginal and needs interpreter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Pregnancy-related Factors: First time parents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Health and well-being factors: Smoking, Depression, Do not have someone to talk to, little interest in activities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Socioeconomic factors: Income Difficulties/assistance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5B271A2A-B8EB-4C55-98BB-9E0F0B9E4D42}" type="slidenum">
              <a:rPr lang="en-CA" smtClean="0"/>
              <a:t>10</a:t>
            </a:fld>
            <a:endParaRPr lang="en-CA"/>
          </a:p>
        </p:txBody>
      </p:sp>
    </p:spTree>
    <p:extLst>
      <p:ext uri="{BB962C8B-B14F-4D97-AF65-F5344CB8AC3E}">
        <p14:creationId xmlns:p14="http://schemas.microsoft.com/office/powerpoint/2010/main" val="3767369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These table highlights the variables used for comparisons</a:t>
            </a:r>
            <a:r>
              <a:rPr lang="en-CA" baseline="0" dirty="0" smtClean="0"/>
              <a:t> and variables excluded due to incomplete entries </a:t>
            </a:r>
            <a:endParaRPr lang="en-CA" dirty="0"/>
          </a:p>
        </p:txBody>
      </p:sp>
      <p:sp>
        <p:nvSpPr>
          <p:cNvPr id="4" name="Slide Number Placeholder 3"/>
          <p:cNvSpPr>
            <a:spLocks noGrp="1"/>
          </p:cNvSpPr>
          <p:nvPr>
            <p:ph type="sldNum" sz="quarter" idx="10"/>
          </p:nvPr>
        </p:nvSpPr>
        <p:spPr/>
        <p:txBody>
          <a:bodyPr/>
          <a:lstStyle/>
          <a:p>
            <a:fld id="{5B271A2A-B8EB-4C55-98BB-9E0F0B9E4D42}" type="slidenum">
              <a:rPr lang="en-CA" smtClean="0"/>
              <a:t>11</a:t>
            </a:fld>
            <a:endParaRPr lang="en-CA"/>
          </a:p>
        </p:txBody>
      </p:sp>
    </p:spTree>
    <p:extLst>
      <p:ext uri="{BB962C8B-B14F-4D97-AF65-F5344CB8AC3E}">
        <p14:creationId xmlns:p14="http://schemas.microsoft.com/office/powerpoint/2010/main" val="7244509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 also obtained administrative data by</a:t>
            </a:r>
            <a:r>
              <a:rPr lang="en-CA" baseline="0" dirty="0" smtClean="0"/>
              <a:t> exploring the front end of Paris and the backend of Paris SQL developer.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Identified Paris tables containing relevant variables.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Extracted data from Paris with assessment dates for FY 2022/23 </a:t>
            </a:r>
          </a:p>
          <a:p>
            <a:endParaRPr lang="en-CA" baseline="0" dirty="0" smtClean="0"/>
          </a:p>
          <a:p>
            <a:r>
              <a:rPr lang="en-US" dirty="0" smtClean="0"/>
              <a:t>Collaborated with Epidemiologist and Public Health Informatics team to check SQL query.</a:t>
            </a:r>
          </a:p>
          <a:p>
            <a:endParaRPr lang="en-US" dirty="0" smtClean="0"/>
          </a:p>
          <a:p>
            <a:endParaRPr lang="en-CA" dirty="0"/>
          </a:p>
        </p:txBody>
      </p:sp>
      <p:sp>
        <p:nvSpPr>
          <p:cNvPr id="4" name="Slide Number Placeholder 3"/>
          <p:cNvSpPr>
            <a:spLocks noGrp="1"/>
          </p:cNvSpPr>
          <p:nvPr>
            <p:ph type="sldNum" sz="quarter" idx="10"/>
          </p:nvPr>
        </p:nvSpPr>
        <p:spPr/>
        <p:txBody>
          <a:bodyPr/>
          <a:lstStyle/>
          <a:p>
            <a:fld id="{5B271A2A-B8EB-4C55-98BB-9E0F0B9E4D42}" type="slidenum">
              <a:rPr lang="en-CA" smtClean="0"/>
              <a:t>12</a:t>
            </a:fld>
            <a:endParaRPr lang="en-CA"/>
          </a:p>
        </p:txBody>
      </p:sp>
    </p:spTree>
    <p:extLst>
      <p:ext uri="{BB962C8B-B14F-4D97-AF65-F5344CB8AC3E}">
        <p14:creationId xmlns:p14="http://schemas.microsoft.com/office/powerpoint/2010/main" val="2027557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a:t>
            </a:r>
            <a:r>
              <a:rPr lang="en-US" baseline="0" dirty="0" smtClean="0"/>
              <a:t> employed R statistical software for data cleaning and analysis</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 employed</a:t>
            </a:r>
            <a:r>
              <a:rPr lang="en-US" baseline="0" dirty="0" smtClean="0"/>
              <a:t> </a:t>
            </a:r>
            <a:r>
              <a:rPr lang="en-US" dirty="0" smtClean="0"/>
              <a:t>Methods for de-duplication and various R packages were used to de-duplicate records by the most recent address, Paris ID and assessment 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De-duplicated tables were cleaned and restructured to ensure proper analysis using R functions.</a:t>
            </a:r>
            <a:endParaRPr lang="en-CA" dirty="0" smtClean="0"/>
          </a:p>
          <a:p>
            <a:endParaRPr lang="en-CA" dirty="0"/>
          </a:p>
        </p:txBody>
      </p:sp>
      <p:sp>
        <p:nvSpPr>
          <p:cNvPr id="4" name="Slide Number Placeholder 3"/>
          <p:cNvSpPr>
            <a:spLocks noGrp="1"/>
          </p:cNvSpPr>
          <p:nvPr>
            <p:ph type="sldNum" sz="quarter" idx="10"/>
          </p:nvPr>
        </p:nvSpPr>
        <p:spPr/>
        <p:txBody>
          <a:bodyPr/>
          <a:lstStyle/>
          <a:p>
            <a:fld id="{5B271A2A-B8EB-4C55-98BB-9E0F0B9E4D42}" type="slidenum">
              <a:rPr lang="en-CA" smtClean="0"/>
              <a:t>13</a:t>
            </a:fld>
            <a:endParaRPr lang="en-CA"/>
          </a:p>
        </p:txBody>
      </p:sp>
    </p:spTree>
    <p:extLst>
      <p:ext uri="{BB962C8B-B14F-4D97-AF65-F5344CB8AC3E}">
        <p14:creationId xmlns:p14="http://schemas.microsoft.com/office/powerpoint/2010/main" val="4185970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5B271A2A-B8EB-4C55-98BB-9E0F0B9E4D42}" type="slidenum">
              <a:rPr lang="en-CA" smtClean="0"/>
              <a:t>14</a:t>
            </a:fld>
            <a:endParaRPr lang="en-CA"/>
          </a:p>
        </p:txBody>
      </p:sp>
    </p:spTree>
    <p:extLst>
      <p:ext uri="{BB962C8B-B14F-4D97-AF65-F5344CB8AC3E}">
        <p14:creationId xmlns:p14="http://schemas.microsoft.com/office/powerpoint/2010/main" val="35121480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This table analyzes the</a:t>
            </a:r>
            <a:r>
              <a:rPr lang="en-US" sz="1200" b="0" i="0" kern="1200" baseline="0" dirty="0" smtClean="0">
                <a:solidFill>
                  <a:schemeClr val="tx1"/>
                </a:solidFill>
                <a:effectLst/>
                <a:latin typeface="+mn-lt"/>
                <a:ea typeface="+mn-ea"/>
                <a:cs typeface="+mn-cs"/>
              </a:rPr>
              <a:t> vulnerability differences in the two populations of those receiving and not receiving care services and checks if the rates of each vulnerability are the same in both groups.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Rate</a:t>
            </a:r>
            <a:r>
              <a:rPr lang="en-US" sz="1200" b="0" i="0" kern="1200" baseline="0" dirty="0" smtClean="0">
                <a:solidFill>
                  <a:schemeClr val="tx1"/>
                </a:solidFill>
                <a:effectLst/>
                <a:latin typeface="+mn-lt"/>
                <a:ea typeface="+mn-ea"/>
                <a:cs typeface="+mn-cs"/>
              </a:rPr>
              <a:t> ratio or relative risk</a:t>
            </a:r>
            <a:r>
              <a:rPr lang="en-US" sz="1200" b="0" i="0" kern="1200" dirty="0" smtClean="0">
                <a:solidFill>
                  <a:schemeClr val="tx1"/>
                </a:solidFill>
                <a:effectLst/>
                <a:latin typeface="+mn-lt"/>
                <a:ea typeface="+mn-ea"/>
                <a:cs typeface="+mn-cs"/>
              </a:rPr>
              <a:t> shows</a:t>
            </a:r>
            <a:r>
              <a:rPr lang="en-US" sz="1200" b="0" i="0" kern="1200" baseline="0" dirty="0" smtClean="0">
                <a:solidFill>
                  <a:schemeClr val="tx1"/>
                </a:solidFill>
                <a:effectLst/>
                <a:latin typeface="+mn-lt"/>
                <a:ea typeface="+mn-ea"/>
                <a:cs typeface="+mn-cs"/>
              </a:rPr>
              <a:t> how many times higher, the proportion of each </a:t>
            </a:r>
            <a:r>
              <a:rPr lang="en-US" sz="1200" b="0" i="0" kern="1200" dirty="0" smtClean="0">
                <a:solidFill>
                  <a:schemeClr val="tx1"/>
                </a:solidFill>
                <a:effectLst/>
                <a:latin typeface="+mn-lt"/>
                <a:ea typeface="+mn-ea"/>
                <a:cs typeface="+mn-cs"/>
              </a:rPr>
              <a:t>vulnerability factor is in the received</a:t>
            </a:r>
            <a:r>
              <a:rPr lang="en-US" sz="1200" b="0" i="0" kern="1200" baseline="0" dirty="0" smtClean="0">
                <a:solidFill>
                  <a:schemeClr val="tx1"/>
                </a:solidFill>
                <a:effectLst/>
                <a:latin typeface="+mn-lt"/>
                <a:ea typeface="+mn-ea"/>
                <a:cs typeface="+mn-cs"/>
              </a:rPr>
              <a:t> care service (Group 1) than did not receive care services (Group 2).</a:t>
            </a: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Notably, there are higher proportions in Group</a:t>
            </a:r>
            <a:r>
              <a:rPr lang="en-US" sz="1200" b="0" i="0" kern="1200" baseline="0" dirty="0" smtClean="0">
                <a:solidFill>
                  <a:schemeClr val="tx1"/>
                </a:solidFill>
                <a:effectLst/>
                <a:latin typeface="+mn-lt"/>
                <a:ea typeface="+mn-ea"/>
                <a:cs typeface="+mn-cs"/>
              </a:rPr>
              <a:t> 1 (</a:t>
            </a:r>
            <a:r>
              <a:rPr lang="en-US" sz="1200" b="0" i="0" kern="1200" dirty="0" smtClean="0">
                <a:solidFill>
                  <a:schemeClr val="tx1"/>
                </a:solidFill>
                <a:effectLst/>
                <a:latin typeface="+mn-lt"/>
                <a:ea typeface="+mn-ea"/>
                <a:cs typeface="+mn-cs"/>
              </a:rPr>
              <a:t>received care services) for most variables as</a:t>
            </a:r>
            <a:r>
              <a:rPr lang="en-US" sz="1200" b="0" i="0" kern="1200" baseline="0" dirty="0" smtClean="0">
                <a:solidFill>
                  <a:schemeClr val="tx1"/>
                </a:solidFill>
                <a:effectLst/>
                <a:latin typeface="+mn-lt"/>
                <a:ea typeface="+mn-ea"/>
                <a:cs typeface="+mn-cs"/>
              </a:rPr>
              <a:t> seen with Rate ratios of almost double or higher</a:t>
            </a:r>
            <a:r>
              <a:rPr lang="en-US" sz="1200" b="0" i="0" kern="1200" dirty="0" smtClean="0">
                <a:solidFill>
                  <a:schemeClr val="tx1"/>
                </a:solidFill>
                <a:effectLst/>
                <a:latin typeface="+mn-lt"/>
                <a:ea typeface="+mn-ea"/>
                <a:cs typeface="+mn-cs"/>
              </a:rPr>
              <a:t> which is positive,</a:t>
            </a:r>
            <a:r>
              <a:rPr lang="en-US" sz="1200" b="0" i="0" kern="1200" baseline="0" dirty="0" smtClean="0">
                <a:solidFill>
                  <a:schemeClr val="tx1"/>
                </a:solidFill>
                <a:effectLst/>
                <a:latin typeface="+mn-lt"/>
                <a:ea typeface="+mn-ea"/>
                <a:cs typeface="+mn-cs"/>
              </a:rPr>
              <a:t> as </a:t>
            </a:r>
            <a:r>
              <a:rPr lang="en-US" sz="1200" b="0" i="0" kern="1200" dirty="0" smtClean="0">
                <a:solidFill>
                  <a:schemeClr val="tx1"/>
                </a:solidFill>
                <a:effectLst/>
                <a:latin typeface="+mn-lt"/>
                <a:ea typeface="+mn-ea"/>
                <a:cs typeface="+mn-cs"/>
              </a:rPr>
              <a:t>highlighted in </a:t>
            </a:r>
            <a:r>
              <a:rPr lang="en-US" sz="1200" b="1" i="0" kern="1200" dirty="0" smtClean="0">
                <a:solidFill>
                  <a:schemeClr val="tx1"/>
                </a:solidFill>
                <a:effectLst/>
                <a:latin typeface="+mn-lt"/>
                <a:ea typeface="+mn-ea"/>
                <a:cs typeface="+mn-cs"/>
              </a:rPr>
              <a:t>the last</a:t>
            </a:r>
            <a:r>
              <a:rPr lang="en-US" sz="1200" b="1" i="0" kern="1200" baseline="0" dirty="0" smtClean="0">
                <a:solidFill>
                  <a:schemeClr val="tx1"/>
                </a:solidFill>
                <a:effectLst/>
                <a:latin typeface="+mn-lt"/>
                <a:ea typeface="+mn-ea"/>
                <a:cs typeface="+mn-cs"/>
              </a:rPr>
              <a:t> 5 rows </a:t>
            </a:r>
            <a:r>
              <a:rPr lang="en-US" sz="1200" b="0" i="0" kern="1200" dirty="0" smtClean="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However, for vulnerabilities with a</a:t>
            </a:r>
            <a:r>
              <a:rPr lang="en-US" sz="1200" b="0" i="0" kern="1200" baseline="0" dirty="0" smtClean="0">
                <a:solidFill>
                  <a:schemeClr val="tx1"/>
                </a:solidFill>
                <a:effectLst/>
                <a:latin typeface="+mn-lt"/>
                <a:ea typeface="+mn-ea"/>
                <a:cs typeface="+mn-cs"/>
              </a:rPr>
              <a:t> low</a:t>
            </a:r>
            <a:r>
              <a:rPr lang="en-US" sz="1200" b="0" i="0" kern="1200" dirty="0" smtClean="0">
                <a:solidFill>
                  <a:schemeClr val="tx1"/>
                </a:solidFill>
                <a:effectLst/>
                <a:latin typeface="+mn-lt"/>
                <a:ea typeface="+mn-ea"/>
                <a:cs typeface="+mn-cs"/>
              </a:rPr>
              <a:t> RR, highlighted in </a:t>
            </a:r>
            <a:r>
              <a:rPr lang="en-US" sz="1200" b="1" i="0" kern="1200" dirty="0" smtClean="0">
                <a:solidFill>
                  <a:schemeClr val="tx1"/>
                </a:solidFill>
                <a:effectLst/>
                <a:latin typeface="+mn-lt"/>
                <a:ea typeface="+mn-ea"/>
                <a:cs typeface="+mn-cs"/>
              </a:rPr>
              <a:t>the first</a:t>
            </a:r>
            <a:r>
              <a:rPr lang="en-US" sz="1200" b="1" i="0" kern="1200" baseline="0" dirty="0" smtClean="0">
                <a:solidFill>
                  <a:schemeClr val="tx1"/>
                </a:solidFill>
                <a:effectLst/>
                <a:latin typeface="+mn-lt"/>
                <a:ea typeface="+mn-ea"/>
                <a:cs typeface="+mn-cs"/>
              </a:rPr>
              <a:t> 4 rows</a:t>
            </a:r>
            <a:r>
              <a:rPr lang="en-US" sz="1200" b="0" i="0" kern="1200" dirty="0" smtClean="0">
                <a:solidFill>
                  <a:schemeClr val="tx1"/>
                </a:solidFill>
                <a:effectLst/>
                <a:latin typeface="+mn-lt"/>
                <a:ea typeface="+mn-ea"/>
                <a:cs typeface="+mn-cs"/>
              </a:rPr>
              <a:t>, a lower proportion are receiving care services</a:t>
            </a:r>
            <a:r>
              <a:rPr lang="en-US" sz="1200" b="0" i="0" kern="1200" baseline="0" dirty="0" smtClean="0">
                <a:solidFill>
                  <a:schemeClr val="tx1"/>
                </a:solidFill>
                <a:effectLst/>
                <a:latin typeface="+mn-lt"/>
                <a:ea typeface="+mn-ea"/>
                <a:cs typeface="+mn-cs"/>
              </a:rPr>
              <a:t> with rate ratios closer to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Note that even though clients may not receive direct care services they will be mailed a prenatal information package if they are lost to follow-up (e.g. the nurse could not contact them by phone)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This data also helps us identify</a:t>
            </a:r>
            <a:r>
              <a:rPr lang="en-US" sz="1200" b="0" i="0" kern="1200" baseline="0" dirty="0" smtClean="0">
                <a:solidFill>
                  <a:schemeClr val="tx1"/>
                </a:solidFill>
                <a:effectLst/>
                <a:latin typeface="+mn-lt"/>
                <a:ea typeface="+mn-ea"/>
                <a:cs typeface="+mn-cs"/>
              </a:rPr>
              <a:t> in what areas we are</a:t>
            </a:r>
            <a:r>
              <a:rPr lang="en-US" sz="1200" b="1" i="0" kern="1200" baseline="0" dirty="0" smtClean="0">
                <a:solidFill>
                  <a:schemeClr val="tx1"/>
                </a:solidFill>
                <a:effectLst/>
                <a:latin typeface="+mn-lt"/>
                <a:ea typeface="+mn-ea"/>
                <a:cs typeface="+mn-cs"/>
              </a:rPr>
              <a:t> identifying </a:t>
            </a:r>
            <a:r>
              <a:rPr lang="en-US" sz="1200" b="0" i="0" kern="1200" baseline="0" dirty="0" smtClean="0">
                <a:solidFill>
                  <a:schemeClr val="tx1"/>
                </a:solidFill>
                <a:effectLst/>
                <a:latin typeface="+mn-lt"/>
                <a:ea typeface="+mn-ea"/>
                <a:cs typeface="+mn-cs"/>
              </a:rPr>
              <a:t>more vulnerable clients.  In 2022/23, through our prenatal registration and pathway designation process we identified about 1105 first time parents, 1,000 persons with possible depressive symptoms and 600 persons with income difficulty that could possibly benefit from our services.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Note these represent the numbers that qualified as prenatal pathway A-D and not all prenatal registrants.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B271A2A-B8EB-4C55-98BB-9E0F0B9E4D42}" type="slidenum">
              <a:rPr lang="en-CA" smtClean="0"/>
              <a:t>15</a:t>
            </a:fld>
            <a:endParaRPr lang="en-CA"/>
          </a:p>
        </p:txBody>
      </p:sp>
    </p:spTree>
    <p:extLst>
      <p:ext uri="{BB962C8B-B14F-4D97-AF65-F5344CB8AC3E}">
        <p14:creationId xmlns:p14="http://schemas.microsoft.com/office/powerpoint/2010/main" val="21931387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plot focuses solely on clients who qualify for services and does not consider individual vulnerabilities, but rather categorizes them into pathways.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From the plot, it becomes evident that clients in Pathway B &amp; D have a significantly higher proportion of not receiving services. These two pathways each have a single vulnerability option, namely Depression for Pathway B and Smoking for Pathway D. Also clients in Pathway B and D only require</a:t>
            </a:r>
            <a:r>
              <a:rPr lang="en-US" sz="1200" b="0" i="0" kern="1200" baseline="0" dirty="0" smtClean="0">
                <a:solidFill>
                  <a:schemeClr val="tx1"/>
                </a:solidFill>
                <a:effectLst/>
                <a:latin typeface="+mn-lt"/>
                <a:ea typeface="+mn-ea"/>
                <a:cs typeface="+mn-cs"/>
              </a:rPr>
              <a:t> at least a phone assessment. . </a:t>
            </a:r>
            <a:r>
              <a:rPr lang="en-CA" sz="1200" b="1" kern="1200" dirty="0" smtClean="0">
                <a:solidFill>
                  <a:schemeClr val="tx1"/>
                </a:solidFill>
                <a:effectLst/>
                <a:latin typeface="+mn-lt"/>
                <a:ea typeface="+mn-ea"/>
                <a:cs typeface="+mn-cs"/>
              </a:rPr>
              <a:t>Note that </a:t>
            </a:r>
            <a:r>
              <a:rPr lang="en-CA" sz="1200" kern="1200" dirty="0" smtClean="0">
                <a:solidFill>
                  <a:schemeClr val="tx1"/>
                </a:solidFill>
                <a:effectLst/>
                <a:latin typeface="+mn-lt"/>
                <a:ea typeface="+mn-ea"/>
                <a:cs typeface="+mn-cs"/>
              </a:rPr>
              <a:t>pathway D clients usually only have one phone contact to offer some information and referral to resources.  There would not be a care plan opened unless additional vulnerabilities were identified during the call.</a:t>
            </a:r>
            <a:r>
              <a:rPr lang="en-US" sz="1200" b="0" i="0" kern="1200" baseline="0" dirty="0" smtClean="0">
                <a:solidFill>
                  <a:schemeClr val="tx1"/>
                </a:solidFill>
                <a:effectLst/>
                <a:latin typeface="+mn-lt"/>
                <a:ea typeface="+mn-ea"/>
                <a:cs typeface="+mn-cs"/>
              </a:rPr>
              <a:t> Pathway B &amp; D clients</a:t>
            </a:r>
            <a:r>
              <a:rPr lang="en-US" sz="1200" b="0" i="0" kern="1200" dirty="0" smtClean="0">
                <a:solidFill>
                  <a:schemeClr val="tx1"/>
                </a:solidFill>
                <a:effectLst/>
                <a:latin typeface="+mn-lt"/>
                <a:ea typeface="+mn-ea"/>
                <a:cs typeface="+mn-cs"/>
              </a:rPr>
              <a:t> do not require</a:t>
            </a:r>
            <a:r>
              <a:rPr lang="en-US" sz="1200" b="0" i="0" kern="1200" baseline="0" dirty="0" smtClean="0">
                <a:solidFill>
                  <a:schemeClr val="tx1"/>
                </a:solidFill>
                <a:effectLst/>
                <a:latin typeface="+mn-lt"/>
                <a:ea typeface="+mn-ea"/>
                <a:cs typeface="+mn-cs"/>
              </a:rPr>
              <a:t> a</a:t>
            </a:r>
            <a:r>
              <a:rPr lang="en-US" sz="1200" b="0" i="0" kern="1200" dirty="0" smtClean="0">
                <a:solidFill>
                  <a:schemeClr val="tx1"/>
                </a:solidFill>
                <a:effectLst/>
                <a:latin typeface="+mn-lt"/>
                <a:ea typeface="+mn-ea"/>
                <a:cs typeface="+mn-cs"/>
              </a:rPr>
              <a:t> home visit first assessment like pathway A &amp;</a:t>
            </a:r>
            <a:r>
              <a:rPr lang="en-US" sz="1200" b="0" i="0" kern="1200" baseline="0" dirty="0" smtClean="0">
                <a:solidFill>
                  <a:schemeClr val="tx1"/>
                </a:solidFill>
                <a:effectLst/>
                <a:latin typeface="+mn-lt"/>
                <a:ea typeface="+mn-ea"/>
                <a:cs typeface="+mn-cs"/>
              </a:rPr>
              <a:t> C clients which have more vulnerability factors.  This may lead to more clients being lost to follow-up.</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Note</a:t>
            </a:r>
            <a:r>
              <a:rPr lang="en-US" sz="1200" b="1" i="0" kern="1200" baseline="0" dirty="0" smtClean="0">
                <a:solidFill>
                  <a:schemeClr val="tx1"/>
                </a:solidFill>
                <a:effectLst/>
                <a:latin typeface="+mn-lt"/>
                <a:ea typeface="+mn-ea"/>
                <a:cs typeface="+mn-cs"/>
              </a:rPr>
              <a:t> that </a:t>
            </a:r>
            <a:r>
              <a:rPr lang="en-US" sz="1200" b="0" i="0" kern="1200" baseline="0" dirty="0" smtClean="0">
                <a:solidFill>
                  <a:schemeClr val="tx1"/>
                </a:solidFill>
                <a:effectLst/>
                <a:latin typeface="+mn-lt"/>
                <a:ea typeface="+mn-ea"/>
                <a:cs typeface="+mn-cs"/>
              </a:rPr>
              <a:t>clients with depression and smoking may also be in the A &amp; C pathways due to other vulnerabilities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Some of the vulnerabilities included in: </a:t>
            </a:r>
          </a:p>
          <a:p>
            <a:r>
              <a:rPr lang="en-US" sz="1200" b="0" i="0" kern="1200" dirty="0" smtClean="0">
                <a:solidFill>
                  <a:schemeClr val="tx1"/>
                </a:solidFill>
                <a:effectLst/>
                <a:latin typeface="+mn-lt"/>
                <a:ea typeface="+mn-ea"/>
                <a:cs typeface="+mn-cs"/>
              </a:rPr>
              <a:t>Pathway A: aboriginal, new refugee, new immigrant, lack of social support, and financial concerns. </a:t>
            </a:r>
          </a:p>
          <a:p>
            <a:r>
              <a:rPr lang="en-US" sz="1200" b="0" i="0" kern="1200" dirty="0" smtClean="0">
                <a:solidFill>
                  <a:schemeClr val="tx1"/>
                </a:solidFill>
                <a:effectLst/>
                <a:latin typeface="+mn-lt"/>
                <a:ea typeface="+mn-ea"/>
                <a:cs typeface="+mn-cs"/>
              </a:rPr>
              <a:t>Pathway C: those under 20 years old, non-high school graduates, individuals with financial concerns, depression, and smoking.</a:t>
            </a:r>
          </a:p>
          <a:p>
            <a:endParaRPr lang="en-CA" b="1" dirty="0"/>
          </a:p>
        </p:txBody>
      </p:sp>
      <p:sp>
        <p:nvSpPr>
          <p:cNvPr id="4" name="Slide Number Placeholder 3"/>
          <p:cNvSpPr>
            <a:spLocks noGrp="1"/>
          </p:cNvSpPr>
          <p:nvPr>
            <p:ph type="sldNum" sz="quarter" idx="10"/>
          </p:nvPr>
        </p:nvSpPr>
        <p:spPr/>
        <p:txBody>
          <a:bodyPr/>
          <a:lstStyle/>
          <a:p>
            <a:fld id="{5B271A2A-B8EB-4C55-98BB-9E0F0B9E4D42}" type="slidenum">
              <a:rPr lang="en-CA" smtClean="0"/>
              <a:t>16</a:t>
            </a:fld>
            <a:endParaRPr lang="en-CA"/>
          </a:p>
        </p:txBody>
      </p:sp>
    </p:spTree>
    <p:extLst>
      <p:ext uri="{BB962C8B-B14F-4D97-AF65-F5344CB8AC3E}">
        <p14:creationId xmlns:p14="http://schemas.microsoft.com/office/powerpoint/2010/main" val="15883652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smtClean="0"/>
          </a:p>
          <a:p>
            <a:r>
              <a:rPr lang="en-US" sz="1200" b="0" i="0" kern="1200" dirty="0" smtClean="0">
                <a:solidFill>
                  <a:schemeClr val="tx1"/>
                </a:solidFill>
                <a:effectLst/>
                <a:latin typeface="+mn-lt"/>
                <a:ea typeface="+mn-ea"/>
                <a:cs typeface="+mn-cs"/>
              </a:rPr>
              <a:t>This plot provides an overview of the proportion of clients in pathways A to D who do not receive services and are vulnerable based on their responses during prenatal registration.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For each specific vulnerability, this plot quantifies the percentage of clients not receiving services, allowing us to identify areas that may need improvement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Notably, we are performing better with the last four vulnerable groups: Income assistance, income difficulty, not completing high school, and those in need of someone to talk to.</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However, there are higher numbers not receiving services for certain vulnerabilities. For clients in Prenatal</a:t>
            </a:r>
            <a:r>
              <a:rPr lang="en-US" sz="1200" b="0" i="0" kern="1200" baseline="0" dirty="0" smtClean="0">
                <a:solidFill>
                  <a:schemeClr val="tx1"/>
                </a:solidFill>
                <a:effectLst/>
                <a:latin typeface="+mn-lt"/>
                <a:ea typeface="+mn-ea"/>
                <a:cs typeface="+mn-cs"/>
              </a:rPr>
              <a:t> path A-D, </a:t>
            </a:r>
            <a:r>
              <a:rPr lang="en-US" sz="1200" b="0" i="0" kern="1200" dirty="0" smtClean="0">
                <a:solidFill>
                  <a:schemeClr val="tx1"/>
                </a:solidFill>
                <a:effectLst/>
                <a:latin typeface="+mn-lt"/>
                <a:ea typeface="+mn-ea"/>
                <a:cs typeface="+mn-cs"/>
              </a:rPr>
              <a:t>82% of first-time parents and 81% of those with little interest in activities do not receive</a:t>
            </a:r>
            <a:r>
              <a:rPr lang="en-US" sz="1200" b="0" i="0" kern="1200" baseline="0" dirty="0" smtClean="0">
                <a:solidFill>
                  <a:schemeClr val="tx1"/>
                </a:solidFill>
                <a:effectLst/>
                <a:latin typeface="+mn-lt"/>
                <a:ea typeface="+mn-ea"/>
                <a:cs typeface="+mn-cs"/>
              </a:rPr>
              <a:t> care</a:t>
            </a:r>
            <a:r>
              <a:rPr lang="en-US" sz="1200" b="0" i="0" kern="1200" dirty="0" smtClean="0">
                <a:solidFill>
                  <a:schemeClr val="tx1"/>
                </a:solidFill>
                <a:effectLst/>
                <a:latin typeface="+mn-lt"/>
                <a:ea typeface="+mn-ea"/>
                <a:cs typeface="+mn-cs"/>
              </a:rPr>
              <a:t> services.</a:t>
            </a:r>
            <a:r>
              <a:rPr lang="en-US" sz="1200" b="0" i="0" kern="1200" baseline="0" dirty="0" smtClean="0">
                <a:solidFill>
                  <a:schemeClr val="tx1"/>
                </a:solidFill>
                <a:effectLst/>
                <a:latin typeface="+mn-lt"/>
                <a:ea typeface="+mn-ea"/>
                <a:cs typeface="+mn-cs"/>
              </a:rPr>
              <a:t> </a:t>
            </a:r>
          </a:p>
          <a:p>
            <a:endParaRPr lang="en-US" sz="1200" b="1" i="0" kern="1200" baseline="0" dirty="0" smtClean="0">
              <a:solidFill>
                <a:schemeClr val="tx1"/>
              </a:solidFill>
              <a:effectLst/>
              <a:latin typeface="+mn-lt"/>
              <a:ea typeface="+mn-ea"/>
              <a:cs typeface="+mn-cs"/>
            </a:endParaRPr>
          </a:p>
          <a:p>
            <a:r>
              <a:rPr lang="en-US" sz="1200" b="1" i="0" kern="1200" baseline="0" dirty="0" smtClean="0">
                <a:solidFill>
                  <a:schemeClr val="tx1"/>
                </a:solidFill>
                <a:effectLst/>
                <a:latin typeface="+mn-lt"/>
                <a:ea typeface="+mn-ea"/>
                <a:cs typeface="+mn-cs"/>
              </a:rPr>
              <a:t>Note that First time parents and some of the other vulnerabilities on their own do not qualify a person for services, and require more than one vulnerability to be present. </a:t>
            </a:r>
          </a:p>
        </p:txBody>
      </p:sp>
      <p:sp>
        <p:nvSpPr>
          <p:cNvPr id="4" name="Slide Number Placeholder 3"/>
          <p:cNvSpPr>
            <a:spLocks noGrp="1"/>
          </p:cNvSpPr>
          <p:nvPr>
            <p:ph type="sldNum" sz="quarter" idx="10"/>
          </p:nvPr>
        </p:nvSpPr>
        <p:spPr/>
        <p:txBody>
          <a:bodyPr/>
          <a:lstStyle/>
          <a:p>
            <a:fld id="{5B271A2A-B8EB-4C55-98BB-9E0F0B9E4D42}" type="slidenum">
              <a:rPr lang="en-CA" smtClean="0"/>
              <a:t>17</a:t>
            </a:fld>
            <a:endParaRPr lang="en-CA"/>
          </a:p>
        </p:txBody>
      </p:sp>
    </p:spTree>
    <p:extLst>
      <p:ext uri="{BB962C8B-B14F-4D97-AF65-F5344CB8AC3E}">
        <p14:creationId xmlns:p14="http://schemas.microsoft.com/office/powerpoint/2010/main" val="5793715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aseline="0" dirty="0" smtClean="0"/>
              <a:t>LHA – Local Health Area</a:t>
            </a:r>
          </a:p>
          <a:p>
            <a:r>
              <a:rPr lang="en-CA" baseline="0" dirty="0" smtClean="0"/>
              <a:t>CHSA – Community Health Service Area</a:t>
            </a:r>
            <a:br>
              <a:rPr lang="en-CA" baseline="0" dirty="0" smtClean="0"/>
            </a:br>
            <a:endParaRPr lang="en-CA" baseline="0" dirty="0" smtClean="0"/>
          </a:p>
          <a:p>
            <a:r>
              <a:rPr lang="en-CA" baseline="0" dirty="0" smtClean="0"/>
              <a:t>In this choropleth map the darker color shows the region with the highest % of clients not receiving services and the lighter color shows the region with the lowest % of clients not receiving services.</a:t>
            </a:r>
          </a:p>
          <a:p>
            <a:endParaRPr lang="en-CA" baseline="0" dirty="0" smtClean="0"/>
          </a:p>
          <a:p>
            <a:r>
              <a:rPr lang="en-CA" dirty="0" smtClean="0"/>
              <a:t>From</a:t>
            </a:r>
            <a:r>
              <a:rPr lang="en-CA" baseline="0" dirty="0" smtClean="0"/>
              <a:t> this map, it shows that clients in Agassiz/Harrison CHSA have the highest % (94%) of not receiving services. My findings shows that clients in vulnerable pathway (A-D) in this CHSA are 19 and out those 19, 18 do not receive these services. This maybe attributed to the small number of occupants in this region with </a:t>
            </a:r>
            <a:r>
              <a:rPr lang="en-CA" b="1" baseline="0" dirty="0" smtClean="0"/>
              <a:t>just 1 health unit </a:t>
            </a:r>
            <a:r>
              <a:rPr lang="en-CA" baseline="0" dirty="0" smtClean="0"/>
              <a:t>and they might have difficulties assessing services due to transportation barriers, and long distances to service locations.</a:t>
            </a:r>
          </a:p>
          <a:p>
            <a:endParaRPr lang="en-US" baseline="0" dirty="0" smtClean="0"/>
          </a:p>
          <a:p>
            <a:r>
              <a:rPr lang="en-US" baseline="0" dirty="0" smtClean="0"/>
              <a:t>Although Surrey has higher %s of clients not receiving services they are also identifying more clients, since Surrey Health Units have some of the highest prenatal registration rates and also have higher populations in their region. They had the highest total prenatal registration of 727 (out of which 624 clients did not receive services and 103 did). Other LHA’s (LOCAL HEALTH AREA) experiencing high % are Langley and Abbotsford both with overall rate of 78% </a:t>
            </a:r>
          </a:p>
          <a:p>
            <a:endParaRPr lang="en-CA" baseline="0" dirty="0" smtClean="0"/>
          </a:p>
          <a:p>
            <a:r>
              <a:rPr lang="en-CA" baseline="0" dirty="0" smtClean="0"/>
              <a:t>Also, </a:t>
            </a:r>
          </a:p>
          <a:p>
            <a:pPr marL="228600" indent="-228600">
              <a:buAutoNum type="arabicPeriod"/>
            </a:pPr>
            <a:r>
              <a:rPr lang="en-CA" baseline="0" dirty="0" smtClean="0"/>
              <a:t>All of the CHSAs in Surrey had rates of pathway A-D clients not receiving services of 80-90.1% and the overall rate in Surrey LHA was 86%</a:t>
            </a:r>
          </a:p>
          <a:p>
            <a:pPr marL="228600" indent="-228600">
              <a:buAutoNum type="arabicPeriod"/>
            </a:pPr>
            <a:r>
              <a:rPr lang="en-CA" baseline="0" dirty="0" smtClean="0"/>
              <a:t>Langley(North and South Langley Township, Walnut Grove/Fort, Willoughby) had CHSAs with rates as high as 86%, but the overall rate in Langley LHA was 78%</a:t>
            </a:r>
          </a:p>
          <a:p>
            <a:pPr marL="228600" indent="-228600">
              <a:buAutoNum type="arabicPeriod"/>
            </a:pPr>
            <a:r>
              <a:rPr lang="en-CA" baseline="0" dirty="0" smtClean="0"/>
              <a:t>East Abbotsford and Central Abbotsford had rates between 80 and 85%, but the overall rate in Abbotsford was 78%</a:t>
            </a:r>
          </a:p>
          <a:p>
            <a:pPr marL="228600" indent="-228600">
              <a:buAutoNum type="arabicPeriod"/>
            </a:pPr>
            <a:r>
              <a:rPr lang="en-CA" b="1" baseline="0" dirty="0" smtClean="0"/>
              <a:t>New Westminster(West Queensland) had a the 2</a:t>
            </a:r>
            <a:r>
              <a:rPr lang="en-CA" b="1" baseline="30000" dirty="0" smtClean="0"/>
              <a:t>nd</a:t>
            </a:r>
            <a:r>
              <a:rPr lang="en-CA" b="1" baseline="0" dirty="0" smtClean="0"/>
              <a:t> highest rate of 92% but the overall rate was 62% (only 2 received services while 24 did not)</a:t>
            </a:r>
          </a:p>
          <a:p>
            <a:pPr marL="228600" indent="-228600">
              <a:buAutoNum type="arabicPeriod"/>
            </a:pPr>
            <a:r>
              <a:rPr lang="en-CA" baseline="0" dirty="0" smtClean="0"/>
              <a:t>**All the CHSA’s in Tri-cities (North Coquitlam, Port Moody, Southwest Coquitlam)</a:t>
            </a:r>
          </a:p>
          <a:p>
            <a:pPr marL="0" indent="0">
              <a:buNone/>
            </a:pPr>
            <a:endParaRPr lang="en-CA" baseline="0" dirty="0" smtClean="0"/>
          </a:p>
          <a:p>
            <a:pPr marL="0" indent="0">
              <a:buNone/>
            </a:pPr>
            <a:endParaRPr lang="en-CA" dirty="0" smtClean="0"/>
          </a:p>
          <a:p>
            <a:pPr marL="0" indent="0">
              <a:buNone/>
            </a:pPr>
            <a:r>
              <a:rPr lang="en-CA" dirty="0" smtClean="0"/>
              <a:t>Ladner</a:t>
            </a:r>
            <a:r>
              <a:rPr lang="en-CA" baseline="0" dirty="0" smtClean="0"/>
              <a:t> CHSA had a total no of 5 clients</a:t>
            </a:r>
            <a:endParaRPr lang="en-CA" dirty="0"/>
          </a:p>
        </p:txBody>
      </p:sp>
      <p:sp>
        <p:nvSpPr>
          <p:cNvPr id="4" name="Slide Number Placeholder 3"/>
          <p:cNvSpPr>
            <a:spLocks noGrp="1"/>
          </p:cNvSpPr>
          <p:nvPr>
            <p:ph type="sldNum" sz="quarter" idx="10"/>
          </p:nvPr>
        </p:nvSpPr>
        <p:spPr/>
        <p:txBody>
          <a:bodyPr/>
          <a:lstStyle/>
          <a:p>
            <a:fld id="{5B271A2A-B8EB-4C55-98BB-9E0F0B9E4D42}" type="slidenum">
              <a:rPr lang="en-CA" smtClean="0"/>
              <a:t>18</a:t>
            </a:fld>
            <a:endParaRPr lang="en-CA"/>
          </a:p>
        </p:txBody>
      </p:sp>
    </p:spTree>
    <p:extLst>
      <p:ext uri="{BB962C8B-B14F-4D97-AF65-F5344CB8AC3E}">
        <p14:creationId xmlns:p14="http://schemas.microsoft.com/office/powerpoint/2010/main" val="35675677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plot specifically focuses on clients who do not receive</a:t>
            </a:r>
            <a:r>
              <a:rPr lang="en-US" sz="1200" b="0" i="0" kern="1200" baseline="0" dirty="0" smtClean="0">
                <a:solidFill>
                  <a:schemeClr val="tx1"/>
                </a:solidFill>
                <a:effectLst/>
                <a:latin typeface="+mn-lt"/>
                <a:ea typeface="+mn-ea"/>
                <a:cs typeface="+mn-cs"/>
              </a:rPr>
              <a:t> services in each </a:t>
            </a:r>
            <a:r>
              <a:rPr lang="en-US" sz="1200" b="0" i="0" kern="1200" dirty="0" smtClean="0">
                <a:solidFill>
                  <a:schemeClr val="tx1"/>
                </a:solidFill>
                <a:effectLst/>
                <a:latin typeface="+mn-lt"/>
                <a:ea typeface="+mn-ea"/>
                <a:cs typeface="+mn-cs"/>
              </a:rPr>
              <a:t>age range, without considering individual vulnerabilities.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We</a:t>
            </a:r>
            <a:r>
              <a:rPr lang="en-US" sz="1200" b="0" i="0" kern="1200" baseline="0" dirty="0" smtClean="0">
                <a:solidFill>
                  <a:schemeClr val="tx1"/>
                </a:solidFill>
                <a:effectLst/>
                <a:latin typeface="+mn-lt"/>
                <a:ea typeface="+mn-ea"/>
                <a:cs typeface="+mn-cs"/>
              </a:rPr>
              <a:t> can see that a lower percent of young parents under 18 and 18-24 are not receiving services, which is positive as these age groups are potentially more vulnerable.</a:t>
            </a:r>
            <a:endParaRPr lang="en-US" sz="1200" b="0" i="0" kern="1200" dirty="0" smtClean="0">
              <a:solidFill>
                <a:schemeClr val="tx1"/>
              </a:solidFill>
              <a:effectLst/>
              <a:latin typeface="+mn-lt"/>
              <a:ea typeface="+mn-ea"/>
              <a:cs typeface="+mn-cs"/>
            </a:endParaRPr>
          </a:p>
          <a:p>
            <a:endParaRPr lang="en-CA" dirty="0" smtClean="0"/>
          </a:p>
        </p:txBody>
      </p:sp>
      <p:sp>
        <p:nvSpPr>
          <p:cNvPr id="4" name="Slide Number Placeholder 3"/>
          <p:cNvSpPr>
            <a:spLocks noGrp="1"/>
          </p:cNvSpPr>
          <p:nvPr>
            <p:ph type="sldNum" sz="quarter" idx="10"/>
          </p:nvPr>
        </p:nvSpPr>
        <p:spPr/>
        <p:txBody>
          <a:bodyPr/>
          <a:lstStyle/>
          <a:p>
            <a:fld id="{5B271A2A-B8EB-4C55-98BB-9E0F0B9E4D42}" type="slidenum">
              <a:rPr lang="en-CA" smtClean="0"/>
              <a:t>19</a:t>
            </a:fld>
            <a:endParaRPr lang="en-CA"/>
          </a:p>
        </p:txBody>
      </p:sp>
    </p:spTree>
    <p:extLst>
      <p:ext uri="{BB962C8B-B14F-4D97-AF65-F5344CB8AC3E}">
        <p14:creationId xmlns:p14="http://schemas.microsoft.com/office/powerpoint/2010/main" val="3093598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5B271A2A-B8EB-4C55-98BB-9E0F0B9E4D42}" type="slidenum">
              <a:rPr lang="en-CA" smtClean="0"/>
              <a:t>2</a:t>
            </a:fld>
            <a:endParaRPr lang="en-CA"/>
          </a:p>
        </p:txBody>
      </p:sp>
    </p:spTree>
    <p:extLst>
      <p:ext uri="{BB962C8B-B14F-4D97-AF65-F5344CB8AC3E}">
        <p14:creationId xmlns:p14="http://schemas.microsoft.com/office/powerpoint/2010/main" val="18325650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 wanted to highlight the trend in service usage over time; specifically the impact of COVID on service uptake. As we can see, the number of clients receiving services decreased in 2021 due to the COVID pandemic.</a:t>
            </a:r>
          </a:p>
          <a:p>
            <a:r>
              <a:rPr lang="en-US" sz="1200" b="0" i="0" kern="1200" dirty="0" smtClean="0">
                <a:solidFill>
                  <a:schemeClr val="tx1"/>
                </a:solidFill>
                <a:effectLst/>
                <a:latin typeface="+mn-lt"/>
                <a:ea typeface="+mn-ea"/>
                <a:cs typeface="+mn-cs"/>
              </a:rPr>
              <a:t>Between 2020 and 2022, there was a noticeable decline in service numbers, and this trend was also reflected in prenatal registrations. For instance, prenatal registrations decreased from 1807 in 2019/2020 to 1364 in 2020/2021.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However, we observed an increase in prenatal registrations in the subsequent years, with 1850 registrations in 2021/2022 and 2114 registrations in 2022/2023. (Info</a:t>
            </a:r>
            <a:r>
              <a:rPr lang="en-US" sz="1200" b="0" i="0" kern="1200" baseline="0" dirty="0" smtClean="0">
                <a:solidFill>
                  <a:schemeClr val="tx1"/>
                </a:solidFill>
                <a:effectLst/>
                <a:latin typeface="+mn-lt"/>
                <a:ea typeface="+mn-ea"/>
                <a:cs typeface="+mn-cs"/>
              </a:rPr>
              <a:t> from crystal reports)</a:t>
            </a:r>
            <a:endParaRPr lang="en-US" sz="1200" b="0" i="0" kern="1200" dirty="0" smtClean="0">
              <a:solidFill>
                <a:schemeClr val="tx1"/>
              </a:solidFill>
              <a:effectLst/>
              <a:latin typeface="+mn-lt"/>
              <a:ea typeface="+mn-ea"/>
              <a:cs typeface="+mn-cs"/>
            </a:endParaRPr>
          </a:p>
          <a:p>
            <a:endParaRPr lang="en-CA" baseline="0" dirty="0" smtClean="0"/>
          </a:p>
          <a:p>
            <a:endParaRPr lang="en-CA" baseline="0" dirty="0" smtClean="0"/>
          </a:p>
          <a:p>
            <a:r>
              <a:rPr lang="en-CA" baseline="0" dirty="0" smtClean="0"/>
              <a:t>Things to note:</a:t>
            </a:r>
          </a:p>
          <a:p>
            <a:r>
              <a:rPr lang="en-US" baseline="0" dirty="0" smtClean="0"/>
              <a:t>MCH data entry transitioning to Paris started mid 2019</a:t>
            </a:r>
          </a:p>
          <a:p>
            <a:r>
              <a:rPr lang="en-US" dirty="0" smtClean="0"/>
              <a:t>First Case of COVID in BC, January 2020</a:t>
            </a:r>
          </a:p>
          <a:p>
            <a:r>
              <a:rPr lang="en-US" dirty="0" smtClean="0"/>
              <a:t>COVID Public</a:t>
            </a:r>
            <a:r>
              <a:rPr lang="en-US" baseline="0" dirty="0" smtClean="0"/>
              <a:t> Health emergency declared in BC, March 2021</a:t>
            </a:r>
            <a:endParaRPr lang="en-CA" dirty="0"/>
          </a:p>
        </p:txBody>
      </p:sp>
      <p:sp>
        <p:nvSpPr>
          <p:cNvPr id="4" name="Slide Number Placeholder 3"/>
          <p:cNvSpPr>
            <a:spLocks noGrp="1"/>
          </p:cNvSpPr>
          <p:nvPr>
            <p:ph type="sldNum" sz="quarter" idx="10"/>
          </p:nvPr>
        </p:nvSpPr>
        <p:spPr/>
        <p:txBody>
          <a:bodyPr/>
          <a:lstStyle/>
          <a:p>
            <a:fld id="{5B271A2A-B8EB-4C55-98BB-9E0F0B9E4D42}" type="slidenum">
              <a:rPr lang="en-CA" smtClean="0"/>
              <a:t>20</a:t>
            </a:fld>
            <a:endParaRPr lang="en-CA"/>
          </a:p>
        </p:txBody>
      </p:sp>
    </p:spTree>
    <p:extLst>
      <p:ext uri="{BB962C8B-B14F-4D97-AF65-F5344CB8AC3E}">
        <p14:creationId xmlns:p14="http://schemas.microsoft.com/office/powerpoint/2010/main" val="21452068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Summary of comparative results</a:t>
            </a:r>
          </a:p>
          <a:p>
            <a:endParaRPr lang="en-US" dirty="0" smtClean="0"/>
          </a:p>
          <a:p>
            <a:pPr algn="l"/>
            <a:r>
              <a:rPr lang="en-US" dirty="0" smtClean="0"/>
              <a:t>For prenatal registrants that qualified for BB services:</a:t>
            </a:r>
          </a:p>
          <a:p>
            <a:pPr marL="342900" indent="-342900" algn="l">
              <a:buFont typeface="Arial" panose="020B0604020202020204" pitchFamily="34" charset="0"/>
              <a:buChar char="•"/>
            </a:pPr>
            <a:r>
              <a:rPr lang="en-US" dirty="0" smtClean="0"/>
              <a:t>The comparative analysis between the two populations </a:t>
            </a:r>
            <a:r>
              <a:rPr lang="en-US" dirty="0" smtClean="0">
                <a:solidFill>
                  <a:srgbClr val="FF0000"/>
                </a:solidFill>
              </a:rPr>
              <a:t>of those that </a:t>
            </a:r>
            <a:r>
              <a:rPr lang="en-US" b="1" dirty="0" smtClean="0"/>
              <a:t>Received BB </a:t>
            </a:r>
            <a:r>
              <a:rPr lang="en-US" dirty="0" smtClean="0"/>
              <a:t>services and those that </a:t>
            </a:r>
            <a:r>
              <a:rPr lang="en-US" b="1" dirty="0" smtClean="0"/>
              <a:t>Did not Receive BB </a:t>
            </a:r>
            <a:r>
              <a:rPr lang="en-US" dirty="0" smtClean="0"/>
              <a:t>services showed a significant </a:t>
            </a:r>
            <a:r>
              <a:rPr lang="en-US" b="1" dirty="0" smtClean="0"/>
              <a:t>difference </a:t>
            </a:r>
            <a:r>
              <a:rPr lang="en-US" dirty="0" smtClean="0"/>
              <a:t>across all the </a:t>
            </a:r>
            <a:r>
              <a:rPr lang="en-US" dirty="0" smtClean="0">
                <a:solidFill>
                  <a:srgbClr val="FF0000"/>
                </a:solidFill>
              </a:rPr>
              <a:t>socio</a:t>
            </a:r>
            <a:r>
              <a:rPr lang="en-US" dirty="0" smtClean="0"/>
              <a:t>demographic vulnerabilities assessed.</a:t>
            </a:r>
          </a:p>
          <a:p>
            <a:pPr marL="342900" indent="-342900" algn="l">
              <a:buFont typeface="Arial" panose="020B0604020202020204" pitchFamily="34" charset="0"/>
              <a:buChar char="•"/>
            </a:pPr>
            <a:r>
              <a:rPr lang="en-US" dirty="0" smtClean="0"/>
              <a:t>There are higher proportions of clients receiving care services for most variables as seen with Rate ratios of almost double or higher which is positive.</a:t>
            </a:r>
          </a:p>
          <a:p>
            <a:pPr marL="342900" indent="-342900" algn="l">
              <a:buFont typeface="Arial" panose="020B0604020202020204" pitchFamily="34" charset="0"/>
              <a:buChar char="•"/>
            </a:pPr>
            <a:r>
              <a:rPr lang="en-US" dirty="0" smtClean="0"/>
              <a:t>Some vulnerable areas identified that may need improvement are: first-time parent, little interest in doing things, depressed, and aboriginal.</a:t>
            </a:r>
          </a:p>
          <a:p>
            <a:pPr marL="342900" indent="-342900" algn="l">
              <a:buFont typeface="Arial" panose="020B0604020202020204" pitchFamily="34" charset="0"/>
              <a:buChar char="•"/>
            </a:pPr>
            <a:r>
              <a:rPr lang="en-US" dirty="0" smtClean="0"/>
              <a:t>Some LHA’s with high proportion of clients not</a:t>
            </a:r>
            <a:r>
              <a:rPr lang="en-US" strike="noStrike" baseline="0" dirty="0" smtClean="0"/>
              <a:t> receiving care  </a:t>
            </a:r>
            <a:r>
              <a:rPr lang="en-US" dirty="0" smtClean="0"/>
              <a:t>services are: Agassiz/Harrison, Surrey, Langley.</a:t>
            </a:r>
          </a:p>
          <a:p>
            <a:pPr lvl="0" algn="l">
              <a:lnSpc>
                <a:spcPct val="100000"/>
              </a:lnSpc>
              <a:spcBef>
                <a:spcPts val="0"/>
              </a:spcBef>
              <a:defRPr/>
            </a:pPr>
            <a:r>
              <a:rPr lang="en-US" b="1" dirty="0" smtClean="0"/>
              <a:t>N/B:</a:t>
            </a:r>
            <a:r>
              <a:rPr lang="en-US" dirty="0" smtClean="0"/>
              <a:t> Note that even though clients may not receive direct care services they will be mailed a prenatal information package if they are lost to follow-up (e.g. the nurse could not contact them by phone)</a:t>
            </a:r>
          </a:p>
          <a:p>
            <a:endParaRPr lang="en-CA" dirty="0"/>
          </a:p>
        </p:txBody>
      </p:sp>
      <p:sp>
        <p:nvSpPr>
          <p:cNvPr id="4" name="Slide Number Placeholder 3"/>
          <p:cNvSpPr>
            <a:spLocks noGrp="1"/>
          </p:cNvSpPr>
          <p:nvPr>
            <p:ph type="sldNum" sz="quarter" idx="10"/>
          </p:nvPr>
        </p:nvSpPr>
        <p:spPr/>
        <p:txBody>
          <a:bodyPr/>
          <a:lstStyle/>
          <a:p>
            <a:fld id="{5B271A2A-B8EB-4C55-98BB-9E0F0B9E4D42}" type="slidenum">
              <a:rPr lang="en-CA" smtClean="0"/>
              <a:t>21</a:t>
            </a:fld>
            <a:endParaRPr lang="en-CA"/>
          </a:p>
        </p:txBody>
      </p:sp>
    </p:spTree>
    <p:extLst>
      <p:ext uri="{BB962C8B-B14F-4D97-AF65-F5344CB8AC3E}">
        <p14:creationId xmlns:p14="http://schemas.microsoft.com/office/powerpoint/2010/main" val="26939995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support the data analysis component,</a:t>
            </a:r>
            <a:r>
              <a:rPr lang="en-US" baseline="0" dirty="0" smtClean="0"/>
              <a:t> I conducted a literature review </a:t>
            </a:r>
            <a:r>
              <a:rPr lang="en-US" dirty="0" smtClean="0"/>
              <a:t>to look at participation/attendance of pregnant mothers at prenatal care services.</a:t>
            </a:r>
            <a:endParaRPr lang="en-CA" dirty="0"/>
          </a:p>
        </p:txBody>
      </p:sp>
      <p:sp>
        <p:nvSpPr>
          <p:cNvPr id="4" name="Slide Number Placeholder 3"/>
          <p:cNvSpPr>
            <a:spLocks noGrp="1"/>
          </p:cNvSpPr>
          <p:nvPr>
            <p:ph type="sldNum" sz="quarter" idx="10"/>
          </p:nvPr>
        </p:nvSpPr>
        <p:spPr/>
        <p:txBody>
          <a:bodyPr/>
          <a:lstStyle/>
          <a:p>
            <a:fld id="{5B271A2A-B8EB-4C55-98BB-9E0F0B9E4D42}" type="slidenum">
              <a:rPr lang="en-CA" smtClean="0"/>
              <a:t>22</a:t>
            </a:fld>
            <a:endParaRPr lang="en-CA"/>
          </a:p>
        </p:txBody>
      </p:sp>
    </p:spTree>
    <p:extLst>
      <p:ext uri="{BB962C8B-B14F-4D97-AF65-F5344CB8AC3E}">
        <p14:creationId xmlns:p14="http://schemas.microsoft.com/office/powerpoint/2010/main" val="34164995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dirty="0" smtClean="0"/>
              <a:t>The articles reviewed were focused on Canadian context and the following themes were consistent across all articles:</a:t>
            </a:r>
          </a:p>
          <a:p>
            <a:pPr marL="228600" indent="-228600" algn="l">
              <a:buAutoNum type="arabicPeriod"/>
            </a:pPr>
            <a:r>
              <a:rPr lang="en-CA" dirty="0" smtClean="0"/>
              <a:t>Barriers to prenatal care</a:t>
            </a:r>
            <a:r>
              <a:rPr lang="en-CA" baseline="0" dirty="0" smtClean="0"/>
              <a:t> such as </a:t>
            </a:r>
            <a:r>
              <a:rPr lang="en-CA" dirty="0" smtClean="0"/>
              <a:t>Situational/geographic barriers, Psychosocial barriers (Worries that the baby would be apprehended by child protection services), attitudinal and pregnancy related barriers, individual and personal barriers.</a:t>
            </a:r>
          </a:p>
          <a:p>
            <a:pPr marL="228600" indent="-228600" algn="l">
              <a:buAutoNum type="arabicPeriod"/>
            </a:pPr>
            <a:r>
              <a:rPr lang="en-CA" dirty="0" smtClean="0"/>
              <a:t>Facilitators of prenatal care</a:t>
            </a:r>
            <a:r>
              <a:rPr lang="en-CA" baseline="0" dirty="0" smtClean="0"/>
              <a:t> such as</a:t>
            </a:r>
            <a:r>
              <a:rPr lang="en-CA" dirty="0" smtClean="0"/>
              <a:t> Transportation assistance, child care, convenient clinic hours, incentives, social support from friends and family</a:t>
            </a:r>
          </a:p>
          <a:p>
            <a:pPr marL="228600" indent="-228600" algn="l">
              <a:buAutoNum type="arabicPeriod"/>
            </a:pPr>
            <a:r>
              <a:rPr lang="en-CA" dirty="0" smtClean="0"/>
              <a:t>Motivators of prenatal care</a:t>
            </a:r>
            <a:r>
              <a:rPr lang="en-CA" baseline="0" dirty="0" smtClean="0"/>
              <a:t> for example, </a:t>
            </a:r>
            <a:r>
              <a:rPr lang="en-CA" dirty="0" smtClean="0"/>
              <a:t>Gaining knowledge, skills, and information on nutrition, lifestyles, community supports, social interaction with women during clinical visits</a:t>
            </a:r>
          </a:p>
          <a:p>
            <a:endParaRPr lang="en-CA" strike="sngStrike" dirty="0"/>
          </a:p>
        </p:txBody>
      </p:sp>
      <p:sp>
        <p:nvSpPr>
          <p:cNvPr id="4" name="Slide Number Placeholder 3"/>
          <p:cNvSpPr>
            <a:spLocks noGrp="1"/>
          </p:cNvSpPr>
          <p:nvPr>
            <p:ph type="sldNum" sz="quarter" idx="10"/>
          </p:nvPr>
        </p:nvSpPr>
        <p:spPr/>
        <p:txBody>
          <a:bodyPr/>
          <a:lstStyle/>
          <a:p>
            <a:fld id="{5B271A2A-B8EB-4C55-98BB-9E0F0B9E4D42}" type="slidenum">
              <a:rPr lang="en-CA" smtClean="0"/>
              <a:t>23</a:t>
            </a:fld>
            <a:endParaRPr lang="en-CA"/>
          </a:p>
        </p:txBody>
      </p:sp>
    </p:spTree>
    <p:extLst>
      <p:ext uri="{BB962C8B-B14F-4D97-AF65-F5344CB8AC3E}">
        <p14:creationId xmlns:p14="http://schemas.microsoft.com/office/powerpoint/2010/main" val="31177608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Based on my literature review, providing transportation assistance and locating prenatal care services closer to where clients live could be beneficial in addressing these challenges.</a:t>
            </a:r>
          </a:p>
          <a:p>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Promoting</a:t>
            </a:r>
            <a:r>
              <a:rPr lang="en-CA" baseline="0" dirty="0" smtClean="0"/>
              <a:t> public awareness is important, first to make sure women are prenatally registering, so we can increase our prenatal registration rate and identify more women with vulnerabilities, and second to increase the likelihood that once vulnerable women are identified, they will accept communication and services from public health.</a:t>
            </a:r>
            <a:endParaRPr lang="en-US" sz="1200" b="0" i="0" kern="1200" dirty="0" smtClean="0">
              <a:solidFill>
                <a:schemeClr val="tx1"/>
              </a:solidFill>
              <a:effectLst/>
              <a:latin typeface="+mn-lt"/>
              <a:ea typeface="+mn-ea"/>
              <a:cs typeface="+mn-cs"/>
            </a:endParaRP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The literature search suggested that a comprehensive approach involving healthcare providers, and other partners to address the broader social issues such as low income, homelessness, and substance use, can help break down barriers to accessing prenatal care.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The Mat Child programs of BB/EFVP and PH programs of Harm reduction and Health Equity work to improve these areas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Other</a:t>
            </a:r>
            <a:r>
              <a:rPr lang="en-US" baseline="0" dirty="0" smtClean="0"/>
              <a:t> analyses that can be done to further explore areas to improve proportion of qualifying parents receiving services include:</a:t>
            </a:r>
          </a:p>
          <a:p>
            <a:pPr marL="342900" indent="-342900" algn="l">
              <a:buFont typeface="Arial" panose="020B0604020202020204" pitchFamily="34" charset="0"/>
              <a:buChar char="•"/>
            </a:pPr>
            <a:r>
              <a:rPr lang="en-US" dirty="0" smtClean="0"/>
              <a:t>Further explore regional or CHSA differences in areas with a higher proportion of women not receiving services.</a:t>
            </a:r>
          </a:p>
          <a:p>
            <a:pPr marL="342900" indent="-342900" algn="l">
              <a:buFont typeface="Arial" panose="020B0604020202020204" pitchFamily="34" charset="0"/>
              <a:buChar char="•"/>
            </a:pPr>
            <a:r>
              <a:rPr lang="en-US" dirty="0" smtClean="0"/>
              <a:t>Investigate reasons for not receiving services by further chart review of nurse open comments sections (e.g.</a:t>
            </a:r>
            <a:r>
              <a:rPr lang="en-US" baseline="0" dirty="0" smtClean="0"/>
              <a:t> not able to contact clients)</a:t>
            </a:r>
            <a:endParaRPr lang="en-CA"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smtClean="0"/>
          </a:p>
          <a:p>
            <a:endParaRPr lang="en-CA" baseline="0" dirty="0" smtClean="0"/>
          </a:p>
          <a:p>
            <a:endParaRPr lang="en-CA" baseline="0" dirty="0" smtClean="0"/>
          </a:p>
        </p:txBody>
      </p:sp>
      <p:sp>
        <p:nvSpPr>
          <p:cNvPr id="4" name="Slide Number Placeholder 3"/>
          <p:cNvSpPr>
            <a:spLocks noGrp="1"/>
          </p:cNvSpPr>
          <p:nvPr>
            <p:ph type="sldNum" sz="quarter" idx="10"/>
          </p:nvPr>
        </p:nvSpPr>
        <p:spPr/>
        <p:txBody>
          <a:bodyPr/>
          <a:lstStyle/>
          <a:p>
            <a:fld id="{5B271A2A-B8EB-4C55-98BB-9E0F0B9E4D42}" type="slidenum">
              <a:rPr lang="en-CA" smtClean="0"/>
              <a:t>24</a:t>
            </a:fld>
            <a:endParaRPr lang="en-CA"/>
          </a:p>
        </p:txBody>
      </p:sp>
    </p:spTree>
    <p:extLst>
      <p:ext uri="{BB962C8B-B14F-4D97-AF65-F5344CB8AC3E}">
        <p14:creationId xmlns:p14="http://schemas.microsoft.com/office/powerpoint/2010/main" val="40988545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CA" sz="1200" kern="1200" dirty="0" smtClean="0">
                <a:solidFill>
                  <a:schemeClr val="tx1"/>
                </a:solidFill>
                <a:effectLst/>
                <a:latin typeface="+mn-lt"/>
                <a:ea typeface="+mn-ea"/>
                <a:cs typeface="+mn-cs"/>
              </a:rPr>
              <a:t>1. The number of clients receiving services was very low in 2020/21 and 2021/22 and then increased significantly in 2022/23.  Can you talk about causes for that?</a:t>
            </a:r>
          </a:p>
          <a:p>
            <a:pPr marL="0" indent="0">
              <a:buNone/>
            </a:pPr>
            <a:r>
              <a:rPr lang="en-US" b="1" dirty="0" smtClean="0"/>
              <a:t>Answer:</a:t>
            </a:r>
            <a:r>
              <a:rPr lang="en-US" b="1" baseline="0" dirty="0" smtClean="0"/>
              <a:t> </a:t>
            </a:r>
            <a:r>
              <a:rPr lang="en-US" dirty="0" smtClean="0"/>
              <a:t>We have many more clients in 2022/23 (slide 20) due to several reasons. Firstly, during COVID, BBP &amp; EFV was not actively operating, and their focus shifted to COVID response and immunizations. However, in June/July of 2022</a:t>
            </a:r>
            <a:r>
              <a:rPr lang="en-US" smtClean="0"/>
              <a:t>, BB &amp; EFVP </a:t>
            </a:r>
            <a:r>
              <a:rPr lang="en-US" dirty="0" smtClean="0"/>
              <a:t>became </a:t>
            </a:r>
            <a:r>
              <a:rPr lang="en-US" smtClean="0"/>
              <a:t>more active.</a:t>
            </a:r>
          </a:p>
          <a:p>
            <a:pPr marL="0" indent="0">
              <a:buNone/>
            </a:pPr>
            <a:endParaRPr lang="en-US" baseline="0" dirty="0" smtClean="0"/>
          </a:p>
          <a:p>
            <a:pPr marL="0" indent="0">
              <a:buNone/>
            </a:pPr>
            <a:r>
              <a:rPr lang="en-US" baseline="0" dirty="0" smtClean="0"/>
              <a:t>2, Why is the race information/ other variables not filled out?</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1" kern="1200" dirty="0" smtClean="0">
                <a:solidFill>
                  <a:schemeClr val="tx1"/>
                </a:solidFill>
                <a:effectLst/>
                <a:latin typeface="+mn-lt"/>
                <a:ea typeface="+mn-ea"/>
                <a:cs typeface="+mn-cs"/>
              </a:rPr>
              <a:t>Answer: </a:t>
            </a:r>
            <a:r>
              <a:rPr lang="en-CA" sz="1200" kern="1200" dirty="0" smtClean="0">
                <a:solidFill>
                  <a:schemeClr val="tx1"/>
                </a:solidFill>
                <a:effectLst/>
                <a:latin typeface="+mn-lt"/>
                <a:ea typeface="+mn-ea"/>
                <a:cs typeface="+mn-cs"/>
              </a:rPr>
              <a:t>For Race, this is a new variable added to Paris this year, so it may</a:t>
            </a:r>
            <a:r>
              <a:rPr lang="en-CA" sz="1200" kern="1200" baseline="0" dirty="0" smtClean="0">
                <a:solidFill>
                  <a:schemeClr val="tx1"/>
                </a:solidFill>
                <a:effectLst/>
                <a:latin typeface="+mn-lt"/>
                <a:ea typeface="+mn-ea"/>
                <a:cs typeface="+mn-cs"/>
              </a:rPr>
              <a:t> be</a:t>
            </a:r>
            <a:r>
              <a:rPr lang="en-CA" sz="1200" kern="1200" dirty="0" smtClean="0">
                <a:solidFill>
                  <a:schemeClr val="tx1"/>
                </a:solidFill>
                <a:effectLst/>
                <a:latin typeface="+mn-lt"/>
                <a:ea typeface="+mn-ea"/>
                <a:cs typeface="+mn-cs"/>
              </a:rPr>
              <a:t> due to comfort levels of nurses in asking this question. The observatory is currently working with public health nursing to increase data entry. Some of the other variables are not routinely entered.</a:t>
            </a:r>
          </a:p>
          <a:p>
            <a:pPr marL="0" indent="0">
              <a:buNone/>
            </a:pPr>
            <a:endParaRPr lang="en-CA"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smtClean="0">
                <a:solidFill>
                  <a:schemeClr val="tx1"/>
                </a:solidFill>
                <a:effectLst/>
                <a:latin typeface="+mn-lt"/>
                <a:ea typeface="+mn-ea"/>
                <a:cs typeface="+mn-cs"/>
              </a:rPr>
              <a:t>3.</a:t>
            </a:r>
            <a:r>
              <a:rPr lang="en-CA" sz="1200" kern="1200" baseline="0" dirty="0" smtClean="0">
                <a:solidFill>
                  <a:schemeClr val="tx1"/>
                </a:solidFill>
                <a:effectLst/>
                <a:latin typeface="+mn-lt"/>
                <a:ea typeface="+mn-ea"/>
                <a:cs typeface="+mn-cs"/>
              </a:rPr>
              <a:t> </a:t>
            </a:r>
            <a:r>
              <a:rPr lang="en-CA" sz="1200" kern="1200" dirty="0" smtClean="0">
                <a:solidFill>
                  <a:schemeClr val="tx1"/>
                </a:solidFill>
                <a:effectLst/>
                <a:latin typeface="+mn-lt"/>
                <a:ea typeface="+mn-ea"/>
                <a:cs typeface="+mn-cs"/>
              </a:rPr>
              <a:t>For your recommendation for promoting public awareness about the importance of prenatal registration and care, do you have any suggestions to do that?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1" kern="1200" dirty="0" smtClean="0">
                <a:solidFill>
                  <a:schemeClr val="tx1"/>
                </a:solidFill>
                <a:effectLst/>
                <a:latin typeface="+mn-lt"/>
                <a:ea typeface="+mn-ea"/>
                <a:cs typeface="+mn-cs"/>
              </a:rPr>
              <a:t>Answer: </a:t>
            </a:r>
            <a:r>
              <a:rPr lang="en-CA" sz="1200" kern="1200" dirty="0" smtClean="0">
                <a:solidFill>
                  <a:schemeClr val="tx1"/>
                </a:solidFill>
                <a:effectLst/>
                <a:latin typeface="+mn-lt"/>
                <a:ea typeface="+mn-ea"/>
                <a:cs typeface="+mn-cs"/>
              </a:rPr>
              <a:t>Yes, some items discussed at FH Mat Child day </a:t>
            </a:r>
            <a:r>
              <a:rPr lang="en-CA" baseline="0" dirty="0" smtClean="0"/>
              <a:t>on how this can be achieved were: Social Media updates, Print posters in schools, colleges, coffee shops, bathroom stalls and buses, Public Health Practitioners can talk more about the advantages/benefits of these services for the wellbeing of the client and their child.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baseline="0" dirty="0" smtClean="0"/>
          </a:p>
          <a:p>
            <a:pPr marL="0" indent="0">
              <a:buNone/>
            </a:pPr>
            <a:endParaRPr lang="en-CA" dirty="0"/>
          </a:p>
        </p:txBody>
      </p:sp>
      <p:sp>
        <p:nvSpPr>
          <p:cNvPr id="4" name="Slide Number Placeholder 3"/>
          <p:cNvSpPr>
            <a:spLocks noGrp="1"/>
          </p:cNvSpPr>
          <p:nvPr>
            <p:ph type="sldNum" sz="quarter" idx="10"/>
          </p:nvPr>
        </p:nvSpPr>
        <p:spPr/>
        <p:txBody>
          <a:bodyPr/>
          <a:lstStyle/>
          <a:p>
            <a:fld id="{5B271A2A-B8EB-4C55-98BB-9E0F0B9E4D42}" type="slidenum">
              <a:rPr lang="en-CA" smtClean="0"/>
              <a:t>25</a:t>
            </a:fld>
            <a:endParaRPr lang="en-CA"/>
          </a:p>
        </p:txBody>
      </p:sp>
    </p:spTree>
    <p:extLst>
      <p:ext uri="{BB962C8B-B14F-4D97-AF65-F5344CB8AC3E}">
        <p14:creationId xmlns:p14="http://schemas.microsoft.com/office/powerpoint/2010/main" val="5146889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B271A2A-B8EB-4C55-98BB-9E0F0B9E4D42}" type="slidenum">
              <a:rPr lang="en-CA" smtClean="0"/>
              <a:t>26</a:t>
            </a:fld>
            <a:endParaRPr lang="en-CA"/>
          </a:p>
        </p:txBody>
      </p:sp>
    </p:spTree>
    <p:extLst>
      <p:ext uri="{BB962C8B-B14F-4D97-AF65-F5344CB8AC3E}">
        <p14:creationId xmlns:p14="http://schemas.microsoft.com/office/powerpoint/2010/main" val="3537718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lang="en-CA" dirty="0" smtClean="0"/>
              <a:t>I want to recognize</a:t>
            </a:r>
            <a:r>
              <a:rPr lang="en-CA" baseline="0" dirty="0" smtClean="0"/>
              <a:t> the importance of MCH field  in Public Health for ensuring positive outcomes for both mother and child.  </a:t>
            </a:r>
            <a:r>
              <a:rPr lang="en-CA" dirty="0" smtClean="0"/>
              <a:t>Vulnerability during pregnancy and perinatal period significantly contributes to adverse maternal, and child health outcomes, including;</a:t>
            </a:r>
          </a:p>
          <a:p>
            <a:pPr marL="342900" indent="-342900">
              <a:lnSpc>
                <a:spcPct val="70000"/>
              </a:lnSpc>
              <a:spcAft>
                <a:spcPts val="1200"/>
              </a:spcAft>
              <a:buFont typeface="Arial" panose="020B0604020202020204" pitchFamily="34" charset="0"/>
              <a:buChar char="•"/>
            </a:pPr>
            <a:r>
              <a:rPr lang="en-CA" sz="2400" dirty="0" smtClean="0">
                <a:latin typeface="Arial" panose="020B0604020202020204" pitchFamily="34" charset="0"/>
                <a:cs typeface="Arial" panose="020B0604020202020204" pitchFamily="34" charset="0"/>
              </a:rPr>
              <a:t>Child attachment disorders</a:t>
            </a:r>
          </a:p>
          <a:p>
            <a:pPr marL="342900" indent="-342900">
              <a:lnSpc>
                <a:spcPct val="70000"/>
              </a:lnSpc>
              <a:spcAft>
                <a:spcPts val="1200"/>
              </a:spcAft>
              <a:buFont typeface="Arial" panose="020B0604020202020204" pitchFamily="34" charset="0"/>
              <a:buChar char="•"/>
            </a:pPr>
            <a:r>
              <a:rPr lang="en-CA" sz="2400" dirty="0" smtClean="0">
                <a:latin typeface="Arial" panose="020B0604020202020204" pitchFamily="34" charset="0"/>
                <a:cs typeface="Arial" panose="020B0604020202020204" pitchFamily="34" charset="0"/>
              </a:rPr>
              <a:t>Emotional problems</a:t>
            </a:r>
          </a:p>
          <a:p>
            <a:pPr marL="342900" indent="-342900">
              <a:lnSpc>
                <a:spcPct val="70000"/>
              </a:lnSpc>
              <a:spcAft>
                <a:spcPts val="1200"/>
              </a:spcAft>
              <a:buFont typeface="Arial" panose="020B0604020202020204" pitchFamily="34" charset="0"/>
              <a:buChar char="•"/>
            </a:pPr>
            <a:r>
              <a:rPr lang="en-CA" sz="2400" dirty="0" smtClean="0">
                <a:latin typeface="Arial" panose="020B0604020202020204" pitchFamily="34" charset="0"/>
                <a:cs typeface="Arial" panose="020B0604020202020204" pitchFamily="34" charset="0"/>
              </a:rPr>
              <a:t>Low birth weight</a:t>
            </a:r>
          </a:p>
          <a:p>
            <a:pPr marL="342900" indent="-342900">
              <a:lnSpc>
                <a:spcPct val="70000"/>
              </a:lnSpc>
              <a:spcAft>
                <a:spcPts val="1200"/>
              </a:spcAft>
              <a:buFont typeface="Arial" panose="020B0604020202020204" pitchFamily="34" charset="0"/>
              <a:buChar char="•"/>
            </a:pPr>
            <a:r>
              <a:rPr lang="en-CA" sz="2400" dirty="0" smtClean="0">
                <a:latin typeface="Arial" panose="020B0604020202020204" pitchFamily="34" charset="0"/>
                <a:cs typeface="Arial" panose="020B0604020202020204" pitchFamily="34" charset="0"/>
              </a:rPr>
              <a:t>Preterm</a:t>
            </a:r>
            <a:r>
              <a:rPr lang="en-CA" sz="2400" baseline="0" dirty="0" smtClean="0">
                <a:latin typeface="Arial" panose="020B0604020202020204" pitchFamily="34" charset="0"/>
                <a:cs typeface="Arial" panose="020B0604020202020204" pitchFamily="34" charset="0"/>
              </a:rPr>
              <a:t> birth</a:t>
            </a:r>
            <a:endParaRPr lang="en-CA" dirty="0" smtClean="0"/>
          </a:p>
          <a:p>
            <a:pPr>
              <a:spcBef>
                <a:spcPts val="0"/>
              </a:spcBef>
              <a:spcAft>
                <a:spcPts val="1200"/>
              </a:spcAft>
            </a:pPr>
            <a:endParaRPr lang="en-CA" dirty="0" smtClean="0"/>
          </a:p>
          <a:p>
            <a:pPr>
              <a:spcBef>
                <a:spcPts val="0"/>
              </a:spcBef>
              <a:spcAft>
                <a:spcPts val="1200"/>
              </a:spcAft>
            </a:pPr>
            <a:r>
              <a:rPr lang="en-CA" dirty="0" smtClean="0"/>
              <a:t>Vulnerability factors may be:</a:t>
            </a:r>
          </a:p>
          <a:p>
            <a:pPr lvl="1">
              <a:spcBef>
                <a:spcPts val="0"/>
              </a:spcBef>
              <a:spcAft>
                <a:spcPts val="1200"/>
              </a:spcAft>
            </a:pPr>
            <a:r>
              <a:rPr lang="en-CA" i="1" dirty="0" smtClean="0"/>
              <a:t>Physical</a:t>
            </a:r>
            <a:r>
              <a:rPr lang="en-CA" dirty="0" smtClean="0"/>
              <a:t>- History of domestic violence or abuse, and alcohol consumption</a:t>
            </a:r>
            <a:endParaRPr lang="en-CA" strike="sngStrike" dirty="0" smtClean="0">
              <a:solidFill>
                <a:srgbClr val="FF0000"/>
              </a:solidFill>
            </a:endParaRPr>
          </a:p>
          <a:p>
            <a:pPr lvl="1">
              <a:spcBef>
                <a:spcPts val="0"/>
              </a:spcBef>
              <a:spcAft>
                <a:spcPts val="1200"/>
              </a:spcAft>
            </a:pPr>
            <a:r>
              <a:rPr lang="en-CA" i="1" dirty="0" smtClean="0"/>
              <a:t>Psychological/cognitive</a:t>
            </a:r>
            <a:r>
              <a:rPr lang="en-CA" dirty="0" smtClean="0"/>
              <a:t>- Maternal anxiety/depression, stressful life events during pregnancy, and ACEs.</a:t>
            </a:r>
          </a:p>
          <a:p>
            <a:pPr lvl="1">
              <a:spcBef>
                <a:spcPts val="0"/>
              </a:spcBef>
              <a:spcAft>
                <a:spcPts val="1200"/>
              </a:spcAft>
            </a:pPr>
            <a:r>
              <a:rPr lang="en-CA" i="1" dirty="0" smtClean="0"/>
              <a:t>Socio-economic</a:t>
            </a:r>
            <a:r>
              <a:rPr lang="en-CA" dirty="0" smtClean="0"/>
              <a:t>- Lack of adequate support and/or coping skills, unemployment, low education levels, poor SES status, housing instability</a:t>
            </a:r>
            <a:r>
              <a:rPr lang="en-CA" strike="sngStrike" dirty="0" smtClean="0">
                <a:solidFill>
                  <a:srgbClr val="FF0000"/>
                </a:solidFill>
              </a:rPr>
              <a:t> </a:t>
            </a:r>
          </a:p>
          <a:p>
            <a:pPr lvl="1">
              <a:spcBef>
                <a:spcPts val="0"/>
              </a:spcBef>
              <a:spcAft>
                <a:spcPts val="1200"/>
              </a:spcAft>
            </a:pPr>
            <a:endParaRPr lang="en-CA" strike="sngStrike" dirty="0" smtClean="0">
              <a:solidFill>
                <a:srgbClr val="FF0000"/>
              </a:solidFill>
            </a:endParaRPr>
          </a:p>
          <a:p>
            <a:pPr lvl="1">
              <a:spcBef>
                <a:spcPts val="0"/>
              </a:spcBef>
              <a:spcAft>
                <a:spcPts val="1200"/>
              </a:spcAft>
            </a:pPr>
            <a:endParaRPr lang="en-CA" strike="sngStrike" dirty="0" smtClean="0">
              <a:solidFill>
                <a:srgbClr val="FF0000"/>
              </a:solidFill>
            </a:endParaRPr>
          </a:p>
          <a:p>
            <a:pPr lvl="1">
              <a:spcBef>
                <a:spcPts val="0"/>
              </a:spcBef>
              <a:spcAft>
                <a:spcPts val="1200"/>
              </a:spcAft>
            </a:pPr>
            <a:endParaRPr lang="en-CA" strike="sngStrike" dirty="0" smtClean="0">
              <a:solidFill>
                <a:srgbClr val="FF0000"/>
              </a:solidFill>
            </a:endParaRPr>
          </a:p>
          <a:p>
            <a:pPr lvl="1">
              <a:spcBef>
                <a:spcPts val="0"/>
              </a:spcBef>
              <a:spcAft>
                <a:spcPts val="1200"/>
              </a:spcAft>
            </a:pPr>
            <a:endParaRPr lang="en-CA" strike="sngStrike" dirty="0" smtClean="0">
              <a:solidFill>
                <a:srgbClr val="FF0000"/>
              </a:solidFill>
            </a:endParaRPr>
          </a:p>
          <a:p>
            <a:pPr marL="228600" indent="-228600">
              <a:buAutoNum type="arabicPeriod"/>
            </a:pPr>
            <a:r>
              <a:rPr lang="en-CA" sz="900" dirty="0" smtClean="0"/>
              <a:t>ACE: Adverse</a:t>
            </a:r>
            <a:r>
              <a:rPr lang="en-CA" sz="900" baseline="0" dirty="0" smtClean="0"/>
              <a:t> childhood experiences</a:t>
            </a:r>
          </a:p>
          <a:p>
            <a:pPr marL="228600" indent="-228600">
              <a:buAutoNum type="arabicPeriod"/>
            </a:pPr>
            <a:r>
              <a:rPr lang="en-CA" sz="900" baseline="0" dirty="0" smtClean="0"/>
              <a:t>APGAR: Activity, pulse, grimace(reflex irritability), Appearance, Respiration</a:t>
            </a:r>
          </a:p>
          <a:p>
            <a:pPr marL="228600" indent="-228600">
              <a:buAutoNum type="arabicPeriod"/>
            </a:pPr>
            <a:r>
              <a:rPr lang="en-CA" sz="900" baseline="0" dirty="0" smtClean="0"/>
              <a:t>ADHD: </a:t>
            </a:r>
          </a:p>
        </p:txBody>
      </p:sp>
      <p:sp>
        <p:nvSpPr>
          <p:cNvPr id="4" name="Slide Number Placeholder 3"/>
          <p:cNvSpPr>
            <a:spLocks noGrp="1"/>
          </p:cNvSpPr>
          <p:nvPr>
            <p:ph type="sldNum" sz="quarter" idx="10"/>
          </p:nvPr>
        </p:nvSpPr>
        <p:spPr/>
        <p:txBody>
          <a:bodyPr/>
          <a:lstStyle/>
          <a:p>
            <a:fld id="{5B271A2A-B8EB-4C55-98BB-9E0F0B9E4D42}" type="slidenum">
              <a:rPr lang="en-CA" smtClean="0"/>
              <a:t>3</a:t>
            </a:fld>
            <a:endParaRPr lang="en-CA"/>
          </a:p>
        </p:txBody>
      </p:sp>
    </p:spTree>
    <p:extLst>
      <p:ext uri="{BB962C8B-B14F-4D97-AF65-F5344CB8AC3E}">
        <p14:creationId xmlns:p14="http://schemas.microsoft.com/office/powerpoint/2010/main" val="1941655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b="1" dirty="0" smtClean="0"/>
              <a:t>Vulnerability during pregnancy </a:t>
            </a:r>
            <a:r>
              <a:rPr lang="en-CA" dirty="0" smtClean="0"/>
              <a:t>can make it </a:t>
            </a:r>
            <a:r>
              <a:rPr lang="en-CA" b="1" dirty="0" smtClean="0"/>
              <a:t>challenging</a:t>
            </a:r>
            <a:r>
              <a:rPr lang="en-CA" dirty="0" smtClean="0"/>
              <a:t> for women </a:t>
            </a:r>
            <a:r>
              <a:rPr lang="en-CA" b="1" dirty="0" smtClean="0"/>
              <a:t>to seek help</a:t>
            </a:r>
            <a:r>
              <a:rPr lang="en-CA" dirty="0" smtClean="0"/>
              <a:t>, leading to missed opportunities for intervention and support.</a:t>
            </a:r>
          </a:p>
          <a:p>
            <a:pPr marL="171450" indent="-171450">
              <a:buFont typeface="Arial" panose="020B0604020202020204" pitchFamily="34" charset="0"/>
              <a:buChar char="•"/>
            </a:pPr>
            <a:r>
              <a:rPr lang="en-CA" dirty="0" smtClean="0"/>
              <a:t>In the Enhanced Family Visitation (EFV) and BBP, public health practitioners work with clients to prevent or reduce adverse perinatal and early childhood outcomes associated with</a:t>
            </a:r>
            <a:r>
              <a:rPr lang="en-CA" baseline="0" dirty="0" smtClean="0"/>
              <a:t> </a:t>
            </a:r>
            <a:r>
              <a:rPr lang="en-CA" b="1" baseline="0" dirty="0" smtClean="0"/>
              <a:t>various</a:t>
            </a:r>
            <a:r>
              <a:rPr lang="en-CA" dirty="0" smtClean="0"/>
              <a:t> risk factors. </a:t>
            </a:r>
          </a:p>
          <a:p>
            <a:pPr marL="171450" indent="-171450">
              <a:buFont typeface="Arial" panose="020B0604020202020204" pitchFamily="34" charset="0"/>
              <a:buChar char="•"/>
            </a:pPr>
            <a:r>
              <a:rPr lang="en-CA" b="1" dirty="0" smtClean="0"/>
              <a:t>Providing support and resources </a:t>
            </a:r>
            <a:r>
              <a:rPr lang="en-CA" dirty="0" smtClean="0"/>
              <a:t>to vulnerable pregnant women promotes positive maternal and child health outcomes, contributing to a healthier future for both mothers and children.</a:t>
            </a:r>
          </a:p>
          <a:p>
            <a:endParaRPr lang="en-CA" dirty="0"/>
          </a:p>
        </p:txBody>
      </p:sp>
      <p:sp>
        <p:nvSpPr>
          <p:cNvPr id="4" name="Slide Number Placeholder 3"/>
          <p:cNvSpPr>
            <a:spLocks noGrp="1"/>
          </p:cNvSpPr>
          <p:nvPr>
            <p:ph type="sldNum" sz="quarter" idx="10"/>
          </p:nvPr>
        </p:nvSpPr>
        <p:spPr/>
        <p:txBody>
          <a:bodyPr/>
          <a:lstStyle/>
          <a:p>
            <a:fld id="{5B271A2A-B8EB-4C55-98BB-9E0F0B9E4D42}" type="slidenum">
              <a:rPr lang="en-CA" smtClean="0"/>
              <a:t>4</a:t>
            </a:fld>
            <a:endParaRPr lang="en-CA"/>
          </a:p>
        </p:txBody>
      </p:sp>
    </p:spTree>
    <p:extLst>
      <p:ext uri="{BB962C8B-B14F-4D97-AF65-F5344CB8AC3E}">
        <p14:creationId xmlns:p14="http://schemas.microsoft.com/office/powerpoint/2010/main" val="2597413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B271A2A-B8EB-4C55-98BB-9E0F0B9E4D42}" type="slidenum">
              <a:rPr lang="en-CA" smtClean="0"/>
              <a:t>5</a:t>
            </a:fld>
            <a:endParaRPr lang="en-CA"/>
          </a:p>
        </p:txBody>
      </p:sp>
    </p:spTree>
    <p:extLst>
      <p:ext uri="{BB962C8B-B14F-4D97-AF65-F5344CB8AC3E}">
        <p14:creationId xmlns:p14="http://schemas.microsoft.com/office/powerpoint/2010/main" val="1254838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B271A2A-B8EB-4C55-98BB-9E0F0B9E4D42}" type="slidenum">
              <a:rPr lang="en-CA" smtClean="0"/>
              <a:t>6</a:t>
            </a:fld>
            <a:endParaRPr lang="en-CA"/>
          </a:p>
        </p:txBody>
      </p:sp>
    </p:spTree>
    <p:extLst>
      <p:ext uri="{BB962C8B-B14F-4D97-AF65-F5344CB8AC3E}">
        <p14:creationId xmlns:p14="http://schemas.microsoft.com/office/powerpoint/2010/main" val="50368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150000"/>
              </a:lnSpc>
            </a:pPr>
            <a:r>
              <a:rPr lang="en-US" dirty="0" smtClean="0"/>
              <a:t>These are my technical strategies :</a:t>
            </a:r>
            <a:br>
              <a:rPr lang="en-US" dirty="0" smtClean="0"/>
            </a:br>
            <a:r>
              <a:rPr lang="en-US" dirty="0" smtClean="0"/>
              <a:t/>
            </a:r>
            <a:br>
              <a:rPr lang="en-US" dirty="0" smtClean="0"/>
            </a:br>
            <a:r>
              <a:rPr lang="en-US" dirty="0" smtClean="0"/>
              <a:t>I Reviewed the current Best Beginnings protocol, the Nurse-Family Partnership (NFP) Clinical Study protocol.</a:t>
            </a:r>
          </a:p>
          <a:p>
            <a:pPr lvl="0">
              <a:lnSpc>
                <a:spcPct val="150000"/>
              </a:lnSpc>
            </a:pPr>
            <a:endParaRPr lang="en-US" dirty="0" smtClean="0"/>
          </a:p>
          <a:p>
            <a:pPr>
              <a:lnSpc>
                <a:spcPct val="150000"/>
              </a:lnSpc>
            </a:pPr>
            <a:r>
              <a:rPr lang="en-US" dirty="0" smtClean="0"/>
              <a:t>I Identified appropriate variables for analysis (e.g. Indigenous, refugees and newcomers, race/ethnicity, age group).</a:t>
            </a:r>
          </a:p>
          <a:p>
            <a:pPr>
              <a:lnSpc>
                <a:spcPct val="150000"/>
              </a:lnSpc>
            </a:pPr>
            <a:endParaRPr lang="en-US" dirty="0" smtClean="0"/>
          </a:p>
          <a:p>
            <a:pPr>
              <a:lnSpc>
                <a:spcPct val="150000"/>
              </a:lnSpc>
            </a:pPr>
            <a:r>
              <a:rPr lang="en-US" dirty="0" smtClean="0"/>
              <a:t>Generated a data extraction and analysis plan.</a:t>
            </a:r>
          </a:p>
          <a:p>
            <a:pPr lvl="0">
              <a:lnSpc>
                <a:spcPct val="150000"/>
              </a:lnSpc>
            </a:pPr>
            <a:endParaRPr lang="en-US" dirty="0" smtClean="0"/>
          </a:p>
          <a:p>
            <a:pPr lvl="0">
              <a:lnSpc>
                <a:spcPct val="150000"/>
              </a:lnSpc>
            </a:pPr>
            <a:r>
              <a:rPr lang="en-US" dirty="0" smtClean="0"/>
              <a:t>Obtained administrative data out of Paris to conduct analysis using SQL queries.</a:t>
            </a:r>
          </a:p>
          <a:p>
            <a:pPr lvl="0">
              <a:lnSpc>
                <a:spcPct val="150000"/>
              </a:lnSpc>
            </a:pPr>
            <a:endParaRPr lang="en-US" dirty="0" smtClean="0"/>
          </a:p>
          <a:p>
            <a:pPr>
              <a:lnSpc>
                <a:spcPct val="150000"/>
              </a:lnSpc>
            </a:pPr>
            <a:r>
              <a:rPr lang="en-US" dirty="0" smtClean="0"/>
              <a:t>Used R statistical software to organize and de-duplicate the data and</a:t>
            </a:r>
            <a:r>
              <a:rPr lang="en-US" baseline="0" dirty="0" smtClean="0"/>
              <a:t> perform analysis</a:t>
            </a:r>
          </a:p>
          <a:p>
            <a:pPr lvl="0"/>
            <a:endParaRPr lang="en-US" dirty="0"/>
          </a:p>
        </p:txBody>
      </p:sp>
      <p:sp>
        <p:nvSpPr>
          <p:cNvPr id="4" name="Slide Number Placeholder 3"/>
          <p:cNvSpPr>
            <a:spLocks noGrp="1"/>
          </p:cNvSpPr>
          <p:nvPr>
            <p:ph type="sldNum" sz="quarter" idx="10"/>
          </p:nvPr>
        </p:nvSpPr>
        <p:spPr/>
        <p:txBody>
          <a:bodyPr/>
          <a:lstStyle/>
          <a:p>
            <a:fld id="{5B271A2A-B8EB-4C55-98BB-9E0F0B9E4D42}" type="slidenum">
              <a:rPr lang="en-CA" smtClean="0"/>
              <a:t>7</a:t>
            </a:fld>
            <a:endParaRPr lang="en-CA"/>
          </a:p>
        </p:txBody>
      </p:sp>
    </p:spTree>
    <p:extLst>
      <p:ext uri="{BB962C8B-B14F-4D97-AF65-F5344CB8AC3E}">
        <p14:creationId xmlns:p14="http://schemas.microsoft.com/office/powerpoint/2010/main" val="2791055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baseline="0" dirty="0" smtClean="0"/>
              <a:t>Through the prenatal registration process, pregnant people who register are assigned to one of 6 pathways (A-F).  These will be described in the next slide</a:t>
            </a:r>
          </a:p>
          <a:p>
            <a:pPr marL="171450" indent="-171450">
              <a:buFontTx/>
              <a:buChar char="-"/>
            </a:pPr>
            <a:r>
              <a:rPr lang="en-CA" baseline="0" dirty="0" smtClean="0"/>
              <a:t>Those who are on pathways A-D qualify for specific services through our Best Beginnings program.</a:t>
            </a:r>
          </a:p>
          <a:p>
            <a:pPr marL="171450" indent="-171450">
              <a:buFontTx/>
              <a:buChar char="-"/>
            </a:pPr>
            <a:r>
              <a:rPr lang="en-CA" baseline="0" dirty="0" smtClean="0"/>
              <a:t>Pathway A &amp; C are high priority, and these women will receive a home visit for a first assessment. </a:t>
            </a:r>
          </a:p>
          <a:p>
            <a:pPr marL="171450" indent="-171450">
              <a:buFontTx/>
              <a:buChar char="-"/>
            </a:pPr>
            <a:r>
              <a:rPr lang="en-CA" baseline="0" dirty="0" smtClean="0"/>
              <a:t>For pathways B and D, contact is made by phone call, and three phone call attempts are made. If they’re not reached, they receive a prenatal package in the mail. For this reason, we expect higher uptake of services for those in pathways A and C.</a:t>
            </a:r>
            <a:endParaRPr lang="en-CA" dirty="0" smtClean="0"/>
          </a:p>
        </p:txBody>
      </p:sp>
      <p:sp>
        <p:nvSpPr>
          <p:cNvPr id="4" name="Slide Number Placeholder 3"/>
          <p:cNvSpPr>
            <a:spLocks noGrp="1"/>
          </p:cNvSpPr>
          <p:nvPr>
            <p:ph type="sldNum" sz="quarter" idx="10"/>
          </p:nvPr>
        </p:nvSpPr>
        <p:spPr/>
        <p:txBody>
          <a:bodyPr/>
          <a:lstStyle/>
          <a:p>
            <a:fld id="{5B271A2A-B8EB-4C55-98BB-9E0F0B9E4D42}" type="slidenum">
              <a:rPr lang="en-CA" smtClean="0"/>
              <a:t>8</a:t>
            </a:fld>
            <a:endParaRPr lang="en-CA"/>
          </a:p>
        </p:txBody>
      </p:sp>
    </p:spTree>
    <p:extLst>
      <p:ext uri="{BB962C8B-B14F-4D97-AF65-F5344CB8AC3E}">
        <p14:creationId xmlns:p14="http://schemas.microsoft.com/office/powerpoint/2010/main" val="2449125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are the various prenatal registration pathways:</a:t>
            </a:r>
            <a:endParaRPr lang="en-US" dirty="0" smtClean="0"/>
          </a:p>
          <a:p>
            <a:r>
              <a:rPr lang="en-US" dirty="0" smtClean="0"/>
              <a:t>Pathway A:</a:t>
            </a:r>
            <a:r>
              <a:rPr lang="en-US" baseline="0" dirty="0" smtClean="0"/>
              <a:t> These Clients are the selected population having one or more of the vulnerabilities listed</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smtClean="0"/>
              <a:t>Pathway B Possible perinatal depression and anxiety only</a:t>
            </a:r>
            <a:endParaRPr lang="en-US" dirty="0" smtClean="0"/>
          </a:p>
          <a:p>
            <a:endParaRPr lang="en-US" baseline="0" dirty="0" smtClean="0"/>
          </a:p>
          <a:p>
            <a:r>
              <a:rPr lang="en-US" baseline="0" dirty="0" smtClean="0"/>
              <a:t>Pathway C: Clients have 2 or more of the vulnerabilities listed</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Clients </a:t>
            </a:r>
            <a:r>
              <a:rPr lang="en-US" dirty="0" smtClean="0"/>
              <a:t>in Pathways A-D qualify for follow-up services in the Best Beginnings Program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smtClean="0"/>
              <a:t>D Smoking Tobacco or</a:t>
            </a:r>
            <a:r>
              <a:rPr lang="en-CA" sz="1200" baseline="0" dirty="0" smtClean="0"/>
              <a:t> vape products only</a:t>
            </a:r>
            <a:endParaRPr lang="en-CA" sz="1200" dirty="0" smtClean="0"/>
          </a:p>
          <a:p>
            <a:endParaRPr lang="en-CA" dirty="0" smtClean="0"/>
          </a:p>
          <a:p>
            <a:endParaRPr lang="en-CA" dirty="0" smtClean="0"/>
          </a:p>
        </p:txBody>
      </p:sp>
      <p:sp>
        <p:nvSpPr>
          <p:cNvPr id="4" name="Slide Number Placeholder 3"/>
          <p:cNvSpPr>
            <a:spLocks noGrp="1"/>
          </p:cNvSpPr>
          <p:nvPr>
            <p:ph type="sldNum" sz="quarter" idx="10"/>
          </p:nvPr>
        </p:nvSpPr>
        <p:spPr/>
        <p:txBody>
          <a:bodyPr/>
          <a:lstStyle/>
          <a:p>
            <a:fld id="{5B271A2A-B8EB-4C55-98BB-9E0F0B9E4D42}" type="slidenum">
              <a:rPr lang="en-CA" smtClean="0"/>
              <a:t>9</a:t>
            </a:fld>
            <a:endParaRPr lang="en-CA"/>
          </a:p>
        </p:txBody>
      </p:sp>
    </p:spTree>
    <p:extLst>
      <p:ext uri="{BB962C8B-B14F-4D97-AF65-F5344CB8AC3E}">
        <p14:creationId xmlns:p14="http://schemas.microsoft.com/office/powerpoint/2010/main" val="18162001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White_No image">
    <p:spTree>
      <p:nvGrpSpPr>
        <p:cNvPr id="1" name=""/>
        <p:cNvGrpSpPr/>
        <p:nvPr/>
      </p:nvGrpSpPr>
      <p:grpSpPr>
        <a:xfrm>
          <a:off x="0" y="0"/>
          <a:ext cx="0" cy="0"/>
          <a:chOff x="0" y="0"/>
          <a:chExt cx="0" cy="0"/>
        </a:xfrm>
      </p:grpSpPr>
      <p:sp>
        <p:nvSpPr>
          <p:cNvPr id="8" name="Rectangle 7"/>
          <p:cNvSpPr/>
          <p:nvPr userDrawn="1"/>
        </p:nvSpPr>
        <p:spPr>
          <a:xfrm>
            <a:off x="0" y="6262255"/>
            <a:ext cx="12192000" cy="5957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38108" y="5726760"/>
            <a:ext cx="3002778" cy="902234"/>
          </a:xfrm>
          <a:prstGeom prst="rect">
            <a:avLst/>
          </a:prstGeom>
        </p:spPr>
      </p:pic>
      <p:sp>
        <p:nvSpPr>
          <p:cNvPr id="5" name="Text Placeholder 4"/>
          <p:cNvSpPr>
            <a:spLocks noGrp="1"/>
          </p:cNvSpPr>
          <p:nvPr>
            <p:ph type="body" sz="quarter" idx="12" hasCustomPrompt="1"/>
          </p:nvPr>
        </p:nvSpPr>
        <p:spPr>
          <a:xfrm>
            <a:off x="782638" y="6086763"/>
            <a:ext cx="7146780" cy="283927"/>
          </a:xfrm>
        </p:spPr>
        <p:txBody>
          <a:bodyPr>
            <a:normAutofit/>
          </a:bodyPr>
          <a:lstStyle>
            <a:lvl1pPr marL="0" indent="0" algn="l">
              <a:buNone/>
              <a:defRPr sz="1000">
                <a:solidFill>
                  <a:schemeClr val="bg1">
                    <a:lumMod val="65000"/>
                  </a:schemeClr>
                </a:solidFill>
              </a:defRPr>
            </a:lvl1pPr>
            <a:lvl5pPr marL="1828800" indent="0">
              <a:buNone/>
              <a:defRPr/>
            </a:lvl5pPr>
          </a:lstStyle>
          <a:p>
            <a:r>
              <a:rPr lang="en-CA" sz="1100" dirty="0" smtClean="0"/>
              <a:t>Other information field</a:t>
            </a:r>
            <a:endParaRPr lang="en-US" dirty="0"/>
          </a:p>
        </p:txBody>
      </p:sp>
      <p:sp>
        <p:nvSpPr>
          <p:cNvPr id="9" name="Title 1"/>
          <p:cNvSpPr>
            <a:spLocks noGrp="1"/>
          </p:cNvSpPr>
          <p:nvPr>
            <p:ph type="ctrTitle" hasCustomPrompt="1"/>
          </p:nvPr>
        </p:nvSpPr>
        <p:spPr>
          <a:xfrm>
            <a:off x="782410" y="2012313"/>
            <a:ext cx="10661586" cy="691198"/>
          </a:xfrm>
        </p:spPr>
        <p:txBody>
          <a:bodyPr anchor="b">
            <a:noAutofit/>
          </a:bodyPr>
          <a:lstStyle>
            <a:lvl1pPr algn="l">
              <a:defRPr sz="4400" b="1">
                <a:solidFill>
                  <a:srgbClr val="074B88"/>
                </a:solidFill>
              </a:defRPr>
            </a:lvl1pPr>
          </a:lstStyle>
          <a:p>
            <a:pPr lvl="0"/>
            <a:r>
              <a:rPr lang="en-US" dirty="0" smtClean="0"/>
              <a:t>Title of presentation</a:t>
            </a:r>
          </a:p>
        </p:txBody>
      </p:sp>
      <p:sp>
        <p:nvSpPr>
          <p:cNvPr id="10" name="Text Placeholder 11"/>
          <p:cNvSpPr>
            <a:spLocks noGrp="1"/>
          </p:cNvSpPr>
          <p:nvPr>
            <p:ph type="body" sz="quarter" idx="10" hasCustomPrompt="1"/>
          </p:nvPr>
        </p:nvSpPr>
        <p:spPr>
          <a:xfrm>
            <a:off x="782410" y="2816949"/>
            <a:ext cx="10661586" cy="422057"/>
          </a:xfrm>
        </p:spPr>
        <p:txBody>
          <a:bodyPr>
            <a:normAutofit/>
          </a:bodyPr>
          <a:lstStyle>
            <a:lvl1pPr marL="0" indent="0">
              <a:buNone/>
              <a:defRPr sz="2400" baseline="0">
                <a:solidFill>
                  <a:srgbClr val="074B88"/>
                </a:solidFill>
              </a:defRPr>
            </a:lvl1pPr>
            <a:lvl2pPr marL="457200" indent="0" algn="l">
              <a:buNone/>
              <a:defRPr/>
            </a:lvl2pPr>
          </a:lstStyle>
          <a:p>
            <a:pPr lvl="0"/>
            <a:r>
              <a:rPr lang="en-US" dirty="0" smtClean="0"/>
              <a:t>Subheading</a:t>
            </a:r>
          </a:p>
        </p:txBody>
      </p:sp>
      <p:sp>
        <p:nvSpPr>
          <p:cNvPr id="11" name="Text Placeholder 13"/>
          <p:cNvSpPr>
            <a:spLocks noGrp="1"/>
          </p:cNvSpPr>
          <p:nvPr>
            <p:ph type="body" sz="quarter" idx="11" hasCustomPrompt="1"/>
          </p:nvPr>
        </p:nvSpPr>
        <p:spPr>
          <a:xfrm>
            <a:off x="782638" y="3982287"/>
            <a:ext cx="10661202" cy="339998"/>
          </a:xfrm>
        </p:spPr>
        <p:txBody>
          <a:bodyPr>
            <a:normAutofit/>
          </a:bodyPr>
          <a:lstStyle>
            <a:lvl1pPr marL="0" indent="0">
              <a:buNone/>
              <a:defRPr sz="1600">
                <a:solidFill>
                  <a:srgbClr val="074B88"/>
                </a:solidFill>
              </a:defRPr>
            </a:lvl1pPr>
            <a:lvl4pPr marL="1371600" indent="0">
              <a:buNone/>
              <a:defRPr/>
            </a:lvl4pPr>
            <a:lvl5pPr marL="1828800" indent="0">
              <a:buNone/>
              <a:defRPr sz="1800"/>
            </a:lvl5pPr>
          </a:lstStyle>
          <a:p>
            <a:pPr lvl="0"/>
            <a:r>
              <a:rPr lang="en-US" dirty="0" smtClean="0"/>
              <a:t>Month day, year</a:t>
            </a:r>
            <a:endParaRPr lang="en-CA" dirty="0"/>
          </a:p>
        </p:txBody>
      </p:sp>
      <p:sp>
        <p:nvSpPr>
          <p:cNvPr id="13" name="Rectangle 12"/>
          <p:cNvSpPr/>
          <p:nvPr userDrawn="1"/>
        </p:nvSpPr>
        <p:spPr>
          <a:xfrm>
            <a:off x="870857" y="3701231"/>
            <a:ext cx="574766" cy="45719"/>
          </a:xfrm>
          <a:prstGeom prst="rect">
            <a:avLst/>
          </a:prstGeom>
          <a:solidFill>
            <a:srgbClr val="FF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FF5900"/>
              </a:solidFill>
            </a:endParaRPr>
          </a:p>
        </p:txBody>
      </p:sp>
    </p:spTree>
    <p:extLst>
      <p:ext uri="{BB962C8B-B14F-4D97-AF65-F5344CB8AC3E}">
        <p14:creationId xmlns:p14="http://schemas.microsoft.com/office/powerpoint/2010/main" val="350277605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183105532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81030598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44128654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Tree>
    <p:extLst>
      <p:ext uri="{BB962C8B-B14F-4D97-AF65-F5344CB8AC3E}">
        <p14:creationId xmlns:p14="http://schemas.microsoft.com/office/powerpoint/2010/main" val="89537018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0465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1310215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18572490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Ending slide_Whit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6787-C006-E94B-9109-9BBA91BD4CD7}"/>
              </a:ext>
            </a:extLst>
          </p:cNvPr>
          <p:cNvSpPr/>
          <p:nvPr userDrawn="1"/>
        </p:nvSpPr>
        <p:spPr>
          <a:xfrm>
            <a:off x="0" y="0"/>
            <a:ext cx="12192000" cy="6889143"/>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FF0000"/>
              </a:solidFill>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81564" y="2438102"/>
            <a:ext cx="7005640" cy="2012937"/>
          </a:xfrm>
          <a:prstGeom prst="rect">
            <a:avLst/>
          </a:prstGeom>
        </p:spPr>
      </p:pic>
      <p:sp>
        <p:nvSpPr>
          <p:cNvPr id="10" name="TextBox 9"/>
          <p:cNvSpPr txBox="1"/>
          <p:nvPr userDrawn="1"/>
        </p:nvSpPr>
        <p:spPr>
          <a:xfrm>
            <a:off x="6597984" y="5858307"/>
            <a:ext cx="1539150" cy="338554"/>
          </a:xfrm>
          <a:prstGeom prst="rect">
            <a:avLst/>
          </a:prstGeom>
          <a:noFill/>
        </p:spPr>
        <p:txBody>
          <a:bodyPr wrap="square" rtlCol="0">
            <a:spAutoFit/>
          </a:bodyPr>
          <a:lstStyle/>
          <a:p>
            <a:pPr algn="ctr"/>
            <a:r>
              <a:rPr lang="en-CA" sz="1600" dirty="0" smtClean="0">
                <a:solidFill>
                  <a:srgbClr val="005293"/>
                </a:solidFill>
                <a:latin typeface="Arial" panose="020B0604020202020204" pitchFamily="34" charset="0"/>
                <a:cs typeface="Arial" panose="020B0604020202020204" pitchFamily="34" charset="0"/>
              </a:rPr>
              <a:t>fraserhealth.ca</a:t>
            </a:r>
            <a:endParaRPr lang="en-CA" sz="1600" dirty="0">
              <a:solidFill>
                <a:srgbClr val="005293"/>
              </a:solidFill>
              <a:latin typeface="Arial" panose="020B0604020202020204" pitchFamily="34" charset="0"/>
              <a:cs typeface="Arial" panose="020B0604020202020204" pitchFamily="34" charset="0"/>
            </a:endParaRP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259910" y="5619595"/>
            <a:ext cx="866375" cy="801960"/>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810688" y="5649260"/>
            <a:ext cx="820463" cy="756649"/>
          </a:xfrm>
          <a:prstGeom prst="rect">
            <a:avLst/>
          </a:prstGeom>
        </p:spPr>
      </p:pic>
      <p:pic>
        <p:nvPicPr>
          <p:cNvPr id="14" name="Picture 1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756727" y="5660146"/>
            <a:ext cx="799459" cy="740021"/>
          </a:xfrm>
          <a:prstGeom prst="rect">
            <a:avLst/>
          </a:prstGeom>
        </p:spPr>
      </p:pic>
    </p:spTree>
    <p:extLst>
      <p:ext uri="{BB962C8B-B14F-4D97-AF65-F5344CB8AC3E}">
        <p14:creationId xmlns:p14="http://schemas.microsoft.com/office/powerpoint/2010/main" val="18913265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Ending slide_Blu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6787-C006-E94B-9109-9BBA91BD4CD7}"/>
              </a:ext>
            </a:extLst>
          </p:cNvPr>
          <p:cNvSpPr/>
          <p:nvPr userDrawn="1"/>
        </p:nvSpPr>
        <p:spPr>
          <a:xfrm>
            <a:off x="0" y="0"/>
            <a:ext cx="12192000" cy="6889143"/>
          </a:xfrm>
          <a:prstGeom prst="rect">
            <a:avLst/>
          </a:prstGeom>
          <a:solidFill>
            <a:srgbClr val="00529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FF0000"/>
              </a:solidFill>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05112" y="2523134"/>
            <a:ext cx="6781776" cy="1842874"/>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9924" y="5919684"/>
            <a:ext cx="417558" cy="417905"/>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887221" y="5919684"/>
            <a:ext cx="417558" cy="417905"/>
          </a:xfrm>
          <a:prstGeom prst="rect">
            <a:avLst/>
          </a:prstGeom>
        </p:spPr>
      </p:pic>
      <p:pic>
        <p:nvPicPr>
          <p:cNvPr id="9" name="Picture 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418572" y="5919684"/>
            <a:ext cx="417558" cy="417905"/>
          </a:xfrm>
          <a:prstGeom prst="rect">
            <a:avLst/>
          </a:prstGeom>
        </p:spPr>
      </p:pic>
      <p:sp>
        <p:nvSpPr>
          <p:cNvPr id="11" name="TextBox 10"/>
          <p:cNvSpPr txBox="1"/>
          <p:nvPr userDrawn="1"/>
        </p:nvSpPr>
        <p:spPr>
          <a:xfrm>
            <a:off x="6338463" y="5959360"/>
            <a:ext cx="1539150" cy="338554"/>
          </a:xfrm>
          <a:prstGeom prst="rect">
            <a:avLst/>
          </a:prstGeom>
          <a:noFill/>
        </p:spPr>
        <p:txBody>
          <a:bodyPr wrap="square" rtlCol="0">
            <a:spAutoFit/>
          </a:bodyPr>
          <a:lstStyle/>
          <a:p>
            <a:pPr algn="ctr" defTabSz="457200"/>
            <a:r>
              <a:rPr lang="en-CA" sz="1600" dirty="0">
                <a:solidFill>
                  <a:srgbClr val="FEFFFF"/>
                </a:solidFill>
                <a:latin typeface="Arial" panose="020B0604020202020204" pitchFamily="34" charset="0"/>
                <a:cs typeface="Arial" panose="020B0604020202020204" pitchFamily="34" charset="0"/>
              </a:rPr>
              <a:t>fraserhealth.ca</a:t>
            </a:r>
          </a:p>
        </p:txBody>
      </p:sp>
    </p:spTree>
    <p:extLst>
      <p:ext uri="{BB962C8B-B14F-4D97-AF65-F5344CB8AC3E}">
        <p14:creationId xmlns:p14="http://schemas.microsoft.com/office/powerpoint/2010/main" val="2456021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Blue_No imag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074B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n>
                <a:noFill/>
              </a:ln>
              <a:solidFill>
                <a:srgbClr val="074B88"/>
              </a:solidFill>
            </a:endParaRPr>
          </a:p>
        </p:txBody>
      </p:sp>
      <p:sp>
        <p:nvSpPr>
          <p:cNvPr id="11" name="Rectangle 10"/>
          <p:cNvSpPr/>
          <p:nvPr userDrawn="1"/>
        </p:nvSpPr>
        <p:spPr>
          <a:xfrm>
            <a:off x="0" y="5560292"/>
            <a:ext cx="12192000" cy="12977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n>
                <a:noFill/>
              </a:ln>
              <a:solidFill>
                <a:srgbClr val="074B88"/>
              </a:solidFill>
            </a:endParaRPr>
          </a:p>
        </p:txBody>
      </p:sp>
      <p:sp>
        <p:nvSpPr>
          <p:cNvPr id="2" name="Title 1"/>
          <p:cNvSpPr>
            <a:spLocks noGrp="1"/>
          </p:cNvSpPr>
          <p:nvPr>
            <p:ph type="ctrTitle" hasCustomPrompt="1"/>
          </p:nvPr>
        </p:nvSpPr>
        <p:spPr>
          <a:xfrm>
            <a:off x="782410" y="2012313"/>
            <a:ext cx="10661586" cy="691198"/>
          </a:xfrm>
        </p:spPr>
        <p:txBody>
          <a:bodyPr anchor="b">
            <a:noAutofit/>
          </a:bodyPr>
          <a:lstStyle>
            <a:lvl1pPr algn="l">
              <a:defRPr sz="4400" b="1">
                <a:solidFill>
                  <a:schemeClr val="bg1"/>
                </a:solidFill>
              </a:defRPr>
            </a:lvl1pPr>
          </a:lstStyle>
          <a:p>
            <a:pPr lvl="0"/>
            <a:r>
              <a:rPr lang="en-US" dirty="0" smtClean="0"/>
              <a:t>Title of presentation</a:t>
            </a:r>
          </a:p>
        </p:txBody>
      </p:sp>
      <p:sp>
        <p:nvSpPr>
          <p:cNvPr id="12" name="Text Placeholder 11"/>
          <p:cNvSpPr>
            <a:spLocks noGrp="1"/>
          </p:cNvSpPr>
          <p:nvPr>
            <p:ph type="body" sz="quarter" idx="10" hasCustomPrompt="1"/>
          </p:nvPr>
        </p:nvSpPr>
        <p:spPr>
          <a:xfrm>
            <a:off x="782410" y="2816949"/>
            <a:ext cx="10661586" cy="422057"/>
          </a:xfrm>
        </p:spPr>
        <p:txBody>
          <a:bodyPr>
            <a:normAutofit/>
          </a:bodyPr>
          <a:lstStyle>
            <a:lvl1pPr marL="0" indent="0">
              <a:buNone/>
              <a:defRPr sz="2400" baseline="0">
                <a:solidFill>
                  <a:schemeClr val="bg1"/>
                </a:solidFill>
              </a:defRPr>
            </a:lvl1pPr>
            <a:lvl2pPr marL="457200" indent="0" algn="l">
              <a:buNone/>
              <a:defRPr/>
            </a:lvl2pPr>
          </a:lstStyle>
          <a:p>
            <a:pPr lvl="0"/>
            <a:r>
              <a:rPr lang="en-US" dirty="0" smtClean="0"/>
              <a:t>Subheading</a:t>
            </a:r>
          </a:p>
        </p:txBody>
      </p:sp>
      <p:sp>
        <p:nvSpPr>
          <p:cNvPr id="14" name="Text Placeholder 13"/>
          <p:cNvSpPr>
            <a:spLocks noGrp="1"/>
          </p:cNvSpPr>
          <p:nvPr>
            <p:ph type="body" sz="quarter" idx="11" hasCustomPrompt="1"/>
          </p:nvPr>
        </p:nvSpPr>
        <p:spPr>
          <a:xfrm>
            <a:off x="782638" y="3982287"/>
            <a:ext cx="10661202" cy="339998"/>
          </a:xfrm>
        </p:spPr>
        <p:txBody>
          <a:bodyPr>
            <a:normAutofit/>
          </a:bodyPr>
          <a:lstStyle>
            <a:lvl1pPr marL="0" indent="0">
              <a:buNone/>
              <a:defRPr sz="1600">
                <a:solidFill>
                  <a:schemeClr val="bg1"/>
                </a:solidFill>
              </a:defRPr>
            </a:lvl1pPr>
            <a:lvl4pPr marL="1371600" indent="0">
              <a:buNone/>
              <a:defRPr/>
            </a:lvl4pPr>
            <a:lvl5pPr marL="1828800" indent="0">
              <a:buNone/>
              <a:defRPr sz="1800"/>
            </a:lvl5pPr>
          </a:lstStyle>
          <a:p>
            <a:pPr lvl="0"/>
            <a:r>
              <a:rPr lang="en-US" dirty="0" smtClean="0"/>
              <a:t>Month day, year</a:t>
            </a:r>
            <a:endParaRPr lang="en-CA" dirty="0"/>
          </a:p>
        </p:txBody>
      </p:sp>
      <p:sp>
        <p:nvSpPr>
          <p:cNvPr id="15" name="Rectangle 14"/>
          <p:cNvSpPr/>
          <p:nvPr userDrawn="1"/>
        </p:nvSpPr>
        <p:spPr>
          <a:xfrm>
            <a:off x="870857" y="3701231"/>
            <a:ext cx="574766" cy="45719"/>
          </a:xfrm>
          <a:prstGeom prst="rect">
            <a:avLst/>
          </a:prstGeom>
          <a:solidFill>
            <a:srgbClr val="FF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FF5900"/>
              </a:solidFill>
            </a:endParaRP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38108" y="5726331"/>
            <a:ext cx="3002778" cy="902234"/>
          </a:xfrm>
          <a:prstGeom prst="rect">
            <a:avLst/>
          </a:prstGeom>
        </p:spPr>
      </p:pic>
      <p:sp>
        <p:nvSpPr>
          <p:cNvPr id="18" name="Text Placeholder 4"/>
          <p:cNvSpPr>
            <a:spLocks noGrp="1"/>
          </p:cNvSpPr>
          <p:nvPr>
            <p:ph type="body" sz="quarter" idx="12" hasCustomPrompt="1"/>
          </p:nvPr>
        </p:nvSpPr>
        <p:spPr>
          <a:xfrm>
            <a:off x="782638" y="6086763"/>
            <a:ext cx="7146780" cy="283927"/>
          </a:xfrm>
        </p:spPr>
        <p:txBody>
          <a:bodyPr>
            <a:normAutofit/>
          </a:bodyPr>
          <a:lstStyle>
            <a:lvl1pPr marL="0" indent="0" algn="l">
              <a:buNone/>
              <a:defRPr sz="1000">
                <a:solidFill>
                  <a:schemeClr val="bg1">
                    <a:lumMod val="65000"/>
                  </a:schemeClr>
                </a:solidFill>
              </a:defRPr>
            </a:lvl1pPr>
            <a:lvl5pPr marL="1828800" indent="0">
              <a:buNone/>
              <a:defRPr/>
            </a:lvl5pPr>
          </a:lstStyle>
          <a:p>
            <a:r>
              <a:rPr lang="en-CA" sz="1100" dirty="0" smtClean="0"/>
              <a:t>Other information field</a:t>
            </a:r>
            <a:endParaRPr lang="en-US" dirty="0"/>
          </a:p>
        </p:txBody>
      </p:sp>
    </p:spTree>
    <p:extLst>
      <p:ext uri="{BB962C8B-B14F-4D97-AF65-F5344CB8AC3E}">
        <p14:creationId xmlns:p14="http://schemas.microsoft.com/office/powerpoint/2010/main" val="5899888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_White_Accent image">
    <p:spTree>
      <p:nvGrpSpPr>
        <p:cNvPr id="1" name=""/>
        <p:cNvGrpSpPr/>
        <p:nvPr/>
      </p:nvGrpSpPr>
      <p:grpSpPr>
        <a:xfrm>
          <a:off x="0" y="0"/>
          <a:ext cx="0" cy="0"/>
          <a:chOff x="0" y="0"/>
          <a:chExt cx="0" cy="0"/>
        </a:xfrm>
      </p:grpSpPr>
      <p:sp>
        <p:nvSpPr>
          <p:cNvPr id="8" name="Rectangle 7"/>
          <p:cNvSpPr/>
          <p:nvPr userDrawn="1"/>
        </p:nvSpPr>
        <p:spPr>
          <a:xfrm>
            <a:off x="0" y="6262255"/>
            <a:ext cx="12192000" cy="5957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sp>
        <p:nvSpPr>
          <p:cNvPr id="18" name="Picture Placeholder 17"/>
          <p:cNvSpPr>
            <a:spLocks noGrp="1"/>
          </p:cNvSpPr>
          <p:nvPr>
            <p:ph type="pic" sz="quarter" idx="12"/>
          </p:nvPr>
        </p:nvSpPr>
        <p:spPr>
          <a:xfrm>
            <a:off x="10412963" y="0"/>
            <a:ext cx="1779038" cy="6858000"/>
          </a:xfrm>
        </p:spPr>
        <p:txBody>
          <a:bodyPr/>
          <a:lstStyle/>
          <a:p>
            <a:r>
              <a:rPr lang="en-US" smtClean="0"/>
              <a:t>Click icon to add picture</a:t>
            </a:r>
            <a:endParaRPr lang="en-CA"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67744" y="5726760"/>
            <a:ext cx="3002778" cy="902234"/>
          </a:xfrm>
          <a:prstGeom prst="rect">
            <a:avLst/>
          </a:prstGeom>
        </p:spPr>
      </p:pic>
      <p:sp>
        <p:nvSpPr>
          <p:cNvPr id="23" name="Text Placeholder 4"/>
          <p:cNvSpPr>
            <a:spLocks noGrp="1"/>
          </p:cNvSpPr>
          <p:nvPr>
            <p:ph type="body" sz="quarter" idx="13" hasCustomPrompt="1"/>
          </p:nvPr>
        </p:nvSpPr>
        <p:spPr>
          <a:xfrm>
            <a:off x="782638" y="6086763"/>
            <a:ext cx="5659726" cy="283927"/>
          </a:xfrm>
        </p:spPr>
        <p:txBody>
          <a:bodyPr>
            <a:normAutofit/>
          </a:bodyPr>
          <a:lstStyle>
            <a:lvl1pPr marL="0" indent="0" algn="l">
              <a:buNone/>
              <a:defRPr sz="1000">
                <a:solidFill>
                  <a:schemeClr val="bg1">
                    <a:lumMod val="65000"/>
                  </a:schemeClr>
                </a:solidFill>
              </a:defRPr>
            </a:lvl1pPr>
            <a:lvl5pPr marL="1828800" indent="0">
              <a:buNone/>
              <a:defRPr/>
            </a:lvl5pPr>
          </a:lstStyle>
          <a:p>
            <a:r>
              <a:rPr lang="en-CA" sz="1100" dirty="0" smtClean="0"/>
              <a:t>Other information field</a:t>
            </a:r>
            <a:endParaRPr lang="en-US" dirty="0"/>
          </a:p>
        </p:txBody>
      </p:sp>
      <p:sp>
        <p:nvSpPr>
          <p:cNvPr id="12" name="Title 1"/>
          <p:cNvSpPr>
            <a:spLocks noGrp="1"/>
          </p:cNvSpPr>
          <p:nvPr>
            <p:ph type="ctrTitle" hasCustomPrompt="1"/>
          </p:nvPr>
        </p:nvSpPr>
        <p:spPr>
          <a:xfrm>
            <a:off x="782410" y="2012313"/>
            <a:ext cx="8502267" cy="691198"/>
          </a:xfrm>
        </p:spPr>
        <p:txBody>
          <a:bodyPr anchor="b">
            <a:noAutofit/>
          </a:bodyPr>
          <a:lstStyle>
            <a:lvl1pPr algn="l">
              <a:defRPr sz="4400" b="1">
                <a:solidFill>
                  <a:srgbClr val="074B88"/>
                </a:solidFill>
              </a:defRPr>
            </a:lvl1pPr>
          </a:lstStyle>
          <a:p>
            <a:pPr lvl="0"/>
            <a:r>
              <a:rPr lang="en-US" dirty="0" smtClean="0"/>
              <a:t>Title of presentation</a:t>
            </a:r>
          </a:p>
        </p:txBody>
      </p:sp>
      <p:sp>
        <p:nvSpPr>
          <p:cNvPr id="14" name="Text Placeholder 11"/>
          <p:cNvSpPr>
            <a:spLocks noGrp="1"/>
          </p:cNvSpPr>
          <p:nvPr>
            <p:ph type="body" sz="quarter" idx="10" hasCustomPrompt="1"/>
          </p:nvPr>
        </p:nvSpPr>
        <p:spPr>
          <a:xfrm>
            <a:off x="782410" y="2816949"/>
            <a:ext cx="8502267" cy="422057"/>
          </a:xfrm>
        </p:spPr>
        <p:txBody>
          <a:bodyPr>
            <a:normAutofit/>
          </a:bodyPr>
          <a:lstStyle>
            <a:lvl1pPr marL="0" indent="0">
              <a:buNone/>
              <a:defRPr sz="2400" baseline="0">
                <a:solidFill>
                  <a:srgbClr val="074B88"/>
                </a:solidFill>
              </a:defRPr>
            </a:lvl1pPr>
            <a:lvl2pPr marL="457200" indent="0" algn="l">
              <a:buNone/>
              <a:defRPr/>
            </a:lvl2pPr>
          </a:lstStyle>
          <a:p>
            <a:pPr lvl="0"/>
            <a:r>
              <a:rPr lang="en-US" dirty="0" smtClean="0"/>
              <a:t>Subheading</a:t>
            </a:r>
          </a:p>
        </p:txBody>
      </p:sp>
      <p:sp>
        <p:nvSpPr>
          <p:cNvPr id="15" name="Text Placeholder 13"/>
          <p:cNvSpPr>
            <a:spLocks noGrp="1"/>
          </p:cNvSpPr>
          <p:nvPr>
            <p:ph type="body" sz="quarter" idx="11" hasCustomPrompt="1"/>
          </p:nvPr>
        </p:nvSpPr>
        <p:spPr>
          <a:xfrm>
            <a:off x="782638" y="3982287"/>
            <a:ext cx="8502039" cy="339998"/>
          </a:xfrm>
        </p:spPr>
        <p:txBody>
          <a:bodyPr>
            <a:normAutofit/>
          </a:bodyPr>
          <a:lstStyle>
            <a:lvl1pPr marL="0" indent="0">
              <a:buNone/>
              <a:defRPr sz="1600">
                <a:solidFill>
                  <a:srgbClr val="074B88"/>
                </a:solidFill>
              </a:defRPr>
            </a:lvl1pPr>
            <a:lvl4pPr marL="1371600" indent="0">
              <a:buNone/>
              <a:defRPr/>
            </a:lvl4pPr>
            <a:lvl5pPr marL="1828800" indent="0">
              <a:buNone/>
              <a:defRPr sz="1800"/>
            </a:lvl5pPr>
          </a:lstStyle>
          <a:p>
            <a:pPr lvl="0"/>
            <a:r>
              <a:rPr lang="en-US" dirty="0" smtClean="0"/>
              <a:t>Month day, year</a:t>
            </a:r>
            <a:endParaRPr lang="en-CA" dirty="0"/>
          </a:p>
        </p:txBody>
      </p:sp>
      <p:sp>
        <p:nvSpPr>
          <p:cNvPr id="16" name="Rectangle 15"/>
          <p:cNvSpPr/>
          <p:nvPr userDrawn="1"/>
        </p:nvSpPr>
        <p:spPr>
          <a:xfrm>
            <a:off x="870857" y="3701231"/>
            <a:ext cx="574766" cy="45719"/>
          </a:xfrm>
          <a:prstGeom prst="rect">
            <a:avLst/>
          </a:prstGeom>
          <a:solidFill>
            <a:srgbClr val="FF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FF5900"/>
              </a:solidFill>
            </a:endParaRPr>
          </a:p>
        </p:txBody>
      </p:sp>
    </p:spTree>
    <p:extLst>
      <p:ext uri="{BB962C8B-B14F-4D97-AF65-F5344CB8AC3E}">
        <p14:creationId xmlns:p14="http://schemas.microsoft.com/office/powerpoint/2010/main" val="145592327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_Whi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204461-924E-7F49-A62C-44AB45BBFE98}"/>
              </a:ext>
            </a:extLst>
          </p:cNvPr>
          <p:cNvSpPr/>
          <p:nvPr userDrawn="1"/>
        </p:nvSpPr>
        <p:spPr>
          <a:xfrm>
            <a:off x="0" y="0"/>
            <a:ext cx="12192000" cy="6858000"/>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74B88"/>
              </a:solidFill>
              <a:effectLst/>
              <a:uLnTx/>
              <a:uFillTx/>
              <a:latin typeface="Arial" panose="020B0604020202020204"/>
              <a:ea typeface="+mn-ea"/>
              <a:cs typeface="+mn-cs"/>
            </a:endParaRPr>
          </a:p>
        </p:txBody>
      </p:sp>
      <p:sp>
        <p:nvSpPr>
          <p:cNvPr id="16" name="Text Placeholder 15"/>
          <p:cNvSpPr>
            <a:spLocks noGrp="1"/>
          </p:cNvSpPr>
          <p:nvPr>
            <p:ph type="body" sz="quarter" idx="10" hasCustomPrompt="1"/>
          </p:nvPr>
        </p:nvSpPr>
        <p:spPr>
          <a:xfrm>
            <a:off x="783433" y="2998114"/>
            <a:ext cx="7707889" cy="696431"/>
          </a:xfrm>
        </p:spPr>
        <p:txBody>
          <a:bodyPr>
            <a:normAutofit/>
          </a:bodyPr>
          <a:lstStyle>
            <a:lvl1pPr marL="0" indent="0">
              <a:buNone/>
              <a:defRPr sz="4500" baseline="0">
                <a:solidFill>
                  <a:srgbClr val="074B88"/>
                </a:solidFill>
              </a:defRPr>
            </a:lvl1pPr>
          </a:lstStyle>
          <a:p>
            <a:pPr lvl="0"/>
            <a:r>
              <a:rPr lang="en-US" dirty="0" smtClean="0"/>
              <a:t>New section title</a:t>
            </a:r>
            <a:endParaRPr lang="en-CA" dirty="0"/>
          </a:p>
        </p:txBody>
      </p:sp>
      <p:sp>
        <p:nvSpPr>
          <p:cNvPr id="18" name="Text Placeholder 17"/>
          <p:cNvSpPr>
            <a:spLocks noGrp="1"/>
          </p:cNvSpPr>
          <p:nvPr>
            <p:ph type="body" sz="quarter" idx="11" hasCustomPrompt="1"/>
          </p:nvPr>
        </p:nvSpPr>
        <p:spPr>
          <a:xfrm>
            <a:off x="788050" y="3764396"/>
            <a:ext cx="7703272" cy="564056"/>
          </a:xfrm>
        </p:spPr>
        <p:txBody>
          <a:bodyPr>
            <a:noAutofit/>
          </a:bodyPr>
          <a:lstStyle>
            <a:lvl1pPr marL="0" indent="0">
              <a:buNone/>
              <a:defRPr sz="1100" b="1" baseline="0">
                <a:solidFill>
                  <a:srgbClr val="747174"/>
                </a:solidFill>
              </a:defRPr>
            </a:lvl1pPr>
            <a:lvl2pPr>
              <a:defRPr sz="900" b="1">
                <a:solidFill>
                  <a:schemeClr val="bg1"/>
                </a:solidFill>
              </a:defRPr>
            </a:lvl2pPr>
            <a:lvl3pPr>
              <a:defRPr sz="900" b="1">
                <a:solidFill>
                  <a:schemeClr val="bg1"/>
                </a:solidFill>
              </a:defRPr>
            </a:lvl3pPr>
            <a:lvl4pPr>
              <a:defRPr sz="900" b="1">
                <a:solidFill>
                  <a:schemeClr val="bg1"/>
                </a:solidFill>
              </a:defRPr>
            </a:lvl4pPr>
            <a:lvl5pPr>
              <a:defRPr sz="900" b="1">
                <a:solidFill>
                  <a:schemeClr val="bg1"/>
                </a:solidFill>
              </a:defRPr>
            </a:lvl5pPr>
          </a:lstStyle>
          <a:p>
            <a:pPr lvl="0"/>
            <a:r>
              <a:rPr lang="en-US" dirty="0" smtClean="0"/>
              <a:t>SUBHEADING IN ALL CAPS</a:t>
            </a:r>
            <a:endParaRPr lang="en-CA"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25198" y="5726331"/>
            <a:ext cx="3002778" cy="902234"/>
          </a:xfrm>
          <a:prstGeom prst="rect">
            <a:avLst/>
          </a:prstGeom>
        </p:spPr>
      </p:pic>
    </p:spTree>
    <p:extLst>
      <p:ext uri="{BB962C8B-B14F-4D97-AF65-F5344CB8AC3E}">
        <p14:creationId xmlns:p14="http://schemas.microsoft.com/office/powerpoint/2010/main" val="70494987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_Blu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204461-924E-7F49-A62C-44AB45BBFE98}"/>
              </a:ext>
            </a:extLst>
          </p:cNvPr>
          <p:cNvSpPr/>
          <p:nvPr userDrawn="1"/>
        </p:nvSpPr>
        <p:spPr>
          <a:xfrm>
            <a:off x="0" y="0"/>
            <a:ext cx="12192000" cy="6858000"/>
          </a:xfrm>
          <a:prstGeom prst="rect">
            <a:avLst/>
          </a:prstGeom>
          <a:solidFill>
            <a:srgbClr val="074B88"/>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74B88"/>
              </a:solidFill>
              <a:effectLst/>
              <a:uLnTx/>
              <a:uFillTx/>
              <a:latin typeface="Arial" panose="020B0604020202020204"/>
              <a:ea typeface="+mn-ea"/>
              <a:cs typeface="+mn-cs"/>
            </a:endParaRPr>
          </a:p>
        </p:txBody>
      </p:sp>
      <p:sp>
        <p:nvSpPr>
          <p:cNvPr id="16" name="Text Placeholder 15"/>
          <p:cNvSpPr>
            <a:spLocks noGrp="1"/>
          </p:cNvSpPr>
          <p:nvPr>
            <p:ph type="body" sz="quarter" idx="10" hasCustomPrompt="1"/>
          </p:nvPr>
        </p:nvSpPr>
        <p:spPr>
          <a:xfrm>
            <a:off x="783433" y="2998114"/>
            <a:ext cx="7707889" cy="696431"/>
          </a:xfrm>
        </p:spPr>
        <p:txBody>
          <a:bodyPr>
            <a:normAutofit/>
          </a:bodyPr>
          <a:lstStyle>
            <a:lvl1pPr marL="0" indent="0">
              <a:buNone/>
              <a:defRPr sz="4500" baseline="0">
                <a:solidFill>
                  <a:schemeClr val="bg1"/>
                </a:solidFill>
              </a:defRPr>
            </a:lvl1pPr>
          </a:lstStyle>
          <a:p>
            <a:pPr lvl="0"/>
            <a:r>
              <a:rPr lang="en-US" dirty="0" smtClean="0"/>
              <a:t>New section title</a:t>
            </a:r>
            <a:endParaRPr lang="en-CA" dirty="0"/>
          </a:p>
        </p:txBody>
      </p:sp>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0990" y="5800255"/>
            <a:ext cx="2776136" cy="754385"/>
          </a:xfrm>
          <a:prstGeom prst="rect">
            <a:avLst/>
          </a:prstGeom>
        </p:spPr>
      </p:pic>
      <p:sp>
        <p:nvSpPr>
          <p:cNvPr id="8" name="Text Placeholder 17"/>
          <p:cNvSpPr>
            <a:spLocks noGrp="1"/>
          </p:cNvSpPr>
          <p:nvPr>
            <p:ph type="body" sz="quarter" idx="13" hasCustomPrompt="1"/>
          </p:nvPr>
        </p:nvSpPr>
        <p:spPr>
          <a:xfrm>
            <a:off x="788050" y="3764396"/>
            <a:ext cx="7703272" cy="564056"/>
          </a:xfrm>
        </p:spPr>
        <p:txBody>
          <a:bodyPr>
            <a:noAutofit/>
          </a:bodyPr>
          <a:lstStyle>
            <a:lvl1pPr marL="0" indent="0">
              <a:buNone/>
              <a:defRPr sz="1100" b="1" baseline="0">
                <a:solidFill>
                  <a:schemeClr val="bg1"/>
                </a:solidFill>
              </a:defRPr>
            </a:lvl1pPr>
            <a:lvl2pPr>
              <a:defRPr sz="900" b="1">
                <a:solidFill>
                  <a:schemeClr val="bg1"/>
                </a:solidFill>
              </a:defRPr>
            </a:lvl2pPr>
            <a:lvl3pPr>
              <a:defRPr sz="900" b="1">
                <a:solidFill>
                  <a:schemeClr val="bg1"/>
                </a:solidFill>
              </a:defRPr>
            </a:lvl3pPr>
            <a:lvl4pPr>
              <a:defRPr sz="900" b="1">
                <a:solidFill>
                  <a:schemeClr val="bg1"/>
                </a:solidFill>
              </a:defRPr>
            </a:lvl4pPr>
            <a:lvl5pPr>
              <a:defRPr sz="900" b="1">
                <a:solidFill>
                  <a:schemeClr val="bg1"/>
                </a:solidFill>
              </a:defRPr>
            </a:lvl5pPr>
          </a:lstStyle>
          <a:p>
            <a:pPr lvl="0"/>
            <a:r>
              <a:rPr lang="en-US" dirty="0" smtClean="0"/>
              <a:t>SUBHEADING IN ALL CAPS</a:t>
            </a:r>
            <a:endParaRPr lang="en-CA" dirty="0"/>
          </a:p>
        </p:txBody>
      </p:sp>
    </p:spTree>
    <p:extLst>
      <p:ext uri="{BB962C8B-B14F-4D97-AF65-F5344CB8AC3E}">
        <p14:creationId xmlns:p14="http://schemas.microsoft.com/office/powerpoint/2010/main" val="2746586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_Orang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204461-924E-7F49-A62C-44AB45BBFE98}"/>
              </a:ext>
            </a:extLst>
          </p:cNvPr>
          <p:cNvSpPr/>
          <p:nvPr userDrawn="1"/>
        </p:nvSpPr>
        <p:spPr>
          <a:xfrm>
            <a:off x="0" y="0"/>
            <a:ext cx="12192000" cy="6858000"/>
          </a:xfrm>
          <a:prstGeom prst="rect">
            <a:avLst/>
          </a:prstGeom>
          <a:solidFill>
            <a:srgbClr val="F05724"/>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FF5900"/>
              </a:solidFill>
              <a:effectLst/>
              <a:uLnTx/>
              <a:uFillTx/>
              <a:latin typeface="Arial" panose="020B0604020202020204"/>
              <a:ea typeface="+mn-ea"/>
              <a:cs typeface="+mn-cs"/>
            </a:endParaRPr>
          </a:p>
        </p:txBody>
      </p:sp>
      <p:sp>
        <p:nvSpPr>
          <p:cNvPr id="16" name="Text Placeholder 15"/>
          <p:cNvSpPr>
            <a:spLocks noGrp="1"/>
          </p:cNvSpPr>
          <p:nvPr>
            <p:ph type="body" sz="quarter" idx="10" hasCustomPrompt="1"/>
          </p:nvPr>
        </p:nvSpPr>
        <p:spPr>
          <a:xfrm>
            <a:off x="783433" y="2998114"/>
            <a:ext cx="7707889" cy="696431"/>
          </a:xfrm>
        </p:spPr>
        <p:txBody>
          <a:bodyPr>
            <a:normAutofit/>
          </a:bodyPr>
          <a:lstStyle>
            <a:lvl1pPr marL="0" indent="0">
              <a:buNone/>
              <a:defRPr sz="4500" baseline="0">
                <a:solidFill>
                  <a:schemeClr val="bg1"/>
                </a:solidFill>
              </a:defRPr>
            </a:lvl1pPr>
          </a:lstStyle>
          <a:p>
            <a:pPr lvl="0"/>
            <a:r>
              <a:rPr lang="en-US" dirty="0" smtClean="0"/>
              <a:t>New section title</a:t>
            </a:r>
            <a:endParaRPr lang="en-CA" dirty="0"/>
          </a:p>
        </p:txBody>
      </p:sp>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0990" y="5800255"/>
            <a:ext cx="2776136" cy="754385"/>
          </a:xfrm>
          <a:prstGeom prst="rect">
            <a:avLst/>
          </a:prstGeom>
        </p:spPr>
      </p:pic>
      <p:sp>
        <p:nvSpPr>
          <p:cNvPr id="22" name="Text Placeholder 17"/>
          <p:cNvSpPr>
            <a:spLocks noGrp="1"/>
          </p:cNvSpPr>
          <p:nvPr>
            <p:ph type="body" sz="quarter" idx="13" hasCustomPrompt="1"/>
          </p:nvPr>
        </p:nvSpPr>
        <p:spPr>
          <a:xfrm>
            <a:off x="788050" y="3764396"/>
            <a:ext cx="7703272" cy="564056"/>
          </a:xfrm>
        </p:spPr>
        <p:txBody>
          <a:bodyPr>
            <a:noAutofit/>
          </a:bodyPr>
          <a:lstStyle>
            <a:lvl1pPr marL="0" indent="0">
              <a:buNone/>
              <a:defRPr sz="1100" b="1" baseline="0">
                <a:solidFill>
                  <a:schemeClr val="bg1"/>
                </a:solidFill>
              </a:defRPr>
            </a:lvl1pPr>
            <a:lvl2pPr>
              <a:defRPr sz="900" b="1">
                <a:solidFill>
                  <a:schemeClr val="bg1"/>
                </a:solidFill>
              </a:defRPr>
            </a:lvl2pPr>
            <a:lvl3pPr>
              <a:defRPr sz="900" b="1">
                <a:solidFill>
                  <a:schemeClr val="bg1"/>
                </a:solidFill>
              </a:defRPr>
            </a:lvl3pPr>
            <a:lvl4pPr>
              <a:defRPr sz="900" b="1">
                <a:solidFill>
                  <a:schemeClr val="bg1"/>
                </a:solidFill>
              </a:defRPr>
            </a:lvl4pPr>
            <a:lvl5pPr>
              <a:defRPr sz="900" b="1">
                <a:solidFill>
                  <a:schemeClr val="bg1"/>
                </a:solidFill>
              </a:defRPr>
            </a:lvl5pPr>
          </a:lstStyle>
          <a:p>
            <a:pPr lvl="0"/>
            <a:r>
              <a:rPr lang="en-US" dirty="0" smtClean="0"/>
              <a:t>SUBHEADING IN ALL CAPS</a:t>
            </a:r>
            <a:endParaRPr lang="en-CA" dirty="0"/>
          </a:p>
        </p:txBody>
      </p:sp>
    </p:spTree>
    <p:extLst>
      <p:ext uri="{BB962C8B-B14F-4D97-AF65-F5344CB8AC3E}">
        <p14:creationId xmlns:p14="http://schemas.microsoft.com/office/powerpoint/2010/main" val="336817724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_Silv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204461-924E-7F49-A62C-44AB45BBFE98}"/>
              </a:ext>
            </a:extLst>
          </p:cNvPr>
          <p:cNvSpPr/>
          <p:nvPr userDrawn="1"/>
        </p:nvSpPr>
        <p:spPr>
          <a:xfrm>
            <a:off x="0" y="0"/>
            <a:ext cx="12192000" cy="6858000"/>
          </a:xfrm>
          <a:prstGeom prst="rect">
            <a:avLst/>
          </a:prstGeom>
          <a:solidFill>
            <a:srgbClr val="747174"/>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747174"/>
              </a:solidFill>
              <a:effectLst/>
              <a:uLnTx/>
              <a:uFillTx/>
              <a:latin typeface="Arial" panose="020B0604020202020204"/>
              <a:ea typeface="+mn-ea"/>
              <a:cs typeface="+mn-cs"/>
            </a:endParaRPr>
          </a:p>
        </p:txBody>
      </p:sp>
      <p:sp>
        <p:nvSpPr>
          <p:cNvPr id="16" name="Text Placeholder 15"/>
          <p:cNvSpPr>
            <a:spLocks noGrp="1"/>
          </p:cNvSpPr>
          <p:nvPr>
            <p:ph type="body" sz="quarter" idx="10" hasCustomPrompt="1"/>
          </p:nvPr>
        </p:nvSpPr>
        <p:spPr>
          <a:xfrm>
            <a:off x="783433" y="2998114"/>
            <a:ext cx="7707889" cy="696431"/>
          </a:xfrm>
        </p:spPr>
        <p:txBody>
          <a:bodyPr>
            <a:normAutofit/>
          </a:bodyPr>
          <a:lstStyle>
            <a:lvl1pPr marL="0" indent="0">
              <a:buNone/>
              <a:defRPr sz="4500" baseline="0">
                <a:solidFill>
                  <a:schemeClr val="bg1"/>
                </a:solidFill>
              </a:defRPr>
            </a:lvl1pPr>
          </a:lstStyle>
          <a:p>
            <a:pPr lvl="0"/>
            <a:r>
              <a:rPr lang="en-US" dirty="0" smtClean="0"/>
              <a:t>New section title</a:t>
            </a:r>
            <a:endParaRPr lang="en-CA" dirty="0"/>
          </a:p>
        </p:txBody>
      </p:sp>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0990" y="5800255"/>
            <a:ext cx="2776136" cy="754385"/>
          </a:xfrm>
          <a:prstGeom prst="rect">
            <a:avLst/>
          </a:prstGeom>
        </p:spPr>
      </p:pic>
      <p:sp>
        <p:nvSpPr>
          <p:cNvPr id="22" name="Text Placeholder 17"/>
          <p:cNvSpPr>
            <a:spLocks noGrp="1"/>
          </p:cNvSpPr>
          <p:nvPr>
            <p:ph type="body" sz="quarter" idx="13" hasCustomPrompt="1"/>
          </p:nvPr>
        </p:nvSpPr>
        <p:spPr>
          <a:xfrm>
            <a:off x="788050" y="3764396"/>
            <a:ext cx="7703272" cy="564056"/>
          </a:xfrm>
        </p:spPr>
        <p:txBody>
          <a:bodyPr>
            <a:noAutofit/>
          </a:bodyPr>
          <a:lstStyle>
            <a:lvl1pPr marL="0" indent="0">
              <a:buNone/>
              <a:defRPr sz="1100" b="1" baseline="0">
                <a:solidFill>
                  <a:schemeClr val="bg1"/>
                </a:solidFill>
              </a:defRPr>
            </a:lvl1pPr>
            <a:lvl2pPr>
              <a:defRPr sz="900" b="1">
                <a:solidFill>
                  <a:schemeClr val="bg1"/>
                </a:solidFill>
              </a:defRPr>
            </a:lvl2pPr>
            <a:lvl3pPr>
              <a:defRPr sz="900" b="1">
                <a:solidFill>
                  <a:schemeClr val="bg1"/>
                </a:solidFill>
              </a:defRPr>
            </a:lvl3pPr>
            <a:lvl4pPr>
              <a:defRPr sz="900" b="1">
                <a:solidFill>
                  <a:schemeClr val="bg1"/>
                </a:solidFill>
              </a:defRPr>
            </a:lvl4pPr>
            <a:lvl5pPr>
              <a:defRPr sz="900" b="1">
                <a:solidFill>
                  <a:schemeClr val="bg1"/>
                </a:solidFill>
              </a:defRPr>
            </a:lvl5pPr>
          </a:lstStyle>
          <a:p>
            <a:pPr lvl="0"/>
            <a:r>
              <a:rPr lang="en-US" dirty="0" smtClean="0"/>
              <a:t>SUBHEADING IN ALL CAPS</a:t>
            </a:r>
            <a:endParaRPr lang="en-CA" dirty="0"/>
          </a:p>
        </p:txBody>
      </p:sp>
    </p:spTree>
    <p:extLst>
      <p:ext uri="{BB962C8B-B14F-4D97-AF65-F5344CB8AC3E}">
        <p14:creationId xmlns:p14="http://schemas.microsoft.com/office/powerpoint/2010/main" val="249338318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dirty="0"/>
          </a:p>
        </p:txBody>
      </p:sp>
    </p:spTree>
    <p:extLst>
      <p:ext uri="{BB962C8B-B14F-4D97-AF65-F5344CB8AC3E}">
        <p14:creationId xmlns:p14="http://schemas.microsoft.com/office/powerpoint/2010/main" val="142417983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677630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pic>
        <p:nvPicPr>
          <p:cNvPr id="12" name="Picture 11"/>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0572206" y="6320166"/>
            <a:ext cx="1347651" cy="281425"/>
          </a:xfrm>
          <a:prstGeom prst="rect">
            <a:avLst/>
          </a:prstGeom>
        </p:spPr>
      </p:pic>
    </p:spTree>
    <p:extLst>
      <p:ext uri="{BB962C8B-B14F-4D97-AF65-F5344CB8AC3E}">
        <p14:creationId xmlns:p14="http://schemas.microsoft.com/office/powerpoint/2010/main" val="47022287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49" r:id="rId3"/>
    <p:sldLayoutId id="2147483666" r:id="rId4"/>
    <p:sldLayoutId id="2147483667" r:id="rId5"/>
    <p:sldLayoutId id="2147483665" r:id="rId6"/>
    <p:sldLayoutId id="2147483668" r:id="rId7"/>
    <p:sldLayoutId id="2147483661" r:id="rId8"/>
    <p:sldLayoutId id="2147483650" r:id="rId9"/>
    <p:sldLayoutId id="2147483651" r:id="rId10"/>
    <p:sldLayoutId id="2147483652" r:id="rId11"/>
    <p:sldLayoutId id="2147483653" r:id="rId12"/>
    <p:sldLayoutId id="2147483654" r:id="rId13"/>
    <p:sldLayoutId id="2147483655" r:id="rId14"/>
    <p:sldLayoutId id="2147483656" r:id="rId15"/>
    <p:sldLayoutId id="2147483657" r:id="rId16"/>
    <p:sldLayoutId id="2147483664" r:id="rId17"/>
    <p:sldLayoutId id="2147483660" r:id="rId18"/>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rgbClr val="074B88"/>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782638" y="1224875"/>
            <a:ext cx="10947808" cy="2323304"/>
          </a:xfrm>
        </p:spPr>
        <p:txBody>
          <a:bodyPr/>
          <a:lstStyle/>
          <a:p>
            <a:r>
              <a:rPr lang="en-US" sz="3600" dirty="0" smtClean="0"/>
              <a:t>Comparative </a:t>
            </a:r>
            <a:r>
              <a:rPr lang="en-US" sz="3600" dirty="0"/>
              <a:t>analysis </a:t>
            </a:r>
            <a:r>
              <a:rPr lang="en-US" sz="3600" dirty="0" smtClean="0"/>
              <a:t>of socio-demographic factors for prenatal registrants who participate in Best Beginnings program (BBP) versus non-participants</a:t>
            </a:r>
            <a:endParaRPr lang="en-CA" sz="3600" dirty="0"/>
          </a:p>
        </p:txBody>
      </p:sp>
      <p:sp>
        <p:nvSpPr>
          <p:cNvPr id="8" name="Text Placeholder 7"/>
          <p:cNvSpPr>
            <a:spLocks noGrp="1"/>
          </p:cNvSpPr>
          <p:nvPr>
            <p:ph type="body" sz="quarter" idx="11"/>
          </p:nvPr>
        </p:nvSpPr>
        <p:spPr>
          <a:xfrm>
            <a:off x="691846" y="4439487"/>
            <a:ext cx="10661202" cy="755968"/>
          </a:xfrm>
        </p:spPr>
        <p:txBody>
          <a:bodyPr>
            <a:normAutofit/>
          </a:bodyPr>
          <a:lstStyle/>
          <a:p>
            <a:r>
              <a:rPr lang="en-CA" dirty="0" smtClean="0"/>
              <a:t>Keturah Kalio</a:t>
            </a:r>
          </a:p>
          <a:p>
            <a:r>
              <a:rPr lang="en-CA" dirty="0" smtClean="0"/>
              <a:t>July 2023</a:t>
            </a:r>
          </a:p>
        </p:txBody>
      </p:sp>
    </p:spTree>
    <p:extLst>
      <p:ext uri="{BB962C8B-B14F-4D97-AF65-F5344CB8AC3E}">
        <p14:creationId xmlns:p14="http://schemas.microsoft.com/office/powerpoint/2010/main" val="33135972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Review </a:t>
            </a:r>
            <a:r>
              <a:rPr lang="en-US" dirty="0" smtClean="0"/>
              <a:t>of the </a:t>
            </a:r>
            <a:r>
              <a:rPr lang="en-US" dirty="0"/>
              <a:t>Best Beginnings </a:t>
            </a:r>
            <a:r>
              <a:rPr lang="en-US" dirty="0" smtClean="0"/>
              <a:t>protocol to identify process and population</a:t>
            </a:r>
            <a:endParaRPr lang="en-CA" dirty="0"/>
          </a:p>
        </p:txBody>
      </p:sp>
      <p:sp>
        <p:nvSpPr>
          <p:cNvPr id="3" name="Content Placeholder 2"/>
          <p:cNvSpPr>
            <a:spLocks noGrp="1"/>
          </p:cNvSpPr>
          <p:nvPr>
            <p:ph idx="1"/>
          </p:nvPr>
        </p:nvSpPr>
        <p:spPr/>
        <p:txBody>
          <a:bodyPr>
            <a:normAutofit lnSpcReduction="10000"/>
          </a:bodyPr>
          <a:lstStyle/>
          <a:p>
            <a:r>
              <a:rPr lang="en-US" dirty="0" smtClean="0"/>
              <a:t>Focused on pregnant persons that had completed prenatal registration</a:t>
            </a:r>
            <a:r>
              <a:rPr lang="en-US" dirty="0"/>
              <a:t> </a:t>
            </a:r>
            <a:r>
              <a:rPr lang="en-US" dirty="0" smtClean="0"/>
              <a:t>and qualified for services (Pathway A-D)</a:t>
            </a:r>
          </a:p>
          <a:p>
            <a:r>
              <a:rPr lang="en-US" dirty="0" smtClean="0"/>
              <a:t>Two study populations:</a:t>
            </a:r>
          </a:p>
          <a:p>
            <a:pPr lvl="1"/>
            <a:r>
              <a:rPr lang="en-US" i="1" dirty="0" smtClean="0"/>
              <a:t>Those in Pathway A-D who </a:t>
            </a:r>
            <a:r>
              <a:rPr lang="en-US" b="1" i="1" dirty="0" smtClean="0"/>
              <a:t>did not receive</a:t>
            </a:r>
            <a:r>
              <a:rPr lang="en-US" i="1" dirty="0" smtClean="0"/>
              <a:t> </a:t>
            </a:r>
            <a:r>
              <a:rPr lang="en-US" b="1" i="1" dirty="0" smtClean="0"/>
              <a:t>services</a:t>
            </a:r>
            <a:r>
              <a:rPr lang="en-US" b="1" dirty="0" smtClean="0"/>
              <a:t>-</a:t>
            </a:r>
            <a:r>
              <a:rPr lang="en-US" dirty="0" smtClean="0"/>
              <a:t> Had only a prenatal registration assessment.</a:t>
            </a:r>
          </a:p>
          <a:p>
            <a:pPr lvl="1"/>
            <a:r>
              <a:rPr lang="en-US" i="1" dirty="0" smtClean="0"/>
              <a:t>Those in Pathway A-D who</a:t>
            </a:r>
            <a:r>
              <a:rPr lang="en-US" b="1" i="1" dirty="0" smtClean="0"/>
              <a:t> received services- </a:t>
            </a:r>
            <a:r>
              <a:rPr lang="en-US" dirty="0" smtClean="0"/>
              <a:t>Had a prenatal registration and a care plan assessment.</a:t>
            </a:r>
          </a:p>
          <a:p>
            <a:r>
              <a:rPr lang="en-US" dirty="0" smtClean="0"/>
              <a:t>Compared these two populations for</a:t>
            </a:r>
          </a:p>
          <a:p>
            <a:pPr lvl="1"/>
            <a:r>
              <a:rPr lang="en-US" dirty="0"/>
              <a:t>Eligibility pathways and age</a:t>
            </a:r>
          </a:p>
          <a:p>
            <a:pPr lvl="1"/>
            <a:r>
              <a:rPr lang="en-US" dirty="0"/>
              <a:t>Sociodemographic factors </a:t>
            </a:r>
          </a:p>
          <a:p>
            <a:pPr lvl="1"/>
            <a:r>
              <a:rPr lang="en-US" dirty="0"/>
              <a:t>Pregnancy related factors </a:t>
            </a:r>
            <a:endParaRPr lang="en-US" dirty="0" smtClean="0"/>
          </a:p>
        </p:txBody>
      </p:sp>
      <p:sp>
        <p:nvSpPr>
          <p:cNvPr id="4" name="TextBox 3"/>
          <p:cNvSpPr txBox="1"/>
          <p:nvPr/>
        </p:nvSpPr>
        <p:spPr>
          <a:xfrm>
            <a:off x="6016833" y="4730637"/>
            <a:ext cx="4521200"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latin typeface="Arial" panose="020B0604020202020204" pitchFamily="34" charset="0"/>
                <a:cs typeface="Arial" panose="020B0604020202020204" pitchFamily="34" charset="0"/>
              </a:rPr>
              <a:t>Health </a:t>
            </a:r>
            <a:r>
              <a:rPr lang="en-US" sz="2400" dirty="0">
                <a:latin typeface="Arial" panose="020B0604020202020204" pitchFamily="34" charset="0"/>
                <a:cs typeface="Arial" panose="020B0604020202020204" pitchFamily="34" charset="0"/>
              </a:rPr>
              <a:t>and </a:t>
            </a:r>
            <a:r>
              <a:rPr lang="en-US" sz="2400" dirty="0" smtClean="0">
                <a:latin typeface="Arial" panose="020B0604020202020204" pitchFamily="34" charset="0"/>
                <a:cs typeface="Arial" panose="020B0604020202020204" pitchFamily="34" charset="0"/>
              </a:rPr>
              <a:t>well-being </a:t>
            </a:r>
            <a:r>
              <a:rPr lang="en-US" sz="2400" dirty="0">
                <a:latin typeface="Arial" panose="020B0604020202020204" pitchFamily="34" charset="0"/>
                <a:cs typeface="Arial" panose="020B0604020202020204" pitchFamily="34" charset="0"/>
              </a:rPr>
              <a:t>factors </a:t>
            </a:r>
            <a:endParaRPr lang="en-CA"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smtClean="0">
                <a:latin typeface="Arial" panose="020B0604020202020204" pitchFamily="34" charset="0"/>
                <a:cs typeface="Arial" panose="020B0604020202020204" pitchFamily="34" charset="0"/>
              </a:rPr>
              <a:t>Economic factors</a:t>
            </a:r>
            <a:endParaRPr lang="en-CA"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11281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04734" y="1353604"/>
            <a:ext cx="5476455" cy="53769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p:txBody>
          <a:bodyPr>
            <a:normAutofit/>
          </a:bodyPr>
          <a:lstStyle/>
          <a:p>
            <a:r>
              <a:rPr lang="en-CA" dirty="0"/>
              <a:t>Identification of </a:t>
            </a:r>
            <a:r>
              <a:rPr lang="en-CA" dirty="0" smtClean="0"/>
              <a:t>variables for comparison</a:t>
            </a:r>
            <a:r>
              <a:rPr lang="en-CA" dirty="0"/>
              <a:t/>
            </a:r>
            <a:br>
              <a:rPr lang="en-CA" dirty="0"/>
            </a:br>
            <a:endParaRPr lang="en-CA" dirty="0"/>
          </a:p>
        </p:txBody>
      </p:sp>
      <p:sp>
        <p:nvSpPr>
          <p:cNvPr id="3" name="Content Placeholder 2"/>
          <p:cNvSpPr>
            <a:spLocks noGrp="1"/>
          </p:cNvSpPr>
          <p:nvPr>
            <p:ph idx="1"/>
          </p:nvPr>
        </p:nvSpPr>
        <p:spPr>
          <a:xfrm>
            <a:off x="554636" y="1876824"/>
            <a:ext cx="5326553" cy="4853760"/>
          </a:xfrm>
        </p:spPr>
        <p:txBody>
          <a:bodyPr>
            <a:noAutofit/>
          </a:bodyPr>
          <a:lstStyle/>
          <a:p>
            <a:r>
              <a:rPr lang="en-CA" sz="2400" dirty="0"/>
              <a:t>Age</a:t>
            </a:r>
            <a:endParaRPr lang="en-US" sz="2400" dirty="0"/>
          </a:p>
          <a:p>
            <a:r>
              <a:rPr lang="en-US" sz="2400" dirty="0" smtClean="0"/>
              <a:t>Aboriginal status</a:t>
            </a:r>
          </a:p>
          <a:p>
            <a:r>
              <a:rPr lang="en-US" sz="2400" dirty="0" smtClean="0"/>
              <a:t>Need interpreter</a:t>
            </a:r>
          </a:p>
          <a:p>
            <a:r>
              <a:rPr lang="en-US" sz="2400" dirty="0" smtClean="0"/>
              <a:t>First </a:t>
            </a:r>
            <a:r>
              <a:rPr lang="en-US" sz="2400" dirty="0"/>
              <a:t>time </a:t>
            </a:r>
            <a:r>
              <a:rPr lang="en-US" sz="2400" dirty="0" smtClean="0"/>
              <a:t>parent</a:t>
            </a:r>
          </a:p>
          <a:p>
            <a:r>
              <a:rPr lang="en-US" sz="2400" dirty="0" smtClean="0"/>
              <a:t>Completed high school</a:t>
            </a:r>
          </a:p>
          <a:p>
            <a:r>
              <a:rPr lang="en-US" sz="2400" dirty="0"/>
              <a:t>Postal Code and City</a:t>
            </a:r>
          </a:p>
          <a:p>
            <a:r>
              <a:rPr lang="en-US" sz="2400" dirty="0" smtClean="0"/>
              <a:t>Income difficulty and assistance</a:t>
            </a:r>
          </a:p>
          <a:p>
            <a:pPr marL="285750" indent="-285750"/>
            <a:r>
              <a:rPr lang="en-US" sz="2400" dirty="0" smtClean="0"/>
              <a:t>Social support</a:t>
            </a:r>
          </a:p>
          <a:p>
            <a:pPr marL="285750" indent="-285750"/>
            <a:r>
              <a:rPr lang="en-CA" sz="2400" dirty="0"/>
              <a:t>Tobacco use</a:t>
            </a:r>
          </a:p>
          <a:p>
            <a:pPr marL="285750" indent="-285750"/>
            <a:r>
              <a:rPr lang="en-CA" sz="2400" dirty="0" smtClean="0"/>
              <a:t>Depression and Little Interest in activities</a:t>
            </a:r>
            <a:endParaRPr lang="en-CA" sz="2400" dirty="0"/>
          </a:p>
          <a:p>
            <a:endParaRPr lang="en-US" sz="2400" dirty="0"/>
          </a:p>
          <a:p>
            <a:endParaRPr lang="en-US" sz="2400" dirty="0" smtClean="0"/>
          </a:p>
          <a:p>
            <a:endParaRPr lang="en-US" sz="2400" dirty="0" smtClean="0"/>
          </a:p>
          <a:p>
            <a:endParaRPr lang="en-CA" sz="2400" dirty="0"/>
          </a:p>
        </p:txBody>
      </p:sp>
      <p:sp>
        <p:nvSpPr>
          <p:cNvPr id="5" name="TextBox 4"/>
          <p:cNvSpPr txBox="1"/>
          <p:nvPr/>
        </p:nvSpPr>
        <p:spPr>
          <a:xfrm>
            <a:off x="6164753" y="1373083"/>
            <a:ext cx="5892384" cy="3539430"/>
          </a:xfrm>
          <a:prstGeom prst="rect">
            <a:avLst/>
          </a:prstGeom>
          <a:noFill/>
        </p:spPr>
        <p:txBody>
          <a:bodyPr wrap="square" rtlCol="0">
            <a:spAutoFit/>
          </a:bodyPr>
          <a:lstStyle/>
          <a:p>
            <a:r>
              <a:rPr lang="en-US" sz="2800" b="1" dirty="0" smtClean="0">
                <a:cs typeface="Arial" panose="020B0604020202020204" pitchFamily="34" charset="0"/>
              </a:rPr>
              <a:t>Excluded due to incomplete entries</a:t>
            </a:r>
          </a:p>
          <a:p>
            <a:r>
              <a:rPr lang="en-US" sz="2800" dirty="0"/>
              <a:t>Race information</a:t>
            </a:r>
          </a:p>
          <a:p>
            <a:r>
              <a:rPr lang="en-US" sz="2800" dirty="0"/>
              <a:t>Ethnicity</a:t>
            </a:r>
          </a:p>
          <a:p>
            <a:r>
              <a:rPr lang="en-US" sz="2800" dirty="0"/>
              <a:t>Religion/Cultural background</a:t>
            </a:r>
          </a:p>
          <a:p>
            <a:r>
              <a:rPr lang="en-US" sz="2800" dirty="0"/>
              <a:t>Immigration/Residence status</a:t>
            </a:r>
          </a:p>
          <a:p>
            <a:r>
              <a:rPr lang="en-US" sz="2800" dirty="0"/>
              <a:t>Nationality/Citizenship </a:t>
            </a:r>
          </a:p>
          <a:p>
            <a:r>
              <a:rPr lang="en-US" sz="2800" dirty="0"/>
              <a:t>Living in stable housing</a:t>
            </a:r>
          </a:p>
          <a:p>
            <a:pPr marL="285750" indent="-285750">
              <a:buFont typeface="Arial" panose="020B0604020202020204" pitchFamily="34" charset="0"/>
              <a:buChar char="•"/>
            </a:pPr>
            <a:endParaRPr lang="en-US" sz="2800" dirty="0" smtClean="0">
              <a:latin typeface="Arial" panose="020B0604020202020204" pitchFamily="34" charset="0"/>
              <a:cs typeface="Arial" panose="020B0604020202020204" pitchFamily="34" charset="0"/>
            </a:endParaRPr>
          </a:p>
        </p:txBody>
      </p:sp>
      <p:sp>
        <p:nvSpPr>
          <p:cNvPr id="4" name="TextBox 3"/>
          <p:cNvSpPr txBox="1"/>
          <p:nvPr/>
        </p:nvSpPr>
        <p:spPr>
          <a:xfrm>
            <a:off x="554636" y="1353604"/>
            <a:ext cx="4691921" cy="461665"/>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Variables used</a:t>
            </a:r>
            <a:endParaRPr lang="en-CA"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61125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40342"/>
          </a:xfrm>
        </p:spPr>
        <p:txBody>
          <a:bodyPr>
            <a:normAutofit/>
          </a:bodyPr>
          <a:lstStyle/>
          <a:p>
            <a:pPr lvl="0"/>
            <a:r>
              <a:rPr lang="en-US" dirty="0"/>
              <a:t>Obtain administrative data out of </a:t>
            </a:r>
            <a:r>
              <a:rPr lang="en-US" dirty="0" smtClean="0"/>
              <a:t>Paris</a:t>
            </a:r>
            <a:endParaRPr lang="en-US" dirty="0"/>
          </a:p>
        </p:txBody>
      </p:sp>
      <p:sp>
        <p:nvSpPr>
          <p:cNvPr id="3" name="Content Placeholder 2"/>
          <p:cNvSpPr>
            <a:spLocks noGrp="1"/>
          </p:cNvSpPr>
          <p:nvPr>
            <p:ph idx="1"/>
          </p:nvPr>
        </p:nvSpPr>
        <p:spPr>
          <a:xfrm>
            <a:off x="634181" y="1659467"/>
            <a:ext cx="10719619" cy="4517496"/>
          </a:xfrm>
        </p:spPr>
        <p:txBody>
          <a:bodyPr>
            <a:normAutofit/>
          </a:bodyPr>
          <a:lstStyle/>
          <a:p>
            <a:r>
              <a:rPr lang="en-US" dirty="0" smtClean="0"/>
              <a:t>Through exploration of the front end of Paris and the backend Paris SQL developer,</a:t>
            </a:r>
          </a:p>
          <a:p>
            <a:pPr lvl="1"/>
            <a:r>
              <a:rPr lang="en-US" dirty="0"/>
              <a:t>Identified Paris tables containing relevant </a:t>
            </a:r>
            <a:r>
              <a:rPr lang="en-US" dirty="0" smtClean="0"/>
              <a:t>variables.</a:t>
            </a:r>
            <a:endParaRPr lang="en-US" dirty="0"/>
          </a:p>
          <a:p>
            <a:pPr lvl="1"/>
            <a:r>
              <a:rPr lang="en-US" dirty="0"/>
              <a:t>Conducted joins to extract and combine data from different </a:t>
            </a:r>
            <a:r>
              <a:rPr lang="en-US" dirty="0" smtClean="0"/>
              <a:t>tables.</a:t>
            </a:r>
            <a:endParaRPr lang="en-US" dirty="0"/>
          </a:p>
          <a:p>
            <a:pPr lvl="1"/>
            <a:r>
              <a:rPr lang="en-US" dirty="0"/>
              <a:t>Defined appropriate date fields and syntax for pulling </a:t>
            </a:r>
            <a:r>
              <a:rPr lang="en-US" dirty="0" smtClean="0"/>
              <a:t>prenatal registration and care plan assessment information</a:t>
            </a:r>
            <a:endParaRPr lang="en-US" dirty="0"/>
          </a:p>
          <a:p>
            <a:pPr lvl="1"/>
            <a:r>
              <a:rPr lang="en-US" dirty="0"/>
              <a:t>Extracted data from Paris </a:t>
            </a:r>
            <a:r>
              <a:rPr lang="en-US" dirty="0" smtClean="0"/>
              <a:t>with assessment dates for FY 2022/23           (1</a:t>
            </a:r>
            <a:r>
              <a:rPr lang="en-US" baseline="30000" dirty="0" smtClean="0"/>
              <a:t>st</a:t>
            </a:r>
            <a:r>
              <a:rPr lang="en-US" dirty="0" smtClean="0"/>
              <a:t> April 2022 – 31</a:t>
            </a:r>
            <a:r>
              <a:rPr lang="en-US" baseline="30000" dirty="0" smtClean="0"/>
              <a:t>st</a:t>
            </a:r>
            <a:r>
              <a:rPr lang="en-US" dirty="0" smtClean="0"/>
              <a:t> March 2023</a:t>
            </a:r>
            <a:r>
              <a:rPr lang="en-US" dirty="0"/>
              <a:t>)</a:t>
            </a:r>
          </a:p>
          <a:p>
            <a:pPr lvl="1"/>
            <a:endParaRPr lang="en-US" dirty="0" smtClean="0"/>
          </a:p>
          <a:p>
            <a:r>
              <a:rPr lang="en-US" dirty="0" smtClean="0"/>
              <a:t>Collaborated </a:t>
            </a:r>
            <a:r>
              <a:rPr lang="en-US" dirty="0"/>
              <a:t>with </a:t>
            </a:r>
            <a:r>
              <a:rPr lang="en-US" dirty="0" smtClean="0"/>
              <a:t>Epidemiologist </a:t>
            </a:r>
            <a:r>
              <a:rPr lang="en-US" dirty="0"/>
              <a:t>and </a:t>
            </a:r>
            <a:r>
              <a:rPr lang="en-US" dirty="0" smtClean="0"/>
              <a:t>Public Health Informatics </a:t>
            </a:r>
            <a:r>
              <a:rPr lang="en-US" dirty="0"/>
              <a:t>team to check SQL </a:t>
            </a:r>
            <a:r>
              <a:rPr lang="en-US" dirty="0" smtClean="0"/>
              <a:t>query.</a:t>
            </a:r>
            <a:endParaRPr lang="en-US" dirty="0"/>
          </a:p>
          <a:p>
            <a:endParaRPr lang="en-US" dirty="0" smtClean="0"/>
          </a:p>
          <a:p>
            <a:pPr lvl="1"/>
            <a:endParaRPr lang="en-US" dirty="0"/>
          </a:p>
        </p:txBody>
      </p:sp>
    </p:spTree>
    <p:extLst>
      <p:ext uri="{BB962C8B-B14F-4D97-AF65-F5344CB8AC3E}">
        <p14:creationId xmlns:p14="http://schemas.microsoft.com/office/powerpoint/2010/main" val="13931799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Use R statistical </a:t>
            </a:r>
            <a:r>
              <a:rPr lang="en-US" dirty="0" smtClean="0"/>
              <a:t>software for data organization and demographic comparison</a:t>
            </a:r>
            <a:endParaRPr lang="en-CA" dirty="0"/>
          </a:p>
        </p:txBody>
      </p:sp>
      <p:sp>
        <p:nvSpPr>
          <p:cNvPr id="3" name="Content Placeholder 2"/>
          <p:cNvSpPr>
            <a:spLocks noGrp="1"/>
          </p:cNvSpPr>
          <p:nvPr>
            <p:ph idx="1"/>
          </p:nvPr>
        </p:nvSpPr>
        <p:spPr/>
        <p:txBody>
          <a:bodyPr>
            <a:normAutofit/>
          </a:bodyPr>
          <a:lstStyle/>
          <a:p>
            <a:pPr lvl="0"/>
            <a:r>
              <a:rPr lang="en-US" dirty="0"/>
              <a:t>Data extracted contained many duplicates due to the linking of data tables</a:t>
            </a:r>
            <a:r>
              <a:rPr lang="en-US" dirty="0" smtClean="0"/>
              <a:t>. </a:t>
            </a:r>
            <a:endParaRPr lang="en-CA" dirty="0"/>
          </a:p>
          <a:p>
            <a:r>
              <a:rPr lang="en-US" dirty="0" smtClean="0"/>
              <a:t>De-duplicated tables were cleaned and restructured to ensure proper analysis using various R functions.</a:t>
            </a:r>
          </a:p>
          <a:p>
            <a:r>
              <a:rPr lang="en-US" dirty="0" smtClean="0"/>
              <a:t>Age of the client from the date of assessment was created and calculated.</a:t>
            </a:r>
          </a:p>
          <a:p>
            <a:endParaRPr lang="en-US" dirty="0" smtClean="0"/>
          </a:p>
          <a:p>
            <a:endParaRPr lang="en-CA" dirty="0"/>
          </a:p>
        </p:txBody>
      </p:sp>
    </p:spTree>
    <p:extLst>
      <p:ext uri="{BB962C8B-B14F-4D97-AF65-F5344CB8AC3E}">
        <p14:creationId xmlns:p14="http://schemas.microsoft.com/office/powerpoint/2010/main" val="10602958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CA" dirty="0" smtClean="0"/>
              <a:t>Findings</a:t>
            </a:r>
            <a:endParaRPr lang="en-CA" dirty="0"/>
          </a:p>
        </p:txBody>
      </p:sp>
    </p:spTree>
    <p:extLst>
      <p:ext uri="{BB962C8B-B14F-4D97-AF65-F5344CB8AC3E}">
        <p14:creationId xmlns:p14="http://schemas.microsoft.com/office/powerpoint/2010/main" val="26092012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851" y="94890"/>
            <a:ext cx="11020736" cy="5639850"/>
          </a:xfrm>
          <a:prstGeom prst="rect">
            <a:avLst/>
          </a:prstGeom>
        </p:spPr>
      </p:pic>
      <p:sp>
        <p:nvSpPr>
          <p:cNvPr id="8" name="Rectangle 7"/>
          <p:cNvSpPr/>
          <p:nvPr/>
        </p:nvSpPr>
        <p:spPr>
          <a:xfrm>
            <a:off x="370936" y="2009955"/>
            <a:ext cx="2139351" cy="3191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85000"/>
                    <a:lumOff val="15000"/>
                  </a:schemeClr>
                </a:solidFill>
                <a:latin typeface="Arial Narrow" panose="020B0606020202030204" pitchFamily="34" charset="0"/>
              </a:rPr>
              <a:t>Little interest in </a:t>
            </a:r>
            <a:r>
              <a:rPr lang="en-US" sz="1600" dirty="0" smtClean="0">
                <a:solidFill>
                  <a:schemeClr val="tx1">
                    <a:lumMod val="85000"/>
                    <a:lumOff val="15000"/>
                  </a:schemeClr>
                </a:solidFill>
                <a:latin typeface="Arial Narrow" panose="020B0606020202030204" pitchFamily="34" charset="0"/>
              </a:rPr>
              <a:t>activities</a:t>
            </a:r>
            <a:endParaRPr lang="en-CA" sz="1600" dirty="0"/>
          </a:p>
        </p:txBody>
      </p:sp>
      <p:sp>
        <p:nvSpPr>
          <p:cNvPr id="2" name="Rectangle 1"/>
          <p:cNvSpPr/>
          <p:nvPr/>
        </p:nvSpPr>
        <p:spPr>
          <a:xfrm>
            <a:off x="10914442" y="3645074"/>
            <a:ext cx="509585" cy="1940180"/>
          </a:xfrm>
          <a:prstGeom prst="rect">
            <a:avLst/>
          </a:prstGeom>
          <a:noFill/>
          <a:ln w="57150">
            <a:solidFill>
              <a:srgbClr val="074B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p:cNvSpPr/>
          <p:nvPr/>
        </p:nvSpPr>
        <p:spPr>
          <a:xfrm>
            <a:off x="10893662" y="1555408"/>
            <a:ext cx="530365" cy="161367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Rectangle 2"/>
          <p:cNvSpPr/>
          <p:nvPr/>
        </p:nvSpPr>
        <p:spPr>
          <a:xfrm>
            <a:off x="4833257" y="1555408"/>
            <a:ext cx="1436914" cy="402984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Redacted</a:t>
            </a:r>
            <a:endParaRPr lang="en-CA"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7645730" y="1555408"/>
            <a:ext cx="1436914" cy="402984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n w="0"/>
                <a:solidFill>
                  <a:schemeClr val="tx1"/>
                </a:solidFill>
                <a:effectLst>
                  <a:outerShdw blurRad="38100" dist="19050" dir="2700000" algn="tl" rotWithShape="0">
                    <a:schemeClr val="dk1">
                      <a:alpha val="40000"/>
                    </a:schemeClr>
                  </a:outerShdw>
                </a:effectLst>
              </a:rPr>
              <a:t>Redacted</a:t>
            </a:r>
            <a:endParaRPr lang="en-CA"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785155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894" y="109502"/>
            <a:ext cx="11685863" cy="6748498"/>
          </a:xfrm>
          <a:prstGeom prst="rect">
            <a:avLst/>
          </a:prstGeom>
        </p:spPr>
      </p:pic>
      <p:sp>
        <p:nvSpPr>
          <p:cNvPr id="2" name="TextBox 1"/>
          <p:cNvSpPr txBox="1"/>
          <p:nvPr/>
        </p:nvSpPr>
        <p:spPr>
          <a:xfrm>
            <a:off x="8802847" y="4305064"/>
            <a:ext cx="2758190" cy="1477328"/>
          </a:xfrm>
          <a:prstGeom prst="rect">
            <a:avLst/>
          </a:prstGeom>
          <a:noFill/>
        </p:spPr>
        <p:txBody>
          <a:bodyPr wrap="square" rtlCol="0">
            <a:spAutoFit/>
          </a:bodyPr>
          <a:lstStyle/>
          <a:p>
            <a:r>
              <a:rPr lang="en-US" dirty="0" smtClean="0"/>
              <a:t>Note that those in Pathway A and C are considered high priority and the nursing assessment is completed in the home</a:t>
            </a:r>
            <a:endParaRPr lang="en-CA" dirty="0"/>
          </a:p>
        </p:txBody>
      </p:sp>
    </p:spTree>
    <p:extLst>
      <p:ext uri="{BB962C8B-B14F-4D97-AF65-F5344CB8AC3E}">
        <p14:creationId xmlns:p14="http://schemas.microsoft.com/office/powerpoint/2010/main" val="17088146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4459" y="105585"/>
            <a:ext cx="11017540" cy="7345027"/>
          </a:xfrm>
          <a:prstGeom prst="rect">
            <a:avLst/>
          </a:prstGeom>
        </p:spPr>
      </p:pic>
      <p:sp>
        <p:nvSpPr>
          <p:cNvPr id="7" name="Rectangle 6"/>
          <p:cNvSpPr/>
          <p:nvPr/>
        </p:nvSpPr>
        <p:spPr>
          <a:xfrm>
            <a:off x="907982" y="1266654"/>
            <a:ext cx="2214694" cy="3187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50" dirty="0">
                <a:solidFill>
                  <a:schemeClr val="tx1">
                    <a:lumMod val="65000"/>
                    <a:lumOff val="35000"/>
                  </a:schemeClr>
                </a:solidFill>
              </a:rPr>
              <a:t>Little interest in activities</a:t>
            </a:r>
            <a:endParaRPr lang="en-CA" sz="1550" dirty="0">
              <a:solidFill>
                <a:schemeClr val="tx1">
                  <a:lumMod val="65000"/>
                  <a:lumOff val="35000"/>
                </a:schemeClr>
              </a:solidFill>
            </a:endParaRPr>
          </a:p>
        </p:txBody>
      </p:sp>
      <p:sp>
        <p:nvSpPr>
          <p:cNvPr id="6" name="TextBox 5"/>
          <p:cNvSpPr txBox="1"/>
          <p:nvPr/>
        </p:nvSpPr>
        <p:spPr>
          <a:xfrm>
            <a:off x="1302475" y="5379514"/>
            <a:ext cx="1820201" cy="332529"/>
          </a:xfrm>
          <a:prstGeom prst="rect">
            <a:avLst/>
          </a:prstGeom>
          <a:solidFill>
            <a:schemeClr val="bg1"/>
          </a:solidFill>
        </p:spPr>
        <p:txBody>
          <a:bodyPr wrap="square" lIns="0" rIns="0" rtlCol="0">
            <a:spAutoFit/>
          </a:bodyPr>
          <a:lstStyle/>
          <a:p>
            <a:r>
              <a:rPr lang="en-US" sz="1550" dirty="0" smtClean="0">
                <a:solidFill>
                  <a:schemeClr val="tx1">
                    <a:lumMod val="65000"/>
                    <a:lumOff val="35000"/>
                  </a:schemeClr>
                </a:solidFill>
              </a:rPr>
              <a:t>Did not complete HS</a:t>
            </a:r>
            <a:endParaRPr lang="en-CA" sz="1550" dirty="0">
              <a:solidFill>
                <a:schemeClr val="tx1">
                  <a:lumMod val="65000"/>
                  <a:lumOff val="35000"/>
                </a:schemeClr>
              </a:solidFill>
            </a:endParaRPr>
          </a:p>
        </p:txBody>
      </p:sp>
      <p:sp>
        <p:nvSpPr>
          <p:cNvPr id="2" name="Rectangle 1"/>
          <p:cNvSpPr/>
          <p:nvPr/>
        </p:nvSpPr>
        <p:spPr>
          <a:xfrm>
            <a:off x="128016" y="5982627"/>
            <a:ext cx="2994660" cy="320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smtClean="0">
                <a:solidFill>
                  <a:schemeClr val="bg2">
                    <a:lumMod val="50000"/>
                  </a:schemeClr>
                </a:solidFill>
              </a:rPr>
              <a:t>Did not have someone to talk to</a:t>
            </a:r>
            <a:endParaRPr lang="en-CA" sz="1600" dirty="0">
              <a:solidFill>
                <a:schemeClr val="bg2">
                  <a:lumMod val="50000"/>
                </a:schemeClr>
              </a:solidFill>
            </a:endParaRPr>
          </a:p>
        </p:txBody>
      </p:sp>
    </p:spTree>
    <p:extLst>
      <p:ext uri="{BB962C8B-B14F-4D97-AF65-F5344CB8AC3E}">
        <p14:creationId xmlns:p14="http://schemas.microsoft.com/office/powerpoint/2010/main" val="16454993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411060" y="4284416"/>
            <a:ext cx="440422" cy="265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753299" y="5461234"/>
            <a:ext cx="33556" cy="6123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20" idx="0"/>
          </p:cNvCxnSpPr>
          <p:nvPr/>
        </p:nvCxnSpPr>
        <p:spPr>
          <a:xfrm flipH="1">
            <a:off x="659054" y="6037195"/>
            <a:ext cx="121640" cy="433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525086" y="5746459"/>
            <a:ext cx="188752" cy="363611"/>
          </a:xfrm>
          <a:prstGeom prst="line">
            <a:avLst/>
          </a:prstGeom>
        </p:spPr>
        <p:style>
          <a:lnRef idx="1">
            <a:schemeClr val="accent1"/>
          </a:lnRef>
          <a:fillRef idx="0">
            <a:schemeClr val="accent1"/>
          </a:fillRef>
          <a:effectRef idx="0">
            <a:schemeClr val="accent1"/>
          </a:effectRef>
          <a:fontRef idx="minor">
            <a:schemeClr val="tx1"/>
          </a:fontRef>
        </p:style>
      </p:cxnSp>
      <p:pic>
        <p:nvPicPr>
          <p:cNvPr id="32" name="Picture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6379" y="-748988"/>
            <a:ext cx="11975284" cy="8263306"/>
          </a:xfrm>
          <a:prstGeom prst="rect">
            <a:avLst/>
          </a:prstGeom>
        </p:spPr>
      </p:pic>
      <p:sp>
        <p:nvSpPr>
          <p:cNvPr id="2" name="Rectangle 1"/>
          <p:cNvSpPr/>
          <p:nvPr/>
        </p:nvSpPr>
        <p:spPr>
          <a:xfrm>
            <a:off x="5561901" y="2759978"/>
            <a:ext cx="788565" cy="2013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smtClean="0">
                <a:solidFill>
                  <a:schemeClr val="tx1"/>
                </a:solidFill>
              </a:rPr>
              <a:t>Hope</a:t>
            </a:r>
            <a:endParaRPr lang="en-CA" sz="1600" dirty="0">
              <a:solidFill>
                <a:schemeClr val="tx1"/>
              </a:solidFill>
            </a:endParaRPr>
          </a:p>
        </p:txBody>
      </p:sp>
      <p:sp>
        <p:nvSpPr>
          <p:cNvPr id="6" name="Rectangle 5"/>
          <p:cNvSpPr/>
          <p:nvPr/>
        </p:nvSpPr>
        <p:spPr>
          <a:xfrm>
            <a:off x="3028426" y="2869036"/>
            <a:ext cx="1979802" cy="2516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smtClean="0">
                <a:solidFill>
                  <a:schemeClr val="tx1"/>
                </a:solidFill>
              </a:rPr>
              <a:t>Agassiz/Harrison</a:t>
            </a:r>
            <a:endParaRPr lang="en-CA" sz="1600" dirty="0">
              <a:solidFill>
                <a:schemeClr val="tx1"/>
              </a:solidFill>
            </a:endParaRPr>
          </a:p>
        </p:txBody>
      </p:sp>
      <p:sp>
        <p:nvSpPr>
          <p:cNvPr id="5" name="Rectangle 4"/>
          <p:cNvSpPr/>
          <p:nvPr/>
        </p:nvSpPr>
        <p:spPr>
          <a:xfrm>
            <a:off x="4580390" y="5310232"/>
            <a:ext cx="1174458" cy="3020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smtClean="0">
                <a:solidFill>
                  <a:schemeClr val="tx1"/>
                </a:solidFill>
              </a:rPr>
              <a:t>Chilliwack</a:t>
            </a:r>
            <a:endParaRPr lang="en-CA" sz="1600" dirty="0">
              <a:solidFill>
                <a:schemeClr val="tx1"/>
              </a:solidFill>
            </a:endParaRPr>
          </a:p>
        </p:txBody>
      </p:sp>
      <p:sp>
        <p:nvSpPr>
          <p:cNvPr id="7" name="Rectangle 6"/>
          <p:cNvSpPr/>
          <p:nvPr/>
        </p:nvSpPr>
        <p:spPr>
          <a:xfrm>
            <a:off x="2963411" y="4690192"/>
            <a:ext cx="1031846" cy="2411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smtClean="0">
                <a:solidFill>
                  <a:schemeClr val="tx1"/>
                </a:solidFill>
              </a:rPr>
              <a:t>Mission</a:t>
            </a:r>
            <a:endParaRPr lang="en-CA" sz="1600" dirty="0">
              <a:solidFill>
                <a:schemeClr val="tx1"/>
              </a:solidFill>
            </a:endParaRPr>
          </a:p>
        </p:txBody>
      </p:sp>
      <p:sp>
        <p:nvSpPr>
          <p:cNvPr id="8" name="Rectangle 7"/>
          <p:cNvSpPr/>
          <p:nvPr/>
        </p:nvSpPr>
        <p:spPr>
          <a:xfrm>
            <a:off x="2871132" y="5673680"/>
            <a:ext cx="1124125" cy="2768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500" dirty="0" smtClean="0">
                <a:solidFill>
                  <a:schemeClr val="tx1"/>
                </a:solidFill>
              </a:rPr>
              <a:t>Abbotsford</a:t>
            </a:r>
            <a:endParaRPr lang="en-CA" sz="1500" dirty="0">
              <a:solidFill>
                <a:schemeClr val="tx1"/>
              </a:solidFill>
            </a:endParaRPr>
          </a:p>
        </p:txBody>
      </p:sp>
      <p:sp>
        <p:nvSpPr>
          <p:cNvPr id="15" name="Rectangle 14"/>
          <p:cNvSpPr/>
          <p:nvPr/>
        </p:nvSpPr>
        <p:spPr>
          <a:xfrm>
            <a:off x="2212080" y="4485146"/>
            <a:ext cx="775982" cy="7489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smtClean="0">
                <a:solidFill>
                  <a:schemeClr val="tx1"/>
                </a:solidFill>
              </a:rPr>
              <a:t>Maple Ridge</a:t>
            </a:r>
            <a:endParaRPr lang="en-CA" sz="1600" dirty="0">
              <a:solidFill>
                <a:schemeClr val="tx1"/>
              </a:solidFill>
            </a:endParaRPr>
          </a:p>
        </p:txBody>
      </p:sp>
      <p:sp>
        <p:nvSpPr>
          <p:cNvPr id="25" name="Rectangle 24"/>
          <p:cNvSpPr/>
          <p:nvPr/>
        </p:nvSpPr>
        <p:spPr>
          <a:xfrm>
            <a:off x="2214694" y="5501575"/>
            <a:ext cx="817929" cy="2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smtClean="0">
                <a:solidFill>
                  <a:schemeClr val="tx1"/>
                </a:solidFill>
              </a:rPr>
              <a:t>Langley</a:t>
            </a:r>
            <a:endParaRPr lang="en-CA" sz="1600" dirty="0">
              <a:solidFill>
                <a:schemeClr val="tx1"/>
              </a:solidFill>
            </a:endParaRPr>
          </a:p>
        </p:txBody>
      </p:sp>
      <p:sp>
        <p:nvSpPr>
          <p:cNvPr id="17" name="Rectangle 16"/>
          <p:cNvSpPr/>
          <p:nvPr/>
        </p:nvSpPr>
        <p:spPr>
          <a:xfrm>
            <a:off x="1465459" y="6397921"/>
            <a:ext cx="746621" cy="3020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smtClean="0">
                <a:solidFill>
                  <a:schemeClr val="tx1"/>
                </a:solidFill>
              </a:rPr>
              <a:t>Surrey</a:t>
            </a:r>
            <a:endParaRPr lang="en-CA" sz="1600" dirty="0">
              <a:solidFill>
                <a:schemeClr val="tx1"/>
              </a:solidFill>
            </a:endParaRPr>
          </a:p>
        </p:txBody>
      </p:sp>
      <p:sp>
        <p:nvSpPr>
          <p:cNvPr id="13" name="Rectangle 12"/>
          <p:cNvSpPr/>
          <p:nvPr/>
        </p:nvSpPr>
        <p:spPr>
          <a:xfrm>
            <a:off x="1552739" y="4098181"/>
            <a:ext cx="897622" cy="24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500" dirty="0" smtClean="0">
                <a:solidFill>
                  <a:schemeClr val="tx1"/>
                </a:solidFill>
              </a:rPr>
              <a:t>Tri-cities</a:t>
            </a:r>
            <a:endParaRPr lang="en-CA" sz="1500" dirty="0">
              <a:solidFill>
                <a:schemeClr val="tx1"/>
              </a:solidFill>
            </a:endParaRPr>
          </a:p>
        </p:txBody>
      </p:sp>
      <p:sp>
        <p:nvSpPr>
          <p:cNvPr id="20" name="Rectangle 19"/>
          <p:cNvSpPr/>
          <p:nvPr/>
        </p:nvSpPr>
        <p:spPr>
          <a:xfrm>
            <a:off x="327689" y="6470804"/>
            <a:ext cx="662730" cy="2291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smtClean="0">
                <a:solidFill>
                  <a:schemeClr val="tx1"/>
                </a:solidFill>
              </a:rPr>
              <a:t>Delta</a:t>
            </a:r>
            <a:endParaRPr lang="en-CA" sz="1600" dirty="0">
              <a:solidFill>
                <a:schemeClr val="tx1"/>
              </a:solidFill>
            </a:endParaRPr>
          </a:p>
        </p:txBody>
      </p:sp>
      <p:sp>
        <p:nvSpPr>
          <p:cNvPr id="11" name="Rectangle 10"/>
          <p:cNvSpPr/>
          <p:nvPr/>
        </p:nvSpPr>
        <p:spPr>
          <a:xfrm>
            <a:off x="210243" y="4555968"/>
            <a:ext cx="897622" cy="254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smtClean="0">
                <a:solidFill>
                  <a:schemeClr val="tx1"/>
                </a:solidFill>
              </a:rPr>
              <a:t>Burnaby</a:t>
            </a:r>
            <a:endParaRPr lang="en-CA" sz="1600" dirty="0">
              <a:solidFill>
                <a:schemeClr val="tx1"/>
              </a:solidFill>
            </a:endParaRPr>
          </a:p>
        </p:txBody>
      </p:sp>
      <p:cxnSp>
        <p:nvCxnSpPr>
          <p:cNvPr id="34" name="Straight Connector 33"/>
          <p:cNvCxnSpPr/>
          <p:nvPr/>
        </p:nvCxnSpPr>
        <p:spPr>
          <a:xfrm>
            <a:off x="719874" y="4789710"/>
            <a:ext cx="401855" cy="193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690512" y="6110070"/>
            <a:ext cx="195044" cy="389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1721495" y="6037195"/>
            <a:ext cx="31804" cy="46060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91324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3686" y="287784"/>
            <a:ext cx="10280145" cy="6429810"/>
          </a:xfrm>
          <a:prstGeom prst="rect">
            <a:avLst/>
          </a:prstGeom>
        </p:spPr>
      </p:pic>
    </p:spTree>
    <p:extLst>
      <p:ext uri="{BB962C8B-B14F-4D97-AF65-F5344CB8AC3E}">
        <p14:creationId xmlns:p14="http://schemas.microsoft.com/office/powerpoint/2010/main" val="19092144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CA" dirty="0" smtClean="0"/>
              <a:t>Background</a:t>
            </a:r>
            <a:endParaRPr lang="en-CA" dirty="0"/>
          </a:p>
        </p:txBody>
      </p:sp>
    </p:spTree>
    <p:extLst>
      <p:ext uri="{BB962C8B-B14F-4D97-AF65-F5344CB8AC3E}">
        <p14:creationId xmlns:p14="http://schemas.microsoft.com/office/powerpoint/2010/main" val="42677729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a:graphicFrameLocks/>
          </p:cNvGraphicFramePr>
          <p:nvPr>
            <p:extLst>
              <p:ext uri="{D42A27DB-BD31-4B8C-83A1-F6EECF244321}">
                <p14:modId xmlns:p14="http://schemas.microsoft.com/office/powerpoint/2010/main" val="2068270587"/>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3"/>
          </a:graphicData>
        </a:graphic>
      </p:graphicFrame>
      <p:sp>
        <p:nvSpPr>
          <p:cNvPr id="2" name="Rectangle 1"/>
          <p:cNvSpPr/>
          <p:nvPr/>
        </p:nvSpPr>
        <p:spPr>
          <a:xfrm>
            <a:off x="2323740" y="4838470"/>
            <a:ext cx="1394085" cy="5246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2">
                    <a:lumMod val="50000"/>
                  </a:schemeClr>
                </a:solidFill>
              </a:rPr>
              <a:t>2019/20</a:t>
            </a:r>
            <a:endParaRPr lang="en-CA" sz="2400" dirty="0">
              <a:solidFill>
                <a:schemeClr val="bg2">
                  <a:lumMod val="50000"/>
                </a:schemeClr>
              </a:solidFill>
            </a:endParaRPr>
          </a:p>
        </p:txBody>
      </p:sp>
      <p:cxnSp>
        <p:nvCxnSpPr>
          <p:cNvPr id="4" name="Straight Connector 3"/>
          <p:cNvCxnSpPr/>
          <p:nvPr/>
        </p:nvCxnSpPr>
        <p:spPr>
          <a:xfrm flipV="1">
            <a:off x="3245370" y="989352"/>
            <a:ext cx="0" cy="3627619"/>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600086" y="555437"/>
            <a:ext cx="1618938" cy="646331"/>
          </a:xfrm>
          <a:prstGeom prst="rect">
            <a:avLst/>
          </a:prstGeom>
          <a:noFill/>
        </p:spPr>
        <p:txBody>
          <a:bodyPr wrap="square" rtlCol="0">
            <a:spAutoFit/>
          </a:bodyPr>
          <a:lstStyle/>
          <a:p>
            <a:r>
              <a:rPr lang="en-US" dirty="0" smtClean="0"/>
              <a:t>First case of COVID in BC</a:t>
            </a:r>
            <a:endParaRPr lang="en-CA" dirty="0"/>
          </a:p>
        </p:txBody>
      </p:sp>
      <p:sp>
        <p:nvSpPr>
          <p:cNvPr id="3" name="Rectangle 2"/>
          <p:cNvSpPr/>
          <p:nvPr/>
        </p:nvSpPr>
        <p:spPr>
          <a:xfrm>
            <a:off x="7435650" y="4911821"/>
            <a:ext cx="1263111" cy="3779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smtClean="0">
                <a:solidFill>
                  <a:schemeClr val="bg2">
                    <a:lumMod val="50000"/>
                  </a:schemeClr>
                </a:solidFill>
              </a:rPr>
              <a:t>2021/22</a:t>
            </a:r>
            <a:endParaRPr lang="en-CA" sz="2400" dirty="0">
              <a:solidFill>
                <a:schemeClr val="bg2">
                  <a:lumMod val="50000"/>
                </a:schemeClr>
              </a:solidFill>
            </a:endParaRPr>
          </a:p>
        </p:txBody>
      </p:sp>
    </p:spTree>
    <p:extLst>
      <p:ext uri="{BB962C8B-B14F-4D97-AF65-F5344CB8AC3E}">
        <p14:creationId xmlns:p14="http://schemas.microsoft.com/office/powerpoint/2010/main" val="4575354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8311" y="531081"/>
            <a:ext cx="10318044" cy="758195"/>
          </a:xfrm>
        </p:spPr>
        <p:txBody>
          <a:bodyPr>
            <a:normAutofit fontScale="90000"/>
          </a:bodyPr>
          <a:lstStyle/>
          <a:p>
            <a:r>
              <a:rPr lang="en-CA" dirty="0" smtClean="0"/>
              <a:t>Summary of comparative results</a:t>
            </a:r>
            <a:endParaRPr lang="en-CA" dirty="0"/>
          </a:p>
        </p:txBody>
      </p:sp>
      <p:sp>
        <p:nvSpPr>
          <p:cNvPr id="3" name="Subtitle 2"/>
          <p:cNvSpPr>
            <a:spLocks noGrp="1"/>
          </p:cNvSpPr>
          <p:nvPr>
            <p:ph type="subTitle" idx="1"/>
          </p:nvPr>
        </p:nvSpPr>
        <p:spPr>
          <a:xfrm>
            <a:off x="329784" y="1289276"/>
            <a:ext cx="11100216" cy="5404822"/>
          </a:xfrm>
        </p:spPr>
        <p:txBody>
          <a:bodyPr>
            <a:noAutofit/>
          </a:bodyPr>
          <a:lstStyle/>
          <a:p>
            <a:pPr algn="l"/>
            <a:r>
              <a:rPr lang="en-US" dirty="0"/>
              <a:t>For prenatal registrants that qualified for BB services</a:t>
            </a:r>
            <a:r>
              <a:rPr lang="en-US" dirty="0" smtClean="0"/>
              <a:t>:</a:t>
            </a:r>
            <a:endParaRPr lang="en-US" dirty="0"/>
          </a:p>
          <a:p>
            <a:pPr marL="342900" indent="-342900" algn="l">
              <a:buFont typeface="Arial" panose="020B0604020202020204" pitchFamily="34" charset="0"/>
              <a:buChar char="•"/>
            </a:pPr>
            <a:r>
              <a:rPr lang="en-US" dirty="0"/>
              <a:t>Significant difference in </a:t>
            </a:r>
            <a:r>
              <a:rPr lang="en-US" dirty="0" smtClean="0"/>
              <a:t>proportion for those who </a:t>
            </a:r>
            <a:r>
              <a:rPr lang="en-US" b="1" dirty="0" smtClean="0"/>
              <a:t>Received </a:t>
            </a:r>
            <a:r>
              <a:rPr lang="en-US" b="1" dirty="0"/>
              <a:t>BB </a:t>
            </a:r>
            <a:r>
              <a:rPr lang="en-US" dirty="0"/>
              <a:t>services and those that </a:t>
            </a:r>
            <a:r>
              <a:rPr lang="en-US" b="1" dirty="0"/>
              <a:t>Did not Receive BB </a:t>
            </a:r>
            <a:r>
              <a:rPr lang="en-US" dirty="0"/>
              <a:t>across most </a:t>
            </a:r>
            <a:r>
              <a:rPr lang="en-US" dirty="0" smtClean="0"/>
              <a:t>sociodemographic </a:t>
            </a:r>
            <a:r>
              <a:rPr lang="en-US" dirty="0"/>
              <a:t>variables assessed.</a:t>
            </a:r>
          </a:p>
          <a:p>
            <a:pPr marL="342900" indent="-342900" algn="l">
              <a:buFont typeface="Arial" panose="020B0604020202020204" pitchFamily="34" charset="0"/>
              <a:buChar char="•"/>
            </a:pPr>
            <a:r>
              <a:rPr lang="en-US" dirty="0"/>
              <a:t>Almost double or higher receipt of services for those who smoke, are on income assistance, did not complete high school, have income difficulties, or don’t have someone to talk </a:t>
            </a:r>
            <a:r>
              <a:rPr lang="en-US" dirty="0" smtClean="0"/>
              <a:t>to.</a:t>
            </a:r>
            <a:endParaRPr lang="en-US" dirty="0"/>
          </a:p>
          <a:p>
            <a:pPr marL="342900" indent="-342900" algn="l">
              <a:buFont typeface="Arial" panose="020B0604020202020204" pitchFamily="34" charset="0"/>
              <a:buChar char="•"/>
            </a:pPr>
            <a:r>
              <a:rPr lang="en-US" dirty="0"/>
              <a:t>Areas with lower service uptake that may need improvement: first-time parent, little interest in doing things, depressed, and </a:t>
            </a:r>
            <a:r>
              <a:rPr lang="en-US" dirty="0" smtClean="0"/>
              <a:t>Aboriginal</a:t>
            </a:r>
            <a:r>
              <a:rPr lang="en-US" dirty="0"/>
              <a:t>.</a:t>
            </a:r>
          </a:p>
          <a:p>
            <a:pPr marL="342900" indent="-342900" algn="l">
              <a:buFont typeface="Arial" panose="020B0604020202020204" pitchFamily="34" charset="0"/>
              <a:buChar char="•"/>
            </a:pPr>
            <a:r>
              <a:rPr lang="en-US" dirty="0"/>
              <a:t>LHA’s with high proportion of clients not </a:t>
            </a:r>
            <a:r>
              <a:rPr lang="en-US" dirty="0" smtClean="0"/>
              <a:t>receiving care </a:t>
            </a:r>
            <a:r>
              <a:rPr lang="en-US" dirty="0"/>
              <a:t>services: Agassiz/Harrison, </a:t>
            </a:r>
            <a:r>
              <a:rPr lang="en-US" dirty="0" smtClean="0"/>
              <a:t>Surrey and </a:t>
            </a:r>
            <a:r>
              <a:rPr lang="en-US" dirty="0"/>
              <a:t>Langley</a:t>
            </a:r>
            <a:r>
              <a:rPr lang="en-US" dirty="0" smtClean="0"/>
              <a:t>.</a:t>
            </a:r>
            <a:endParaRPr lang="en-US" dirty="0"/>
          </a:p>
          <a:p>
            <a:pPr algn="l"/>
            <a:endParaRPr lang="en-US" dirty="0" smtClean="0"/>
          </a:p>
          <a:p>
            <a:pPr algn="l"/>
            <a:r>
              <a:rPr lang="en-US" dirty="0" smtClean="0"/>
              <a:t> </a:t>
            </a:r>
            <a:endParaRPr lang="en-US" b="1" dirty="0" smtClean="0"/>
          </a:p>
          <a:p>
            <a:pPr marL="342900" indent="-342900" algn="l">
              <a:buFont typeface="Arial" panose="020B0604020202020204" pitchFamily="34" charset="0"/>
              <a:buChar char="•"/>
            </a:pPr>
            <a:endParaRPr lang="en-US" b="1" dirty="0" smtClean="0"/>
          </a:p>
          <a:p>
            <a:pPr algn="l"/>
            <a:endParaRPr lang="en-US" b="1" dirty="0" smtClean="0"/>
          </a:p>
          <a:p>
            <a:pPr marL="342900" indent="-342900" algn="l">
              <a:buFont typeface="Arial" panose="020B0604020202020204" pitchFamily="34" charset="0"/>
              <a:buChar char="•"/>
            </a:pPr>
            <a:endParaRPr lang="en-US" b="1"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smtClean="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smtClean="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smtClean="0"/>
              <a:t>To be added statistical test results</a:t>
            </a:r>
            <a:endParaRPr lang="en-CA" dirty="0"/>
          </a:p>
        </p:txBody>
      </p:sp>
    </p:spTree>
    <p:extLst>
      <p:ext uri="{BB962C8B-B14F-4D97-AF65-F5344CB8AC3E}">
        <p14:creationId xmlns:p14="http://schemas.microsoft.com/office/powerpoint/2010/main" val="1651697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87525"/>
            <a:ext cx="9144000" cy="758195"/>
          </a:xfrm>
        </p:spPr>
        <p:txBody>
          <a:bodyPr>
            <a:normAutofit fontScale="90000"/>
          </a:bodyPr>
          <a:lstStyle/>
          <a:p>
            <a:r>
              <a:rPr lang="en-CA" dirty="0" smtClean="0"/>
              <a:t>Literature Review Procedure</a:t>
            </a:r>
            <a:endParaRPr lang="en-CA" dirty="0"/>
          </a:p>
        </p:txBody>
      </p:sp>
      <p:sp>
        <p:nvSpPr>
          <p:cNvPr id="3" name="Subtitle 2"/>
          <p:cNvSpPr>
            <a:spLocks noGrp="1"/>
          </p:cNvSpPr>
          <p:nvPr>
            <p:ph type="subTitle" idx="1"/>
          </p:nvPr>
        </p:nvSpPr>
        <p:spPr>
          <a:xfrm>
            <a:off x="762000" y="1461530"/>
            <a:ext cx="10668000" cy="5106837"/>
          </a:xfrm>
        </p:spPr>
        <p:txBody>
          <a:bodyPr>
            <a:normAutofit/>
          </a:bodyPr>
          <a:lstStyle/>
          <a:p>
            <a:pPr marL="342900" indent="-342900" algn="l">
              <a:buFont typeface="Arial" panose="020B0604020202020204" pitchFamily="34" charset="0"/>
              <a:buChar char="•"/>
            </a:pPr>
            <a:r>
              <a:rPr lang="en-US" dirty="0" smtClean="0"/>
              <a:t>Initially the Literature review looked at participation in Public Health nursing Programs but yielding few articles</a:t>
            </a:r>
          </a:p>
          <a:p>
            <a:pPr marL="342900" indent="-342900" algn="l">
              <a:buFont typeface="Arial" panose="020B0604020202020204" pitchFamily="34" charset="0"/>
              <a:buChar char="•"/>
            </a:pPr>
            <a:r>
              <a:rPr lang="en-US" dirty="0" smtClean="0"/>
              <a:t>Literature review was broadened to look at participation/attendance of pregnant mothers at prenatal care services.</a:t>
            </a:r>
          </a:p>
          <a:p>
            <a:pPr marL="342900" indent="-342900" algn="l">
              <a:buFont typeface="Arial" panose="020B0604020202020204" pitchFamily="34" charset="0"/>
              <a:buChar char="•"/>
            </a:pPr>
            <a:r>
              <a:rPr lang="en-US" dirty="0"/>
              <a:t>8 articles </a:t>
            </a:r>
            <a:r>
              <a:rPr lang="en-US" dirty="0" smtClean="0"/>
              <a:t>reviewed</a:t>
            </a:r>
          </a:p>
          <a:p>
            <a:pPr marL="342900" indent="-342900" algn="l">
              <a:buFont typeface="Arial" panose="020B0604020202020204" pitchFamily="34" charset="0"/>
              <a:buChar char="•"/>
            </a:pPr>
            <a:endParaRPr lang="en-US" dirty="0"/>
          </a:p>
          <a:p>
            <a:pPr algn="l"/>
            <a:r>
              <a:rPr lang="en-US" b="1" dirty="0"/>
              <a:t>Literature review </a:t>
            </a:r>
            <a:r>
              <a:rPr lang="en-US" b="1" dirty="0" smtClean="0"/>
              <a:t>question: </a:t>
            </a:r>
            <a:r>
              <a:rPr lang="en-US" dirty="0" smtClean="0"/>
              <a:t>Social determinants of health in relation to prenatal care utilization among pregnant individuals.</a:t>
            </a:r>
          </a:p>
          <a:p>
            <a:pPr algn="l"/>
            <a:r>
              <a:rPr lang="en-US" b="1" dirty="0" smtClean="0"/>
              <a:t>Population: </a:t>
            </a:r>
            <a:r>
              <a:rPr lang="en-US" dirty="0" smtClean="0"/>
              <a:t>Mothers(pregnant women/individuals, post-partum women/individuals)</a:t>
            </a:r>
          </a:p>
          <a:p>
            <a:pPr algn="l"/>
            <a:r>
              <a:rPr lang="en-US" b="1" dirty="0" smtClean="0"/>
              <a:t>Intervention/Exposure: </a:t>
            </a:r>
            <a:r>
              <a:rPr lang="en-US" dirty="0" smtClean="0"/>
              <a:t>Social Determinants of Health</a:t>
            </a:r>
          </a:p>
          <a:p>
            <a:pPr algn="l"/>
            <a:r>
              <a:rPr lang="en-US" b="1" dirty="0" smtClean="0"/>
              <a:t>Outcome: </a:t>
            </a:r>
            <a:r>
              <a:rPr lang="en-US" dirty="0" smtClean="0"/>
              <a:t>Prenatal Care</a:t>
            </a:r>
            <a:endParaRPr lang="en-CA" dirty="0"/>
          </a:p>
          <a:p>
            <a:pPr algn="l"/>
            <a:endParaRPr lang="en-US" dirty="0" smtClean="0"/>
          </a:p>
        </p:txBody>
      </p:sp>
    </p:spTree>
    <p:extLst>
      <p:ext uri="{BB962C8B-B14F-4D97-AF65-F5344CB8AC3E}">
        <p14:creationId xmlns:p14="http://schemas.microsoft.com/office/powerpoint/2010/main" val="40506245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87525"/>
            <a:ext cx="9144000" cy="758195"/>
          </a:xfrm>
        </p:spPr>
        <p:txBody>
          <a:bodyPr>
            <a:normAutofit fontScale="90000"/>
          </a:bodyPr>
          <a:lstStyle/>
          <a:p>
            <a:r>
              <a:rPr lang="en-CA" dirty="0" smtClean="0"/>
              <a:t>Literature Review Findings</a:t>
            </a:r>
            <a:endParaRPr lang="en-CA" dirty="0"/>
          </a:p>
        </p:txBody>
      </p:sp>
      <p:sp>
        <p:nvSpPr>
          <p:cNvPr id="3" name="Subtitle 2"/>
          <p:cNvSpPr>
            <a:spLocks noGrp="1"/>
          </p:cNvSpPr>
          <p:nvPr>
            <p:ph type="subTitle" idx="1"/>
          </p:nvPr>
        </p:nvSpPr>
        <p:spPr>
          <a:xfrm>
            <a:off x="762000" y="1587260"/>
            <a:ext cx="10668000" cy="5106837"/>
          </a:xfrm>
        </p:spPr>
        <p:txBody>
          <a:bodyPr>
            <a:normAutofit/>
          </a:bodyPr>
          <a:lstStyle/>
          <a:p>
            <a:pPr algn="l"/>
            <a:r>
              <a:rPr lang="en-CA" dirty="0"/>
              <a:t>Focused on Canadian context, with the following themes consistent across all articles:</a:t>
            </a:r>
          </a:p>
          <a:p>
            <a:pPr marL="228600" indent="-228600" algn="l">
              <a:buAutoNum type="arabicPeriod"/>
            </a:pPr>
            <a:r>
              <a:rPr lang="en-CA" dirty="0" smtClean="0"/>
              <a:t>Barriers</a:t>
            </a:r>
            <a:r>
              <a:rPr lang="en-CA" dirty="0"/>
              <a:t>: Situational/geographic barriers, Psychosocial barriers (Worries that the baby would be apprehended by child protection services), attitudinal and pregnancy related barriers, individual and personal barriers.</a:t>
            </a:r>
          </a:p>
          <a:p>
            <a:pPr marL="228600" indent="-228600" algn="l">
              <a:buAutoNum type="arabicPeriod"/>
            </a:pPr>
            <a:r>
              <a:rPr lang="en-CA" dirty="0"/>
              <a:t>Facilitators of prenatal </a:t>
            </a:r>
            <a:r>
              <a:rPr lang="en-CA" dirty="0" smtClean="0"/>
              <a:t>care: Transportation assistance, child care, convenient clinic hours, incentives, social support from friends and family</a:t>
            </a:r>
            <a:endParaRPr lang="en-CA" dirty="0"/>
          </a:p>
          <a:p>
            <a:pPr marL="228600" indent="-228600" algn="l">
              <a:buAutoNum type="arabicPeriod"/>
            </a:pPr>
            <a:r>
              <a:rPr lang="en-CA" dirty="0" smtClean="0"/>
              <a:t>Motivators: Gaining knowledge, skills, and information on nutrition, lifestyles, community supports, social interaction with women during clinical visits</a:t>
            </a:r>
            <a:endParaRPr lang="en-CA" dirty="0"/>
          </a:p>
        </p:txBody>
      </p:sp>
    </p:spTree>
    <p:extLst>
      <p:ext uri="{BB962C8B-B14F-4D97-AF65-F5344CB8AC3E}">
        <p14:creationId xmlns:p14="http://schemas.microsoft.com/office/powerpoint/2010/main" val="41284433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9804" y="587525"/>
            <a:ext cx="10156166" cy="947977"/>
          </a:xfrm>
        </p:spPr>
        <p:txBody>
          <a:bodyPr>
            <a:normAutofit/>
          </a:bodyPr>
          <a:lstStyle/>
          <a:p>
            <a:pPr algn="l"/>
            <a:r>
              <a:rPr lang="en-CA" sz="4800" dirty="0" smtClean="0"/>
              <a:t>Recommendations </a:t>
            </a:r>
            <a:endParaRPr lang="en-CA" sz="4800" dirty="0"/>
          </a:p>
        </p:txBody>
      </p:sp>
      <p:sp>
        <p:nvSpPr>
          <p:cNvPr id="3" name="Subtitle 2"/>
          <p:cNvSpPr>
            <a:spLocks noGrp="1"/>
          </p:cNvSpPr>
          <p:nvPr>
            <p:ph type="subTitle" idx="1"/>
          </p:nvPr>
        </p:nvSpPr>
        <p:spPr>
          <a:xfrm>
            <a:off x="655608" y="1607127"/>
            <a:ext cx="11024558" cy="4603891"/>
          </a:xfrm>
        </p:spPr>
        <p:txBody>
          <a:bodyPr>
            <a:normAutofit fontScale="92500" lnSpcReduction="10000"/>
          </a:bodyPr>
          <a:lstStyle/>
          <a:p>
            <a:pPr marL="342900" indent="-342900" algn="l">
              <a:buFont typeface="Arial" panose="020B0604020202020204" pitchFamily="34" charset="0"/>
              <a:buChar char="•"/>
            </a:pPr>
            <a:r>
              <a:rPr lang="en-CA" dirty="0"/>
              <a:t>L</a:t>
            </a:r>
            <a:r>
              <a:rPr lang="en-CA" dirty="0" smtClean="0"/>
              <a:t>ocating </a:t>
            </a:r>
            <a:r>
              <a:rPr lang="en-CA" dirty="0"/>
              <a:t>prenatal care services closer to where women </a:t>
            </a:r>
            <a:r>
              <a:rPr lang="en-CA" dirty="0" smtClean="0"/>
              <a:t>live.</a:t>
            </a:r>
          </a:p>
          <a:p>
            <a:pPr marL="342900" indent="-342900" algn="l">
              <a:buFont typeface="Arial" panose="020B0604020202020204" pitchFamily="34" charset="0"/>
              <a:buChar char="•"/>
            </a:pPr>
            <a:r>
              <a:rPr lang="en-CA" dirty="0"/>
              <a:t>P</a:t>
            </a:r>
            <a:r>
              <a:rPr lang="en-CA" dirty="0" smtClean="0"/>
              <a:t>roviding </a:t>
            </a:r>
            <a:r>
              <a:rPr lang="en-CA" dirty="0"/>
              <a:t>transportation </a:t>
            </a:r>
            <a:r>
              <a:rPr lang="en-CA" dirty="0" smtClean="0"/>
              <a:t>assistance.</a:t>
            </a:r>
          </a:p>
          <a:p>
            <a:pPr marL="342900" indent="-342900" algn="l">
              <a:buFont typeface="Arial" panose="020B0604020202020204" pitchFamily="34" charset="0"/>
              <a:buChar char="•"/>
            </a:pPr>
            <a:r>
              <a:rPr lang="en-CA" dirty="0" smtClean="0"/>
              <a:t>Promoting public awareness about the importance of prenatal care and prenatal registration. </a:t>
            </a:r>
          </a:p>
          <a:p>
            <a:pPr marL="342900" indent="-342900" algn="l">
              <a:buFont typeface="Arial" panose="020B0604020202020204" pitchFamily="34" charset="0"/>
              <a:buChar char="•"/>
            </a:pPr>
            <a:r>
              <a:rPr lang="en-CA" dirty="0"/>
              <a:t>The lit search </a:t>
            </a:r>
            <a:r>
              <a:rPr lang="en-CA" dirty="0" smtClean="0"/>
              <a:t>suggested that </a:t>
            </a:r>
            <a:r>
              <a:rPr lang="en-CA" dirty="0"/>
              <a:t>a comprehensive approach involving healthcare providers, and other partners to address the broader social issues such as low income, homelessness, and substance </a:t>
            </a:r>
            <a:r>
              <a:rPr lang="en-CA" dirty="0" smtClean="0"/>
              <a:t>use, can </a:t>
            </a:r>
            <a:r>
              <a:rPr lang="en-CA" dirty="0"/>
              <a:t>help break down barriers to accessing prenatal care. </a:t>
            </a:r>
          </a:p>
          <a:p>
            <a:pPr marL="800100" lvl="1" indent="-342900" algn="l">
              <a:buFont typeface="Arial" panose="020B0604020202020204" pitchFamily="34" charset="0"/>
              <a:buChar char="•"/>
            </a:pPr>
            <a:r>
              <a:rPr lang="en-CA" dirty="0"/>
              <a:t>The Mat Child programs of BB/EFVP and PH programs of Harm reduction and Health Equity work to improve these </a:t>
            </a:r>
            <a:r>
              <a:rPr lang="en-CA" dirty="0" smtClean="0"/>
              <a:t>areas</a:t>
            </a:r>
          </a:p>
          <a:p>
            <a:pPr marL="342900" indent="-342900" algn="l">
              <a:buFont typeface="Arial" panose="020B0604020202020204" pitchFamily="34" charset="0"/>
              <a:buChar char="•"/>
            </a:pPr>
            <a:r>
              <a:rPr lang="en-US" dirty="0" smtClean="0"/>
              <a:t>Further explore regional or CHSA differences in areas with a higher proportion of women not receiving services.</a:t>
            </a:r>
          </a:p>
          <a:p>
            <a:pPr marL="342900" indent="-342900" algn="l">
              <a:buFont typeface="Arial" panose="020B0604020202020204" pitchFamily="34" charset="0"/>
              <a:buChar char="•"/>
            </a:pPr>
            <a:r>
              <a:rPr lang="en-US" dirty="0" smtClean="0"/>
              <a:t>Investigate reasons for not receiving services by further chart review of nurse’s comments</a:t>
            </a:r>
            <a:endParaRPr lang="en-CA" dirty="0"/>
          </a:p>
        </p:txBody>
      </p:sp>
    </p:spTree>
    <p:extLst>
      <p:ext uri="{BB962C8B-B14F-4D97-AF65-F5344CB8AC3E}">
        <p14:creationId xmlns:p14="http://schemas.microsoft.com/office/powerpoint/2010/main" val="13467462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5617" y="2479525"/>
            <a:ext cx="9144000" cy="2387600"/>
          </a:xfrm>
        </p:spPr>
        <p:txBody>
          <a:bodyPr>
            <a:normAutofit fontScale="90000"/>
          </a:bodyPr>
          <a:lstStyle/>
          <a:p>
            <a:r>
              <a:rPr lang="en-CA" dirty="0" smtClean="0"/>
              <a:t>Thank you!</a:t>
            </a:r>
            <a:br>
              <a:rPr lang="en-CA" dirty="0" smtClean="0"/>
            </a:br>
            <a:r>
              <a:rPr lang="en-CA" dirty="0"/>
              <a:t/>
            </a:r>
            <a:br>
              <a:rPr lang="en-CA" dirty="0"/>
            </a:br>
            <a:r>
              <a:rPr lang="en-CA" dirty="0" smtClean="0"/>
              <a:t>Any Questions and Discussions</a:t>
            </a:r>
            <a:endParaRPr lang="en-CA" dirty="0"/>
          </a:p>
        </p:txBody>
      </p:sp>
    </p:spTree>
    <p:extLst>
      <p:ext uri="{BB962C8B-B14F-4D97-AF65-F5344CB8AC3E}">
        <p14:creationId xmlns:p14="http://schemas.microsoft.com/office/powerpoint/2010/main" val="12232803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04344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000" y="89043"/>
            <a:ext cx="10515600" cy="1325563"/>
          </a:xfrm>
        </p:spPr>
        <p:txBody>
          <a:bodyPr/>
          <a:lstStyle/>
          <a:p>
            <a:r>
              <a:rPr lang="en-US" dirty="0" smtClean="0"/>
              <a:t>Background</a:t>
            </a:r>
            <a:endParaRPr lang="en-CA" dirty="0"/>
          </a:p>
        </p:txBody>
      </p:sp>
      <p:sp>
        <p:nvSpPr>
          <p:cNvPr id="3" name="Content Placeholder 2"/>
          <p:cNvSpPr>
            <a:spLocks noGrp="1"/>
          </p:cNvSpPr>
          <p:nvPr>
            <p:ph idx="1"/>
          </p:nvPr>
        </p:nvSpPr>
        <p:spPr>
          <a:xfrm>
            <a:off x="203200" y="1099226"/>
            <a:ext cx="11874500" cy="5911174"/>
          </a:xfrm>
        </p:spPr>
        <p:txBody>
          <a:bodyPr>
            <a:normAutofit/>
          </a:bodyPr>
          <a:lstStyle/>
          <a:p>
            <a:pPr>
              <a:spcBef>
                <a:spcPts val="0"/>
              </a:spcBef>
              <a:spcAft>
                <a:spcPts val="1200"/>
              </a:spcAft>
            </a:pPr>
            <a:r>
              <a:rPr lang="en-CA" dirty="0" smtClean="0"/>
              <a:t>The </a:t>
            </a:r>
            <a:r>
              <a:rPr lang="en-CA" dirty="0"/>
              <a:t>Maternal and Child Health (MCH</a:t>
            </a:r>
            <a:r>
              <a:rPr lang="en-CA" dirty="0" smtClean="0"/>
              <a:t>) field is a critical aspect of PH that </a:t>
            </a:r>
            <a:r>
              <a:rPr lang="en-CA" dirty="0"/>
              <a:t>recognizes that a </a:t>
            </a:r>
            <a:r>
              <a:rPr lang="en-CA" b="1" dirty="0"/>
              <a:t>child's health is closely linked to the health</a:t>
            </a:r>
            <a:r>
              <a:rPr lang="en-CA" dirty="0"/>
              <a:t> and well-being </a:t>
            </a:r>
            <a:r>
              <a:rPr lang="en-CA" b="1" dirty="0"/>
              <a:t>of their mother </a:t>
            </a:r>
            <a:r>
              <a:rPr lang="en-CA" dirty="0"/>
              <a:t>and that </a:t>
            </a:r>
            <a:r>
              <a:rPr lang="en-CA" b="1" dirty="0"/>
              <a:t>supporting vulnerable pregnant women is essential </a:t>
            </a:r>
            <a:r>
              <a:rPr lang="en-CA" dirty="0"/>
              <a:t>for ensuring positive outcomes for both mother and </a:t>
            </a:r>
            <a:r>
              <a:rPr lang="en-CA" dirty="0" smtClean="0"/>
              <a:t>child.</a:t>
            </a:r>
          </a:p>
          <a:p>
            <a:pPr marL="0" indent="0">
              <a:spcBef>
                <a:spcPts val="0"/>
              </a:spcBef>
              <a:spcAft>
                <a:spcPts val="1200"/>
              </a:spcAft>
              <a:buNone/>
            </a:pPr>
            <a:endParaRPr lang="en-CA" strike="sngStrike" dirty="0">
              <a:solidFill>
                <a:srgbClr val="FF0000"/>
              </a:solidFill>
            </a:endParaRPr>
          </a:p>
          <a:p>
            <a:pPr>
              <a:spcBef>
                <a:spcPts val="0"/>
              </a:spcBef>
              <a:spcAft>
                <a:spcPts val="1200"/>
              </a:spcAft>
            </a:pPr>
            <a:r>
              <a:rPr lang="en-CA" dirty="0"/>
              <a:t>Vulnerability during </a:t>
            </a:r>
            <a:r>
              <a:rPr lang="en-CA" dirty="0" smtClean="0"/>
              <a:t>pregnancy and perinatal period </a:t>
            </a:r>
            <a:r>
              <a:rPr lang="en-CA" dirty="0"/>
              <a:t>significantly contributes to adverse </a:t>
            </a:r>
            <a:r>
              <a:rPr lang="en-CA" dirty="0" smtClean="0"/>
              <a:t>maternal, and child health outcomes.</a:t>
            </a:r>
          </a:p>
          <a:p>
            <a:pPr marL="0" indent="0">
              <a:spcBef>
                <a:spcPts val="0"/>
              </a:spcBef>
              <a:spcAft>
                <a:spcPts val="1200"/>
              </a:spcAft>
              <a:buNone/>
            </a:pPr>
            <a:endParaRPr lang="en-CA" strike="sngStrike" dirty="0" smtClean="0">
              <a:solidFill>
                <a:srgbClr val="FF0000"/>
              </a:solidFill>
            </a:endParaRPr>
          </a:p>
          <a:p>
            <a:pPr>
              <a:spcBef>
                <a:spcPts val="0"/>
              </a:spcBef>
              <a:spcAft>
                <a:spcPts val="1200"/>
              </a:spcAft>
            </a:pPr>
            <a:r>
              <a:rPr lang="en-CA" dirty="0" smtClean="0"/>
              <a:t>Vulnerability factors may be physical, psychological/cognitive, socio-economic.</a:t>
            </a:r>
            <a:endParaRPr lang="en-CA" strike="sngStrike" dirty="0" smtClean="0">
              <a:solidFill>
                <a:srgbClr val="FF0000"/>
              </a:solidFill>
            </a:endParaRPr>
          </a:p>
          <a:p>
            <a:endParaRPr lang="en-CA" dirty="0"/>
          </a:p>
        </p:txBody>
      </p:sp>
    </p:spTree>
    <p:extLst>
      <p:ext uri="{BB962C8B-B14F-4D97-AF65-F5344CB8AC3E}">
        <p14:creationId xmlns:p14="http://schemas.microsoft.com/office/powerpoint/2010/main" val="24086761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387" y="155263"/>
            <a:ext cx="10515600" cy="1325563"/>
          </a:xfrm>
        </p:spPr>
        <p:txBody>
          <a:bodyPr/>
          <a:lstStyle/>
          <a:p>
            <a:r>
              <a:rPr lang="en-CA" dirty="0" smtClean="0"/>
              <a:t>Background</a:t>
            </a:r>
            <a:endParaRPr lang="en-CA" dirty="0"/>
          </a:p>
        </p:txBody>
      </p:sp>
      <p:sp>
        <p:nvSpPr>
          <p:cNvPr id="3" name="Content Placeholder 2"/>
          <p:cNvSpPr>
            <a:spLocks noGrp="1"/>
          </p:cNvSpPr>
          <p:nvPr>
            <p:ph idx="1"/>
          </p:nvPr>
        </p:nvSpPr>
        <p:spPr>
          <a:xfrm>
            <a:off x="269823" y="1121062"/>
            <a:ext cx="11722308" cy="5167311"/>
          </a:xfrm>
        </p:spPr>
        <p:txBody>
          <a:bodyPr>
            <a:normAutofit/>
          </a:bodyPr>
          <a:lstStyle/>
          <a:p>
            <a:r>
              <a:rPr lang="en-CA" dirty="0" smtClean="0"/>
              <a:t>In the Enhanced Family Visitation </a:t>
            </a:r>
            <a:r>
              <a:rPr lang="en-CA" b="1" dirty="0" smtClean="0"/>
              <a:t>(EFVP) </a:t>
            </a:r>
            <a:r>
              <a:rPr lang="en-CA" dirty="0" smtClean="0"/>
              <a:t>and </a:t>
            </a:r>
            <a:r>
              <a:rPr lang="en-CA" b="1" dirty="0" smtClean="0"/>
              <a:t>BBP</a:t>
            </a:r>
            <a:r>
              <a:rPr lang="en-CA" dirty="0" smtClean="0"/>
              <a:t>, </a:t>
            </a:r>
            <a:r>
              <a:rPr lang="en-CA" b="1" dirty="0" smtClean="0"/>
              <a:t>public </a:t>
            </a:r>
            <a:r>
              <a:rPr lang="en-CA" b="1" dirty="0"/>
              <a:t>health </a:t>
            </a:r>
            <a:r>
              <a:rPr lang="en-CA" b="1" dirty="0" smtClean="0"/>
              <a:t>practitioners work with </a:t>
            </a:r>
            <a:r>
              <a:rPr lang="en-CA" b="1" dirty="0"/>
              <a:t>clients </a:t>
            </a:r>
            <a:r>
              <a:rPr lang="en-CA" dirty="0"/>
              <a:t>to </a:t>
            </a:r>
            <a:r>
              <a:rPr lang="en-CA" b="1" dirty="0"/>
              <a:t>prevent or </a:t>
            </a:r>
            <a:r>
              <a:rPr lang="en-CA" b="1" dirty="0" smtClean="0"/>
              <a:t>reduce adverse </a:t>
            </a:r>
            <a:r>
              <a:rPr lang="en-CA" b="1" dirty="0"/>
              <a:t>perinatal </a:t>
            </a:r>
            <a:r>
              <a:rPr lang="en-CA" dirty="0"/>
              <a:t>and </a:t>
            </a:r>
            <a:r>
              <a:rPr lang="en-CA" b="1" dirty="0"/>
              <a:t>early childhood </a:t>
            </a:r>
            <a:r>
              <a:rPr lang="en-CA" b="1" dirty="0" smtClean="0"/>
              <a:t>outcomes </a:t>
            </a:r>
            <a:r>
              <a:rPr lang="en-CA" dirty="0" smtClean="0"/>
              <a:t>associated with </a:t>
            </a:r>
            <a:r>
              <a:rPr lang="en-CA" dirty="0"/>
              <a:t>psychosocial, environmental, and lifestyle risk factors. </a:t>
            </a:r>
            <a:endParaRPr lang="en-CA" dirty="0" smtClean="0"/>
          </a:p>
          <a:p>
            <a:r>
              <a:rPr lang="en-CA" b="1" dirty="0" smtClean="0"/>
              <a:t>Providing </a:t>
            </a:r>
            <a:r>
              <a:rPr lang="en-CA" b="1" dirty="0"/>
              <a:t>support and resources </a:t>
            </a:r>
            <a:r>
              <a:rPr lang="en-CA" dirty="0"/>
              <a:t>to vulnerable pregnant women promotes </a:t>
            </a:r>
            <a:r>
              <a:rPr lang="en-CA" b="1" dirty="0"/>
              <a:t>positive maternal </a:t>
            </a:r>
            <a:r>
              <a:rPr lang="en-CA" dirty="0"/>
              <a:t>and </a:t>
            </a:r>
            <a:r>
              <a:rPr lang="en-CA" b="1" dirty="0"/>
              <a:t>child health </a:t>
            </a:r>
            <a:r>
              <a:rPr lang="en-CA" dirty="0" smtClean="0"/>
              <a:t>outcomes.</a:t>
            </a:r>
            <a:endParaRPr lang="en-CA" dirty="0"/>
          </a:p>
        </p:txBody>
      </p:sp>
      <p:pic>
        <p:nvPicPr>
          <p:cNvPr id="5" name="Picture 4"/>
          <p:cNvPicPr>
            <a:picLocks noChangeAspect="1"/>
          </p:cNvPicPr>
          <p:nvPr/>
        </p:nvPicPr>
        <p:blipFill>
          <a:blip r:embed="rId3"/>
          <a:stretch>
            <a:fillRect/>
          </a:stretch>
        </p:blipFill>
        <p:spPr>
          <a:xfrm>
            <a:off x="393392" y="5139727"/>
            <a:ext cx="4228036" cy="1718273"/>
          </a:xfrm>
          <a:prstGeom prst="rect">
            <a:avLst/>
          </a:prstGeom>
        </p:spPr>
      </p:pic>
    </p:spTree>
    <p:extLst>
      <p:ext uri="{BB962C8B-B14F-4D97-AF65-F5344CB8AC3E}">
        <p14:creationId xmlns:p14="http://schemas.microsoft.com/office/powerpoint/2010/main" val="40499067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362" y="34506"/>
            <a:ext cx="10515600" cy="1325563"/>
          </a:xfrm>
        </p:spPr>
        <p:txBody>
          <a:bodyPr/>
          <a:lstStyle/>
          <a:p>
            <a:r>
              <a:rPr lang="en-US" dirty="0" smtClean="0"/>
              <a:t>Goal for project</a:t>
            </a:r>
            <a:endParaRPr lang="en-CA"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endParaRPr lang="en-CA" dirty="0"/>
          </a:p>
        </p:txBody>
      </p:sp>
      <p:sp>
        <p:nvSpPr>
          <p:cNvPr id="4" name="Rectangle 3"/>
          <p:cNvSpPr/>
          <p:nvPr/>
        </p:nvSpPr>
        <p:spPr>
          <a:xfrm>
            <a:off x="303362" y="1154361"/>
            <a:ext cx="11338560" cy="5693866"/>
          </a:xfrm>
          <a:prstGeom prst="rect">
            <a:avLst/>
          </a:prstGeom>
        </p:spPr>
        <p:txBody>
          <a:bodyPr wrap="square">
            <a:spAutoFit/>
          </a:bodyPr>
          <a:lstStyle/>
          <a:p>
            <a:pPr>
              <a:spcAft>
                <a:spcPts val="0"/>
              </a:spcAft>
            </a:pPr>
            <a:r>
              <a:rPr lang="en-CA" sz="2800" dirty="0" smtClean="0">
                <a:solidFill>
                  <a:srgbClr val="000000"/>
                </a:solidFill>
                <a:latin typeface="Arial" panose="020B0604020202020204" pitchFamily="34" charset="0"/>
                <a:ea typeface="DengXian"/>
                <a:cs typeface="Arial" panose="020B0604020202020204" pitchFamily="34" charset="0"/>
              </a:rPr>
              <a:t>To </a:t>
            </a:r>
            <a:r>
              <a:rPr lang="en-CA" sz="2800" b="1" dirty="0">
                <a:solidFill>
                  <a:srgbClr val="000000"/>
                </a:solidFill>
                <a:latin typeface="Arial" panose="020B0604020202020204" pitchFamily="34" charset="0"/>
                <a:ea typeface="DengXian"/>
                <a:cs typeface="Arial" panose="020B0604020202020204" pitchFamily="34" charset="0"/>
              </a:rPr>
              <a:t>improve the accessibility to the </a:t>
            </a:r>
            <a:r>
              <a:rPr lang="en-CA" sz="2800" b="1" dirty="0" smtClean="0">
                <a:solidFill>
                  <a:srgbClr val="000000"/>
                </a:solidFill>
                <a:latin typeface="Arial" panose="020B0604020202020204" pitchFamily="34" charset="0"/>
                <a:ea typeface="DengXian"/>
                <a:cs typeface="Arial" panose="020B0604020202020204" pitchFamily="34" charset="0"/>
              </a:rPr>
              <a:t>EFVP and BBP </a:t>
            </a:r>
            <a:r>
              <a:rPr lang="en-CA" sz="2800" dirty="0">
                <a:solidFill>
                  <a:srgbClr val="000000"/>
                </a:solidFill>
                <a:latin typeface="Arial" panose="020B0604020202020204" pitchFamily="34" charset="0"/>
                <a:ea typeface="DengXian"/>
                <a:cs typeface="Arial" panose="020B0604020202020204" pitchFamily="34" charset="0"/>
              </a:rPr>
              <a:t>by understanding </a:t>
            </a:r>
            <a:r>
              <a:rPr lang="en-CA" sz="2800" b="1" dirty="0">
                <a:solidFill>
                  <a:srgbClr val="000000"/>
                </a:solidFill>
                <a:latin typeface="Arial" panose="020B0604020202020204" pitchFamily="34" charset="0"/>
                <a:ea typeface="DengXian"/>
                <a:cs typeface="Arial" panose="020B0604020202020204" pitchFamily="34" charset="0"/>
              </a:rPr>
              <a:t>factors that impact </a:t>
            </a:r>
            <a:r>
              <a:rPr lang="en-CA" sz="2800" b="1" dirty="0" smtClean="0">
                <a:solidFill>
                  <a:srgbClr val="000000"/>
                </a:solidFill>
                <a:latin typeface="Arial" panose="020B0604020202020204" pitchFamily="34" charset="0"/>
                <a:ea typeface="DengXian"/>
                <a:cs typeface="Arial" panose="020B0604020202020204" pitchFamily="34" charset="0"/>
              </a:rPr>
              <a:t>participation </a:t>
            </a:r>
            <a:r>
              <a:rPr lang="en-CA" sz="2800" dirty="0" smtClean="0">
                <a:latin typeface="Arial" panose="020B0604020202020204" pitchFamily="34" charset="0"/>
                <a:ea typeface="DengXian"/>
                <a:cs typeface="Arial" panose="020B0604020202020204" pitchFamily="34" charset="0"/>
              </a:rPr>
              <a:t>or </a:t>
            </a:r>
            <a:r>
              <a:rPr lang="en-CA" sz="2800" b="1" dirty="0" smtClean="0">
                <a:latin typeface="Arial" panose="020B0604020202020204" pitchFamily="34" charset="0"/>
                <a:ea typeface="DengXian"/>
                <a:cs typeface="Arial" panose="020B0604020202020204" pitchFamily="34" charset="0"/>
              </a:rPr>
              <a:t>receipt of services</a:t>
            </a:r>
            <a:r>
              <a:rPr lang="en-CA" sz="2800" dirty="0" smtClean="0">
                <a:latin typeface="Arial" panose="020B0604020202020204" pitchFamily="34" charset="0"/>
                <a:ea typeface="DengXian"/>
                <a:cs typeface="Arial" panose="020B0604020202020204" pitchFamily="34" charset="0"/>
              </a:rPr>
              <a:t> </a:t>
            </a:r>
            <a:r>
              <a:rPr lang="en-CA" sz="2800" dirty="0">
                <a:solidFill>
                  <a:srgbClr val="000000"/>
                </a:solidFill>
                <a:latin typeface="Arial" panose="020B0604020202020204" pitchFamily="34" charset="0"/>
                <a:ea typeface="DengXian"/>
                <a:cs typeface="Arial" panose="020B0604020202020204" pitchFamily="34" charset="0"/>
              </a:rPr>
              <a:t>by </a:t>
            </a:r>
            <a:r>
              <a:rPr lang="en-CA" sz="2800" dirty="0" smtClean="0">
                <a:latin typeface="Arial" panose="020B0604020202020204" pitchFamily="34" charset="0"/>
                <a:ea typeface="DengXian"/>
                <a:cs typeface="Arial" panose="020B0604020202020204" pitchFamily="34" charset="0"/>
              </a:rPr>
              <a:t>mothers/parents</a:t>
            </a:r>
            <a:r>
              <a:rPr lang="en-CA" sz="2800" dirty="0" smtClean="0">
                <a:solidFill>
                  <a:srgbClr val="FF0000"/>
                </a:solidFill>
                <a:latin typeface="Arial" panose="020B0604020202020204" pitchFamily="34" charset="0"/>
                <a:ea typeface="DengXian"/>
                <a:cs typeface="Arial" panose="020B0604020202020204" pitchFamily="34" charset="0"/>
              </a:rPr>
              <a:t> </a:t>
            </a:r>
            <a:r>
              <a:rPr lang="en-CA" sz="2800" dirty="0" smtClean="0">
                <a:solidFill>
                  <a:srgbClr val="000000"/>
                </a:solidFill>
                <a:latin typeface="Arial" panose="020B0604020202020204" pitchFamily="34" charset="0"/>
                <a:ea typeface="DengXian"/>
                <a:cs typeface="Arial" panose="020B0604020202020204" pitchFamily="34" charset="0"/>
              </a:rPr>
              <a:t>from </a:t>
            </a:r>
            <a:r>
              <a:rPr lang="en-CA" sz="2800" b="1" dirty="0">
                <a:solidFill>
                  <a:srgbClr val="000000"/>
                </a:solidFill>
                <a:latin typeface="Arial" panose="020B0604020202020204" pitchFamily="34" charset="0"/>
                <a:ea typeface="DengXian"/>
                <a:cs typeface="Arial" panose="020B0604020202020204" pitchFamily="34" charset="0"/>
              </a:rPr>
              <a:t>different demographic </a:t>
            </a:r>
            <a:r>
              <a:rPr lang="en-CA" sz="2800" b="1" dirty="0" smtClean="0">
                <a:solidFill>
                  <a:srgbClr val="000000"/>
                </a:solidFill>
                <a:latin typeface="Arial" panose="020B0604020202020204" pitchFamily="34" charset="0"/>
                <a:ea typeface="DengXian"/>
                <a:cs typeface="Arial" panose="020B0604020202020204" pitchFamily="34" charset="0"/>
              </a:rPr>
              <a:t>backgrounds</a:t>
            </a:r>
            <a:r>
              <a:rPr lang="en-CA" sz="2800" dirty="0" smtClean="0">
                <a:solidFill>
                  <a:srgbClr val="000000"/>
                </a:solidFill>
                <a:latin typeface="Arial" panose="020B0604020202020204" pitchFamily="34" charset="0"/>
                <a:ea typeface="DengXian"/>
                <a:cs typeface="Arial" panose="020B0604020202020204" pitchFamily="34" charset="0"/>
              </a:rPr>
              <a:t>.</a:t>
            </a:r>
          </a:p>
          <a:p>
            <a:pPr>
              <a:spcAft>
                <a:spcPts val="0"/>
              </a:spcAft>
            </a:pPr>
            <a:endParaRPr lang="en-CA" sz="2800" strike="sngStrike" dirty="0">
              <a:solidFill>
                <a:srgbClr val="000000"/>
              </a:solidFill>
              <a:latin typeface="Arial Narrow" panose="020B0606020202030204" pitchFamily="34" charset="0"/>
              <a:ea typeface="DengXian"/>
              <a:cs typeface="Arial" panose="020B0604020202020204" pitchFamily="34" charset="0"/>
            </a:endParaRPr>
          </a:p>
          <a:p>
            <a:pPr>
              <a:spcAft>
                <a:spcPts val="0"/>
              </a:spcAft>
            </a:pPr>
            <a:r>
              <a:rPr lang="en-US" sz="2800" dirty="0">
                <a:solidFill>
                  <a:srgbClr val="000000"/>
                </a:solidFill>
                <a:latin typeface="Arial" panose="020B0604020202020204" pitchFamily="34" charset="0"/>
                <a:ea typeface="DengXian"/>
                <a:cs typeface="Arial" panose="020B0604020202020204" pitchFamily="34" charset="0"/>
              </a:rPr>
              <a:t>This project focused on </a:t>
            </a:r>
            <a:r>
              <a:rPr lang="en-US" sz="2800" b="1" dirty="0">
                <a:solidFill>
                  <a:srgbClr val="000000"/>
                </a:solidFill>
                <a:latin typeface="Arial" panose="020B0604020202020204" pitchFamily="34" charset="0"/>
                <a:ea typeface="DengXian"/>
                <a:cs typeface="Arial" panose="020B0604020202020204" pitchFamily="34" charset="0"/>
              </a:rPr>
              <a:t>women who prenatally registered </a:t>
            </a:r>
            <a:r>
              <a:rPr lang="en-US" sz="2800" dirty="0">
                <a:solidFill>
                  <a:srgbClr val="000000"/>
                </a:solidFill>
                <a:latin typeface="Arial" panose="020B0604020202020204" pitchFamily="34" charset="0"/>
                <a:ea typeface="DengXian"/>
                <a:cs typeface="Arial" panose="020B0604020202020204" pitchFamily="34" charset="0"/>
              </a:rPr>
              <a:t>with Fraser Health Public Health </a:t>
            </a:r>
            <a:r>
              <a:rPr lang="en-US" sz="2800" dirty="0">
                <a:latin typeface="Arial" panose="020B0604020202020204" pitchFamily="34" charset="0"/>
                <a:ea typeface="DengXian"/>
                <a:cs typeface="Arial" panose="020B0604020202020204" pitchFamily="34" charset="0"/>
              </a:rPr>
              <a:t>and </a:t>
            </a:r>
            <a:r>
              <a:rPr lang="en-US" sz="2800" b="1" dirty="0">
                <a:latin typeface="Arial" panose="020B0604020202020204" pitchFamily="34" charset="0"/>
                <a:ea typeface="DengXian"/>
                <a:cs typeface="Arial" panose="020B0604020202020204" pitchFamily="34" charset="0"/>
              </a:rPr>
              <a:t>qualified for follow-up</a:t>
            </a:r>
            <a:r>
              <a:rPr lang="en-US" sz="2800" dirty="0">
                <a:latin typeface="Arial" panose="020B0604020202020204" pitchFamily="34" charset="0"/>
                <a:ea typeface="DengXian"/>
                <a:cs typeface="Arial" panose="020B0604020202020204" pitchFamily="34" charset="0"/>
              </a:rPr>
              <a:t>.</a:t>
            </a:r>
          </a:p>
          <a:p>
            <a:pPr>
              <a:spcAft>
                <a:spcPts val="0"/>
              </a:spcAft>
            </a:pPr>
            <a:endParaRPr lang="en-US" sz="2800" dirty="0">
              <a:solidFill>
                <a:srgbClr val="000000"/>
              </a:solidFill>
              <a:latin typeface="Arial" panose="020B0604020202020204" pitchFamily="34" charset="0"/>
              <a:ea typeface="DengXian"/>
              <a:cs typeface="Arial" panose="020B0604020202020204" pitchFamily="34" charset="0"/>
            </a:endParaRPr>
          </a:p>
          <a:p>
            <a:pPr>
              <a:spcAft>
                <a:spcPts val="0"/>
              </a:spcAft>
            </a:pPr>
            <a:r>
              <a:rPr lang="en-CA" sz="2800" dirty="0">
                <a:latin typeface="Arial" panose="020B0604020202020204" pitchFamily="34" charset="0"/>
                <a:cs typeface="Arial" panose="020B0604020202020204" pitchFamily="34" charset="0"/>
              </a:rPr>
              <a:t>The results from the analysis will provide information that can help the Best Beginnings program determine if </a:t>
            </a:r>
            <a:r>
              <a:rPr lang="en-CA" sz="2800" b="1" dirty="0">
                <a:latin typeface="Arial" panose="020B0604020202020204" pitchFamily="34" charset="0"/>
                <a:cs typeface="Arial" panose="020B0604020202020204" pitchFamily="34" charset="0"/>
              </a:rPr>
              <a:t>certain demographic groups</a:t>
            </a:r>
            <a:r>
              <a:rPr lang="en-CA" sz="2800" dirty="0">
                <a:latin typeface="Arial" panose="020B0604020202020204" pitchFamily="34" charset="0"/>
                <a:cs typeface="Arial" panose="020B0604020202020204" pitchFamily="34" charset="0"/>
              </a:rPr>
              <a:t> are </a:t>
            </a:r>
            <a:r>
              <a:rPr lang="en-CA" sz="2800" b="1" dirty="0">
                <a:latin typeface="Arial" panose="020B0604020202020204" pitchFamily="34" charset="0"/>
                <a:cs typeface="Arial" panose="020B0604020202020204" pitchFamily="34" charset="0"/>
              </a:rPr>
              <a:t>not accepting </a:t>
            </a:r>
            <a:r>
              <a:rPr lang="en-CA" sz="2800" dirty="0">
                <a:latin typeface="Arial" panose="020B0604020202020204" pitchFamily="34" charset="0"/>
                <a:cs typeface="Arial" panose="020B0604020202020204" pitchFamily="34" charset="0"/>
              </a:rPr>
              <a:t>or </a:t>
            </a:r>
            <a:r>
              <a:rPr lang="en-CA" sz="2800" b="1" dirty="0">
                <a:latin typeface="Arial" panose="020B0604020202020204" pitchFamily="34" charset="0"/>
                <a:cs typeface="Arial" panose="020B0604020202020204" pitchFamily="34" charset="0"/>
              </a:rPr>
              <a:t>completing services</a:t>
            </a:r>
            <a:r>
              <a:rPr lang="en-CA" sz="2800" dirty="0">
                <a:latin typeface="Arial" panose="020B0604020202020204" pitchFamily="34" charset="0"/>
                <a:cs typeface="Arial" panose="020B0604020202020204" pitchFamily="34" charset="0"/>
              </a:rPr>
              <a:t>, so targeted interventions may be needed for these groups.  </a:t>
            </a:r>
            <a:endParaRPr lang="en-CA" sz="2800" strike="sngStrike" dirty="0">
              <a:solidFill>
                <a:srgbClr val="000000"/>
              </a:solidFill>
              <a:latin typeface="Arial" panose="020B0604020202020204" pitchFamily="34" charset="0"/>
              <a:ea typeface="DengXian"/>
              <a:cs typeface="Arial" panose="020B0604020202020204" pitchFamily="34" charset="0"/>
            </a:endParaRPr>
          </a:p>
          <a:p>
            <a:pPr>
              <a:spcAft>
                <a:spcPts val="0"/>
              </a:spcAft>
            </a:pPr>
            <a:endParaRPr lang="en-US" sz="2800" strike="sngStrike" dirty="0">
              <a:solidFill>
                <a:srgbClr val="000000"/>
              </a:solidFill>
              <a:latin typeface="Arial" panose="020B0604020202020204" pitchFamily="34" charset="0"/>
              <a:ea typeface="DengXian"/>
              <a:cs typeface="Arial" panose="020B0604020202020204" pitchFamily="34" charset="0"/>
            </a:endParaRPr>
          </a:p>
        </p:txBody>
      </p:sp>
    </p:spTree>
    <p:extLst>
      <p:ext uri="{BB962C8B-B14F-4D97-AF65-F5344CB8AC3E}">
        <p14:creationId xmlns:p14="http://schemas.microsoft.com/office/powerpoint/2010/main" val="41969746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CA" dirty="0" smtClean="0"/>
              <a:t>Methodology</a:t>
            </a:r>
            <a:endParaRPr lang="en-CA" dirty="0"/>
          </a:p>
        </p:txBody>
      </p:sp>
    </p:spTree>
    <p:extLst>
      <p:ext uri="{BB962C8B-B14F-4D97-AF65-F5344CB8AC3E}">
        <p14:creationId xmlns:p14="http://schemas.microsoft.com/office/powerpoint/2010/main" val="29099785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3958"/>
            <a:ext cx="10515600" cy="870515"/>
          </a:xfrm>
        </p:spPr>
        <p:txBody>
          <a:bodyPr/>
          <a:lstStyle/>
          <a:p>
            <a:r>
              <a:rPr lang="en-US" dirty="0" smtClean="0"/>
              <a:t>Technical strategies and resources</a:t>
            </a:r>
            <a:endParaRPr lang="en-CA"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68337314"/>
              </p:ext>
            </p:extLst>
          </p:nvPr>
        </p:nvGraphicFramePr>
        <p:xfrm>
          <a:off x="274229" y="929694"/>
          <a:ext cx="11643542" cy="51814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lowchart: Process 3"/>
          <p:cNvSpPr/>
          <p:nvPr/>
        </p:nvSpPr>
        <p:spPr>
          <a:xfrm>
            <a:off x="8445910" y="1641987"/>
            <a:ext cx="45719" cy="4571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0396086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26495" y="1075038"/>
            <a:ext cx="9408787" cy="5622324"/>
          </a:xfrm>
          <a:prstGeom prst="rect">
            <a:avLst/>
          </a:prstGeom>
        </p:spPr>
      </p:pic>
      <p:sp>
        <p:nvSpPr>
          <p:cNvPr id="5" name="Title 1"/>
          <p:cNvSpPr>
            <a:spLocks noGrp="1"/>
          </p:cNvSpPr>
          <p:nvPr>
            <p:ph type="title"/>
          </p:nvPr>
        </p:nvSpPr>
        <p:spPr>
          <a:xfrm>
            <a:off x="838200" y="163958"/>
            <a:ext cx="10515600" cy="870515"/>
          </a:xfrm>
        </p:spPr>
        <p:txBody>
          <a:bodyPr/>
          <a:lstStyle/>
          <a:p>
            <a:r>
              <a:rPr lang="en-US" dirty="0" smtClean="0"/>
              <a:t>Prenatal registration process for services</a:t>
            </a:r>
            <a:endParaRPr lang="en-CA" dirty="0"/>
          </a:p>
        </p:txBody>
      </p:sp>
    </p:spTree>
    <p:extLst>
      <p:ext uri="{BB962C8B-B14F-4D97-AF65-F5344CB8AC3E}">
        <p14:creationId xmlns:p14="http://schemas.microsoft.com/office/powerpoint/2010/main" val="3321709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429" y="193675"/>
            <a:ext cx="11187023" cy="697865"/>
          </a:xfrm>
        </p:spPr>
        <p:txBody>
          <a:bodyPr>
            <a:normAutofit/>
          </a:bodyPr>
          <a:lstStyle/>
          <a:p>
            <a:r>
              <a:rPr lang="en-CA" sz="3600" dirty="0" smtClean="0"/>
              <a:t>Prenatal registration pathways</a:t>
            </a:r>
            <a:endParaRPr lang="en-CA" sz="36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760366852"/>
              </p:ext>
            </p:extLst>
          </p:nvPr>
        </p:nvGraphicFramePr>
        <p:xfrm>
          <a:off x="693792" y="1178512"/>
          <a:ext cx="8586132" cy="5130848"/>
        </p:xfrm>
        <a:graphic>
          <a:graphicData uri="http://schemas.openxmlformats.org/drawingml/2006/table">
            <a:tbl>
              <a:tblPr firstRow="1" bandRow="1">
                <a:tableStyleId>{5C22544A-7EE6-4342-B048-85BDC9FD1C3A}</a:tableStyleId>
              </a:tblPr>
              <a:tblGrid>
                <a:gridCol w="2334088">
                  <a:extLst>
                    <a:ext uri="{9D8B030D-6E8A-4147-A177-3AD203B41FA5}">
                      <a16:colId xmlns:a16="http://schemas.microsoft.com/office/drawing/2014/main" val="948320842"/>
                    </a:ext>
                  </a:extLst>
                </a:gridCol>
                <a:gridCol w="6252044">
                  <a:extLst>
                    <a:ext uri="{9D8B030D-6E8A-4147-A177-3AD203B41FA5}">
                      <a16:colId xmlns:a16="http://schemas.microsoft.com/office/drawing/2014/main" val="357207919"/>
                    </a:ext>
                  </a:extLst>
                </a:gridCol>
              </a:tblGrid>
              <a:tr h="465728">
                <a:tc>
                  <a:txBody>
                    <a:bodyPr/>
                    <a:lstStyle/>
                    <a:p>
                      <a:pPr algn="ctr"/>
                      <a:r>
                        <a:rPr lang="en-CA" sz="2400" dirty="0" smtClean="0"/>
                        <a:t>PATHWAYS</a:t>
                      </a:r>
                      <a:r>
                        <a:rPr lang="en-CA" sz="2400" baseline="0" dirty="0" smtClean="0"/>
                        <a:t> </a:t>
                      </a:r>
                      <a:endParaRPr lang="en-CA" sz="2400" dirty="0"/>
                    </a:p>
                  </a:txBody>
                  <a:tcPr/>
                </a:tc>
                <a:tc>
                  <a:txBody>
                    <a:bodyPr/>
                    <a:lstStyle/>
                    <a:p>
                      <a:r>
                        <a:rPr lang="en-CA" sz="2400" dirty="0" smtClean="0"/>
                        <a:t>DESCRIPTION</a:t>
                      </a:r>
                      <a:endParaRPr lang="en-CA" sz="2400" dirty="0"/>
                    </a:p>
                  </a:txBody>
                  <a:tcPr/>
                </a:tc>
                <a:extLst>
                  <a:ext uri="{0D108BD9-81ED-4DB2-BD59-A6C34878D82A}">
                    <a16:rowId xmlns:a16="http://schemas.microsoft.com/office/drawing/2014/main" val="2614709127"/>
                  </a:ext>
                </a:extLst>
              </a:tr>
              <a:tr h="1751380">
                <a:tc>
                  <a:txBody>
                    <a:bodyPr/>
                    <a:lstStyle/>
                    <a:p>
                      <a:pPr algn="ctr"/>
                      <a:r>
                        <a:rPr lang="en-CA" sz="2400" dirty="0" smtClean="0"/>
                        <a:t>A</a:t>
                      </a:r>
                      <a:endParaRPr lang="en-CA" sz="2400" dirty="0"/>
                    </a:p>
                  </a:txBody>
                  <a:tcPr/>
                </a:tc>
                <a:tc>
                  <a:txBody>
                    <a:bodyPr/>
                    <a:lstStyle/>
                    <a:p>
                      <a:pPr>
                        <a:lnSpc>
                          <a:spcPct val="107000"/>
                        </a:lnSpc>
                        <a:spcAft>
                          <a:spcPts val="0"/>
                        </a:spcAft>
                      </a:pPr>
                      <a:r>
                        <a:rPr lang="en-CA" sz="2400" dirty="0">
                          <a:effectLst/>
                          <a:latin typeface="+mn-lt"/>
                          <a:ea typeface="Calibri" panose="020F0502020204030204" pitchFamily="34" charset="0"/>
                          <a:cs typeface="Times New Roman" panose="02020603050405020304" pitchFamily="18" charset="0"/>
                        </a:rPr>
                        <a:t>Selected populations </a:t>
                      </a:r>
                      <a:r>
                        <a:rPr lang="en-CA" sz="2400" dirty="0" smtClean="0">
                          <a:effectLst/>
                          <a:latin typeface="+mn-lt"/>
                          <a:ea typeface="Calibri" panose="020F0502020204030204" pitchFamily="34" charset="0"/>
                          <a:cs typeface="Times New Roman" panose="02020603050405020304" pitchFamily="18" charset="0"/>
                        </a:rPr>
                        <a:t>(1+ items</a:t>
                      </a:r>
                      <a:r>
                        <a:rPr lang="en-CA" sz="2400" dirty="0" smtClean="0">
                          <a:effectLst/>
                          <a:latin typeface="+mn-lt"/>
                          <a:ea typeface="Calibri" panose="020F0502020204030204" pitchFamily="34" charset="0"/>
                          <a:cs typeface="Times New Roman" panose="02020603050405020304" pitchFamily="18" charset="0"/>
                        </a:rPr>
                        <a:t>): redacted</a:t>
                      </a:r>
                      <a:endParaRPr lang="en-CA" sz="2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61049842"/>
                  </a:ext>
                </a:extLst>
              </a:tr>
              <a:tr h="465728">
                <a:tc>
                  <a:txBody>
                    <a:bodyPr/>
                    <a:lstStyle/>
                    <a:p>
                      <a:pPr algn="ctr"/>
                      <a:r>
                        <a:rPr lang="en-CA" sz="2400" dirty="0" smtClean="0"/>
                        <a:t>B</a:t>
                      </a:r>
                      <a:endParaRPr lang="en-CA" sz="2400" dirty="0"/>
                    </a:p>
                  </a:txBody>
                  <a:tcPr/>
                </a:tc>
                <a:tc>
                  <a:txBody>
                    <a:bodyPr/>
                    <a:lstStyle/>
                    <a:p>
                      <a:r>
                        <a:rPr lang="en-CA" sz="2400" dirty="0" smtClean="0"/>
                        <a:t>Possible depression</a:t>
                      </a:r>
                      <a:endParaRPr lang="en-CA" sz="2400" dirty="0"/>
                    </a:p>
                  </a:txBody>
                  <a:tcPr/>
                </a:tc>
                <a:extLst>
                  <a:ext uri="{0D108BD9-81ED-4DB2-BD59-A6C34878D82A}">
                    <a16:rowId xmlns:a16="http://schemas.microsoft.com/office/drawing/2014/main" val="3295833669"/>
                  </a:ext>
                </a:extLst>
              </a:tr>
              <a:tr h="1050828">
                <a:tc>
                  <a:txBody>
                    <a:bodyPr/>
                    <a:lstStyle/>
                    <a:p>
                      <a:pPr algn="ctr"/>
                      <a:r>
                        <a:rPr lang="en-CA" sz="2400" dirty="0" smtClean="0"/>
                        <a:t>C</a:t>
                      </a:r>
                      <a:endParaRPr lang="en-CA" sz="2400" dirty="0"/>
                    </a:p>
                  </a:txBody>
                  <a:tcPr/>
                </a:tc>
                <a:tc>
                  <a:txBody>
                    <a:bodyPr/>
                    <a:lstStyle/>
                    <a:p>
                      <a:pPr>
                        <a:lnSpc>
                          <a:spcPct val="107000"/>
                        </a:lnSpc>
                        <a:spcAft>
                          <a:spcPts val="0"/>
                        </a:spcAft>
                      </a:pPr>
                      <a:r>
                        <a:rPr lang="en-CA" sz="2400" dirty="0">
                          <a:effectLst/>
                          <a:latin typeface="+mn-lt"/>
                          <a:ea typeface="Calibri" panose="020F0502020204030204" pitchFamily="34" charset="0"/>
                          <a:cs typeface="Times New Roman" panose="02020603050405020304" pitchFamily="18" charset="0"/>
                        </a:rPr>
                        <a:t>Vulnerable (2+ items</a:t>
                      </a:r>
                      <a:r>
                        <a:rPr lang="en-CA" sz="2400" dirty="0" smtClean="0">
                          <a:effectLst/>
                          <a:latin typeface="+mn-lt"/>
                          <a:ea typeface="Calibri" panose="020F0502020204030204" pitchFamily="34" charset="0"/>
                          <a:cs typeface="Times New Roman" panose="02020603050405020304" pitchFamily="18" charset="0"/>
                        </a:rPr>
                        <a:t>):</a:t>
                      </a:r>
                      <a:r>
                        <a:rPr lang="en-CA" sz="2400" baseline="0" dirty="0" smtClean="0">
                          <a:effectLst/>
                          <a:latin typeface="+mn-lt"/>
                          <a:ea typeface="Calibri" panose="020F0502020204030204" pitchFamily="34" charset="0"/>
                          <a:cs typeface="Times New Roman" panose="02020603050405020304" pitchFamily="18" charset="0"/>
                        </a:rPr>
                        <a:t> redacted</a:t>
                      </a:r>
                      <a:endParaRPr lang="en-CA" sz="2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9057219"/>
                  </a:ext>
                </a:extLst>
              </a:tr>
              <a:tr h="465728">
                <a:tc>
                  <a:txBody>
                    <a:bodyPr/>
                    <a:lstStyle/>
                    <a:p>
                      <a:pPr algn="ctr"/>
                      <a:r>
                        <a:rPr lang="en-CA" sz="2400" dirty="0" smtClean="0"/>
                        <a:t>D</a:t>
                      </a:r>
                      <a:endParaRPr lang="en-CA" sz="2400" dirty="0"/>
                    </a:p>
                  </a:txBody>
                  <a:tcPr/>
                </a:tc>
                <a:tc>
                  <a:txBody>
                    <a:bodyPr/>
                    <a:lstStyle/>
                    <a:p>
                      <a:r>
                        <a:rPr lang="en-CA" sz="2400" dirty="0" smtClean="0"/>
                        <a:t>Smoking</a:t>
                      </a:r>
                      <a:endParaRPr lang="en-CA" sz="2400" dirty="0"/>
                    </a:p>
                  </a:txBody>
                  <a:tcPr/>
                </a:tc>
                <a:extLst>
                  <a:ext uri="{0D108BD9-81ED-4DB2-BD59-A6C34878D82A}">
                    <a16:rowId xmlns:a16="http://schemas.microsoft.com/office/drawing/2014/main" val="684817249"/>
                  </a:ext>
                </a:extLst>
              </a:tr>
              <a:tr h="465728">
                <a:tc>
                  <a:txBody>
                    <a:bodyPr/>
                    <a:lstStyle/>
                    <a:p>
                      <a:pPr algn="ctr"/>
                      <a:r>
                        <a:rPr lang="en-CA" sz="2400" dirty="0" smtClean="0"/>
                        <a:t>E</a:t>
                      </a:r>
                      <a:endParaRPr lang="en-CA" sz="2400" dirty="0"/>
                    </a:p>
                  </a:txBody>
                  <a:tcPr/>
                </a:tc>
                <a:tc>
                  <a:txBody>
                    <a:bodyPr/>
                    <a:lstStyle/>
                    <a:p>
                      <a:r>
                        <a:rPr lang="en-CA" sz="2400" dirty="0" smtClean="0"/>
                        <a:t>Second hand smoke</a:t>
                      </a:r>
                      <a:endParaRPr lang="en-CA" sz="2400" dirty="0"/>
                    </a:p>
                  </a:txBody>
                  <a:tcPr/>
                </a:tc>
                <a:extLst>
                  <a:ext uri="{0D108BD9-81ED-4DB2-BD59-A6C34878D82A}">
                    <a16:rowId xmlns:a16="http://schemas.microsoft.com/office/drawing/2014/main" val="3132671709"/>
                  </a:ext>
                </a:extLst>
              </a:tr>
              <a:tr h="465728">
                <a:tc>
                  <a:txBody>
                    <a:bodyPr/>
                    <a:lstStyle/>
                    <a:p>
                      <a:pPr algn="ctr"/>
                      <a:r>
                        <a:rPr lang="en-CA" sz="2400" dirty="0" smtClean="0"/>
                        <a:t>F</a:t>
                      </a:r>
                      <a:endParaRPr lang="en-CA" sz="2400" dirty="0"/>
                    </a:p>
                  </a:txBody>
                  <a:tcPr/>
                </a:tc>
                <a:tc>
                  <a:txBody>
                    <a:bodyPr/>
                    <a:lstStyle/>
                    <a:p>
                      <a:r>
                        <a:rPr lang="en-CA" sz="2400" dirty="0" smtClean="0"/>
                        <a:t>No follow up</a:t>
                      </a:r>
                      <a:endParaRPr lang="en-CA" sz="2400" dirty="0"/>
                    </a:p>
                  </a:txBody>
                  <a:tcPr/>
                </a:tc>
                <a:extLst>
                  <a:ext uri="{0D108BD9-81ED-4DB2-BD59-A6C34878D82A}">
                    <a16:rowId xmlns:a16="http://schemas.microsoft.com/office/drawing/2014/main" val="1688347456"/>
                  </a:ext>
                </a:extLst>
              </a:tr>
            </a:tbl>
          </a:graphicData>
        </a:graphic>
      </p:graphicFrame>
    </p:spTree>
    <p:extLst>
      <p:ext uri="{BB962C8B-B14F-4D97-AF65-F5344CB8AC3E}">
        <p14:creationId xmlns:p14="http://schemas.microsoft.com/office/powerpoint/2010/main" val="31042761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aser Health_General_PowerPoint_Template_2023" id="{3B98F8D9-7DF4-4763-A8A7-1D3EB1E2D24B}" vid="{CE99D761-74B4-4DC7-8A98-1E85E8DF8D7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48699557-f08c-4121-a3ad-6d796a241c2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9BF35B1CD2C9542A6A96A159E8B7C20" ma:contentTypeVersion="13" ma:contentTypeDescription="Create a new document." ma:contentTypeScope="" ma:versionID="cdebe5862aa6820627206be15306dc43">
  <xsd:schema xmlns:xsd="http://www.w3.org/2001/XMLSchema" xmlns:xs="http://www.w3.org/2001/XMLSchema" xmlns:p="http://schemas.microsoft.com/office/2006/metadata/properties" xmlns:ns3="48699557-f08c-4121-a3ad-6d796a241c23" xmlns:ns4="9e559dfa-9f23-45ec-80c8-e64cd8dced28" targetNamespace="http://schemas.microsoft.com/office/2006/metadata/properties" ma:root="true" ma:fieldsID="81d1d7bf9c1372a908071f14f97c8f3f" ns3:_="" ns4:_="">
    <xsd:import namespace="48699557-f08c-4121-a3ad-6d796a241c23"/>
    <xsd:import namespace="9e559dfa-9f23-45ec-80c8-e64cd8dced28"/>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699557-f08c-4121-a3ad-6d796a241c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AutoTags" ma:index="12" nillable="true" ma:displayName="Tags" ma:internalName="MediaServiceAutoTags" ma:readOnly="true">
      <xsd:simpleType>
        <xsd:restriction base="dms:Text"/>
      </xsd:simpleType>
    </xsd:element>
    <xsd:element name="MediaServiceLocation" ma:index="13" nillable="true" ma:displayName="Location" ma:indexed="true" ma:internalName="MediaServiceLocatio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_activity" ma:index="17"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e559dfa-9f23-45ec-80c8-e64cd8dced28"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4528895-2C68-478A-80EA-04E84095F6E4}">
  <ds:schemaRefs>
    <ds:schemaRef ds:uri="http://schemas.microsoft.com/office/2006/documentManagement/types"/>
    <ds:schemaRef ds:uri="http://schemas.openxmlformats.org/package/2006/metadata/core-properties"/>
    <ds:schemaRef ds:uri="http://purl.org/dc/terms/"/>
    <ds:schemaRef ds:uri="48699557-f08c-4121-a3ad-6d796a241c23"/>
    <ds:schemaRef ds:uri="http://schemas.microsoft.com/office/infopath/2007/PartnerControls"/>
    <ds:schemaRef ds:uri="http://purl.org/dc/dcmitype/"/>
    <ds:schemaRef ds:uri="http://schemas.microsoft.com/office/2006/metadata/properties"/>
    <ds:schemaRef ds:uri="http://purl.org/dc/elements/1.1/"/>
    <ds:schemaRef ds:uri="9e559dfa-9f23-45ec-80c8-e64cd8dced28"/>
    <ds:schemaRef ds:uri="http://www.w3.org/XML/1998/namespace"/>
  </ds:schemaRefs>
</ds:datastoreItem>
</file>

<file path=customXml/itemProps2.xml><?xml version="1.0" encoding="utf-8"?>
<ds:datastoreItem xmlns:ds="http://schemas.openxmlformats.org/officeDocument/2006/customXml" ds:itemID="{40A320D5-A0F0-4AC3-AB29-93DF7871F8C5}">
  <ds:schemaRefs>
    <ds:schemaRef ds:uri="http://schemas.microsoft.com/sharepoint/v3/contenttype/forms"/>
  </ds:schemaRefs>
</ds:datastoreItem>
</file>

<file path=customXml/itemProps3.xml><?xml version="1.0" encoding="utf-8"?>
<ds:datastoreItem xmlns:ds="http://schemas.openxmlformats.org/officeDocument/2006/customXml" ds:itemID="{AAC47332-4164-4A7A-B1B2-C059D833D3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699557-f08c-4121-a3ad-6d796a241c23"/>
    <ds:schemaRef ds:uri="9e559dfa-9f23-45ec-80c8-e64cd8dced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Fraser Health_General_PowerPoint_Template_2023</Template>
  <TotalTime>8027</TotalTime>
  <Words>3772</Words>
  <Application>Microsoft Office PowerPoint</Application>
  <PresentationFormat>Widescreen</PresentationFormat>
  <Paragraphs>342</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Arial Narrow</vt:lpstr>
      <vt:lpstr>Calibri</vt:lpstr>
      <vt:lpstr>DengXian</vt:lpstr>
      <vt:lpstr>Times New Roman</vt:lpstr>
      <vt:lpstr>Office Theme</vt:lpstr>
      <vt:lpstr>Comparative analysis of socio-demographic factors for prenatal registrants who participate in Best Beginnings program (BBP) versus non-participants</vt:lpstr>
      <vt:lpstr>PowerPoint Presentation</vt:lpstr>
      <vt:lpstr>Background</vt:lpstr>
      <vt:lpstr>Background</vt:lpstr>
      <vt:lpstr>Goal for project</vt:lpstr>
      <vt:lpstr>PowerPoint Presentation</vt:lpstr>
      <vt:lpstr>Technical strategies and resources</vt:lpstr>
      <vt:lpstr>Prenatal registration process for services</vt:lpstr>
      <vt:lpstr>Prenatal registration pathways</vt:lpstr>
      <vt:lpstr>Review of the Best Beginnings protocol to identify process and population</vt:lpstr>
      <vt:lpstr>Identification of variables for comparison </vt:lpstr>
      <vt:lpstr>Obtain administrative data out of Paris</vt:lpstr>
      <vt:lpstr>Use R statistical software for data organization and demographic comparison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of comparative results</vt:lpstr>
      <vt:lpstr>Literature Review Procedure</vt:lpstr>
      <vt:lpstr>Literature Review Findings</vt:lpstr>
      <vt:lpstr>Recommendations </vt:lpstr>
      <vt:lpstr>Thank you!  Any Questions and Discussions</vt:lpstr>
      <vt:lpstr>PowerPoint Presentation</vt:lpstr>
    </vt:vector>
  </TitlesOfParts>
  <Company>BC Clinical and Support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Scoping review of school-based sex education for 2SLGBTQIA+ youth:</dc:title>
  <dc:creator>Chow, Natalie [FH]</dc:creator>
  <cp:lastModifiedBy>Grill, Diana [FH]</cp:lastModifiedBy>
  <cp:revision>395</cp:revision>
  <dcterms:created xsi:type="dcterms:W3CDTF">2023-07-06T20:11:10Z</dcterms:created>
  <dcterms:modified xsi:type="dcterms:W3CDTF">2023-08-04T23:45:21Z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0x01010049BF35B1CD2C9542A6A96A159E8B7C20</vt:lpwstr>
  </property>
</Properties>
</file>