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19980"/>
    <p:restoredTop sz="84131"/>
  </p:normalViewPr>
  <p:slideViewPr>
    <p:cSldViewPr snapToGrid="0">
      <p:cViewPr varScale="1">
        <p:scale>
          <a:sx n="39" d="100"/>
          <a:sy n="39" d="100"/>
        </p:scale>
        <p:origin x="72" y="135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F7F255C-8551-447A-A49D-E9978FF0A4D0}" type="datetime1">
              <a:rPr lang="ko-KR" altLang="en-US"/>
              <a:pPr lvl="0">
                <a:defRPr/>
              </a:pPr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A0C9798-689C-4CB1-9309-F075D8EFA98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목차는 다음과 같습니다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https://www.hellot.net/news/article.html?no=71649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https://www.hellot.net/news/article.html?no=71649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이번에 과제를 시작하게 된 배경은 다음과 같습니다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첫</a:t>
            </a:r>
            <a:r>
              <a:rPr lang="ko-KR" altLang="en-US" baseline="0"/>
              <a:t> 번째는</a:t>
            </a:r>
            <a:r>
              <a:rPr lang="en-US" altLang="ko-KR" baseline="0"/>
              <a:t> </a:t>
            </a:r>
            <a:r>
              <a:rPr lang="ko-KR" altLang="en-US"/>
              <a:t>기존에 엔진 정비를 할 때 </a:t>
            </a:r>
            <a:r>
              <a:rPr lang="en-US" altLang="ko-KR"/>
              <a:t>TBM</a:t>
            </a:r>
            <a:r>
              <a:rPr lang="ko-KR" altLang="en-US"/>
              <a:t>방식으로 정비를 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TBM</a:t>
            </a:r>
            <a:r>
              <a:rPr lang="en-US" altLang="ko-KR" baseline="0"/>
              <a:t> </a:t>
            </a:r>
            <a:r>
              <a:rPr lang="ko-KR" altLang="en-US" baseline="0"/>
              <a:t>방식이라는 말이 생소할 수 있는데</a:t>
            </a:r>
            <a:r>
              <a:rPr lang="en-US" altLang="ko-KR" baseline="0"/>
              <a:t>, TBM</a:t>
            </a:r>
            <a:r>
              <a:rPr lang="ko-KR" altLang="en-US" baseline="0"/>
              <a:t>은 방식이란</a:t>
            </a:r>
            <a:r>
              <a:rPr lang="en-US" altLang="ko-KR" baseline="0"/>
              <a:t>, </a:t>
            </a:r>
            <a:r>
              <a:rPr lang="ko-KR" altLang="en-US" baseline="0"/>
              <a:t>보전을 특정 시간을 두고 주기적으로 실행하는 것을 말합니다</a:t>
            </a:r>
            <a:r>
              <a:rPr lang="en-US" altLang="ko-KR" baseline="0"/>
              <a:t>. 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여기서 보전은 물체가 완전한 상태 또는 가장 좋은 상태를 유지한다는 뜻인데</a:t>
            </a:r>
            <a:r>
              <a:rPr lang="en-US" altLang="ko-KR" baseline="0"/>
              <a:t>, 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엄청나게 큰 배를 </a:t>
            </a:r>
            <a:r>
              <a:rPr lang="en-US" altLang="ko-KR" baseline="0"/>
              <a:t>TBM </a:t>
            </a:r>
            <a:r>
              <a:rPr lang="ko-KR" altLang="en-US" baseline="0"/>
              <a:t>방식으로 정비를 한다는 것은 과보전이 되기 쉽고 이는 보전비가 커질 수 있습니다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두 번째는 기존 </a:t>
            </a:r>
            <a:r>
              <a:rPr lang="en-US" altLang="ko-KR" baseline="0"/>
              <a:t>H</a:t>
            </a:r>
            <a:r>
              <a:rPr lang="ko-KR" altLang="en-US" baseline="0"/>
              <a:t>사에서 엔진 부하 예측을 할 때는 </a:t>
            </a:r>
            <a:r>
              <a:rPr lang="en-US" altLang="ko-KR" baseline="0"/>
              <a:t>RMSE </a:t>
            </a:r>
            <a:r>
              <a:rPr lang="ko-KR" altLang="en-US" baseline="0"/>
              <a:t>값으로 모델을 평가합니다</a:t>
            </a:r>
            <a:r>
              <a:rPr lang="en-US" altLang="ko-KR" baseline="0"/>
              <a:t>. </a:t>
            </a:r>
            <a:endParaRPr lang="en-US" altLang="ko-KR" baseline="0"/>
          </a:p>
          <a:p>
            <a:pPr lvl="0">
              <a:defRPr/>
            </a:pPr>
            <a:r>
              <a:rPr lang="en-US" altLang="ko-KR" baseline="0"/>
              <a:t>기존에 만든 모델은 Feature </a:t>
            </a:r>
            <a:r>
              <a:rPr lang="ko-KR" altLang="en-US" baseline="0"/>
              <a:t>로소기압력</a:t>
            </a:r>
            <a:r>
              <a:rPr lang="en-US" altLang="ko-KR" baseline="0"/>
              <a:t>, </a:t>
            </a:r>
            <a:r>
              <a:rPr lang="ko-KR" altLang="en-US" baseline="0"/>
              <a:t>연소실압력</a:t>
            </a:r>
            <a:r>
              <a:rPr lang="en-US" altLang="ko-KR" baseline="0"/>
              <a:t>, </a:t>
            </a:r>
            <a:r>
              <a:rPr lang="ko-KR" altLang="en-US" baseline="0"/>
              <a:t>터보차저</a:t>
            </a:r>
            <a:r>
              <a:rPr lang="en-US" altLang="ko-KR" baseline="0"/>
              <a:t>RPM, </a:t>
            </a:r>
            <a:r>
              <a:rPr lang="ko-KR" altLang="en-US" baseline="0"/>
              <a:t>배기가스 온도 등을 사용한다. </a:t>
            </a:r>
            <a:endParaRPr lang="ko-KR" altLang="en-US" baseline="0"/>
          </a:p>
          <a:p>
            <a:pPr lvl="0">
              <a:defRPr/>
            </a:pPr>
            <a:r>
              <a:rPr lang="ko-KR" altLang="en-US" baseline="0"/>
              <a:t>하지만 이 </a:t>
            </a:r>
            <a:r>
              <a:rPr lang="en-US" altLang="ko-KR" baseline="0"/>
              <a:t>Feature </a:t>
            </a:r>
            <a:r>
              <a:rPr lang="ko-KR" altLang="en-US" baseline="0"/>
              <a:t>들로 부하 예측을 했을 때 모델의 성능이 별로 좋지 않았다고 합니다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endParaRPr lang="ko-KR" altLang="en-US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따라서 이 문제들을 해결하기 위해 저희가 목표로 한 것은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기존에 엔진 부하를 예측하는</a:t>
            </a:r>
            <a:r>
              <a:rPr lang="ko-KR" altLang="en-US" baseline="0"/>
              <a:t> 데 사용된 </a:t>
            </a:r>
            <a:r>
              <a:rPr lang="en-US" altLang="ko-KR" baseline="0"/>
              <a:t>Feature </a:t>
            </a:r>
            <a:r>
              <a:rPr lang="ko-KR" altLang="en-US" baseline="0"/>
              <a:t>외에 실제 부하 값과 더 높은 상관관계를 보이는 </a:t>
            </a:r>
            <a:r>
              <a:rPr lang="en-US" altLang="ko-KR" baseline="0"/>
              <a:t>Feature</a:t>
            </a:r>
            <a:r>
              <a:rPr lang="ko-KR" altLang="en-US" baseline="0"/>
              <a:t>를 찾고</a:t>
            </a:r>
            <a:r>
              <a:rPr lang="en-US" altLang="ko-KR" baseline="0"/>
              <a:t>, 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이 </a:t>
            </a:r>
            <a:r>
              <a:rPr lang="en-US" altLang="ko-KR" baseline="0"/>
              <a:t>Feature</a:t>
            </a:r>
            <a:r>
              <a:rPr lang="ko-KR" altLang="en-US" baseline="0"/>
              <a:t>를 통해 더 높은 성능을 갖는 모델을 개발하는 것이 었습니다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marL="171450" indent="-171450">
              <a:buFont typeface="Wingdings"/>
              <a:buChar char="à"/>
              <a:defRPr/>
            </a:pPr>
            <a:r>
              <a:rPr lang="ko-KR" altLang="en-US" baseline="0">
                <a:sym typeface="Wingdings"/>
              </a:rPr>
              <a:t>또한 이를 통해 기존 </a:t>
            </a:r>
            <a:r>
              <a:rPr lang="en-US" altLang="ko-KR" baseline="0">
                <a:sym typeface="Wingdings"/>
              </a:rPr>
              <a:t>TBM</a:t>
            </a:r>
            <a:r>
              <a:rPr lang="ko-KR" altLang="en-US" baseline="0">
                <a:sym typeface="Wingdings"/>
              </a:rPr>
              <a:t>방식에서 </a:t>
            </a:r>
            <a:r>
              <a:rPr lang="en-US" altLang="ko-KR" baseline="0">
                <a:sym typeface="Wingdings"/>
              </a:rPr>
              <a:t>CBM </a:t>
            </a:r>
            <a:r>
              <a:rPr lang="ko-KR" altLang="en-US" baseline="0">
                <a:sym typeface="Wingdings"/>
              </a:rPr>
              <a:t>방식으로 전환할 수 있는 근거를 제시하고, 선박 엔진의 이상을 진단하는데 도움이 되는 모델을 개발하는 것입니다</a:t>
            </a:r>
            <a:r>
              <a:rPr lang="en-US" altLang="ko-KR" baseline="0">
                <a:sym typeface="Wingdings"/>
              </a:rPr>
              <a:t>.</a:t>
            </a:r>
            <a:endParaRPr lang="en-US" altLang="ko-KR" baseline="0">
              <a:sym typeface="Wingdings"/>
            </a:endParaRPr>
          </a:p>
          <a:p>
            <a:pPr marL="171450" indent="-171450">
              <a:buFont typeface="Wingdings"/>
              <a:buChar char="à"/>
              <a:defRPr/>
            </a:pPr>
            <a:endParaRPr lang="en-US" altLang="ko-KR" baseline="0">
              <a:sym typeface="Wingdings"/>
            </a:endParaRPr>
          </a:p>
          <a:p>
            <a:pPr marL="171450" indent="-171450">
              <a:buFont typeface="Wingdings"/>
              <a:buChar char="à"/>
              <a:defRPr/>
            </a:pPr>
            <a:r>
              <a:rPr lang="en-US" altLang="ko-KR" baseline="0">
                <a:sym typeface="Wingdings"/>
              </a:rPr>
              <a:t>또한 이를 통해 기존 TBM방식에서 CBM 방식으로 엔진의 이상을 판단하는 근거를 제시할 수 있습니다.</a:t>
            </a:r>
            <a:endParaRPr lang="en-US" altLang="ko-KR" baseline="0">
              <a:sym typeface="Wingdings"/>
            </a:endParaRPr>
          </a:p>
          <a:p>
            <a:pPr marL="171450" indent="-171450">
              <a:buFont typeface="Wingdings"/>
              <a:buChar char="à"/>
              <a:defRPr/>
            </a:pPr>
            <a:endParaRPr lang="en-US" altLang="ko-KR" baseline="0">
              <a:sym typeface="Wingdings"/>
            </a:endParaRPr>
          </a:p>
          <a:p>
            <a:pPr marL="171450" indent="-171450">
              <a:buFont typeface="Wingdings"/>
              <a:buChar char="à"/>
              <a:defRPr/>
            </a:pPr>
            <a:endParaRPr lang="en-US" altLang="ko-KR" baseline="0">
              <a:sym typeface="Wingdings"/>
            </a:endParaRPr>
          </a:p>
          <a:p>
            <a:pPr marL="171450" indent="-171450">
              <a:buFont typeface="Wingdings"/>
              <a:buChar char="à"/>
              <a:defRPr/>
            </a:pPr>
            <a:endParaRPr lang="en-US" altLang="ko-KR" baseline="0">
              <a:sym typeface="Wingdings"/>
            </a:endParaRPr>
          </a:p>
          <a:p>
            <a:pPr marL="0" indent="0">
              <a:buFont typeface="Wingdings"/>
              <a:buNone/>
              <a:defRPr/>
            </a:pPr>
            <a:r>
              <a:rPr lang="en-US" altLang="ko-KR" baseline="0"/>
              <a:t>https://tech.hyundai-rotem.com/digital/cbm-overview/</a:t>
            </a:r>
            <a:endParaRPr lang="en-US" altLang="ko-KR" baseline="0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할 때 사용한 언어는 파이썬이고, 사이킷 런, 개발환경 아나콘ㄴ다 ..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데이터는 책임 님께 받을 수 있었습니다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사진은 데이터의 일부입니다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회사 보안</a:t>
            </a:r>
            <a:r>
              <a:rPr lang="ko-KR" altLang="en-US" baseline="0"/>
              <a:t> 상 보여질 수 없는 일부분은 삭제한 사진입니다</a:t>
            </a:r>
            <a:r>
              <a:rPr lang="en-US" altLang="ko-KR" baseline="0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피쳐 셀렉션 할 때 rf, Xg ᄊᅠᆻ음,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사진은 산점도와 바플롯 ? 이다.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사진 보면 상위 10개정도가 결과가 동일 한 것을 볼 수 있다.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 전에 결과를 보고 선택한 feature들과 value의 상관관계를 산점도로 나타 낸 것이다.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대부분의 데이터가 target val이 선형관계를 나타내는 것을 알 수 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Feature selection 전과 후의 전체적인 모델의 RMSE 비교햇을 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전체적으로 모델을 평가했을 때 rmse의 값이 낮아진 것을 볼 수 있다.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또한 특이한 점으로는 feature sel 전에는 xgboost가 가장 성능이 높게 나왔는데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후에는 가장 간단한 모델인 선형회귀 모델이 가장 성능이 높게 나왔다.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A0C9798-689C-4CB1-9309-F075D8EFA98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223" y="1209675"/>
            <a:ext cx="11119556" cy="2239616"/>
          </a:xfrm>
        </p:spPr>
        <p:txBody>
          <a:bodyPr anchor="ctr">
            <a:normAutofit/>
          </a:bodyPr>
          <a:lstStyle>
            <a:lvl1pPr algn="ctr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223" y="3968150"/>
            <a:ext cx="11119556" cy="2305650"/>
          </a:xfrm>
        </p:spPr>
        <p:txBody>
          <a:bodyPr>
            <a:normAutofit/>
          </a:bodyPr>
          <a:lstStyle>
            <a:lvl1pPr marL="0" indent="0" algn="r">
              <a:buNone/>
              <a:defRPr sz="2200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36223" y="3691468"/>
            <a:ext cx="11119556" cy="0"/>
          </a:xfrm>
          <a:prstGeom prst="line">
            <a:avLst/>
          </a:prstGeom>
          <a:ln w="25400" cmpd="sng">
            <a:solidFill>
              <a:srgbClr val="00206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6C10407-C0A7-4C33-B44D-E972D6BA562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7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(계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baseline="0" dirty="0">
                <a:solidFill>
                  <a:srgbClr val="586E9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6C10407-C0A7-4C33-B44D-E972D6BA562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2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6C10407-C0A7-4C33-B44D-E972D6BA562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425569" y="871273"/>
            <a:ext cx="11306355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36223" y="3794985"/>
            <a:ext cx="11119556" cy="0"/>
          </a:xfrm>
          <a:prstGeom prst="line">
            <a:avLst/>
          </a:prstGeom>
          <a:ln w="25400" cmpd="sng">
            <a:solidFill>
              <a:srgbClr val="00206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36223" y="1225880"/>
            <a:ext cx="11119556" cy="2326928"/>
          </a:xfrm>
        </p:spPr>
        <p:txBody>
          <a:bodyPr anchor="b">
            <a:normAutofit/>
          </a:bodyPr>
          <a:lstStyle>
            <a:lvl1pPr algn="ctr">
              <a:defRPr sz="42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9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6C10407-C0A7-4C33-B44D-E972D6BA562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20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6C10407-C0A7-4C33-B44D-E972D6BA562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425569" y="871273"/>
            <a:ext cx="11306355" cy="19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29187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1.gif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223" y="322796"/>
            <a:ext cx="11119556" cy="633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223" y="1173691"/>
            <a:ext cx="11119556" cy="505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07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1746"/>
                </a:solidFill>
              </a:defRPr>
            </a:lvl1pPr>
          </a:lstStyle>
          <a:p>
            <a:pPr algn="ctr"/>
            <a:fld id="{26C10407-C0A7-4C33-B44D-E972D6BA562C}" type="slidenum">
              <a:rPr lang="ko-KR" altLang="en-US" smtClean="0"/>
              <a:pPr algn="ctr"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36223" y="982137"/>
            <a:ext cx="11119556" cy="0"/>
          </a:xfrm>
          <a:prstGeom prst="line">
            <a:avLst/>
          </a:prstGeom>
          <a:ln w="508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PUSAN NATIONAL UNIVERSITY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0" y="6397633"/>
            <a:ext cx="2226733" cy="35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76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2600" b="1" kern="1200" baseline="0">
          <a:solidFill>
            <a:srgbClr val="001746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◦"/>
        <a:defRPr sz="18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jpeg"  /><Relationship Id="rId6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gif"  /><Relationship Id="rId4" Type="http://schemas.openxmlformats.org/officeDocument/2006/relationships/image" Target="../media/image8.gi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gif"  /><Relationship Id="rId4" Type="http://schemas.openxmlformats.org/officeDocument/2006/relationships/image" Target="../media/image10.gi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/>
              <a:t>선박 엔진 데이터를 기반으로 하는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기계 이상 진단 시스템 개발</a:t>
            </a:r>
            <a:endParaRPr lang="ko-KR" altLang="en-US" sz="36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6223" y="3968149"/>
            <a:ext cx="11119556" cy="230565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부산대학교 정보컴퓨터공학부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201724401</a:t>
            </a:r>
            <a:r>
              <a:rPr lang="ko-KR" altLang="en-US"/>
              <a:t> 강 금석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201724422</a:t>
            </a:r>
            <a:r>
              <a:rPr lang="ko-KR" altLang="en-US"/>
              <a:t> 김 민수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02060"/>
                </a:solidFill>
              </a:rPr>
              <a:t>개발 내용 </a:t>
            </a:r>
            <a:r>
              <a:rPr lang="en-US" altLang="ko-KR">
                <a:solidFill>
                  <a:srgbClr val="002060"/>
                </a:solidFill>
              </a:rPr>
              <a:t>– ML/AI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223" y="1173691"/>
            <a:ext cx="11119556" cy="5057776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Feature selection </a:t>
            </a:r>
            <a:r>
              <a:rPr lang="ko-KR" altLang="en-US"/>
              <a:t>전과 후의 가장 좋은 성능을 갖는 모델 비교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6C10407-C0A7-4C33-B44D-E972D6BA562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6145" name="_x338951352" descr="EMB000014b00d10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03462" y="1704003"/>
            <a:ext cx="7585075" cy="480254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02060"/>
                </a:solidFill>
              </a:rPr>
              <a:t>결론 및 향후 연구 방향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000" lvl="0" indent="-370000">
              <a:buAutoNum type="arabicPeriod"/>
              <a:defRPr/>
            </a:pPr>
            <a:r>
              <a:rPr lang="ko-KR" altLang="en-US"/>
              <a:t> </a:t>
            </a:r>
            <a:r>
              <a:rPr lang="en-US" altLang="ko-KR"/>
              <a:t>Feature selection</a:t>
            </a:r>
            <a:r>
              <a:rPr lang="ko-KR" altLang="en-US"/>
              <a:t>을 하고 난 후 </a:t>
            </a:r>
            <a:r>
              <a:rPr lang="en-US" altLang="ko-KR"/>
              <a:t>RMSE</a:t>
            </a:r>
            <a:r>
              <a:rPr lang="ko-KR" altLang="en-US"/>
              <a:t>가 기존보다 많이 개선되었다</a:t>
            </a:r>
            <a:r>
              <a:rPr lang="en-US" altLang="ko-KR"/>
              <a:t>.</a:t>
            </a:r>
            <a:endParaRPr lang="en-US" altLang="ko-KR"/>
          </a:p>
          <a:p>
            <a:pPr marL="370000" lvl="0" indent="-370000">
              <a:buAutoNum type="arabicPeriod"/>
              <a:defRPr/>
            </a:pPr>
            <a:endParaRPr lang="en-US" altLang="ko-KR"/>
          </a:p>
          <a:p>
            <a:pPr marL="370000" lvl="0" indent="-370000">
              <a:buAutoNum type="arabicPeriod"/>
              <a:defRPr/>
            </a:pPr>
            <a:r>
              <a:rPr lang="ko-KR" altLang="en-US"/>
              <a:t>가장 좋은 모델이 </a:t>
            </a:r>
            <a:r>
              <a:rPr lang="en-US" altLang="ko-KR"/>
              <a:t>XgBoost</a:t>
            </a:r>
            <a:r>
              <a:rPr lang="ko-KR" altLang="en-US"/>
              <a:t>에서 </a:t>
            </a:r>
            <a:r>
              <a:rPr lang="en-US" altLang="ko-KR"/>
              <a:t>Linear</a:t>
            </a:r>
            <a:r>
              <a:rPr lang="ko-KR" altLang="en-US"/>
              <a:t> 회귀 모델로 바뀌었다</a:t>
            </a:r>
            <a:r>
              <a:rPr lang="en-US" altLang="ko-KR"/>
              <a:t>.</a:t>
            </a:r>
            <a:r>
              <a:rPr lang="ko-KR" altLang="en-US"/>
              <a:t> 이는 데이터 분석 결과 해당 데이터가 </a:t>
            </a:r>
            <a:r>
              <a:rPr lang="en-US" altLang="ko-KR"/>
              <a:t>linear </a:t>
            </a:r>
            <a:r>
              <a:rPr lang="ko-KR" altLang="en-US"/>
              <a:t>모델이 더 적합한 데이터라는 것을 알 수 있다</a:t>
            </a:r>
            <a:r>
              <a:rPr lang="en-US" altLang="ko-KR"/>
              <a:t>.</a:t>
            </a:r>
            <a:endParaRPr lang="en-US" altLang="ko-KR"/>
          </a:p>
          <a:p>
            <a:pPr marL="370000" lvl="0" indent="-370000">
              <a:buAutoNum type="arabicPeriod"/>
              <a:defRPr/>
            </a:pPr>
            <a:endParaRPr lang="en-US" altLang="ko-KR"/>
          </a:p>
          <a:p>
            <a:pPr marL="370000" lvl="0" indent="-370000">
              <a:buAutoNum type="arabicPeriod"/>
              <a:defRPr/>
            </a:pPr>
            <a:r>
              <a:rPr lang="en-US" altLang="ko-KR"/>
              <a:t>TBM</a:t>
            </a:r>
            <a:r>
              <a:rPr lang="ko-KR" altLang="en-US"/>
              <a:t> 방식의 기계보수에서 </a:t>
            </a:r>
            <a:r>
              <a:rPr lang="en-US" altLang="ko-KR"/>
              <a:t>CBM</a:t>
            </a:r>
            <a:r>
              <a:rPr lang="ko-KR" altLang="en-US"/>
              <a:t> 방식의 기계보수로 전환 할 수 있는 근거가 될 수 있다</a:t>
            </a:r>
            <a:r>
              <a:rPr lang="en-US" altLang="ko-KR"/>
              <a:t>.</a:t>
            </a:r>
            <a:endParaRPr lang="ko-KR" altLang="en-US"/>
          </a:p>
          <a:p>
            <a:pPr marL="370000" lvl="0" indent="-370000">
              <a:buAutoNum type="arabicPeriod"/>
              <a:defRPr/>
            </a:pPr>
            <a:endParaRPr lang="ko-KR" altLang="en-US"/>
          </a:p>
          <a:p>
            <a:pPr marL="370000" lvl="0" indent="-370000">
              <a:buAutoNum type="arabicPeriod"/>
              <a:defRPr/>
            </a:pPr>
            <a:r>
              <a:rPr lang="en-US" altLang="ko-KR"/>
              <a:t>Attention</a:t>
            </a:r>
            <a:r>
              <a:rPr lang="ko-KR" altLang="en-US"/>
              <a:t> 기반의 </a:t>
            </a:r>
            <a:r>
              <a:rPr lang="en-US" altLang="ko-KR"/>
              <a:t>Transformer</a:t>
            </a:r>
            <a:r>
              <a:rPr lang="ko-KR" altLang="en-US"/>
              <a:t>등 최신 딥러닝 모델을 적용해 더 좋은 결과가 기대된다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marL="370000" lvl="0" indent="-370000">
              <a:buNone/>
              <a:defRPr/>
            </a:pPr>
            <a:endParaRPr lang="en-US" altLang="ko-KR"/>
          </a:p>
          <a:p>
            <a:pPr marL="370000" lvl="0" indent="-370000">
              <a:buNone/>
              <a:defRPr/>
            </a:pPr>
            <a:r>
              <a:rPr lang="ko-KR" altLang="en-US"/>
              <a:t>	</a:t>
            </a:r>
            <a:endParaRPr lang="ko-KR" altLang="en-US"/>
          </a:p>
          <a:p>
            <a:pPr marL="370000" lvl="0" indent="-370000">
              <a:buNone/>
              <a:defRPr/>
            </a:pPr>
            <a:endParaRPr lang="en-US" altLang="ko-KR"/>
          </a:p>
          <a:p>
            <a:pPr marL="370000" lvl="0" indent="-370000">
              <a:buNone/>
              <a:defRPr/>
            </a:pPr>
            <a:endParaRPr lang="en-US" altLang="ko-KR"/>
          </a:p>
          <a:p>
            <a:pPr marL="370000" lvl="0" indent="-370000">
              <a:buNone/>
              <a:defRPr/>
            </a:pPr>
            <a:endParaRPr lang="en-US" altLang="ko-KR"/>
          </a:p>
          <a:p>
            <a:pPr marL="370000" lvl="0" indent="-370000">
              <a:buNone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6C10407-C0A7-4C33-B44D-E972D6BA562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6222" y="1262300"/>
            <a:ext cx="11119556" cy="4553423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5000">
                <a:solidFill>
                  <a:srgbClr val="002060"/>
                </a:solidFill>
              </a:rPr>
              <a:t>감사합니다</a:t>
            </a:r>
            <a:r>
              <a:rPr lang="en-US" altLang="ko-KR" sz="5000">
                <a:solidFill>
                  <a:srgbClr val="002060"/>
                </a:solidFill>
              </a:rPr>
              <a:t>.</a:t>
            </a:r>
            <a:endParaRPr lang="en-US" altLang="ko-KR" sz="500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0000" lvl="0" indent="-370000">
              <a:buAutoNum type="arabicPeriod"/>
              <a:defRPr/>
            </a:pPr>
            <a:endParaRPr lang="ko-KR" altLang="en-US"/>
          </a:p>
          <a:p>
            <a:pPr marL="370000" lvl="0" indent="-370000">
              <a:buNone/>
              <a:defRPr/>
            </a:pPr>
            <a:endParaRPr lang="en-US" altLang="ko-KR"/>
          </a:p>
          <a:p>
            <a:pPr marL="370000" lvl="0" indent="-370000">
              <a:buNone/>
              <a:defRPr/>
            </a:pPr>
            <a:r>
              <a:rPr lang="ko-KR" altLang="en-US"/>
              <a:t>	</a:t>
            </a:r>
            <a:endParaRPr lang="ko-KR" altLang="en-US"/>
          </a:p>
          <a:p>
            <a:pPr marL="370000" lvl="0" indent="-370000">
              <a:buNone/>
              <a:defRPr/>
            </a:pPr>
            <a:endParaRPr lang="en-US" altLang="ko-KR"/>
          </a:p>
          <a:p>
            <a:pPr marL="370000" lvl="0" indent="-370000">
              <a:buNone/>
              <a:defRPr/>
            </a:pPr>
            <a:endParaRPr lang="en-US" altLang="ko-KR"/>
          </a:p>
          <a:p>
            <a:pPr marL="370000" lvl="0" indent="-370000">
              <a:buNone/>
              <a:defRPr/>
            </a:pPr>
            <a:endParaRPr lang="en-US" altLang="ko-KR"/>
          </a:p>
          <a:p>
            <a:pPr marL="370000" lvl="0" indent="-370000">
              <a:buNone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6C10407-C0A7-4C33-B44D-E972D6BA562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DA313-153E-48FD-9E8F-0070C160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E5D83-09C1-4111-8418-1DD598B8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b="1" dirty="0"/>
              <a:t>개발배경</a:t>
            </a:r>
            <a:endParaRPr lang="en-US" altLang="ko-KR" sz="2500" b="1" dirty="0"/>
          </a:p>
          <a:p>
            <a:pPr marL="0" indent="0">
              <a:buNone/>
            </a:pPr>
            <a:endParaRPr lang="en-US" altLang="ko-KR" sz="2500" b="1" dirty="0"/>
          </a:p>
          <a:p>
            <a:r>
              <a:rPr lang="ko-KR" altLang="en-US" sz="2500" b="1" dirty="0"/>
              <a:t>개발내용</a:t>
            </a:r>
            <a:endParaRPr lang="en-US" altLang="ko-KR" sz="2500" b="1" dirty="0"/>
          </a:p>
          <a:p>
            <a:pPr marL="0" indent="0">
              <a:buNone/>
            </a:pPr>
            <a:endParaRPr lang="en-US" altLang="ko-KR" sz="2500" b="1" dirty="0"/>
          </a:p>
          <a:p>
            <a:r>
              <a:rPr lang="ko-KR" altLang="en-US" sz="2500" b="1" dirty="0"/>
              <a:t>개발 결과물</a:t>
            </a:r>
            <a:endParaRPr lang="en-US" altLang="ko-KR" sz="2500" b="1" dirty="0"/>
          </a:p>
          <a:p>
            <a:pPr marL="0" indent="0">
              <a:buNone/>
            </a:pPr>
            <a:endParaRPr lang="en-US" altLang="ko-KR" sz="2500" b="1" dirty="0"/>
          </a:p>
          <a:p>
            <a:r>
              <a:rPr lang="ko-KR" altLang="en-US" sz="2500" b="1" dirty="0"/>
              <a:t>결론 및 향후 연구 방향</a:t>
            </a:r>
            <a:endParaRPr lang="en-US" altLang="ko-KR" sz="2500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EEF0C-20E6-49A3-B251-6465BE08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0407-C0A7-4C33-B44D-E972D6BA56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06221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02060"/>
                </a:solidFill>
              </a:rPr>
              <a:t>개발 배경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6223" y="1173691"/>
            <a:ext cx="11119556" cy="505777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기존 엔진 정비 방식인 </a:t>
            </a:r>
            <a:r>
              <a:rPr lang="en-US" altLang="ko-KR"/>
              <a:t>TBM(Time Based Maintenance)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보전</a:t>
            </a:r>
            <a:r>
              <a:rPr lang="en-US" altLang="ko-KR"/>
              <a:t> : </a:t>
            </a:r>
            <a:r>
              <a:rPr lang="ko-KR" altLang="en-US"/>
              <a:t>물체가 완전한 상태 또는 가장 좋은 상태를 유지하는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보전을 계획적으로 실행하는 것을 </a:t>
            </a:r>
            <a:r>
              <a:rPr lang="en-US" altLang="ko-KR"/>
              <a:t>TBM</a:t>
            </a:r>
            <a:r>
              <a:rPr lang="ko-KR" altLang="en-US"/>
              <a:t>이라고 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하지만 과보전</a:t>
            </a:r>
            <a:r>
              <a:rPr lang="en-US" altLang="ko-KR"/>
              <a:t>(Over Maintenance)</a:t>
            </a:r>
            <a:r>
              <a:rPr lang="ko-KR" altLang="en-US"/>
              <a:t>이 되기 쉬움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보전비가 커짐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>
                <a:sym typeface="Wingdings"/>
              </a:rPr>
              <a:t>배의 경우 보전비가 매우 큼</a:t>
            </a:r>
            <a:endParaRPr lang="en-US" altLang="ko-KR">
              <a:sym typeface="Wingdings"/>
            </a:endParaRPr>
          </a:p>
          <a:p>
            <a:pPr marL="457189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낮은 예측 모델 성능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기존 </a:t>
            </a:r>
            <a:r>
              <a:rPr lang="en-US" altLang="ko-KR"/>
              <a:t>H</a:t>
            </a:r>
            <a:r>
              <a:rPr lang="ko-KR" altLang="en-US"/>
              <a:t>사에서 엔진 부하 예측을 할 때 </a:t>
            </a:r>
            <a:r>
              <a:rPr lang="en-US" altLang="ko-KR"/>
              <a:t>RMSE</a:t>
            </a:r>
            <a:r>
              <a:rPr lang="ko-KR" altLang="en-US"/>
              <a:t>값으로 모델을 평가함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기존에 엔진 부하를 예측할 때 사용하던 여러 </a:t>
            </a:r>
            <a:r>
              <a:rPr lang="en-US" altLang="ko-KR"/>
              <a:t>Feature</a:t>
            </a:r>
            <a:r>
              <a:rPr lang="ko-KR" altLang="en-US"/>
              <a:t>들이 있지만 </a:t>
            </a:r>
            <a:r>
              <a:rPr lang="en-US" altLang="ko-KR"/>
              <a:t>RMSE</a:t>
            </a:r>
            <a:r>
              <a:rPr lang="ko-KR" altLang="en-US"/>
              <a:t> 값이 높음</a:t>
            </a:r>
            <a:endParaRPr lang="ko-KR" altLang="en-US"/>
          </a:p>
          <a:p>
            <a:pPr marL="457189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6C10407-C0A7-4C33-B44D-E972D6BA562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02060"/>
                </a:solidFill>
              </a:rPr>
              <a:t>개발 내용 </a:t>
            </a:r>
            <a:r>
              <a:rPr lang="en-US" altLang="ko-KR">
                <a:solidFill>
                  <a:srgbClr val="002060"/>
                </a:solidFill>
              </a:rPr>
              <a:t>- </a:t>
            </a:r>
            <a:r>
              <a:rPr lang="ko-KR" altLang="en-US">
                <a:solidFill>
                  <a:srgbClr val="002060"/>
                </a:solidFill>
              </a:rPr>
              <a:t>개발 목표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6223" y="1173691"/>
            <a:ext cx="11119556" cy="5057776"/>
          </a:xfrm>
        </p:spPr>
        <p:txBody>
          <a:bodyPr/>
          <a:lstStyle/>
          <a:p>
            <a:pPr marL="914389" lvl="1" indent="-457200">
              <a:buFont typeface="+mj-lt"/>
              <a:buAutoNum type="arabicPeriod"/>
              <a:defRPr/>
            </a:pPr>
            <a:r>
              <a:rPr lang="ko-KR" altLang="en-US" sz="2000"/>
              <a:t>기존에 엔진 부하를 예측하는 데 사용된 </a:t>
            </a:r>
            <a:r>
              <a:rPr lang="en-US" altLang="ko-KR" sz="2000"/>
              <a:t>Feature </a:t>
            </a:r>
            <a:r>
              <a:rPr lang="ko-KR" altLang="en-US" sz="2000"/>
              <a:t>외에</a:t>
            </a:r>
            <a:r>
              <a:rPr lang="en-US" altLang="ko-KR" sz="2000"/>
              <a:t> </a:t>
            </a:r>
            <a:r>
              <a:rPr lang="ko-KR" altLang="en-US" sz="2000"/>
              <a:t>더 높은 상관관계를 가진 </a:t>
            </a:r>
            <a:r>
              <a:rPr lang="en-US" altLang="ko-KR" sz="2000"/>
              <a:t>Feature</a:t>
            </a:r>
            <a:r>
              <a:rPr lang="ko-KR" altLang="en-US" sz="2000"/>
              <a:t>를 찾는다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914389" lvl="1" indent="-457200">
              <a:buFont typeface="+mj-lt"/>
              <a:buAutoNum type="arabicPeriod"/>
              <a:defRPr/>
            </a:pPr>
            <a:endParaRPr lang="en-US" altLang="ko-KR" sz="2000"/>
          </a:p>
          <a:p>
            <a:pPr marL="914389" lvl="1" indent="-457200">
              <a:buFont typeface="+mj-lt"/>
              <a:buAutoNum type="arabicPeriod"/>
              <a:defRPr/>
            </a:pPr>
            <a:r>
              <a:rPr lang="ko-KR" altLang="en-US" sz="2000"/>
              <a:t>이후</a:t>
            </a:r>
            <a:r>
              <a:rPr lang="en-US" altLang="ko-KR" sz="2000"/>
              <a:t>, </a:t>
            </a:r>
            <a:r>
              <a:rPr lang="ko-KR" altLang="en-US" sz="2000"/>
              <a:t>선택 된 </a:t>
            </a:r>
            <a:r>
              <a:rPr lang="en-US" altLang="ko-KR" sz="2000"/>
              <a:t>Feature</a:t>
            </a:r>
            <a:r>
              <a:rPr lang="ko-KR" altLang="en-US" sz="2000"/>
              <a:t>를 통해 더 높은 성능</a:t>
            </a:r>
            <a:r>
              <a:rPr lang="en-US" altLang="ko-KR" sz="2000"/>
              <a:t>(</a:t>
            </a:r>
            <a:r>
              <a:rPr lang="ko-KR" altLang="en-US" sz="2000"/>
              <a:t>더 낮은 </a:t>
            </a:r>
            <a:r>
              <a:rPr lang="en-US" altLang="ko-KR" sz="2000"/>
              <a:t>RMSE)</a:t>
            </a:r>
            <a:r>
              <a:rPr lang="ko-KR" altLang="en-US" sz="2000"/>
              <a:t>을 갖는 모델을 개발한다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914389" lvl="1" indent="-457200">
              <a:buFont typeface="+mj-lt"/>
              <a:buAutoNum type="arabicPeriod"/>
              <a:defRPr/>
            </a:pPr>
            <a:endParaRPr lang="en-US" altLang="ko-KR" sz="2000"/>
          </a:p>
          <a:p>
            <a:pPr marL="914389" lvl="1" indent="-457200">
              <a:buFont typeface="+mj-lt"/>
              <a:buAutoNum type="arabicPeriod"/>
              <a:defRPr/>
            </a:pPr>
            <a:r>
              <a:rPr lang="ko-KR" altLang="en-US" sz="2000"/>
              <a:t>이를 통해 엔진의 보전 방식을 TBM에서 CBM(Condition Based Maintenance)으로 전환 할 수 있는 근거를 제시한다</a:t>
            </a:r>
            <a:r>
              <a:rPr lang="en-US" altLang="ko-KR" sz="2000"/>
              <a:t>.</a:t>
            </a:r>
            <a:endParaRPr lang="ko-KR" altLang="en-US" sz="2000"/>
          </a:p>
          <a:p>
            <a:pPr marL="914389" lvl="1" indent="-457200">
              <a:buFont typeface="+mj-lt"/>
              <a:buNone/>
              <a:defRPr/>
            </a:pPr>
            <a:endParaRPr lang="ko-KR" altLang="en-US" sz="2000"/>
          </a:p>
          <a:p>
            <a:pPr marL="914389" lvl="1" indent="-457200">
              <a:buFont typeface="+mj-lt"/>
              <a:buNone/>
              <a:defRPr/>
            </a:pPr>
            <a:endParaRPr lang="en-US" altLang="ko-KR" sz="2000"/>
          </a:p>
          <a:p>
            <a:pPr marL="457189" lvl="1" indent="0">
              <a:buNone/>
              <a:defRPr/>
            </a:pPr>
            <a:r>
              <a:rPr lang="ko-KR" altLang="en-US" sz="2000"/>
              <a:t> </a:t>
            </a: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6C10407-C0A7-4C33-B44D-E972D6BA562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1838705" y="4660760"/>
            <a:ext cx="8514590" cy="927546"/>
            <a:chOff x="1952369" y="4717910"/>
            <a:chExt cx="8514590" cy="927546"/>
          </a:xfrm>
        </p:grpSpPr>
        <p:sp>
          <p:nvSpPr>
            <p:cNvPr id="7" name="오른쪽 화살표 6"/>
            <p:cNvSpPr/>
            <p:nvPr/>
          </p:nvSpPr>
          <p:spPr>
            <a:xfrm>
              <a:off x="1952369" y="4943873"/>
              <a:ext cx="1037968" cy="47561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002060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379175" y="4717910"/>
              <a:ext cx="7087784" cy="92754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000" b="1"/>
                <a:t>선박 엔진의 이상을 진단하는데 도움이 되는 모델을 개발 </a:t>
              </a:r>
              <a:endParaRPr lang="ko-KR" altLang="en-US" sz="20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02060"/>
                </a:solidFill>
              </a:rPr>
              <a:t>개발 내용 </a:t>
            </a:r>
            <a:r>
              <a:rPr lang="en-US" altLang="ko-KR">
                <a:solidFill>
                  <a:srgbClr val="002060"/>
                </a:solidFill>
              </a:rPr>
              <a:t>– </a:t>
            </a:r>
            <a:r>
              <a:rPr lang="ko-KR" altLang="en-US">
                <a:solidFill>
                  <a:srgbClr val="002060"/>
                </a:solidFill>
              </a:rPr>
              <a:t>개발 환경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6223" y="1173691"/>
            <a:ext cx="11119556" cy="5057776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개발 도구</a:t>
            </a:r>
            <a:endParaRPr lang="ko-KR" altLang="en-US" b="1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6C10407-C0A7-4C33-B44D-E972D6BA562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grpSp>
        <p:nvGrpSpPr>
          <p:cNvPr id="1031" name=""/>
          <p:cNvGrpSpPr/>
          <p:nvPr/>
        </p:nvGrpSpPr>
        <p:grpSpPr>
          <a:xfrm rot="0">
            <a:off x="536221" y="1960298"/>
            <a:ext cx="10983787" cy="2213504"/>
            <a:chOff x="536221" y="2322248"/>
            <a:chExt cx="10983787" cy="2213504"/>
          </a:xfrm>
        </p:grpSpPr>
        <p:pic>
          <p:nvPicPr>
            <p:cNvPr id="1026" name="Picture 2" descr="파이썬(Python)이 Python이라는 이름으로 불리게 된 이유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36221" y="2322248"/>
              <a:ext cx="2337749" cy="2213504"/>
            </a:xfrm>
            <a:prstGeom prst="rect">
              <a:avLst/>
            </a:prstGeom>
            <a:noFill/>
          </p:spPr>
        </p:pic>
        <p:pic>
          <p:nvPicPr>
            <p:cNvPr id="1028" name="Picture 4" descr="scikit-learn - 위키백과, 우리 모두의 백과사전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3450791" y="2498857"/>
              <a:ext cx="3452965" cy="1860285"/>
            </a:xfrm>
            <a:prstGeom prst="rect">
              <a:avLst/>
            </a:prstGeom>
            <a:noFill/>
          </p:spPr>
        </p:pic>
        <p:sp>
          <p:nvSpPr>
            <p:cNvPr id="2" name="더하기 기호 1"/>
            <p:cNvSpPr/>
            <p:nvPr/>
          </p:nvSpPr>
          <p:spPr>
            <a:xfrm>
              <a:off x="2717015" y="3063111"/>
              <a:ext cx="652718" cy="731778"/>
            </a:xfrm>
            <a:prstGeom prst="mathPlus">
              <a:avLst>
                <a:gd name="adj1" fmla="val 2352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더하기 기호 7"/>
            <p:cNvSpPr/>
            <p:nvPr/>
          </p:nvSpPr>
          <p:spPr>
            <a:xfrm>
              <a:off x="6963854" y="3063111"/>
              <a:ext cx="652718" cy="731778"/>
            </a:xfrm>
            <a:prstGeom prst="mathPlus">
              <a:avLst>
                <a:gd name="adj1" fmla="val 2352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030" name="Picture 6" descr="Ubuntu 18.04 : Anaconda 설치하는 방법, 예제, 명령어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752342" y="2498857"/>
              <a:ext cx="3767666" cy="1860285"/>
            </a:xfrm>
            <a:prstGeom prst="rect">
              <a:avLst/>
            </a:prstGeom>
            <a:noFill/>
          </p:spPr>
        </p:pic>
      </p:grpSp>
      <p:grpSp>
        <p:nvGrpSpPr>
          <p:cNvPr id="1033" name=""/>
          <p:cNvGrpSpPr/>
          <p:nvPr/>
        </p:nvGrpSpPr>
        <p:grpSpPr>
          <a:xfrm rot="0">
            <a:off x="3812475" y="4347714"/>
            <a:ext cx="4431279" cy="2054300"/>
            <a:chOff x="1828800" y="4347714"/>
            <a:chExt cx="4431279" cy="2054300"/>
          </a:xfrm>
        </p:grpSpPr>
        <p:grpSp>
          <p:nvGrpSpPr>
            <p:cNvPr id="1032" name=""/>
            <p:cNvGrpSpPr/>
            <p:nvPr/>
          </p:nvGrpSpPr>
          <p:grpSpPr>
            <a:xfrm rot="0">
              <a:off x="3533810" y="4347714"/>
              <a:ext cx="2726269" cy="2054300"/>
              <a:chOff x="3533810" y="4347714"/>
              <a:chExt cx="2726269" cy="205430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533810" y="5939185"/>
                <a:ext cx="2726269" cy="4628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 b="1">
                    <a:solidFill>
                      <a:schemeClr val="tx1"/>
                    </a:solidFill>
                  </a:rPr>
                  <a:t>높은 성능을 갖는 모델</a:t>
                </a:r>
                <a:endParaRPr lang="ko-KR" altLang="en-US" sz="2000" b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185690" y="4347714"/>
                <a:ext cx="1422509" cy="1586645"/>
              </a:xfrm>
              <a:prstGeom prst="rect">
                <a:avLst/>
              </a:prstGeom>
            </p:spPr>
          </p:pic>
        </p:grpSp>
        <p:sp>
          <p:nvSpPr>
            <p:cNvPr id="10" name="오른쪽 화살표 9"/>
            <p:cNvSpPr/>
            <p:nvPr/>
          </p:nvSpPr>
          <p:spPr>
            <a:xfrm>
              <a:off x="1828800" y="5102397"/>
              <a:ext cx="1390433" cy="5449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E840A8B-687F-40DA-B18B-748B17AE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개발 내용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데이터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155B84-DBF8-429C-961A-A5FFC34E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23" y="1173691"/>
            <a:ext cx="11119556" cy="5057776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H</a:t>
            </a:r>
            <a:r>
              <a:rPr lang="ko-KR" altLang="en-US" dirty="0">
                <a:latin typeface="+mn-ea"/>
                <a:ea typeface="+mn-ea"/>
              </a:rPr>
              <a:t>사에서 받은 엔진데이터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2022</a:t>
            </a:r>
            <a:r>
              <a:rPr lang="ko-KR" altLang="en-US" dirty="0">
                <a:latin typeface="+mn-ea"/>
                <a:ea typeface="+mn-ea"/>
              </a:rPr>
              <a:t>년 </a:t>
            </a:r>
            <a:r>
              <a:rPr lang="en-US" altLang="ko-KR" dirty="0">
                <a:latin typeface="+mn-ea"/>
                <a:ea typeface="+mn-ea"/>
              </a:rPr>
              <a:t>4</a:t>
            </a:r>
            <a:r>
              <a:rPr lang="ko-KR" altLang="en-US" dirty="0">
                <a:latin typeface="+mn-ea"/>
                <a:ea typeface="+mn-ea"/>
              </a:rPr>
              <a:t>월 </a:t>
            </a:r>
            <a:r>
              <a:rPr lang="en-US" altLang="ko-KR" dirty="0">
                <a:latin typeface="+mn-ea"/>
                <a:ea typeface="+mn-ea"/>
              </a:rPr>
              <a:t>6</a:t>
            </a:r>
            <a:r>
              <a:rPr lang="ko-KR" altLang="en-US" dirty="0">
                <a:latin typeface="+mn-ea"/>
                <a:ea typeface="+mn-ea"/>
              </a:rPr>
              <a:t>일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시 </a:t>
            </a:r>
            <a:r>
              <a:rPr lang="en-US" altLang="ko-KR" dirty="0">
                <a:latin typeface="+mn-ea"/>
                <a:ea typeface="+mn-ea"/>
              </a:rPr>
              <a:t>30</a:t>
            </a:r>
            <a:r>
              <a:rPr lang="ko-KR" altLang="en-US" dirty="0">
                <a:latin typeface="+mn-ea"/>
                <a:ea typeface="+mn-ea"/>
              </a:rPr>
              <a:t>분부터 </a:t>
            </a:r>
            <a:r>
              <a:rPr lang="en-US" altLang="ko-KR" dirty="0">
                <a:latin typeface="+mn-ea"/>
                <a:ea typeface="+mn-ea"/>
              </a:rPr>
              <a:t>13</a:t>
            </a:r>
            <a:r>
              <a:rPr lang="ko-KR" altLang="en-US" dirty="0">
                <a:latin typeface="+mn-ea"/>
                <a:ea typeface="+mn-ea"/>
              </a:rPr>
              <a:t>시 </a:t>
            </a:r>
            <a:r>
              <a:rPr lang="en-US" altLang="ko-KR" dirty="0">
                <a:latin typeface="+mn-ea"/>
                <a:ea typeface="+mn-ea"/>
              </a:rPr>
              <a:t>04</a:t>
            </a:r>
            <a:r>
              <a:rPr lang="ko-KR" altLang="en-US" dirty="0">
                <a:latin typeface="+mn-ea"/>
                <a:ea typeface="+mn-ea"/>
              </a:rPr>
              <a:t>분까지 엔진에 부하가 걸리고 꺼질 때까지 총 </a:t>
            </a:r>
            <a:r>
              <a:rPr lang="en-US" altLang="ko-KR" dirty="0">
                <a:latin typeface="+mn-ea"/>
                <a:ea typeface="+mn-ea"/>
              </a:rPr>
              <a:t>1524</a:t>
            </a:r>
            <a:r>
              <a:rPr lang="ko-KR" altLang="en-US" dirty="0">
                <a:latin typeface="+mn-ea"/>
                <a:ea typeface="+mn-ea"/>
              </a:rPr>
              <a:t>개의 </a:t>
            </a:r>
            <a:r>
              <a:rPr lang="en-US" altLang="ko-KR" dirty="0">
                <a:latin typeface="+mn-ea"/>
                <a:ea typeface="+mn-ea"/>
              </a:rPr>
              <a:t>Feature</a:t>
            </a:r>
            <a:r>
              <a:rPr lang="ko-KR" altLang="en-US" dirty="0">
                <a:latin typeface="+mn-ea"/>
                <a:ea typeface="+mn-ea"/>
              </a:rPr>
              <a:t>에 대해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초 간격으로 얻을 수 있는 연속적인 시계열 데이터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28B827-7FB8-44F2-B530-68CC8014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0407-C0A7-4C33-B44D-E972D6BA562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4BC97F1-154D-4EDE-AC73-1E8F10290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6087200" descr="EMB000014b00cb5">
            <a:extLst>
              <a:ext uri="{FF2B5EF4-FFF2-40B4-BE49-F238E27FC236}">
                <a16:creationId xmlns:a16="http://schemas.microsoft.com/office/drawing/2014/main" id="{CD2C4ECE-CE00-4B22-A72A-A95F535D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7" y="2697904"/>
            <a:ext cx="7541406" cy="296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D955CC-4F2E-44F3-B218-6825EA8AF85F}"/>
              </a:ext>
            </a:extLst>
          </p:cNvPr>
          <p:cNvSpPr txBox="1"/>
          <p:nvPr/>
        </p:nvSpPr>
        <p:spPr>
          <a:xfrm>
            <a:off x="953697" y="5659491"/>
            <a:ext cx="2125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</a:t>
            </a:r>
            <a:r>
              <a:rPr lang="ko-KR" altLang="en-US" sz="1000" dirty="0"/>
              <a:t>사에서 받은 엔진 데이터의 일부 </a:t>
            </a:r>
          </a:p>
        </p:txBody>
      </p:sp>
    </p:spTree>
    <p:extLst>
      <p:ext uri="{BB962C8B-B14F-4D97-AF65-F5344CB8AC3E}">
        <p14:creationId xmlns:p14="http://schemas.microsoft.com/office/powerpoint/2010/main" val="63823599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2060"/>
                </a:solidFill>
              </a:rPr>
              <a:t>개발 내용 </a:t>
            </a:r>
            <a:r>
              <a:rPr lang="en-US" altLang="ko-KR">
                <a:solidFill>
                  <a:srgbClr val="002060"/>
                </a:solidFill>
              </a:rPr>
              <a:t>– Feature selection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6223" y="1173691"/>
            <a:ext cx="11119556" cy="5057776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Random Forest </a:t>
            </a:r>
            <a:r>
              <a:rPr lang="ko-KR" altLang="en-US"/>
              <a:t>와 </a:t>
            </a:r>
            <a:r>
              <a:rPr lang="en-US" altLang="ko-KR"/>
              <a:t>XGBoost </a:t>
            </a:r>
            <a:r>
              <a:rPr lang="ko-KR" altLang="en-US"/>
              <a:t>를 사용해 </a:t>
            </a:r>
            <a:r>
              <a:rPr lang="en-US" altLang="ko-KR"/>
              <a:t>Feature importance </a:t>
            </a:r>
            <a:r>
              <a:rPr lang="ko-KR" altLang="en-US"/>
              <a:t>측정 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6C10407-C0A7-4C33-B44D-E972D6BA562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3078" name=""/>
          <p:cNvGrpSpPr/>
          <p:nvPr/>
        </p:nvGrpSpPr>
        <p:grpSpPr>
          <a:xfrm rot="0">
            <a:off x="900173" y="1637378"/>
            <a:ext cx="10497929" cy="4769780"/>
            <a:chOff x="900173" y="1637378"/>
            <a:chExt cx="10497929" cy="4769780"/>
          </a:xfrm>
        </p:grpSpPr>
        <p:pic>
          <p:nvPicPr>
            <p:cNvPr id="3075" name="_x184910640" descr="DRW000014b00cc7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900173" y="1647778"/>
              <a:ext cx="4705630" cy="4748979"/>
            </a:xfrm>
            <a:prstGeom prst="rect">
              <a:avLst/>
            </a:prstGeom>
            <a:noFill/>
          </p:spPr>
        </p:pic>
        <p:pic>
          <p:nvPicPr>
            <p:cNvPr id="3077" name="_x338906208" descr="DRW000014b00cd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586197" y="1637378"/>
              <a:ext cx="4811905" cy="47697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02060"/>
                </a:solidFill>
              </a:rPr>
              <a:t>개발 내용 </a:t>
            </a:r>
            <a:r>
              <a:rPr lang="en-US" altLang="ko-KR">
                <a:solidFill>
                  <a:srgbClr val="002060"/>
                </a:solidFill>
              </a:rPr>
              <a:t>– ML/AI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선택한 </a:t>
            </a:r>
            <a:r>
              <a:rPr lang="en-US" altLang="ko-KR"/>
              <a:t>Feature</a:t>
            </a:r>
            <a:r>
              <a:rPr lang="ko-KR" altLang="en-US"/>
              <a:t>의 </a:t>
            </a:r>
            <a:r>
              <a:rPr lang="en-US" altLang="ko-KR"/>
              <a:t>value</a:t>
            </a:r>
            <a:r>
              <a:rPr lang="ko-KR" altLang="en-US"/>
              <a:t>와 </a:t>
            </a:r>
            <a:r>
              <a:rPr lang="en-US" altLang="ko-KR"/>
              <a:t>Target value</a:t>
            </a:r>
            <a:r>
              <a:rPr lang="ko-KR" altLang="en-US"/>
              <a:t>의 상관관계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6C10407-C0A7-4C33-B44D-E972D6BA562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>
          <a:xfrm>
            <a:off x="536221" y="157480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4100" name=""/>
          <p:cNvGrpSpPr/>
          <p:nvPr/>
        </p:nvGrpSpPr>
        <p:grpSpPr>
          <a:xfrm rot="0">
            <a:off x="1643094" y="1691371"/>
            <a:ext cx="8772906" cy="4834890"/>
            <a:chOff x="1643094" y="1691371"/>
            <a:chExt cx="8772906" cy="4834890"/>
          </a:xfrm>
        </p:grpSpPr>
        <p:pic>
          <p:nvPicPr>
            <p:cNvPr id="4097" name="_x338948976" descr="DRW000014b00cf5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643094" y="1691371"/>
              <a:ext cx="3634740" cy="4834890"/>
            </a:xfrm>
            <a:prstGeom prst="rect">
              <a:avLst/>
            </a:prstGeom>
            <a:noFill/>
          </p:spPr>
        </p:pic>
        <p:pic>
          <p:nvPicPr>
            <p:cNvPr id="4099" name="_x338948976" descr="DRW000014b00d04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096000" y="1699283"/>
              <a:ext cx="4320000" cy="481906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02060"/>
                </a:solidFill>
              </a:rPr>
              <a:t>개발 내용 </a:t>
            </a:r>
            <a:r>
              <a:rPr lang="en-US" altLang="ko-KR">
                <a:solidFill>
                  <a:srgbClr val="002060"/>
                </a:solidFill>
              </a:rPr>
              <a:t>– ML/AI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223" y="1173691"/>
            <a:ext cx="11119556" cy="5057776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Feature selection </a:t>
            </a:r>
            <a:r>
              <a:rPr lang="ko-KR" altLang="en-US"/>
              <a:t>전과 후의 전체적인 모델의 </a:t>
            </a:r>
            <a:r>
              <a:rPr lang="en-US" altLang="ko-KR"/>
              <a:t>RMSE </a:t>
            </a:r>
            <a:r>
              <a:rPr lang="ko-KR" altLang="en-US"/>
              <a:t>비교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6C10407-C0A7-4C33-B44D-E972D6BA562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5123" name="_x338949552" descr="EMB000014b00d0f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0395" y="1667321"/>
            <a:ext cx="7551209" cy="4781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309</ep:Words>
  <ep:PresentationFormat>와이드스크린</ep:PresentationFormat>
  <ep:Paragraphs>57</ep:Paragraphs>
  <ep:Slides>12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1_Office 테마</vt:lpstr>
      <vt:lpstr>선박 엔진 데이터를 기반으로 하는  기계 이상 진단 시스템 개발</vt:lpstr>
      <vt:lpstr>목차</vt:lpstr>
      <vt:lpstr>개발 배경</vt:lpstr>
      <vt:lpstr>개발 내용 - 개발 목표</vt:lpstr>
      <vt:lpstr>개발 내용 – 개발 환경</vt:lpstr>
      <vt:lpstr>개발 내용 – 데이터</vt:lpstr>
      <vt:lpstr>개발 내용 – Feature selection</vt:lpstr>
      <vt:lpstr>개발 내용 – ML/AI</vt:lpstr>
      <vt:lpstr>개발 내용 – ML/AI</vt:lpstr>
      <vt:lpstr>개발 내용 – ML/AI</vt:lpstr>
      <vt:lpstr>결론 및 향후 연구 방향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2019-11-01T13:02:53.000</dcterms:created>
  <dc:creator>ISLab-Laptop01</dc:creator>
  <cp:lastModifiedBy>gold1</cp:lastModifiedBy>
  <dcterms:modified xsi:type="dcterms:W3CDTF">2022-10-14T09:08:14.837</dcterms:modified>
  <cp:revision>358</cp:revision>
  <dc:title>PowerPoint 프레젠테이션</dc:title>
  <cp:version>0906.0100.01</cp:version>
</cp:coreProperties>
</file>