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892" r:id="rId2"/>
    <p:sldId id="1899" r:id="rId3"/>
    <p:sldId id="1901" r:id="rId4"/>
    <p:sldId id="1902" r:id="rId5"/>
    <p:sldId id="190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E5D83-DCF2-8AE3-810B-36CCAF801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623B1-4063-F529-0447-3D784051D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80F2D-49E4-41DE-D387-CDC5F77C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305-FFE3-4A2C-8700-88460D9F4D55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B1258-8885-C1CA-D9C4-86ACE689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FA3DD-3371-0B25-43F0-D485C55B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956-8F45-4B61-8482-7D8FEEC25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8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B77FC-777E-21CD-5AE6-DB34B66E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2447B-4DC7-D664-6DA4-B96F53D8D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08755-CD6E-D399-734D-54855029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305-FFE3-4A2C-8700-88460D9F4D55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F6970-6CDC-9C27-339C-35424B3F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E6D0A-3D25-C7E1-5889-91B608CA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956-8F45-4B61-8482-7D8FEEC25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20486D-4029-F164-C0E4-DA13058A0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9EE62-55EF-365E-D236-64898B2CC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898E1-4055-759B-2E4B-4AF94C51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305-FFE3-4A2C-8700-88460D9F4D55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545BE-7F00-A54F-B1FB-9271B4C5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FE525-6623-E03C-474D-07E84BD8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956-8F45-4B61-8482-7D8FEEC25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32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DABD4B-76AC-C993-02E2-67C2CCB614C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6115159"/>
              </p:ext>
            </p:extLst>
          </p:nvPr>
        </p:nvGraphicFramePr>
        <p:xfrm>
          <a:off x="76567" y="63354"/>
          <a:ext cx="12033980" cy="332606"/>
        </p:xfrm>
        <a:graphic>
          <a:graphicData uri="http://schemas.openxmlformats.org/drawingml/2006/table">
            <a:tbl>
              <a:tblPr/>
              <a:tblGrid>
                <a:gridCol w="2249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4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6303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24728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49457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74185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98914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623642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148371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673099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197828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23496" marR="23496" marT="18856" marB="188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24728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49457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74185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98914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623642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148371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673099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197828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Path</a:t>
                      </a:r>
                    </a:p>
                  </a:txBody>
                  <a:tcPr marL="23496" marR="23496" marT="18856" marB="188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24728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49457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74185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98914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623642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148371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673099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197828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3496" marR="23496" marT="18856" marB="188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24728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49457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74185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98914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623642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148371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673099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197828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Writer</a:t>
                      </a:r>
                    </a:p>
                  </a:txBody>
                  <a:tcPr marL="23496" marR="23496" marT="18856" marB="188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24728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49457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74185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98914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623642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148371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673099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197828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The Uber Creative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3496" marR="23496" marT="18856" marB="188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24728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49457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74185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98914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623642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148371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673099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197828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3496" marR="23496" marT="18856" marB="188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3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18972" marR="18972" marT="18900" marB="189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972" marR="18972" marT="18900" marB="189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24728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49457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74185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98914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623642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148371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673099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197828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Date / Version</a:t>
                      </a:r>
                    </a:p>
                  </a:txBody>
                  <a:tcPr marL="23496" marR="23496" marT="18856" marB="188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24728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49457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74185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98914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623642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148371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673099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197828" algn="l" defTabSz="1049457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2025</a:t>
                      </a:r>
                    </a:p>
                  </a:txBody>
                  <a:tcPr marL="23496" marR="23496" marT="18856" marB="188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7">
            <a:extLst>
              <a:ext uri="{FF2B5EF4-FFF2-40B4-BE49-F238E27FC236}">
                <a16:creationId xmlns:a16="http://schemas.microsoft.com/office/drawing/2014/main" id="{27CD635C-CE6F-5FFC-74B3-C3D69371D3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295" y="457872"/>
            <a:ext cx="9927284" cy="634109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101524" tIns="50762" rIns="101524" bIns="50762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58800" indent="-26988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17600" indent="-53975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677988" indent="-8255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236788" indent="-109538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defTabSz="951857">
              <a:defRPr/>
            </a:pPr>
            <a:endParaRPr lang="ko-KR" altLang="en-US" sz="816">
              <a:ea typeface="돋움" pitchFamily="50" charset="-127"/>
            </a:endParaRPr>
          </a:p>
        </p:txBody>
      </p:sp>
      <p:sp>
        <p:nvSpPr>
          <p:cNvPr id="7" name="Text Box 53">
            <a:extLst>
              <a:ext uri="{FF2B5EF4-FFF2-40B4-BE49-F238E27FC236}">
                <a16:creationId xmlns:a16="http://schemas.microsoft.com/office/drawing/2014/main" id="{07E7A060-C1DB-CCED-31C9-6864F986D8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25082" y="64794"/>
            <a:ext cx="519676" cy="327298"/>
          </a:xfrm>
          <a:prstGeom prst="rect">
            <a:avLst/>
          </a:prstGeom>
          <a:noFill/>
          <a:ln>
            <a:noFill/>
          </a:ln>
        </p:spPr>
        <p:txBody>
          <a:bodyPr lIns="82198" tIns="41099" rIns="82198" bIns="41099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58800" indent="-26988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17600" indent="-53975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677988" indent="-8255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236788" indent="-109538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defTabSz="951857">
              <a:spcBef>
                <a:spcPct val="50000"/>
              </a:spcBef>
              <a:defRPr/>
            </a:pPr>
            <a:r>
              <a:rPr lang="en-US" altLang="ko-KR" sz="635" b="1">
                <a:latin typeface="+mn-ea"/>
                <a:ea typeface="+mn-ea"/>
              </a:rPr>
              <a:t>page</a:t>
            </a:r>
          </a:p>
          <a:p>
            <a:pPr algn="ctr" defTabSz="951857">
              <a:spcBef>
                <a:spcPct val="50000"/>
              </a:spcBef>
              <a:defRPr/>
            </a:pPr>
            <a:fld id="{BF9C05C9-D0C3-4D0B-AC83-20626A9F4CDD}" type="slidenum">
              <a:rPr lang="en-US" altLang="ko-KR" sz="635" b="1" smtClean="0">
                <a:latin typeface="+mn-ea"/>
                <a:ea typeface="+mn-ea"/>
              </a:rPr>
              <a:pPr algn="ctr" defTabSz="951857">
                <a:spcBef>
                  <a:spcPct val="50000"/>
                </a:spcBef>
                <a:defRPr/>
              </a:pPr>
              <a:t>‹#›</a:t>
            </a:fld>
            <a:endParaRPr lang="en-US" altLang="ko-KR" sz="635" b="1">
              <a:latin typeface="+mn-ea"/>
              <a:ea typeface="+mn-ea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978D595-50D5-671A-B732-D251ED802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611" y="106290"/>
            <a:ext cx="5098673" cy="261242"/>
          </a:xfrm>
        </p:spPr>
        <p:txBody>
          <a:bodyPr>
            <a:noAutofit/>
          </a:bodyPr>
          <a:lstStyle>
            <a:lvl1pPr algn="l">
              <a:defRPr sz="1088" b="1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4FAE84-8184-A974-275D-BFDF4F7463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109675" y="665210"/>
            <a:ext cx="2005759" cy="61337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18991" tIns="48239" rIns="18991" bIns="48239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58800" indent="-26988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17600" indent="-53975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677988" indent="-8255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236788" indent="-109538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97911" indent="-97911" defTabSz="951857">
              <a:defRPr/>
            </a:pPr>
            <a:endParaRPr lang="en-US" altLang="ko-KR" sz="726">
              <a:ea typeface="돋움" pitchFamily="50" charset="-127"/>
            </a:endParaRPr>
          </a:p>
          <a:p>
            <a:pPr marL="97911" indent="-97911" defTabSz="951857">
              <a:defRPr/>
            </a:pPr>
            <a:endParaRPr lang="en-US" altLang="ko-KR" sz="726">
              <a:ea typeface="돋움" pitchFamily="50" charset="-127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9799030-112F-D500-EF52-205620A8AB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109112" y="457872"/>
            <a:ext cx="2011209" cy="239015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6478" tIns="48239" rIns="96478" bIns="4823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58800" indent="-26988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17600" indent="-53975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677988" indent="-8255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236788" indent="-109538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defTabSz="951857">
              <a:defRPr/>
            </a:pPr>
            <a:r>
              <a:rPr lang="en-US" altLang="ko-KR" sz="816" b="1">
                <a:latin typeface="+mn-ea"/>
                <a:ea typeface="+mn-ea"/>
                <a:cs typeface="Arial" charset="0"/>
              </a:rPr>
              <a:t>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FE0D9-568D-F3C1-3197-B39FA1BFD0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195" y="120948"/>
            <a:ext cx="2249754" cy="220170"/>
          </a:xfrm>
          <a:prstGeom prst="rect">
            <a:avLst/>
          </a:prstGeom>
          <a:noFill/>
          <a:ln>
            <a:noFill/>
          </a:ln>
        </p:spPr>
        <p:txBody>
          <a:bodyPr lIns="32652" tIns="26121" rIns="0" bIns="26121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58800" indent="-26988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17600" indent="-53975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677988" indent="-8255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236788" indent="-109538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defTabSz="951857">
              <a:defRPr/>
            </a:pPr>
            <a:r>
              <a:rPr lang="ko-KR" altLang="en-US" sz="1088" b="1" dirty="0">
                <a:latin typeface="+mn-ea"/>
                <a:ea typeface="+mn-ea"/>
                <a:cs typeface="Arial" charset="0"/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272867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E6931-27EF-FBBE-4C11-B9FB0369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37CBA-AA95-A624-0320-18EE7BCC3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72025-3A8B-AC47-4FAB-71C32626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305-FFE3-4A2C-8700-88460D9F4D55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F4B21-E425-E74F-14FD-4340D14D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A7A11-30DC-5D40-FEA1-1B03EAB7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956-8F45-4B61-8482-7D8FEEC25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8BA72-FEEA-82CB-60FF-CDAEF518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0FDD8-03A6-0336-40D7-BBE76E587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80084-22F4-5EEA-0D6F-C1C7F3A3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305-FFE3-4A2C-8700-88460D9F4D55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A3861-FBAC-0E48-4755-DE035E81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0408F-1D91-8B00-2460-2EE4E2DD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956-8F45-4B61-8482-7D8FEEC25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5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A3A19-58A1-D5AA-FBAD-21382037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970AA-A0A0-19B3-A3F1-650910167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ABC0C-3F72-4EF3-97F7-B5E06C6A5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0EB1E-C28D-9938-AE88-F4D18CE3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305-FFE3-4A2C-8700-88460D9F4D55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16950-54B6-8E9A-502E-B9FF094A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14ABBD-1C24-E861-247C-818A77CF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956-8F45-4B61-8482-7D8FEEC25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0BACC-2305-7CD6-C3DE-62D8DC77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E3C5D8-C627-2966-97EF-DF4B2AA2C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FE2E5E-C617-6266-2A5D-9946C5B11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3A17-D8C0-6EB9-25FD-BC817FFD5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35C9C9-9CE9-7D0E-08E7-1C073AC77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A8355F-FEA8-5959-14A5-EF42CC1B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305-FFE3-4A2C-8700-88460D9F4D55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9EE577-1CF4-F397-B5D7-185B9BEF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CA9C90-FC50-FC2B-18E3-68C3B7E6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956-8F45-4B61-8482-7D8FEEC25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5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AF625-18CC-2584-ECF7-1D0438F6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6A03D2-E3CE-AC20-9B1B-F4A31B2A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305-FFE3-4A2C-8700-88460D9F4D55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764E23-B042-04EB-E4DD-24A17C43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5C8A29-F0CB-6A14-40D5-0898E2A5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956-8F45-4B61-8482-7D8FEEC25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5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0E6F6E-7864-5B14-EB4D-12329CAF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305-FFE3-4A2C-8700-88460D9F4D55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4F7B28-90FE-59C9-C6F0-0195BD72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898EBB-1327-1A00-D2A1-9D9FC7F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956-8F45-4B61-8482-7D8FEEC25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2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24A40-35DF-84E8-9073-DA834146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7B2B2-DF97-59CF-9D4E-3A8EBA5BC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77C298-1255-49ED-9ABC-4D225CED9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5C9B0-7E6C-5820-1B6D-07CAA297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305-FFE3-4A2C-8700-88460D9F4D55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32B35-490E-5FF7-B74E-65B82204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816240-B781-826E-0DAF-0817E4AE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956-8F45-4B61-8482-7D8FEEC25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4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F34F3-AACF-A574-1A95-598AF393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BB6F28-BE8D-149E-45CA-E21950FAD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2C9029-3F67-172E-E50A-7C2D173EA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1D020A-127F-FCF7-07F1-2D3342DB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305-FFE3-4A2C-8700-88460D9F4D55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8E8EB-101E-3486-E063-0BCF22CE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4A604F-C67B-5472-3351-9FC7D9F3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956-8F45-4B61-8482-7D8FEEC25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58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42DA79-6C6C-4E98-3D7A-52799FBF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B0C6C2-C074-0894-DE8A-E9E53518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50D58-BCFB-D870-0915-457976A5C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8E305-FFE3-4A2C-8700-88460D9F4D55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88C30-F6FA-E77F-A8B7-FBE70102A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9B2DF-CA84-3DC6-E41D-9A6DB3619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F2956-8F45-4B61-8482-7D8FEEC25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4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637FC-191A-4068-7D39-6346086C0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60DA8-F4C1-B2CB-E562-8A7118B3E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100" b="1" dirty="0">
                <a:latin typeface="+mn-ea"/>
              </a:rPr>
              <a:t>미디어 관리 </a:t>
            </a:r>
            <a:r>
              <a:rPr lang="en-US" altLang="ko-KR" sz="1100" b="1" dirty="0">
                <a:latin typeface="+mn-ea"/>
              </a:rPr>
              <a:t>&gt; </a:t>
            </a:r>
            <a:r>
              <a:rPr lang="ko-KR" altLang="en-US" sz="1100" b="1" dirty="0">
                <a:latin typeface="+mn-ea"/>
              </a:rPr>
              <a:t>보도자료 </a:t>
            </a:r>
            <a:r>
              <a:rPr lang="en-US" altLang="ko-KR" sz="1100" b="1" dirty="0">
                <a:latin typeface="+mn-ea"/>
              </a:rPr>
              <a:t>&gt; </a:t>
            </a:r>
            <a:r>
              <a:rPr lang="ko-KR" altLang="en-US" sz="1100" b="1" dirty="0">
                <a:latin typeface="+mn-ea"/>
              </a:rPr>
              <a:t>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6FBC4-A0F8-6F35-27A7-122917EB628A}"/>
              </a:ext>
            </a:extLst>
          </p:cNvPr>
          <p:cNvSpPr txBox="1"/>
          <p:nvPr/>
        </p:nvSpPr>
        <p:spPr>
          <a:xfrm>
            <a:off x="385804" y="904766"/>
            <a:ext cx="4284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미디어 관리 </a:t>
            </a:r>
            <a:r>
              <a:rPr lang="en-US" altLang="ko-KR" sz="1200" b="1" dirty="0">
                <a:latin typeface="+mn-ea"/>
              </a:rPr>
              <a:t>&gt; </a:t>
            </a:r>
            <a:r>
              <a:rPr lang="ko-KR" altLang="en-US" sz="1200" b="1" dirty="0">
                <a:latin typeface="+mn-ea"/>
              </a:rPr>
              <a:t>보도자료 </a:t>
            </a:r>
            <a:r>
              <a:rPr lang="en-US" altLang="ko-KR" sz="1200" b="1" dirty="0">
                <a:latin typeface="+mn-ea"/>
              </a:rPr>
              <a:t>&gt; </a:t>
            </a:r>
            <a:r>
              <a:rPr lang="ko-KR" altLang="en-US" sz="1200" b="1" dirty="0">
                <a:latin typeface="+mn-ea"/>
              </a:rPr>
              <a:t>목록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9E1BE0-8521-22A1-E120-A10FDD1B400C}"/>
              </a:ext>
            </a:extLst>
          </p:cNvPr>
          <p:cNvGraphicFramePr>
            <a:graphicFrameLocks noGrp="1"/>
          </p:cNvGraphicFramePr>
          <p:nvPr/>
        </p:nvGraphicFramePr>
        <p:xfrm>
          <a:off x="436601" y="2508542"/>
          <a:ext cx="9201152" cy="2539573"/>
        </p:xfrm>
        <a:graphic>
          <a:graphicData uri="http://schemas.openxmlformats.org/drawingml/2006/table">
            <a:tbl>
              <a:tblPr/>
              <a:tblGrid>
                <a:gridCol w="42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656">
                  <a:extLst>
                    <a:ext uri="{9D8B030D-6E8A-4147-A177-3AD203B41FA5}">
                      <a16:colId xmlns:a16="http://schemas.microsoft.com/office/drawing/2014/main" val="2581397959"/>
                    </a:ext>
                  </a:extLst>
                </a:gridCol>
                <a:gridCol w="730160">
                  <a:extLst>
                    <a:ext uri="{9D8B030D-6E8A-4147-A177-3AD203B41FA5}">
                      <a16:colId xmlns:a16="http://schemas.microsoft.com/office/drawing/2014/main" val="3162226784"/>
                    </a:ext>
                  </a:extLst>
                </a:gridCol>
                <a:gridCol w="3263730">
                  <a:extLst>
                    <a:ext uri="{9D8B030D-6E8A-4147-A177-3AD203B41FA5}">
                      <a16:colId xmlns:a16="http://schemas.microsoft.com/office/drawing/2014/main" val="3640429106"/>
                    </a:ext>
                  </a:extLst>
                </a:gridCol>
                <a:gridCol w="730160">
                  <a:extLst>
                    <a:ext uri="{9D8B030D-6E8A-4147-A177-3AD203B41FA5}">
                      <a16:colId xmlns:a16="http://schemas.microsoft.com/office/drawing/2014/main" val="164931247"/>
                    </a:ext>
                  </a:extLst>
                </a:gridCol>
                <a:gridCol w="621739">
                  <a:extLst>
                    <a:ext uri="{9D8B030D-6E8A-4147-A177-3AD203B41FA5}">
                      <a16:colId xmlns:a16="http://schemas.microsoft.com/office/drawing/2014/main" val="3181791962"/>
                    </a:ext>
                  </a:extLst>
                </a:gridCol>
                <a:gridCol w="621739">
                  <a:extLst>
                    <a:ext uri="{9D8B030D-6E8A-4147-A177-3AD203B41FA5}">
                      <a16:colId xmlns:a16="http://schemas.microsoft.com/office/drawing/2014/main" val="3871083821"/>
                    </a:ext>
                  </a:extLst>
                </a:gridCol>
                <a:gridCol w="621739">
                  <a:extLst>
                    <a:ext uri="{9D8B030D-6E8A-4147-A177-3AD203B41FA5}">
                      <a16:colId xmlns:a16="http://schemas.microsoft.com/office/drawing/2014/main" val="341616639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3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2321"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번호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언어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카테고리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제목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작성자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조회수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상위 노출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노출여부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발행일시</a:t>
                      </a:r>
                      <a:endParaRPr kumimoji="1" lang="en-US" altLang="ko-KR" sz="8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등록일시</a:t>
                      </a:r>
                      <a:endParaRPr kumimoji="1" lang="en-US" altLang="ko-KR" sz="8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72"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KR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기업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DB</a:t>
                      </a:r>
                      <a:r>
                        <a:rPr kumimoji="1" lang="ko-KR" altLang="en-US" sz="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하이텍</a:t>
                      </a:r>
                      <a:r>
                        <a:rPr kumimoji="1" lang="en-US" altLang="ko-KR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2024</a:t>
                      </a:r>
                      <a:r>
                        <a:rPr kumimoji="1" lang="ko-KR" altLang="en-US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년 매출액 </a:t>
                      </a:r>
                      <a:r>
                        <a:rPr kumimoji="1" lang="en-US" altLang="ko-KR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1</a:t>
                      </a:r>
                      <a:r>
                        <a:rPr kumimoji="1" lang="ko-KR" altLang="en-US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조 </a:t>
                      </a:r>
                      <a:r>
                        <a:rPr kumimoji="1" lang="en-US" altLang="ko-KR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1,310</a:t>
                      </a:r>
                      <a:r>
                        <a:rPr kumimoji="1" lang="ko-KR" altLang="en-US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억원</a:t>
                      </a:r>
                      <a:r>
                        <a:rPr kumimoji="1" lang="en-US" altLang="ko-KR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영업이익 </a:t>
                      </a:r>
                      <a:r>
                        <a:rPr kumimoji="1" lang="en-US" altLang="ko-KR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1,950</a:t>
                      </a:r>
                      <a:r>
                        <a:rPr kumimoji="1" lang="ko-KR" altLang="en-US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억원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관*자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1212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Y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Y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2024-05-20 17:00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2024-05-19 17:00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72">
                <a:tc gridSpan="10"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생략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79519"/>
                  </a:ext>
                </a:extLst>
              </a:tr>
              <a:tr h="392972"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KR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기업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DB</a:t>
                      </a:r>
                      <a:r>
                        <a:rPr kumimoji="1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하이텍</a:t>
                      </a:r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2024</a:t>
                      </a:r>
                      <a:r>
                        <a:rPr kumimoji="1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년 매출액 </a:t>
                      </a:r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  <a:r>
                        <a:rPr kumimoji="1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조 </a:t>
                      </a:r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1,310</a:t>
                      </a:r>
                      <a:r>
                        <a:rPr kumimoji="1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억원</a:t>
                      </a:r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영업이익 </a:t>
                      </a:r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1,950</a:t>
                      </a:r>
                      <a:r>
                        <a:rPr kumimoji="1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억원</a:t>
                      </a:r>
                      <a:endParaRPr lang="ko-KR" altLang="en-US" dirty="0"/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관*자</a:t>
                      </a:r>
                      <a:endParaRPr lang="ko-KR" altLang="en-US" dirty="0"/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1212</a:t>
                      </a:r>
                      <a:endParaRPr lang="ko-KR" altLang="en-US" dirty="0"/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Y</a:t>
                      </a:r>
                      <a:endParaRPr lang="ko-KR" altLang="en-US" dirty="0"/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Y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2024-05-20 17:00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2024-05-19 17:00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72"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EN, CN,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JP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기타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DB</a:t>
                      </a:r>
                      <a:r>
                        <a:rPr kumimoji="1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하이텍</a:t>
                      </a:r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2024</a:t>
                      </a:r>
                      <a:r>
                        <a:rPr kumimoji="1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년 매출액 </a:t>
                      </a:r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  <a:r>
                        <a:rPr kumimoji="1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조 </a:t>
                      </a:r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1,310</a:t>
                      </a:r>
                      <a:r>
                        <a:rPr kumimoji="1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억원</a:t>
                      </a:r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영업이익 </a:t>
                      </a:r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1,950</a:t>
                      </a:r>
                      <a:r>
                        <a:rPr kumimoji="1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억원</a:t>
                      </a:r>
                      <a:endParaRPr lang="ko-KR" altLang="en-US" dirty="0"/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관*자</a:t>
                      </a:r>
                      <a:endParaRPr lang="ko-KR" altLang="en-US" dirty="0"/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1212</a:t>
                      </a:r>
                      <a:endParaRPr lang="ko-KR" altLang="en-US" dirty="0"/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Y</a:t>
                      </a:r>
                      <a:endParaRPr lang="ko-KR" altLang="en-US" dirty="0"/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N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2024-05-20 17:00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2024-05-19 17:00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972"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EN, CN,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JP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ESG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DB</a:t>
                      </a:r>
                      <a:r>
                        <a:rPr kumimoji="1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하이텍</a:t>
                      </a:r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2024</a:t>
                      </a:r>
                      <a:r>
                        <a:rPr kumimoji="1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년 매출액 </a:t>
                      </a:r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  <a:r>
                        <a:rPr kumimoji="1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조 </a:t>
                      </a:r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1,310</a:t>
                      </a:r>
                      <a:r>
                        <a:rPr kumimoji="1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억원</a:t>
                      </a:r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영업이익 </a:t>
                      </a:r>
                      <a:r>
                        <a:rPr kumimoji="1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1,950</a:t>
                      </a:r>
                      <a:r>
                        <a:rPr kumimoji="1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5608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억원</a:t>
                      </a:r>
                      <a:endParaRPr lang="ko-KR" altLang="en-US" dirty="0"/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관*자</a:t>
                      </a:r>
                      <a:endParaRPr lang="ko-KR" altLang="en-US" dirty="0"/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1212</a:t>
                      </a:r>
                      <a:endParaRPr lang="ko-KR" altLang="en-US" dirty="0"/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Y</a:t>
                      </a:r>
                      <a:endParaRPr lang="ko-KR" altLang="en-US" dirty="0"/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Y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2024-05-20 17:00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071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2024-05-19 17:00</a:t>
                      </a:r>
                    </a:p>
                  </a:txBody>
                  <a:tcPr marL="78866" marR="78866" marT="39434" marB="3943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A2D1180-DF1E-5159-53D9-982DD409D844}"/>
              </a:ext>
            </a:extLst>
          </p:cNvPr>
          <p:cNvSpPr/>
          <p:nvPr/>
        </p:nvSpPr>
        <p:spPr>
          <a:xfrm>
            <a:off x="7620278" y="2026379"/>
            <a:ext cx="1444969" cy="2522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F580F-D1D8-12C7-0B52-1597E3C52C0E}"/>
              </a:ext>
            </a:extLst>
          </p:cNvPr>
          <p:cNvSpPr/>
          <p:nvPr/>
        </p:nvSpPr>
        <p:spPr>
          <a:xfrm>
            <a:off x="6708588" y="2026378"/>
            <a:ext cx="862262" cy="2522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전체       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5AFA5-F11E-5B67-10CB-8BC998BD12F0}"/>
              </a:ext>
            </a:extLst>
          </p:cNvPr>
          <p:cNvSpPr/>
          <p:nvPr/>
        </p:nvSpPr>
        <p:spPr>
          <a:xfrm>
            <a:off x="9114676" y="2028090"/>
            <a:ext cx="523079" cy="25827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1A295B-226E-AAF1-1D00-E55E8C2D7061}"/>
              </a:ext>
            </a:extLst>
          </p:cNvPr>
          <p:cNvSpPr/>
          <p:nvPr/>
        </p:nvSpPr>
        <p:spPr bwMode="auto">
          <a:xfrm>
            <a:off x="481760" y="5237262"/>
            <a:ext cx="918688" cy="2592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>
                <a:solidFill>
                  <a:schemeClr val="lt1"/>
                </a:solidFill>
              </a:rPr>
              <a:t>등록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70A4F7F-4888-BE4A-AC29-CA9D86FF498D}"/>
              </a:ext>
            </a:extLst>
          </p:cNvPr>
          <p:cNvGraphicFramePr>
            <a:graphicFrameLocks noGrp="1"/>
          </p:cNvGraphicFramePr>
          <p:nvPr/>
        </p:nvGraphicFramePr>
        <p:xfrm>
          <a:off x="3098208" y="5574461"/>
          <a:ext cx="3832262" cy="272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7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7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7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37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37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&lt;&lt;</a:t>
                      </a:r>
                      <a:endParaRPr lang="ko-KR" altLang="en-US" sz="8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3200" marR="432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endParaRPr lang="ko-KR" altLang="en-US" sz="8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3200" marR="432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" marR="43200" marT="36000" marB="360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" marR="43200" marT="36000" marB="360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" marR="432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" marR="432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" marR="432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" marR="432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" marR="432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" marR="432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" marR="432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" marR="432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8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3200" marR="432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&gt;&gt;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3200" marR="432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C5E57A5C-9CC8-E028-8519-78405C59AB9A}"/>
              </a:ext>
            </a:extLst>
          </p:cNvPr>
          <p:cNvGrpSpPr/>
          <p:nvPr/>
        </p:nvGrpSpPr>
        <p:grpSpPr>
          <a:xfrm>
            <a:off x="2564626" y="1967859"/>
            <a:ext cx="2060588" cy="369332"/>
            <a:chOff x="4089371" y="1917036"/>
            <a:chExt cx="2060588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DF28987-73BB-106F-31CF-BE1CE63AB0DF}"/>
                </a:ext>
              </a:extLst>
            </p:cNvPr>
            <p:cNvSpPr/>
            <p:nvPr/>
          </p:nvSpPr>
          <p:spPr>
            <a:xfrm>
              <a:off x="5287697" y="1975555"/>
              <a:ext cx="862262" cy="2522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종료일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5B796E3-AABB-9EE0-1C4A-4B0E4997681D}"/>
                </a:ext>
              </a:extLst>
            </p:cNvPr>
            <p:cNvSpPr/>
            <p:nvPr/>
          </p:nvSpPr>
          <p:spPr>
            <a:xfrm>
              <a:off x="4089371" y="1975555"/>
              <a:ext cx="862262" cy="2522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시작일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ABC00E-852B-CA17-0645-9D31B880D0DB}"/>
                </a:ext>
              </a:extLst>
            </p:cNvPr>
            <p:cNvSpPr txBox="1"/>
            <p:nvPr/>
          </p:nvSpPr>
          <p:spPr>
            <a:xfrm>
              <a:off x="4965229" y="1917036"/>
              <a:ext cx="2952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~</a:t>
              </a:r>
              <a:endParaRPr lang="ko-KR" altLang="en-US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1E2586-8AA4-3700-E2F3-0CDA15CDB542}"/>
              </a:ext>
            </a:extLst>
          </p:cNvPr>
          <p:cNvSpPr/>
          <p:nvPr/>
        </p:nvSpPr>
        <p:spPr>
          <a:xfrm>
            <a:off x="4775096" y="2026378"/>
            <a:ext cx="862262" cy="2522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언어        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EC67F5-16FE-8227-3D4F-D7F66A089693}"/>
              </a:ext>
            </a:extLst>
          </p:cNvPr>
          <p:cNvSpPr/>
          <p:nvPr/>
        </p:nvSpPr>
        <p:spPr>
          <a:xfrm>
            <a:off x="5741842" y="2026378"/>
            <a:ext cx="862262" cy="2522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카테고리   ▼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96496ED-4220-988A-192D-A5074D06F6C5}"/>
              </a:ext>
            </a:extLst>
          </p:cNvPr>
          <p:cNvGraphicFramePr>
            <a:graphicFrameLocks noGrp="1"/>
          </p:cNvGraphicFramePr>
          <p:nvPr/>
        </p:nvGraphicFramePr>
        <p:xfrm>
          <a:off x="10115550" y="707834"/>
          <a:ext cx="1998153" cy="4011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dirty="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7" marR="18007" marT="35997" marB="359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 목록 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정렬기준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 </a:t>
                      </a:r>
                      <a:r>
                        <a:rPr lang="ko-KR" altLang="en-US" sz="800" b="0" u="none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4" marR="35984" marT="35992" marB="3599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7" marR="18007" marT="35997" marB="359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언어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KR, EN, CN, JP</a:t>
                      </a:r>
                      <a:b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 등록 시 선택한 언어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4" marR="35984" marT="35989" marB="3598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1" dirty="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7" marR="18007" marT="35997" marB="359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기업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ESG,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4" marR="35984" marT="35989" marB="3598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140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1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7" marR="18007" marT="35997" marB="359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해당 게시물의 상세 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페이지로 이동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4" marR="35984" marT="35989" marB="3598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1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7" marR="18007" marT="35997" marB="359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선택 가능</a:t>
                      </a:r>
                      <a:b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발행일시 검색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4" marR="35984" marT="35989" marB="3598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1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7" marR="18007" marT="35997" marB="359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언어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KR, EN, CN, JP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언어 검색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4" marR="35984" marT="35989" marB="3598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b="1" dirty="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7" marR="18007" marT="35997" marB="359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전체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ESG,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검색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4" marR="35984" marT="35989" marB="3598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1" dirty="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7" marR="18007" marT="35997" marB="359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셀렉트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박스</a:t>
                      </a:r>
                      <a:b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4" marR="35984" marT="35989" marB="3598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b="1" dirty="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7" marR="18007" marT="35997" marB="359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인풋 박스</a:t>
                      </a:r>
                      <a:b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입력 영역</a:t>
                      </a:r>
                      <a:b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And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br>
                        <a:rPr lang="en-US" altLang="ko-KR" sz="800" b="0" u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결과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마스킹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적용되어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4" marR="35984" marT="35989" marB="3598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40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1" dirty="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7" marR="18007" marT="35997" marB="359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</a:t>
                      </a:r>
                      <a:b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 등록 페이지로 이동 </a:t>
                      </a:r>
                    </a:p>
                  </a:txBody>
                  <a:tcPr marL="35984" marR="35984" marT="35989" marB="3598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2887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7F4DEDC9-0962-F8B8-3D8A-FD0D92A8C166}"/>
              </a:ext>
            </a:extLst>
          </p:cNvPr>
          <p:cNvSpPr/>
          <p:nvPr/>
        </p:nvSpPr>
        <p:spPr>
          <a:xfrm>
            <a:off x="270224" y="2305612"/>
            <a:ext cx="231160" cy="231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7BCBB22-AB61-A664-952C-A42E921BE48D}"/>
              </a:ext>
            </a:extLst>
          </p:cNvPr>
          <p:cNvSpPr/>
          <p:nvPr/>
        </p:nvSpPr>
        <p:spPr>
          <a:xfrm>
            <a:off x="905472" y="2305612"/>
            <a:ext cx="231160" cy="231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54C1ADE-E638-BD55-34C7-9BCF7717AA5F}"/>
              </a:ext>
            </a:extLst>
          </p:cNvPr>
          <p:cNvSpPr/>
          <p:nvPr/>
        </p:nvSpPr>
        <p:spPr>
          <a:xfrm>
            <a:off x="2276306" y="2305612"/>
            <a:ext cx="231160" cy="231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D462090-39F5-C46B-95D8-8B62B0E2CDA6}"/>
              </a:ext>
            </a:extLst>
          </p:cNvPr>
          <p:cNvSpPr/>
          <p:nvPr/>
        </p:nvSpPr>
        <p:spPr>
          <a:xfrm>
            <a:off x="2455001" y="1852280"/>
            <a:ext cx="231160" cy="231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9C497D1-EB0D-40D3-BB0D-64C50FB3D894}"/>
              </a:ext>
            </a:extLst>
          </p:cNvPr>
          <p:cNvSpPr/>
          <p:nvPr/>
        </p:nvSpPr>
        <p:spPr>
          <a:xfrm>
            <a:off x="4725667" y="1852280"/>
            <a:ext cx="231160" cy="231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F9924D6-3D35-C261-EE12-AED3C524F3B6}"/>
              </a:ext>
            </a:extLst>
          </p:cNvPr>
          <p:cNvSpPr/>
          <p:nvPr/>
        </p:nvSpPr>
        <p:spPr>
          <a:xfrm>
            <a:off x="5644896" y="1852280"/>
            <a:ext cx="231160" cy="231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B1546A1-CF89-8C17-ADB3-48A92749517C}"/>
              </a:ext>
            </a:extLst>
          </p:cNvPr>
          <p:cNvSpPr/>
          <p:nvPr/>
        </p:nvSpPr>
        <p:spPr>
          <a:xfrm>
            <a:off x="6648189" y="1852280"/>
            <a:ext cx="231160" cy="231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8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614B7CA-69F0-D2AC-AA66-EAFA744D47A8}"/>
              </a:ext>
            </a:extLst>
          </p:cNvPr>
          <p:cNvSpPr/>
          <p:nvPr/>
        </p:nvSpPr>
        <p:spPr>
          <a:xfrm>
            <a:off x="7570849" y="1852280"/>
            <a:ext cx="231160" cy="231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8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90DB44A-00C9-900C-3042-266B2791C2F1}"/>
              </a:ext>
            </a:extLst>
          </p:cNvPr>
          <p:cNvSpPr/>
          <p:nvPr/>
        </p:nvSpPr>
        <p:spPr>
          <a:xfrm>
            <a:off x="1463057" y="2305612"/>
            <a:ext cx="231160" cy="231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8EEAE42-AEE7-1C64-94B1-452BD8767BD1}"/>
              </a:ext>
            </a:extLst>
          </p:cNvPr>
          <p:cNvSpPr/>
          <p:nvPr/>
        </p:nvSpPr>
        <p:spPr>
          <a:xfrm>
            <a:off x="366180" y="5121683"/>
            <a:ext cx="231160" cy="231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10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94623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9E076-DD34-D420-0760-47BE4028A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>
            <a:extLst>
              <a:ext uri="{FF2B5EF4-FFF2-40B4-BE49-F238E27FC236}">
                <a16:creationId xmlns:a16="http://schemas.microsoft.com/office/drawing/2014/main" id="{2E2DD6D6-5615-D51C-9FCD-993A7BD6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100" b="1" dirty="0">
                <a:latin typeface="+mn-ea"/>
              </a:rPr>
              <a:t>미디어 관리 </a:t>
            </a:r>
            <a:r>
              <a:rPr lang="en-US" altLang="ko-KR" sz="1100" b="1" dirty="0">
                <a:latin typeface="+mn-ea"/>
              </a:rPr>
              <a:t>&gt; </a:t>
            </a:r>
            <a:r>
              <a:rPr lang="ko-KR" altLang="en-US" sz="1100" b="1" dirty="0">
                <a:latin typeface="+mn-ea"/>
              </a:rPr>
              <a:t>보도자료 </a:t>
            </a:r>
            <a:r>
              <a:rPr lang="en-US" altLang="ko-KR" sz="1100" b="1" dirty="0">
                <a:latin typeface="+mn-ea"/>
              </a:rPr>
              <a:t>&gt; </a:t>
            </a:r>
            <a:r>
              <a:rPr lang="ko-KR" altLang="en-US" sz="1100" b="1" dirty="0">
                <a:latin typeface="+mn-ea"/>
              </a:rPr>
              <a:t>등록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212D8-DB87-F232-4929-686B74F88CDA}"/>
              </a:ext>
            </a:extLst>
          </p:cNvPr>
          <p:cNvSpPr txBox="1"/>
          <p:nvPr/>
        </p:nvSpPr>
        <p:spPr>
          <a:xfrm>
            <a:off x="436605" y="487022"/>
            <a:ext cx="3867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미디어 관리 </a:t>
            </a:r>
            <a:r>
              <a:rPr lang="en-US" altLang="ko-KR" sz="1200" b="1" dirty="0">
                <a:latin typeface="+mn-ea"/>
              </a:rPr>
              <a:t>&gt; </a:t>
            </a:r>
            <a:r>
              <a:rPr lang="ko-KR" altLang="en-US" sz="1200" b="1" dirty="0">
                <a:latin typeface="+mn-ea"/>
              </a:rPr>
              <a:t>보도자료 </a:t>
            </a:r>
            <a:r>
              <a:rPr lang="en-US" altLang="ko-KR" sz="1200" b="1" dirty="0">
                <a:latin typeface="+mn-ea"/>
              </a:rPr>
              <a:t>&gt; </a:t>
            </a:r>
            <a:r>
              <a:rPr lang="ko-KR" altLang="en-US" sz="1200" b="1" dirty="0">
                <a:latin typeface="+mn-ea"/>
              </a:rPr>
              <a:t>등록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5FF760F-C813-F0C5-3D36-6372069E5732}"/>
              </a:ext>
            </a:extLst>
          </p:cNvPr>
          <p:cNvGraphicFramePr>
            <a:graphicFrameLocks noGrp="1"/>
          </p:cNvGraphicFramePr>
          <p:nvPr/>
        </p:nvGraphicFramePr>
        <p:xfrm>
          <a:off x="10115550" y="707834"/>
          <a:ext cx="1998153" cy="1678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dirty="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7" marR="18007" marT="35997" marB="359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ESG /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4" marR="35984" marT="35992" marB="3599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49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dirty="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7" marR="18007" marT="35997" marB="359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 영역</a:t>
                      </a:r>
                      <a:b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선택 버튼 클릭 시 썸네일 이미지 업로드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 클릭 시 해당 파일 삭제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4" marR="35984" marT="35992" marB="3599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49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1" dirty="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7" marR="18007" marT="35997" marB="359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 등록 시 상세 페이지에서 파일 다운로드 제공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추가 가능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 클릭 시 해당 파일 삭제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4" marR="35984" marT="35992" marB="3599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50337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96E04103-D66D-0365-F8CC-A574C5CD0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13947"/>
              </p:ext>
            </p:extLst>
          </p:nvPr>
        </p:nvGraphicFramePr>
        <p:xfrm>
          <a:off x="436604" y="982149"/>
          <a:ext cx="8929070" cy="3067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86">
                  <a:extLst>
                    <a:ext uri="{9D8B030D-6E8A-4147-A177-3AD203B41FA5}">
                      <a16:colId xmlns:a16="http://schemas.microsoft.com/office/drawing/2014/main" val="2357140866"/>
                    </a:ext>
                  </a:extLst>
                </a:gridCol>
                <a:gridCol w="7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언어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◎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KR  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  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CN  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JP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322621"/>
                  </a:ext>
                </a:extLst>
              </a:tr>
              <a:tr h="423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◎ 기업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 기술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ESG  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019055"/>
                  </a:ext>
                </a:extLst>
              </a:tr>
              <a:tr h="4230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015104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EA3C22F0-C641-5DEA-4972-5A4EEF8993EE}"/>
              </a:ext>
            </a:extLst>
          </p:cNvPr>
          <p:cNvSpPr/>
          <p:nvPr/>
        </p:nvSpPr>
        <p:spPr>
          <a:xfrm>
            <a:off x="1496904" y="1898048"/>
            <a:ext cx="7774095" cy="2522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38263F8-F20C-4641-4E9B-EE7D79BE88A5}"/>
              </a:ext>
            </a:extLst>
          </p:cNvPr>
          <p:cNvSpPr/>
          <p:nvPr/>
        </p:nvSpPr>
        <p:spPr>
          <a:xfrm>
            <a:off x="253220" y="1493480"/>
            <a:ext cx="231160" cy="231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A330F32-24A0-9038-A4EC-4DB27A3475BB}"/>
              </a:ext>
            </a:extLst>
          </p:cNvPr>
          <p:cNvGrpSpPr/>
          <p:nvPr/>
        </p:nvGrpSpPr>
        <p:grpSpPr>
          <a:xfrm>
            <a:off x="1496904" y="2320046"/>
            <a:ext cx="6956550" cy="1528064"/>
            <a:chOff x="1738580" y="4343622"/>
            <a:chExt cx="7792598" cy="1898573"/>
          </a:xfrm>
        </p:grpSpPr>
        <p:pic>
          <p:nvPicPr>
            <p:cNvPr id="63" name="Picture 2" descr="네이버 스마트에디터2를 이용해서 이미지 업로드하기">
              <a:extLst>
                <a:ext uri="{FF2B5EF4-FFF2-40B4-BE49-F238E27FC236}">
                  <a16:creationId xmlns:a16="http://schemas.microsoft.com/office/drawing/2014/main" id="{AB398771-EE18-9B6F-ADE8-01C2A141C5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" t="17588" r="2348" b="51553"/>
            <a:stretch/>
          </p:blipFill>
          <p:spPr bwMode="auto">
            <a:xfrm>
              <a:off x="1738580" y="4343622"/>
              <a:ext cx="7792598" cy="121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네이버 스마트에디터2를 이용해서 이미지 업로드하기">
              <a:extLst>
                <a:ext uri="{FF2B5EF4-FFF2-40B4-BE49-F238E27FC236}">
                  <a16:creationId xmlns:a16="http://schemas.microsoft.com/office/drawing/2014/main" id="{390A62CE-007F-2A99-B7C2-A2860E07D5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" t="55358" r="2346" b="25855"/>
            <a:stretch/>
          </p:blipFill>
          <p:spPr bwMode="auto">
            <a:xfrm>
              <a:off x="1738975" y="5501350"/>
              <a:ext cx="7792203" cy="740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9E799272-7930-F5C1-3B5B-A75811D8A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20767"/>
              </p:ext>
            </p:extLst>
          </p:nvPr>
        </p:nvGraphicFramePr>
        <p:xfrm>
          <a:off x="436604" y="4049880"/>
          <a:ext cx="8929070" cy="165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86">
                  <a:extLst>
                    <a:ext uri="{9D8B030D-6E8A-4147-A177-3AD203B41FA5}">
                      <a16:colId xmlns:a16="http://schemas.microsoft.com/office/drawing/2014/main" val="2357140866"/>
                    </a:ext>
                  </a:extLst>
                </a:gridCol>
                <a:gridCol w="7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+mn-ea"/>
                        </a:rPr>
                        <a:t>이미지 권장 사이즈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</a:rPr>
                        <a:t>: 380*214 / 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+mn-ea"/>
                        </a:rPr>
                        <a:t>파일형식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</a:rPr>
                        <a:t>: JPG, PNG / 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+mn-ea"/>
                        </a:rPr>
                        <a:t>용량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</a:rPr>
                        <a:t>: 30MB 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+mn-ea"/>
                        </a:rPr>
                        <a:t>이하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718680"/>
                  </a:ext>
                </a:extLst>
              </a:tr>
              <a:tr h="4230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513893"/>
                  </a:ext>
                </a:extLst>
              </a:tr>
            </a:tbl>
          </a:graphicData>
        </a:graphic>
      </p:graphicFrame>
      <p:grpSp>
        <p:nvGrpSpPr>
          <p:cNvPr id="70" name="그룹 69">
            <a:extLst>
              <a:ext uri="{FF2B5EF4-FFF2-40B4-BE49-F238E27FC236}">
                <a16:creationId xmlns:a16="http://schemas.microsoft.com/office/drawing/2014/main" id="{AAAEF54D-8897-D485-E08B-C32688D796E0}"/>
              </a:ext>
            </a:extLst>
          </p:cNvPr>
          <p:cNvGrpSpPr/>
          <p:nvPr/>
        </p:nvGrpSpPr>
        <p:grpSpPr>
          <a:xfrm>
            <a:off x="1496903" y="4173922"/>
            <a:ext cx="4151475" cy="260883"/>
            <a:chOff x="1496903" y="4437223"/>
            <a:chExt cx="4151475" cy="260883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E1A8C03-E171-7ABD-74BB-2E582916B708}"/>
                </a:ext>
              </a:extLst>
            </p:cNvPr>
            <p:cNvSpPr/>
            <p:nvPr/>
          </p:nvSpPr>
          <p:spPr>
            <a:xfrm>
              <a:off x="1496903" y="4438830"/>
              <a:ext cx="2841658" cy="2522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</a:rPr>
                <a:t>선택된 파일이 없습니다</a:t>
              </a: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9139D95-2761-904B-247C-6314E1DE5CE5}"/>
                </a:ext>
              </a:extLst>
            </p:cNvPr>
            <p:cNvSpPr/>
            <p:nvPr/>
          </p:nvSpPr>
          <p:spPr bwMode="auto">
            <a:xfrm>
              <a:off x="4396227" y="4438830"/>
              <a:ext cx="918688" cy="259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bg1"/>
                  </a:solidFill>
                </a:rPr>
                <a:t>파일 선택</a:t>
              </a: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B11FF992-584F-0B11-0FE4-4C4E57F21926}"/>
                </a:ext>
              </a:extLst>
            </p:cNvPr>
            <p:cNvGrpSpPr/>
            <p:nvPr/>
          </p:nvGrpSpPr>
          <p:grpSpPr>
            <a:xfrm>
              <a:off x="5388562" y="4437223"/>
              <a:ext cx="259816" cy="259275"/>
              <a:chOff x="5630239" y="4145105"/>
              <a:chExt cx="259816" cy="259275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466E4D0-2C9C-8688-FD0F-A210C241ABC0}"/>
                  </a:ext>
                </a:extLst>
              </p:cNvPr>
              <p:cNvSpPr/>
              <p:nvPr/>
            </p:nvSpPr>
            <p:spPr>
              <a:xfrm>
                <a:off x="5630239" y="4145105"/>
                <a:ext cx="259816" cy="2592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2" descr="Delete remove trash trash bin trash can icon - 25 Free Ui Icons">
                <a:extLst>
                  <a:ext uri="{FF2B5EF4-FFF2-40B4-BE49-F238E27FC236}">
                    <a16:creationId xmlns:a16="http://schemas.microsoft.com/office/drawing/2014/main" id="{53BAFC81-8D10-F302-EB00-01A9AC99B9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665" y="4199517"/>
                <a:ext cx="149440" cy="149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id="{C6F31636-DA1E-51F2-05AB-2C843C535908}"/>
              </a:ext>
            </a:extLst>
          </p:cNvPr>
          <p:cNvSpPr/>
          <p:nvPr/>
        </p:nvSpPr>
        <p:spPr>
          <a:xfrm>
            <a:off x="262257" y="4268144"/>
            <a:ext cx="231160" cy="231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5748064-D133-F0AE-D12A-30C18E232373}"/>
              </a:ext>
            </a:extLst>
          </p:cNvPr>
          <p:cNvSpPr/>
          <p:nvPr/>
        </p:nvSpPr>
        <p:spPr>
          <a:xfrm>
            <a:off x="262257" y="5076254"/>
            <a:ext cx="231160" cy="231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C417C4F-65E6-E965-5CA8-BCDCD3901E45}"/>
              </a:ext>
            </a:extLst>
          </p:cNvPr>
          <p:cNvGrpSpPr/>
          <p:nvPr/>
        </p:nvGrpSpPr>
        <p:grpSpPr>
          <a:xfrm>
            <a:off x="1383523" y="4731898"/>
            <a:ext cx="5127344" cy="932818"/>
            <a:chOff x="1375027" y="3468751"/>
            <a:chExt cx="5127344" cy="932818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BDE048E-0662-772D-F084-D4CEDD744258}"/>
                </a:ext>
              </a:extLst>
            </p:cNvPr>
            <p:cNvGrpSpPr/>
            <p:nvPr/>
          </p:nvGrpSpPr>
          <p:grpSpPr>
            <a:xfrm>
              <a:off x="1496903" y="3468751"/>
              <a:ext cx="4151475" cy="260883"/>
              <a:chOff x="1496903" y="4437223"/>
              <a:chExt cx="4151475" cy="260883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7F9550F-2FBF-F949-48AA-C4F92826DB39}"/>
                  </a:ext>
                </a:extLst>
              </p:cNvPr>
              <p:cNvSpPr/>
              <p:nvPr/>
            </p:nvSpPr>
            <p:spPr>
              <a:xfrm>
                <a:off x="1496903" y="4438830"/>
                <a:ext cx="2841658" cy="2522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>
                    <a:solidFill>
                      <a:schemeClr val="bg1">
                        <a:lumMod val="75000"/>
                      </a:schemeClr>
                    </a:solidFill>
                  </a:rPr>
                  <a:t>선택된 파일이 없습니다</a:t>
                </a:r>
                <a:r>
                  <a:rPr lang="en-US" altLang="ko-KR" sz="9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  <a:endParaRPr lang="ko-KR" altLang="en-US" sz="9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3501483C-C6A8-6E92-403B-BA8BA24E0F21}"/>
                  </a:ext>
                </a:extLst>
              </p:cNvPr>
              <p:cNvSpPr/>
              <p:nvPr/>
            </p:nvSpPr>
            <p:spPr bwMode="auto">
              <a:xfrm>
                <a:off x="4396227" y="4438830"/>
                <a:ext cx="918688" cy="25927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>
                    <a:solidFill>
                      <a:schemeClr val="bg1"/>
                    </a:solidFill>
                  </a:rPr>
                  <a:t>파일 선택</a:t>
                </a:r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2B7F0594-4320-B960-E027-C816BE4590F2}"/>
                  </a:ext>
                </a:extLst>
              </p:cNvPr>
              <p:cNvGrpSpPr/>
              <p:nvPr/>
            </p:nvGrpSpPr>
            <p:grpSpPr>
              <a:xfrm>
                <a:off x="5388562" y="4437223"/>
                <a:ext cx="259816" cy="259275"/>
                <a:chOff x="5630239" y="4145105"/>
                <a:chExt cx="259816" cy="259275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E542EBD-DF54-EAA0-AFA2-A586FFCBE84A}"/>
                    </a:ext>
                  </a:extLst>
                </p:cNvPr>
                <p:cNvSpPr/>
                <p:nvPr/>
              </p:nvSpPr>
              <p:spPr>
                <a:xfrm>
                  <a:off x="5630239" y="4145105"/>
                  <a:ext cx="259816" cy="25927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88" name="Picture 2" descr="Delete remove trash trash bin trash can icon - 25 Free Ui Icons">
                  <a:extLst>
                    <a:ext uri="{FF2B5EF4-FFF2-40B4-BE49-F238E27FC236}">
                      <a16:creationId xmlns:a16="http://schemas.microsoft.com/office/drawing/2014/main" id="{B1A62D69-2655-93BA-04BE-BBFFA4F1B5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93665" y="4199517"/>
                  <a:ext cx="149440" cy="149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533E698-797B-8BB2-3D06-3FF47F0EB554}"/>
                </a:ext>
              </a:extLst>
            </p:cNvPr>
            <p:cNvSpPr/>
            <p:nvPr/>
          </p:nvSpPr>
          <p:spPr>
            <a:xfrm>
              <a:off x="1375027" y="4148358"/>
              <a:ext cx="512734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</a:rPr>
                <a:t>※ </a:t>
              </a:r>
              <a:r>
                <a:rPr lang="ko-KR" altLang="en-US" sz="8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</a:rPr>
                <a:t>파일 형식</a:t>
              </a:r>
              <a:r>
                <a:rPr lang="en-US" altLang="ko-KR" sz="8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</a:rPr>
                <a:t>: JPG, PNG, DOC, DOCX, HWP, XLS, XLSX, ZIP, PDF, PPT, PPTX, DWG / </a:t>
              </a:r>
              <a:r>
                <a:rPr lang="ko-KR" altLang="en-US" sz="8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</a:rPr>
                <a:t>용량</a:t>
              </a:r>
              <a:r>
                <a:rPr lang="en-US" altLang="ko-KR" sz="8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</a:rPr>
                <a:t>: 30MB </a:t>
              </a:r>
              <a:r>
                <a:rPr lang="ko-KR" altLang="en-US" sz="8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</a:rPr>
                <a:t>이하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99E0812-406D-74F2-1166-98289F7115F7}"/>
                </a:ext>
              </a:extLst>
            </p:cNvPr>
            <p:cNvSpPr/>
            <p:nvPr/>
          </p:nvSpPr>
          <p:spPr bwMode="auto">
            <a:xfrm>
              <a:off x="1496903" y="3813107"/>
              <a:ext cx="918688" cy="259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파일 추가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A87D080-4C82-2115-4A10-5548303DC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14779"/>
              </p:ext>
            </p:extLst>
          </p:nvPr>
        </p:nvGraphicFramePr>
        <p:xfrm>
          <a:off x="436604" y="5689823"/>
          <a:ext cx="8929070" cy="125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86">
                  <a:extLst>
                    <a:ext uri="{9D8B030D-6E8A-4147-A177-3AD203B41FA5}">
                      <a16:colId xmlns:a16="http://schemas.microsoft.com/office/drawing/2014/main" val="2357140866"/>
                    </a:ext>
                  </a:extLst>
                </a:gridCol>
                <a:gridCol w="7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6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상위 노출 여부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○Y  ◎ 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718680"/>
                  </a:ext>
                </a:extLst>
              </a:tr>
              <a:tr h="4230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발행일시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973043"/>
                  </a:ext>
                </a:extLst>
              </a:tr>
              <a:tr h="4230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여부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◎ Y  ○ 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339951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A3358FD-2E49-DEA6-0F1E-D06772B2BE8B}"/>
              </a:ext>
            </a:extLst>
          </p:cNvPr>
          <p:cNvGrpSpPr/>
          <p:nvPr/>
        </p:nvGrpSpPr>
        <p:grpSpPr>
          <a:xfrm>
            <a:off x="1496903" y="6188943"/>
            <a:ext cx="2293671" cy="260534"/>
            <a:chOff x="1496903" y="5137816"/>
            <a:chExt cx="2293671" cy="26053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46715B3-CF85-6037-CF24-1E43AF6C3FF8}"/>
                </a:ext>
              </a:extLst>
            </p:cNvPr>
            <p:cNvSpPr/>
            <p:nvPr/>
          </p:nvSpPr>
          <p:spPr>
            <a:xfrm>
              <a:off x="2851858" y="5138555"/>
              <a:ext cx="938716" cy="2522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00</a:t>
              </a:r>
              <a:r>
                <a:rPr lang="ko-KR" altLang="en-US" sz="800" dirty="0">
                  <a:solidFill>
                    <a:schemeClr val="tx1"/>
                  </a:solidFill>
                </a:rPr>
                <a:t>시            ▼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5A9DA46-74A0-C565-9A7F-84BD9BE7B20E}"/>
                </a:ext>
              </a:extLst>
            </p:cNvPr>
            <p:cNvSpPr/>
            <p:nvPr/>
          </p:nvSpPr>
          <p:spPr>
            <a:xfrm>
              <a:off x="1496903" y="5146055"/>
              <a:ext cx="1014783" cy="2522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/>
                  </a:solidFill>
                </a:rPr>
                <a:t>2024-07-05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7CF1D7-5209-5A04-6FF9-3F4E34D9F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290" b="15319"/>
            <a:stretch/>
          </p:blipFill>
          <p:spPr>
            <a:xfrm>
              <a:off x="2556647" y="5137816"/>
              <a:ext cx="272518" cy="253034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86D70D-ABCC-986D-5F62-271F1C2FFB95}"/>
              </a:ext>
            </a:extLst>
          </p:cNvPr>
          <p:cNvSpPr/>
          <p:nvPr/>
        </p:nvSpPr>
        <p:spPr bwMode="auto">
          <a:xfrm>
            <a:off x="8446986" y="6770527"/>
            <a:ext cx="918688" cy="25927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A3B8248-05D8-1FDA-0FF7-91094F530AC5}"/>
              </a:ext>
            </a:extLst>
          </p:cNvPr>
          <p:cNvSpPr/>
          <p:nvPr/>
        </p:nvSpPr>
        <p:spPr>
          <a:xfrm>
            <a:off x="253220" y="5790110"/>
            <a:ext cx="231160" cy="231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/>
              <a:t>1</a:t>
            </a:r>
            <a:endParaRPr lang="ko-KR" altLang="en-US" sz="800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C46088-47C3-A0CE-ACE1-440EF12A2F14}"/>
              </a:ext>
            </a:extLst>
          </p:cNvPr>
          <p:cNvSpPr/>
          <p:nvPr/>
        </p:nvSpPr>
        <p:spPr bwMode="auto">
          <a:xfrm>
            <a:off x="7425396" y="6770527"/>
            <a:ext cx="918688" cy="2592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lt1"/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57524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C9A35-DBFF-ECEB-3849-AFF50EC82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>
            <a:extLst>
              <a:ext uri="{FF2B5EF4-FFF2-40B4-BE49-F238E27FC236}">
                <a16:creationId xmlns:a16="http://schemas.microsoft.com/office/drawing/2014/main" id="{33A8C009-DAAC-3756-A41B-F14F93479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100" b="1" dirty="0">
                <a:latin typeface="+mn-ea"/>
              </a:rPr>
              <a:t>미디어 관리 </a:t>
            </a:r>
            <a:r>
              <a:rPr lang="en-US" altLang="ko-KR" sz="1100" b="1" dirty="0">
                <a:latin typeface="+mn-ea"/>
              </a:rPr>
              <a:t>&gt; </a:t>
            </a:r>
            <a:r>
              <a:rPr lang="ko-KR" altLang="en-US" sz="1100" b="1" dirty="0">
                <a:latin typeface="+mn-ea"/>
              </a:rPr>
              <a:t>보도자료 </a:t>
            </a:r>
            <a:r>
              <a:rPr lang="en-US" altLang="ko-KR" sz="1100" b="1" dirty="0">
                <a:latin typeface="+mn-ea"/>
              </a:rPr>
              <a:t>&gt; </a:t>
            </a:r>
            <a:r>
              <a:rPr lang="ko-KR" altLang="en-US" sz="1100" b="1" dirty="0">
                <a:latin typeface="+mn-ea"/>
              </a:rPr>
              <a:t>등록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B8F68-9CF8-15C7-44B4-4F92CA30E85D}"/>
              </a:ext>
            </a:extLst>
          </p:cNvPr>
          <p:cNvSpPr txBox="1"/>
          <p:nvPr/>
        </p:nvSpPr>
        <p:spPr>
          <a:xfrm>
            <a:off x="436605" y="764113"/>
            <a:ext cx="3867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미디어 관리 </a:t>
            </a:r>
            <a:r>
              <a:rPr lang="en-US" altLang="ko-KR" sz="1200" b="1" dirty="0">
                <a:latin typeface="+mn-ea"/>
              </a:rPr>
              <a:t>&gt; </a:t>
            </a:r>
            <a:r>
              <a:rPr lang="ko-KR" altLang="en-US" sz="1200" b="1" dirty="0">
                <a:latin typeface="+mn-ea"/>
              </a:rPr>
              <a:t>보도자료 </a:t>
            </a:r>
            <a:r>
              <a:rPr lang="en-US" altLang="ko-KR" sz="1200" b="1" dirty="0">
                <a:latin typeface="+mn-ea"/>
              </a:rPr>
              <a:t>&gt; </a:t>
            </a:r>
            <a:r>
              <a:rPr lang="ko-KR" altLang="en-US" sz="1200" b="1" dirty="0">
                <a:latin typeface="+mn-ea"/>
              </a:rPr>
              <a:t>등록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4D9C3681-8E53-A1E7-24B9-EBB876879D9E}"/>
              </a:ext>
            </a:extLst>
          </p:cNvPr>
          <p:cNvGraphicFramePr>
            <a:graphicFrameLocks noGrp="1"/>
          </p:cNvGraphicFramePr>
          <p:nvPr/>
        </p:nvGraphicFramePr>
        <p:xfrm>
          <a:off x="10115550" y="707834"/>
          <a:ext cx="1998153" cy="681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dirty="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7" marR="18007" marT="35997" marB="359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상위노출 여부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라디오 버튼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Y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최신순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게시물이 페이지 상단 영역에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N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4" marR="35984" marT="35992" marB="3599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49466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F6EA47DB-DC54-B6E3-8BBA-F95FAA7E3916}"/>
              </a:ext>
            </a:extLst>
          </p:cNvPr>
          <p:cNvGraphicFramePr>
            <a:graphicFrameLocks noGrp="1"/>
          </p:cNvGraphicFramePr>
          <p:nvPr/>
        </p:nvGraphicFramePr>
        <p:xfrm>
          <a:off x="436604" y="1270504"/>
          <a:ext cx="8929070" cy="125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86">
                  <a:extLst>
                    <a:ext uri="{9D8B030D-6E8A-4147-A177-3AD203B41FA5}">
                      <a16:colId xmlns:a16="http://schemas.microsoft.com/office/drawing/2014/main" val="2357140866"/>
                    </a:ext>
                  </a:extLst>
                </a:gridCol>
                <a:gridCol w="7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6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상위 노출 여부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○Y  ◎ 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718680"/>
                  </a:ext>
                </a:extLst>
              </a:tr>
              <a:tr h="4230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발행일시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973043"/>
                  </a:ext>
                </a:extLst>
              </a:tr>
              <a:tr h="4230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여부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◎ Y  ○ 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339951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10A4F74-F759-0CBF-935E-180D9A160039}"/>
              </a:ext>
            </a:extLst>
          </p:cNvPr>
          <p:cNvGrpSpPr/>
          <p:nvPr/>
        </p:nvGrpSpPr>
        <p:grpSpPr>
          <a:xfrm>
            <a:off x="1496903" y="1769624"/>
            <a:ext cx="2293671" cy="260534"/>
            <a:chOff x="1496903" y="5137816"/>
            <a:chExt cx="2293671" cy="26053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5D7B835-93FD-A74E-A537-17034809D79C}"/>
                </a:ext>
              </a:extLst>
            </p:cNvPr>
            <p:cNvSpPr/>
            <p:nvPr/>
          </p:nvSpPr>
          <p:spPr>
            <a:xfrm>
              <a:off x="2851858" y="5138555"/>
              <a:ext cx="938716" cy="2522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00</a:t>
              </a:r>
              <a:r>
                <a:rPr lang="ko-KR" altLang="en-US" sz="800" dirty="0">
                  <a:solidFill>
                    <a:schemeClr val="tx1"/>
                  </a:solidFill>
                </a:rPr>
                <a:t>시            ▼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991CF62-4AA5-44E3-4D0E-FF593E765DBF}"/>
                </a:ext>
              </a:extLst>
            </p:cNvPr>
            <p:cNvSpPr/>
            <p:nvPr/>
          </p:nvSpPr>
          <p:spPr>
            <a:xfrm>
              <a:off x="1496903" y="5146055"/>
              <a:ext cx="1014783" cy="2522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/>
                  </a:solidFill>
                </a:rPr>
                <a:t>2024-07-05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FB6F34E2-197E-21DB-B8B8-2189A7DC8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290" b="15319"/>
            <a:stretch/>
          </p:blipFill>
          <p:spPr>
            <a:xfrm>
              <a:off x="2556647" y="5137816"/>
              <a:ext cx="272518" cy="253034"/>
            </a:xfrm>
            <a:prstGeom prst="rect">
              <a:avLst/>
            </a:prstGeom>
          </p:spPr>
        </p:pic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DB88D70-EEED-FB54-4737-094828948CF7}"/>
              </a:ext>
            </a:extLst>
          </p:cNvPr>
          <p:cNvSpPr/>
          <p:nvPr/>
        </p:nvSpPr>
        <p:spPr bwMode="auto">
          <a:xfrm>
            <a:off x="8446986" y="3299362"/>
            <a:ext cx="918688" cy="25927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C0DF9EA-F343-9B77-95C8-A57748890BDC}"/>
              </a:ext>
            </a:extLst>
          </p:cNvPr>
          <p:cNvSpPr/>
          <p:nvPr/>
        </p:nvSpPr>
        <p:spPr>
          <a:xfrm>
            <a:off x="253220" y="1370791"/>
            <a:ext cx="231160" cy="231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/>
              <a:t>1</a:t>
            </a:r>
            <a:endParaRPr lang="ko-KR" altLang="en-US" sz="8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261CB0-D33A-2C31-F2FE-20D9ADE7A276}"/>
              </a:ext>
            </a:extLst>
          </p:cNvPr>
          <p:cNvSpPr/>
          <p:nvPr/>
        </p:nvSpPr>
        <p:spPr bwMode="auto">
          <a:xfrm>
            <a:off x="7425396" y="3299362"/>
            <a:ext cx="918688" cy="2592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lt1"/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301156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3F98E-EE46-F295-38E5-001406360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>
            <a:extLst>
              <a:ext uri="{FF2B5EF4-FFF2-40B4-BE49-F238E27FC236}">
                <a16:creationId xmlns:a16="http://schemas.microsoft.com/office/drawing/2014/main" id="{DAC1538B-8BDA-1A0C-D3AC-43AFACF04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100" b="1" dirty="0">
                <a:latin typeface="+mn-ea"/>
              </a:rPr>
              <a:t>미디어 관리 </a:t>
            </a:r>
            <a:r>
              <a:rPr lang="en-US" altLang="ko-KR" sz="1100" b="1" dirty="0">
                <a:latin typeface="+mn-ea"/>
              </a:rPr>
              <a:t>&gt; </a:t>
            </a:r>
            <a:r>
              <a:rPr lang="ko-KR" altLang="en-US" sz="1100" b="1" dirty="0">
                <a:latin typeface="+mn-ea"/>
              </a:rPr>
              <a:t>보도자료 </a:t>
            </a:r>
            <a:r>
              <a:rPr lang="en-US" altLang="ko-KR" sz="1100" b="1" dirty="0">
                <a:latin typeface="+mn-ea"/>
              </a:rPr>
              <a:t>&gt; </a:t>
            </a:r>
            <a:r>
              <a:rPr lang="ko-KR" altLang="en-US" sz="1100" b="1" dirty="0">
                <a:latin typeface="+mn-ea"/>
              </a:rPr>
              <a:t>수정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15B6C-60F1-BC6C-DDEA-9CDE178A74ED}"/>
              </a:ext>
            </a:extLst>
          </p:cNvPr>
          <p:cNvSpPr txBox="1"/>
          <p:nvPr/>
        </p:nvSpPr>
        <p:spPr>
          <a:xfrm>
            <a:off x="436605" y="764113"/>
            <a:ext cx="3867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미디어 관리 </a:t>
            </a:r>
            <a:r>
              <a:rPr lang="en-US" altLang="ko-KR" sz="1200" b="1" dirty="0">
                <a:latin typeface="+mn-ea"/>
              </a:rPr>
              <a:t>&gt; </a:t>
            </a:r>
            <a:r>
              <a:rPr lang="ko-KR" altLang="en-US" sz="1200" b="1" dirty="0">
                <a:latin typeface="+mn-ea"/>
              </a:rPr>
              <a:t>보도자료 </a:t>
            </a:r>
            <a:r>
              <a:rPr lang="en-US" altLang="ko-KR" sz="1200" b="1" dirty="0">
                <a:latin typeface="+mn-ea"/>
              </a:rPr>
              <a:t>&gt; </a:t>
            </a:r>
            <a:r>
              <a:rPr lang="ko-KR" altLang="en-US" sz="1200" b="1" dirty="0">
                <a:latin typeface="+mn-ea"/>
              </a:rPr>
              <a:t>수정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CCCA2EB-2235-FE4D-7E9C-FACB59C6BB2B}"/>
              </a:ext>
            </a:extLst>
          </p:cNvPr>
          <p:cNvGraphicFramePr>
            <a:graphicFrameLocks noGrp="1"/>
          </p:cNvGraphicFramePr>
          <p:nvPr/>
        </p:nvGraphicFramePr>
        <p:xfrm>
          <a:off x="436604" y="1259240"/>
          <a:ext cx="8929070" cy="3067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86">
                  <a:extLst>
                    <a:ext uri="{9D8B030D-6E8A-4147-A177-3AD203B41FA5}">
                      <a16:colId xmlns:a16="http://schemas.microsoft.com/office/drawing/2014/main" val="2357140866"/>
                    </a:ext>
                  </a:extLst>
                </a:gridCol>
                <a:gridCol w="7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언어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◎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KR  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  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CN  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JP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322621"/>
                  </a:ext>
                </a:extLst>
              </a:tr>
              <a:tr h="423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◎ 기업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 기술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ESG  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019055"/>
                  </a:ext>
                </a:extLst>
              </a:tr>
              <a:tr h="4230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015104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D234EB-4C31-B7BE-1CAA-13B94B52554D}"/>
              </a:ext>
            </a:extLst>
          </p:cNvPr>
          <p:cNvSpPr/>
          <p:nvPr/>
        </p:nvSpPr>
        <p:spPr>
          <a:xfrm>
            <a:off x="1496904" y="2175139"/>
            <a:ext cx="7774095" cy="2522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i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DB</a:t>
            </a:r>
            <a:r>
              <a:rPr lang="ko-KR" altLang="en-US" sz="800" i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하이텍</a:t>
            </a:r>
            <a:r>
              <a:rPr lang="en-US" altLang="ko-KR" sz="800" i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2024</a:t>
            </a:r>
            <a:r>
              <a:rPr lang="ko-KR" altLang="en-US" sz="800" i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매출액 </a:t>
            </a:r>
            <a:r>
              <a:rPr lang="en-US" altLang="ko-KR" sz="800" i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800" i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조 </a:t>
            </a:r>
            <a:r>
              <a:rPr lang="en-US" altLang="ko-KR" sz="800" i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1,310</a:t>
            </a:r>
            <a:r>
              <a:rPr lang="ko-KR" altLang="en-US" sz="800" i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억원</a:t>
            </a:r>
            <a:r>
              <a:rPr lang="en-US" altLang="ko-KR" sz="800" i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800" i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영업이익 </a:t>
            </a:r>
            <a:r>
              <a:rPr lang="en-US" altLang="ko-KR" sz="800" i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1,950</a:t>
            </a:r>
            <a:r>
              <a:rPr lang="ko-KR" altLang="en-US" sz="800" i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억원</a:t>
            </a:r>
            <a:endParaRPr lang="ko-KR" altLang="en-US" sz="800">
              <a:solidFill>
                <a:schemeClr val="tx1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FBB8939-176D-7229-0192-FE8170B7395A}"/>
              </a:ext>
            </a:extLst>
          </p:cNvPr>
          <p:cNvGrpSpPr/>
          <p:nvPr/>
        </p:nvGrpSpPr>
        <p:grpSpPr>
          <a:xfrm>
            <a:off x="1496904" y="2597137"/>
            <a:ext cx="6956550" cy="1528064"/>
            <a:chOff x="1738580" y="4343622"/>
            <a:chExt cx="7792598" cy="1898573"/>
          </a:xfrm>
        </p:grpSpPr>
        <p:pic>
          <p:nvPicPr>
            <p:cNvPr id="63" name="Picture 2" descr="네이버 스마트에디터2를 이용해서 이미지 업로드하기">
              <a:extLst>
                <a:ext uri="{FF2B5EF4-FFF2-40B4-BE49-F238E27FC236}">
                  <a16:creationId xmlns:a16="http://schemas.microsoft.com/office/drawing/2014/main" id="{C1B43FE6-48AA-CCEA-C6B5-CBA3133210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" t="17588" r="2348" b="51553"/>
            <a:stretch/>
          </p:blipFill>
          <p:spPr bwMode="auto">
            <a:xfrm>
              <a:off x="1738580" y="4343622"/>
              <a:ext cx="7792598" cy="121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네이버 스마트에디터2를 이용해서 이미지 업로드하기">
              <a:extLst>
                <a:ext uri="{FF2B5EF4-FFF2-40B4-BE49-F238E27FC236}">
                  <a16:creationId xmlns:a16="http://schemas.microsoft.com/office/drawing/2014/main" id="{9467E97C-FA90-4C35-3745-FE83D858CF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" t="55358" r="2346" b="25855"/>
            <a:stretch/>
          </p:blipFill>
          <p:spPr bwMode="auto">
            <a:xfrm>
              <a:off x="1738975" y="5501350"/>
              <a:ext cx="7792203" cy="740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8FF3F6F8-1C6C-6C27-7304-EF1256D72377}"/>
              </a:ext>
            </a:extLst>
          </p:cNvPr>
          <p:cNvGraphicFramePr>
            <a:graphicFrameLocks noGrp="1"/>
          </p:cNvGraphicFramePr>
          <p:nvPr/>
        </p:nvGraphicFramePr>
        <p:xfrm>
          <a:off x="436604" y="4326971"/>
          <a:ext cx="8929070" cy="165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86">
                  <a:extLst>
                    <a:ext uri="{9D8B030D-6E8A-4147-A177-3AD203B41FA5}">
                      <a16:colId xmlns:a16="http://schemas.microsoft.com/office/drawing/2014/main" val="2357140866"/>
                    </a:ext>
                  </a:extLst>
                </a:gridCol>
                <a:gridCol w="7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+mn-ea"/>
                        </a:rPr>
                        <a:t>이미지 권장 사이즈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</a:rPr>
                        <a:t>: 380*214 / 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+mn-ea"/>
                        </a:rPr>
                        <a:t>파일형식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</a:rPr>
                        <a:t>: JPG, PNG / 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+mn-ea"/>
                        </a:rPr>
                        <a:t>용량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</a:rPr>
                        <a:t>: 30MB 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+mn-ea"/>
                        </a:rPr>
                        <a:t>이하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718680"/>
                  </a:ext>
                </a:extLst>
              </a:tr>
              <a:tr h="4230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513893"/>
                  </a:ext>
                </a:extLst>
              </a:tr>
            </a:tbl>
          </a:graphicData>
        </a:graphic>
      </p:graphicFrame>
      <p:grpSp>
        <p:nvGrpSpPr>
          <p:cNvPr id="70" name="그룹 69">
            <a:extLst>
              <a:ext uri="{FF2B5EF4-FFF2-40B4-BE49-F238E27FC236}">
                <a16:creationId xmlns:a16="http://schemas.microsoft.com/office/drawing/2014/main" id="{17637EB5-3D7F-CE61-26B5-C202D2A4A35A}"/>
              </a:ext>
            </a:extLst>
          </p:cNvPr>
          <p:cNvGrpSpPr/>
          <p:nvPr/>
        </p:nvGrpSpPr>
        <p:grpSpPr>
          <a:xfrm>
            <a:off x="1496903" y="4451013"/>
            <a:ext cx="4151475" cy="260883"/>
            <a:chOff x="1496903" y="4437223"/>
            <a:chExt cx="4151475" cy="260883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DCD194E-64F3-03B2-D214-FD882E77D1FD}"/>
                </a:ext>
              </a:extLst>
            </p:cNvPr>
            <p:cNvSpPr/>
            <p:nvPr/>
          </p:nvSpPr>
          <p:spPr>
            <a:xfrm>
              <a:off x="1496903" y="4438830"/>
              <a:ext cx="2841658" cy="2522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</a:rPr>
                <a:t>선택된 파일이 없습니다</a:t>
              </a: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86A202D-6AC9-9AD6-9609-1E34B8E292B7}"/>
                </a:ext>
              </a:extLst>
            </p:cNvPr>
            <p:cNvSpPr/>
            <p:nvPr/>
          </p:nvSpPr>
          <p:spPr bwMode="auto">
            <a:xfrm>
              <a:off x="4396227" y="4438830"/>
              <a:ext cx="918688" cy="259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bg1"/>
                  </a:solidFill>
                </a:rPr>
                <a:t>파일 선택</a:t>
              </a: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218BAE2D-3C9F-ED0A-0792-011688861E9B}"/>
                </a:ext>
              </a:extLst>
            </p:cNvPr>
            <p:cNvGrpSpPr/>
            <p:nvPr/>
          </p:nvGrpSpPr>
          <p:grpSpPr>
            <a:xfrm>
              <a:off x="5388562" y="4437223"/>
              <a:ext cx="259816" cy="259275"/>
              <a:chOff x="5630239" y="4145105"/>
              <a:chExt cx="259816" cy="259275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DF2FABF6-1470-AAD1-DC9E-8D364355B820}"/>
                  </a:ext>
                </a:extLst>
              </p:cNvPr>
              <p:cNvSpPr/>
              <p:nvPr/>
            </p:nvSpPr>
            <p:spPr>
              <a:xfrm>
                <a:off x="5630239" y="4145105"/>
                <a:ext cx="259816" cy="2592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2" descr="Delete remove trash trash bin trash can icon - 25 Free Ui Icons">
                <a:extLst>
                  <a:ext uri="{FF2B5EF4-FFF2-40B4-BE49-F238E27FC236}">
                    <a16:creationId xmlns:a16="http://schemas.microsoft.com/office/drawing/2014/main" id="{41193E16-DAD9-A246-04B1-4AD36CD143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665" y="4199517"/>
                <a:ext cx="149440" cy="149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88C4B3D1-D662-E7C0-A7FA-071F21255292}"/>
              </a:ext>
            </a:extLst>
          </p:cNvPr>
          <p:cNvGrpSpPr/>
          <p:nvPr/>
        </p:nvGrpSpPr>
        <p:grpSpPr>
          <a:xfrm>
            <a:off x="1383523" y="5008989"/>
            <a:ext cx="5127344" cy="932818"/>
            <a:chOff x="1375027" y="3468751"/>
            <a:chExt cx="5127344" cy="932818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802EA5C-9553-28FC-58CF-B609A8E330F4}"/>
                </a:ext>
              </a:extLst>
            </p:cNvPr>
            <p:cNvGrpSpPr/>
            <p:nvPr/>
          </p:nvGrpSpPr>
          <p:grpSpPr>
            <a:xfrm>
              <a:off x="1496903" y="3468751"/>
              <a:ext cx="4151475" cy="260883"/>
              <a:chOff x="1496903" y="4437223"/>
              <a:chExt cx="4151475" cy="260883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2F7F8081-81E4-8004-6BDF-09B7811E5E16}"/>
                  </a:ext>
                </a:extLst>
              </p:cNvPr>
              <p:cNvSpPr/>
              <p:nvPr/>
            </p:nvSpPr>
            <p:spPr>
              <a:xfrm>
                <a:off x="1496903" y="4438830"/>
                <a:ext cx="2841658" cy="2522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>
                    <a:solidFill>
                      <a:schemeClr val="bg1">
                        <a:lumMod val="75000"/>
                      </a:schemeClr>
                    </a:solidFill>
                  </a:rPr>
                  <a:t>선택된 파일이 없습니다</a:t>
                </a:r>
                <a:r>
                  <a:rPr lang="en-US" altLang="ko-KR" sz="9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  <a:endParaRPr lang="ko-KR" altLang="en-US" sz="9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9AD41560-720C-7E8A-F660-6A86D51CE4A3}"/>
                  </a:ext>
                </a:extLst>
              </p:cNvPr>
              <p:cNvSpPr/>
              <p:nvPr/>
            </p:nvSpPr>
            <p:spPr bwMode="auto">
              <a:xfrm>
                <a:off x="4396227" y="4438830"/>
                <a:ext cx="918688" cy="25927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>
                    <a:solidFill>
                      <a:schemeClr val="bg1"/>
                    </a:solidFill>
                  </a:rPr>
                  <a:t>파일 선택</a:t>
                </a:r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7AB64AF5-2BE6-3AEC-ADE1-AF5B7C886124}"/>
                  </a:ext>
                </a:extLst>
              </p:cNvPr>
              <p:cNvGrpSpPr/>
              <p:nvPr/>
            </p:nvGrpSpPr>
            <p:grpSpPr>
              <a:xfrm>
                <a:off x="5388562" y="4437223"/>
                <a:ext cx="259816" cy="259275"/>
                <a:chOff x="5630239" y="4145105"/>
                <a:chExt cx="259816" cy="259275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23311602-FC1E-6D30-F234-DA87C32D8330}"/>
                    </a:ext>
                  </a:extLst>
                </p:cNvPr>
                <p:cNvSpPr/>
                <p:nvPr/>
              </p:nvSpPr>
              <p:spPr>
                <a:xfrm>
                  <a:off x="5630239" y="4145105"/>
                  <a:ext cx="259816" cy="25927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88" name="Picture 2" descr="Delete remove trash trash bin trash can icon - 25 Free Ui Icons">
                  <a:extLst>
                    <a:ext uri="{FF2B5EF4-FFF2-40B4-BE49-F238E27FC236}">
                      <a16:creationId xmlns:a16="http://schemas.microsoft.com/office/drawing/2014/main" id="{2A8AEB74-8D67-FEFF-6FA5-CD6185D739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93665" y="4199517"/>
                  <a:ext cx="149440" cy="149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F539ACE-B1E6-131B-79EA-5FD193586B4F}"/>
                </a:ext>
              </a:extLst>
            </p:cNvPr>
            <p:cNvSpPr/>
            <p:nvPr/>
          </p:nvSpPr>
          <p:spPr>
            <a:xfrm>
              <a:off x="1375027" y="4148358"/>
              <a:ext cx="512734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</a:rPr>
                <a:t>※ </a:t>
              </a:r>
              <a:r>
                <a:rPr lang="ko-KR" altLang="en-US" sz="8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</a:rPr>
                <a:t>파일 형식</a:t>
              </a:r>
              <a:r>
                <a:rPr lang="en-US" altLang="ko-KR" sz="8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</a:rPr>
                <a:t>: JPG, JEPG, PNG, DOC, DOCX, HWP, XLS, XLSX, ZIP, PDF, PPT, PPTX, DWG / </a:t>
              </a:r>
              <a:r>
                <a:rPr lang="ko-KR" altLang="en-US" sz="8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</a:rPr>
                <a:t>용량</a:t>
              </a:r>
              <a:r>
                <a:rPr lang="en-US" altLang="ko-KR" sz="8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</a:rPr>
                <a:t>: 30MB </a:t>
              </a:r>
              <a:r>
                <a:rPr lang="ko-KR" altLang="en-US" sz="8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</a:rPr>
                <a:t>이하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E9F8377-8B6B-CB6C-E4DF-878741C79692}"/>
                </a:ext>
              </a:extLst>
            </p:cNvPr>
            <p:cNvSpPr/>
            <p:nvPr/>
          </p:nvSpPr>
          <p:spPr bwMode="auto">
            <a:xfrm>
              <a:off x="1496903" y="3813107"/>
              <a:ext cx="918688" cy="259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파일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10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7F82C-E032-91DC-20CE-00E25E953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>
            <a:extLst>
              <a:ext uri="{FF2B5EF4-FFF2-40B4-BE49-F238E27FC236}">
                <a16:creationId xmlns:a16="http://schemas.microsoft.com/office/drawing/2014/main" id="{17E4A606-1A8B-424D-5E08-448C66589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100" b="1" dirty="0">
                <a:latin typeface="+mn-ea"/>
              </a:rPr>
              <a:t>미디어 관리 </a:t>
            </a:r>
            <a:r>
              <a:rPr lang="en-US" altLang="ko-KR" sz="1100" b="1" dirty="0">
                <a:latin typeface="+mn-ea"/>
              </a:rPr>
              <a:t>&gt; </a:t>
            </a:r>
            <a:r>
              <a:rPr lang="ko-KR" altLang="en-US" sz="1100" b="1" dirty="0">
                <a:latin typeface="+mn-ea"/>
              </a:rPr>
              <a:t>보도자료 </a:t>
            </a:r>
            <a:r>
              <a:rPr lang="en-US" altLang="ko-KR" sz="1100" b="1" dirty="0">
                <a:latin typeface="+mn-ea"/>
              </a:rPr>
              <a:t>&gt; </a:t>
            </a:r>
            <a:r>
              <a:rPr lang="ko-KR" altLang="en-US" sz="1100" b="1" dirty="0">
                <a:latin typeface="+mn-ea"/>
              </a:rPr>
              <a:t>수정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F81BF-3F1B-55C8-75BF-A8B16B529CDD}"/>
              </a:ext>
            </a:extLst>
          </p:cNvPr>
          <p:cNvSpPr txBox="1"/>
          <p:nvPr/>
        </p:nvSpPr>
        <p:spPr>
          <a:xfrm>
            <a:off x="436605" y="764113"/>
            <a:ext cx="3867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미디어 관리 </a:t>
            </a:r>
            <a:r>
              <a:rPr lang="en-US" altLang="ko-KR" sz="1200" b="1" dirty="0">
                <a:latin typeface="+mn-ea"/>
              </a:rPr>
              <a:t>&gt; </a:t>
            </a:r>
            <a:r>
              <a:rPr lang="ko-KR" altLang="en-US" sz="1200" b="1" dirty="0">
                <a:latin typeface="+mn-ea"/>
              </a:rPr>
              <a:t>보도자료 </a:t>
            </a:r>
            <a:r>
              <a:rPr lang="en-US" altLang="ko-KR" sz="1200" b="1" dirty="0">
                <a:latin typeface="+mn-ea"/>
              </a:rPr>
              <a:t>&gt; </a:t>
            </a:r>
            <a:r>
              <a:rPr lang="ko-KR" altLang="en-US" sz="1200" b="1" dirty="0">
                <a:latin typeface="+mn-ea"/>
              </a:rPr>
              <a:t>수정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BD982D79-FC07-8557-51CB-E2E08407BA0B}"/>
              </a:ext>
            </a:extLst>
          </p:cNvPr>
          <p:cNvGraphicFramePr>
            <a:graphicFrameLocks noGrp="1"/>
          </p:cNvGraphicFramePr>
          <p:nvPr/>
        </p:nvGraphicFramePr>
        <p:xfrm>
          <a:off x="436604" y="1270504"/>
          <a:ext cx="8929070" cy="125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86">
                  <a:extLst>
                    <a:ext uri="{9D8B030D-6E8A-4147-A177-3AD203B41FA5}">
                      <a16:colId xmlns:a16="http://schemas.microsoft.com/office/drawing/2014/main" val="2357140866"/>
                    </a:ext>
                  </a:extLst>
                </a:gridCol>
                <a:gridCol w="7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6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상위노출 여부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○Y  ◎ 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718680"/>
                  </a:ext>
                </a:extLst>
              </a:tr>
              <a:tr h="4230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발행일시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973043"/>
                  </a:ext>
                </a:extLst>
              </a:tr>
              <a:tr h="4230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여부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◎ Y  ○ 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339951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1BC0526-B054-7214-66C8-459710F062CA}"/>
              </a:ext>
            </a:extLst>
          </p:cNvPr>
          <p:cNvGrpSpPr/>
          <p:nvPr/>
        </p:nvGrpSpPr>
        <p:grpSpPr>
          <a:xfrm>
            <a:off x="1496903" y="1769624"/>
            <a:ext cx="2293671" cy="260534"/>
            <a:chOff x="1496903" y="5137816"/>
            <a:chExt cx="2293671" cy="26053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FE2E8D3-EE60-0555-3247-0C8B8D0472E8}"/>
                </a:ext>
              </a:extLst>
            </p:cNvPr>
            <p:cNvSpPr/>
            <p:nvPr/>
          </p:nvSpPr>
          <p:spPr>
            <a:xfrm>
              <a:off x="2851858" y="5138555"/>
              <a:ext cx="938716" cy="2522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00</a:t>
              </a:r>
              <a:r>
                <a:rPr lang="ko-KR" altLang="en-US" sz="800" dirty="0">
                  <a:solidFill>
                    <a:schemeClr val="tx1"/>
                  </a:solidFill>
                </a:rPr>
                <a:t>시            ▼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7BA8B92-4FF0-1CB2-98CF-AA1062105A20}"/>
                </a:ext>
              </a:extLst>
            </p:cNvPr>
            <p:cNvSpPr/>
            <p:nvPr/>
          </p:nvSpPr>
          <p:spPr>
            <a:xfrm>
              <a:off x="1496903" y="5146055"/>
              <a:ext cx="1014783" cy="2522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/>
                  </a:solidFill>
                </a:rPr>
                <a:t>2024-07-05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AB522C78-BCF9-B0C5-21C8-9FB2D7B28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290" b="15319"/>
            <a:stretch/>
          </p:blipFill>
          <p:spPr>
            <a:xfrm>
              <a:off x="2556647" y="5137816"/>
              <a:ext cx="272518" cy="253034"/>
            </a:xfrm>
            <a:prstGeom prst="rect">
              <a:avLst/>
            </a:prstGeom>
          </p:spPr>
        </p:pic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043978C-C0F7-FDDA-EB3A-5C17B56AC42C}"/>
              </a:ext>
            </a:extLst>
          </p:cNvPr>
          <p:cNvGraphicFramePr>
            <a:graphicFrameLocks noGrp="1"/>
          </p:cNvGraphicFramePr>
          <p:nvPr/>
        </p:nvGraphicFramePr>
        <p:xfrm>
          <a:off x="10115550" y="691555"/>
          <a:ext cx="1998153" cy="2532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7" marR="18007" marT="35997" marB="359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1" u="none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컨펌 창 노출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“삭제하시겠습니까</a:t>
                      </a:r>
                      <a:r>
                        <a:rPr lang="en-US" altLang="ko-KR" sz="800" b="0" u="none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-[</a:t>
                      </a:r>
                      <a:r>
                        <a:rPr lang="ko-KR" altLang="en-US" sz="800" b="0" u="none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0" u="none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0" u="none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 삭제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-[</a:t>
                      </a:r>
                      <a:r>
                        <a:rPr lang="ko-KR" altLang="en-US" sz="800" b="0" u="none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b="0" u="none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0" u="none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컨펌 창 닫힘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4" marR="35984" marT="35989" marB="3598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881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7" marR="18007" marT="35997" marB="359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버튼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필수입력 값 등록여부 확인</a:t>
                      </a:r>
                      <a:b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필수입력 값 미 입력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유효성 확인 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“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수정되었습니다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완료 후 목록 페이지로 이동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4" marR="35984" marT="35989" marB="3598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269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1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7" marR="18007" marT="35997" marB="359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b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목록 화면으로 이동</a:t>
                      </a:r>
                      <a:b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작성된 내용 있을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컨펌창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b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“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작성된 내용이 있습니다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나가시겠습니까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?”</a:t>
                      </a:r>
                      <a:b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목록으로 이동</a:t>
                      </a:r>
                      <a:b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[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상태 유지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4" marR="35984" marT="35989" marB="3598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85079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E8C4D2A6-9A8E-B9E5-AFFC-C637AEBE9077}"/>
              </a:ext>
            </a:extLst>
          </p:cNvPr>
          <p:cNvGrpSpPr/>
          <p:nvPr/>
        </p:nvGrpSpPr>
        <p:grpSpPr>
          <a:xfrm>
            <a:off x="6248106" y="3268359"/>
            <a:ext cx="3117471" cy="374855"/>
            <a:chOff x="6248106" y="6527211"/>
            <a:chExt cx="3117471" cy="37485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A775B2-1289-0899-BFFC-496154F29EF9}"/>
                </a:ext>
              </a:extLst>
            </p:cNvPr>
            <p:cNvSpPr/>
            <p:nvPr/>
          </p:nvSpPr>
          <p:spPr bwMode="auto">
            <a:xfrm>
              <a:off x="7425396" y="6642790"/>
              <a:ext cx="918688" cy="259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lt1"/>
                  </a:solidFill>
                </a:rPr>
                <a:t>수정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B05257-BEC3-A9C4-64AA-7678B51E43C8}"/>
                </a:ext>
              </a:extLst>
            </p:cNvPr>
            <p:cNvSpPr/>
            <p:nvPr/>
          </p:nvSpPr>
          <p:spPr bwMode="auto">
            <a:xfrm>
              <a:off x="8446889" y="6642790"/>
              <a:ext cx="918688" cy="259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bg1"/>
                  </a:solidFill>
                </a:rPr>
                <a:t>목록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297BDC1-CFC6-AACB-7E1A-A8FFD371B739}"/>
                </a:ext>
              </a:extLst>
            </p:cNvPr>
            <p:cNvSpPr/>
            <p:nvPr/>
          </p:nvSpPr>
          <p:spPr>
            <a:xfrm>
              <a:off x="7309816" y="6527211"/>
              <a:ext cx="231160" cy="2311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/>
                <a:t>2</a:t>
              </a:r>
              <a:endParaRPr lang="ko-KR" altLang="en-US" sz="800" b="1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BA3EBC9-6EB0-6C43-6C5E-EE6C54D4526F}"/>
                </a:ext>
              </a:extLst>
            </p:cNvPr>
            <p:cNvSpPr/>
            <p:nvPr/>
          </p:nvSpPr>
          <p:spPr>
            <a:xfrm>
              <a:off x="8347783" y="6527211"/>
              <a:ext cx="231160" cy="2311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/>
                <a:t>3</a:t>
              </a:r>
              <a:endParaRPr lang="ko-KR" altLang="en-US" sz="800" b="1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9EFC8D2-53AA-312B-81F0-8BAC4519FB92}"/>
                </a:ext>
              </a:extLst>
            </p:cNvPr>
            <p:cNvSpPr/>
            <p:nvPr/>
          </p:nvSpPr>
          <p:spPr bwMode="auto">
            <a:xfrm>
              <a:off x="6382541" y="6628731"/>
              <a:ext cx="918688" cy="2592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>
                  <a:solidFill>
                    <a:schemeClr val="lt1"/>
                  </a:solidFill>
                </a:rPr>
                <a:t>삭제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3D59F16-6B43-AAEF-882A-CEC75977D2AE}"/>
                </a:ext>
              </a:extLst>
            </p:cNvPr>
            <p:cNvSpPr/>
            <p:nvPr/>
          </p:nvSpPr>
          <p:spPr>
            <a:xfrm>
              <a:off x="6248106" y="6527211"/>
              <a:ext cx="231160" cy="2311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/>
                <a:t>1</a:t>
              </a:r>
              <a:endParaRPr lang="ko-KR" altLang="en-US" sz="800" b="1"/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212D2A2-4AB6-122B-4E6F-890ACA6995E5}"/>
              </a:ext>
            </a:extLst>
          </p:cNvPr>
          <p:cNvGraphicFramePr>
            <a:graphicFrameLocks noGrp="1"/>
          </p:cNvGraphicFramePr>
          <p:nvPr/>
        </p:nvGraphicFramePr>
        <p:xfrm>
          <a:off x="436506" y="2537517"/>
          <a:ext cx="8929071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3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1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2024-05-19 17:30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수정일시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2024-06-19 18:30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27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816</Words>
  <Application>Microsoft Office PowerPoint</Application>
  <PresentationFormat>와이드스크린</PresentationFormat>
  <Paragraphs>270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KR</vt:lpstr>
      <vt:lpstr>돋움</vt:lpstr>
      <vt:lpstr>맑은 고딕</vt:lpstr>
      <vt:lpstr>Arial</vt:lpstr>
      <vt:lpstr>Office 테마</vt:lpstr>
      <vt:lpstr>미디어 관리 &gt; 보도자료 &gt; 목록</vt:lpstr>
      <vt:lpstr>미디어 관리 &gt; 보도자료 &gt; 등록</vt:lpstr>
      <vt:lpstr>미디어 관리 &gt; 보도자료 &gt; 등록</vt:lpstr>
      <vt:lpstr>미디어 관리 &gt; 보도자료 &gt; 수정</vt:lpstr>
      <vt:lpstr>미디어 관리 &gt; 보도자료 &gt; 수정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은진</dc:creator>
  <cp:lastModifiedBy>김 은진</cp:lastModifiedBy>
  <cp:revision>2</cp:revision>
  <dcterms:created xsi:type="dcterms:W3CDTF">2025-09-19T01:40:38Z</dcterms:created>
  <dcterms:modified xsi:type="dcterms:W3CDTF">2025-09-19T06:45:18Z</dcterms:modified>
</cp:coreProperties>
</file>