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3"/>
  </p:notesMasterIdLst>
  <p:handoutMasterIdLst>
    <p:handoutMasterId r:id="rId14"/>
  </p:handoutMasterIdLst>
  <p:sldIdLst>
    <p:sldId id="263" r:id="rId5"/>
    <p:sldId id="264" r:id="rId6"/>
    <p:sldId id="266" r:id="rId7"/>
    <p:sldId id="272" r:id="rId8"/>
    <p:sldId id="273" r:id="rId9"/>
    <p:sldId id="274" r:id="rId10"/>
    <p:sldId id="27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B5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C28FF-2110-4E16-980E-945838C581CC}" v="213" dt="2018-09-25T14:00:40.263"/>
    <p1510:client id="{5C4DD37C-88FA-4B4A-812B-FD95FED44970}" v="128" dt="2018-09-25T20:37:4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8187" autoAdjust="0"/>
  </p:normalViewPr>
  <p:slideViewPr>
    <p:cSldViewPr snapToGrid="0">
      <p:cViewPr varScale="1">
        <p:scale>
          <a:sx n="57" d="100"/>
          <a:sy n="57" d="100"/>
        </p:scale>
        <p:origin x="7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9FE7C98-7F60-4D1C-8848-0717CFC8E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B291FE-F637-43A0-B2DE-CADB467B4E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8925-7AC1-4FBE-B6A7-F535FABA928D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8D3678-517D-4F96-8CFE-056E3527B3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273B07-26DD-465B-80EE-EDED612E38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C033-746C-44DE-ADBB-57FAC8529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7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2268F-3F66-4DA7-8BAA-0CA36050024D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D62FF-E74D-40CA-A0B5-EC93F3510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93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: Déménagement infra réseau et client déployé, reste infra système // Problème au niveau de la prod info</a:t>
            </a:r>
          </a:p>
          <a:p>
            <a:r>
              <a:rPr lang="fr-FR" dirty="0"/>
              <a:t>Prob : Pas de gestion centralisée car pas de serveurs // Pas de gestion de parc // Support difficile perte de productivité</a:t>
            </a:r>
          </a:p>
          <a:p>
            <a:r>
              <a:rPr lang="fr-FR" dirty="0" err="1"/>
              <a:t>Obj</a:t>
            </a:r>
            <a:r>
              <a:rPr lang="fr-FR" dirty="0"/>
              <a:t> : Mise en place gestion centralisée ressource et gestion du parc // Sécuriser les données et la prod</a:t>
            </a:r>
          </a:p>
          <a:p>
            <a:r>
              <a:rPr lang="fr-FR" dirty="0"/>
              <a:t>Contrainte : Budget // Temps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84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: Présenter le gestionnaire Hyper-V sur la maquette</a:t>
            </a:r>
          </a:p>
          <a:p>
            <a:r>
              <a:rPr lang="fr-FR" dirty="0"/>
              <a:t>Haute disponibilité : Test du cluster de basculement // Evolution : ajout d’un nœud supplémentaire sur un site distant ou cloud</a:t>
            </a:r>
          </a:p>
          <a:p>
            <a:r>
              <a:rPr lang="fr-FR" dirty="0"/>
              <a:t>Administration : script AD, script sauvegarde VM, GPO</a:t>
            </a:r>
          </a:p>
          <a:p>
            <a:endParaRPr lang="fr-FR" dirty="0"/>
          </a:p>
          <a:p>
            <a:r>
              <a:rPr lang="fr-FR" dirty="0"/>
              <a:t>GPO : Audits (groupe et utilisateur) // Journaux sécurité, appli, système // Mot de passe (8 </a:t>
            </a:r>
            <a:r>
              <a:rPr lang="fr-FR" dirty="0" err="1"/>
              <a:t>carac</a:t>
            </a:r>
            <a:r>
              <a:rPr lang="fr-FR" dirty="0"/>
              <a:t>, complexité) // Environnement (</a:t>
            </a:r>
            <a:r>
              <a:rPr lang="fr-FR" dirty="0" err="1"/>
              <a:t>wallpaper</a:t>
            </a:r>
            <a:r>
              <a:rPr lang="fr-FR" dirty="0"/>
              <a:t>, lien appli web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MLD présenter l’application sur la maquette</a:t>
            </a:r>
          </a:p>
          <a:p>
            <a:r>
              <a:rPr lang="fr-FR" dirty="0"/>
              <a:t>MCD : modèle conceptuel des données</a:t>
            </a:r>
          </a:p>
          <a:p>
            <a:r>
              <a:rPr lang="fr-FR" dirty="0"/>
              <a:t>MLD : modèle logique des données</a:t>
            </a:r>
          </a:p>
          <a:p>
            <a:r>
              <a:rPr lang="fr-FR" dirty="0"/>
              <a:t>Appli web : MySQL, PHP, HTML CSS, 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39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 recettage pour le POC et recettage des versions beta du site et scripts</a:t>
            </a:r>
          </a:p>
          <a:p>
            <a:r>
              <a:rPr lang="fr-FR" dirty="0"/>
              <a:t>Recettage à faire post déploiement de la solution préconisée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Serveur : Intel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8C/16T 2,1Ghz, 32Go, 5ans de garantie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 : 4C, 2Go, 2To avec 256go de cache SSD, 5ans de garantie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 backup : 8To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Sauvegarde Cloud Microsoft Azure : 1,69€ pour 1To par mois // 60,29€ pour 1To de récup de données // NAS prévu pour sauvegarde Cloud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62FF-E74D-40CA-A0B5-EC93F35101C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0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85D4-5D00-4A50-8845-012F2C290579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4372-2509-40BF-A95E-7D1A5C215C00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AIT-MOULID Omar / DUBOURG Marion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265D-F13D-44BD-92B5-38DE330A889F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AIT-MOULID Omar / DUBOURG Marion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VILLARD JULIEN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752-8846-4914-8986-E2F159CFE6F8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3810-2B86-4DC6-80EB-D5974F6639C6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3C14-145D-47A0-BCE7-049127FF9ABE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0692"/>
            <a:ext cx="12191999" cy="1066667"/>
          </a:xfrm>
          <a:ln>
            <a:noFill/>
          </a:ln>
        </p:spPr>
        <p:txBody>
          <a:bodyPr anchor="ctr" anchorCtr="0"/>
          <a:lstStyle>
            <a:lvl1pPr algn="ctr">
              <a:defRPr>
                <a:solidFill>
                  <a:srgbClr val="B5363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CD05-C591-4A1E-8983-2E7EFE408787}" type="datetime4">
              <a:rPr lang="fr-FR" smtClean="0"/>
              <a:t>25 septembre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822C-00D2-4529-A5E4-229AA7B1BDAD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AIT-MOULID Omar /  POTIN THOMAS / PRUNEAU GUILLAUME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94FBB2-5429-46BC-B90C-73D5B8DA32DA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AIT-MOULID Omar / DUBOURG Marion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3BAF-9159-4E5A-AAE6-CF71427046A5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AIT-MOULID Omar / DUBOURG Marion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EF3B89-906E-451E-A951-D5E60F98D69F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AIT-MOULID Omar /  VILLARD JULIEN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84B31C-C8E6-4C46-847A-471BE8E428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F2D7679-525D-4853-BC45-C015FE91A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" y="137358"/>
            <a:ext cx="1714286" cy="10666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47CDF5-E8DA-4222-B2D4-79AF114B68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65" y="35661"/>
            <a:ext cx="2002910" cy="11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9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B5363D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768C21D0-E473-4822-976E-2A142825DF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0022C4D8-970B-4A32-B0BD-AAC4366E77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841F4C4C-B5CB-4E95-8A7D-C738E7FFD08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6E8627BE-6DA4-45E5-968B-85EF7DBB84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ABD3E560-D5A9-4CE6-81B5-E3A57B6AD2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1154EB42-C7E3-463A-A523-20C7B9A3CE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90A929EF-EBAA-4CCC-853D-6767600F25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30CCE36-C48B-4DAB-BD70-4BACA63F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9" y="3509435"/>
            <a:ext cx="4020297" cy="2345173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28605B0-20CF-4A36-86EC-28B7C1D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344" y="758952"/>
            <a:ext cx="554239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 err="1">
                <a:solidFill>
                  <a:srgbClr val="FFFFFF"/>
                </a:solidFill>
                <a:latin typeface="+mj-lt"/>
              </a:rPr>
              <a:t>Projet</a:t>
            </a:r>
            <a:r>
              <a:rPr lang="en-US" sz="7200" dirty="0">
                <a:solidFill>
                  <a:srgbClr val="FFFFFF"/>
                </a:solidFill>
                <a:latin typeface="+mj-lt"/>
              </a:rPr>
              <a:t> EVOLUTION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3B76D-3E77-4E09-BEDC-B74FAF00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779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C82ABD-F071-4992-9158-5C5A23FAA51D}" type="datetime4">
              <a:rPr lang="fr-FR" smtClean="0">
                <a:solidFill>
                  <a:schemeClr val="tx2"/>
                </a:solidFill>
              </a:rPr>
              <a:t>25 septembre 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A79C9-5B3F-4CE6-94E7-F5ED8F4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5063" y="6459785"/>
            <a:ext cx="4479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53C53-C2CA-4EB4-93F3-2A316C55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639" y="6459785"/>
            <a:ext cx="7804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84B31C-C8E6-4C46-847A-471BE8E4280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55FA781-9084-49B8-B5AC-65F571AF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926016"/>
            <a:ext cx="3876078" cy="24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E2677-4DB0-4F20-AD1D-691476A1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FC29E-0DC3-459F-A6A5-501E7BE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Cadre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Application gestion de parc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Recettage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Chiffrage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Questions / Réponses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3C570-5704-4CCC-9B5E-260F1076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CDE50-30D7-4155-8348-D53E2A3A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D93AB-C1D7-40C8-B58D-FA0589F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9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41F4-549F-4727-9A84-AF42B38B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289C-9878-45CF-8F41-308B8993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31188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Problématiques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Objectifs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Contraintes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D4FBB-9D05-4876-9847-C910BF2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DE33B-8914-4A0D-AB7B-2EF872A4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E78AA-9201-4204-BEFC-9583F023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C1E956-9A21-4167-ABD8-9F1C500A9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57" y="2034948"/>
            <a:ext cx="5458492" cy="38341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33A377-1C1A-4E58-9863-080686E24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830" y="1845734"/>
            <a:ext cx="2144806" cy="4023360"/>
          </a:xfrm>
          <a:prstGeom prst="rect">
            <a:avLst/>
          </a:prstGeom>
        </p:spPr>
      </p:pic>
      <p:pic>
        <p:nvPicPr>
          <p:cNvPr id="18" name="Image 17" descr="Une image contenant intérieur, équipement électronique, table, assis&#10;&#10;Description générée avec un niveau de confiance très élevé">
            <a:extLst>
              <a:ext uri="{FF2B5EF4-FFF2-40B4-BE49-F238E27FC236}">
                <a16:creationId xmlns:a16="http://schemas.microsoft.com/office/drawing/2014/main" id="{5F12CE2A-C712-459F-A35D-7B4A65BBA2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43" y="2777101"/>
            <a:ext cx="4390180" cy="28588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2995E8-36BC-4206-BDF3-6B4157F3D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21" y="2186410"/>
            <a:ext cx="192431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AE05CE2-424C-4A35-906C-A59133E6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1" y="2804799"/>
            <a:ext cx="9400213" cy="28923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F14559-82A5-4365-93CF-2C2CD10F5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1836960"/>
            <a:ext cx="6723625" cy="44866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851A5E-F830-4652-B7BC-3686F734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74" y="2527036"/>
            <a:ext cx="5820477" cy="25794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7A56CB-B414-4E85-A164-9510131D0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587" y="2502250"/>
            <a:ext cx="5734996" cy="2631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BA9F6E-50E8-43F7-94DA-1F67D6A1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919" y="2731966"/>
            <a:ext cx="3567408" cy="21257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0E24E5-454D-441A-BB34-A2F2088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5DA5F20-751B-48A9-8EFD-B009D9CB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Schéma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Plan d’adressage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Haute Disponibilité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Administration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0FF49-8FD3-4531-B10D-C00ACC1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84FB9-7108-4854-87D0-58DF68CA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ED2C5-2EC6-4D7B-A8F0-0FE4ACBE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4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8A8E135-A64C-4A67-A9E3-168215454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374" y="2107153"/>
            <a:ext cx="7506691" cy="34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E24E5-454D-441A-BB34-A2F2088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gestion de parc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44333-7102-4678-91E5-CA5B5F46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MLD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0FF49-8FD3-4531-B10D-C00ACC1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84FB9-7108-4854-87D0-58DF68CA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ED2C5-2EC6-4D7B-A8F0-0FE4ACBE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672F6D-654A-4EBA-B201-9E2BC623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92" y="1858704"/>
            <a:ext cx="7345631" cy="43057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DF58B0-3808-4CAE-AA57-21B2D89E2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4" y="1858704"/>
            <a:ext cx="6870285" cy="43988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6959EC-0D52-47E1-B560-32C97EBE6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021" y="2785288"/>
            <a:ext cx="875058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0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E24E5-454D-441A-BB34-A2F2088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Recettage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0FF49-8FD3-4531-B10D-C00ACC1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84FB9-7108-4854-87D0-58DF68CA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ED2C5-2EC6-4D7B-A8F0-0FE4ACBE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CB7321-6DC6-42A4-8972-5ED7D452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30" y="2024339"/>
            <a:ext cx="5282100" cy="12954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DD256B-93F7-4E09-A40F-0049BDA95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110" y="3886301"/>
            <a:ext cx="5972740" cy="10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7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75C79-AAE6-42E7-B9C5-90C2D01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Chiffrage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C4F5BC3-83F7-4D8B-B425-3FECCE5A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82" y="1737360"/>
            <a:ext cx="4636680" cy="18348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D6B38-5D4B-4C22-8D95-6CB34A8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525D6-BA92-4091-A188-22D96786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4EC95-7E7C-49D8-8341-875D5BDE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B054F5-7D42-44BD-BE38-0104C94E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6" y="2242492"/>
            <a:ext cx="4131796" cy="28781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849130-B055-4DC7-BFFD-3B1B74D44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04" y="2797182"/>
            <a:ext cx="5524304" cy="11048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2DB477-DAD6-441E-9536-9A38D01AD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4" y="3689931"/>
            <a:ext cx="4074752" cy="24399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307CF28-B8D4-4C15-AA2C-E7E63B2F6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91" y="3811819"/>
            <a:ext cx="3756189" cy="103921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3E56B88-398A-4681-B0EB-E2FB7096FEA1}"/>
              </a:ext>
            </a:extLst>
          </p:cNvPr>
          <p:cNvSpPr txBox="1"/>
          <p:nvPr/>
        </p:nvSpPr>
        <p:spPr>
          <a:xfrm>
            <a:off x="290396" y="512064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Lecteur RDX</a:t>
            </a:r>
          </a:p>
          <a:p>
            <a:r>
              <a:rPr lang="fr-FR" sz="1000" dirty="0"/>
              <a:t>+ cartouche</a:t>
            </a:r>
          </a:p>
          <a:p>
            <a:pPr algn="ctr"/>
            <a:r>
              <a:rPr lang="fr-FR" sz="1000" dirty="0"/>
              <a:t>1To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A804D3-F5A7-4E81-8DF6-0CAC6071CDC2}"/>
              </a:ext>
            </a:extLst>
          </p:cNvPr>
          <p:cNvSpPr txBox="1"/>
          <p:nvPr/>
        </p:nvSpPr>
        <p:spPr>
          <a:xfrm>
            <a:off x="1481441" y="525594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282,92 €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579AB67-7253-4611-806D-DF31A38A444D}"/>
              </a:ext>
            </a:extLst>
          </p:cNvPr>
          <p:cNvSpPr txBox="1"/>
          <p:nvPr/>
        </p:nvSpPr>
        <p:spPr>
          <a:xfrm>
            <a:off x="1206031" y="5905787"/>
            <a:ext cx="24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TOTAL : 14 025,42 €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7D1E39D-8949-43FB-B3B1-891F3A8A7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810" y="4794792"/>
            <a:ext cx="3066367" cy="12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55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E2677-4DB0-4F20-AD1D-691476A1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3C570-5704-4CCC-9B5E-260F1076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16FA-2C8F-4D39-A4ED-75DF4FE21607}" type="datetime4">
              <a:rPr lang="fr-FR" smtClean="0"/>
              <a:t>25 septembre 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CDE50-30D7-4155-8348-D53E2A3A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AIT-MOULID Omar /  VILLARD JULIEN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D93AB-C1D7-40C8-B58D-FA0589F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5E38DF-4895-47B7-875C-7046F23E0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75" y="1981296"/>
            <a:ext cx="4015249" cy="40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99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étrospective">
  <a:themeElements>
    <a:clrScheme name="Personnalisé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E3D4F"/>
      </a:accent1>
      <a:accent2>
        <a:srgbClr val="B5363D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79ADAC47C9064EBF5DDD87124E89A9" ma:contentTypeVersion="6" ma:contentTypeDescription="Crée un document." ma:contentTypeScope="" ma:versionID="bbc402d5a9cb1c647054932d2de98f1d">
  <xsd:schema xmlns:xsd="http://www.w3.org/2001/XMLSchema" xmlns:xs="http://www.w3.org/2001/XMLSchema" xmlns:p="http://schemas.microsoft.com/office/2006/metadata/properties" xmlns:ns2="8182537c-9a13-4dad-96bd-b398efa6d22f" xmlns:ns3="4c3bb440-4ad2-4359-9576-ec434edf9a16" targetNamespace="http://schemas.microsoft.com/office/2006/metadata/properties" ma:root="true" ma:fieldsID="193bbb4c6141a728ed1ec23c9d6e9f35" ns2:_="" ns3:_="">
    <xsd:import namespace="8182537c-9a13-4dad-96bd-b398efa6d22f"/>
    <xsd:import namespace="4c3bb440-4ad2-4359-9576-ec434edf9a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2537c-9a13-4dad-96bd-b398efa6d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bb440-4ad2-4359-9576-ec434edf9a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24F5C-7477-4428-BE33-D57A2C163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2537c-9a13-4dad-96bd-b398efa6d22f"/>
    <ds:schemaRef ds:uri="4c3bb440-4ad2-4359-9576-ec434edf9a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AE2E2-A6AA-4DBF-A345-B92FCE8475E3}">
  <ds:schemaRefs>
    <ds:schemaRef ds:uri="http://schemas.microsoft.com/office/2006/documentManagement/types"/>
    <ds:schemaRef ds:uri="http://schemas.microsoft.com/office/infopath/2007/PartnerControls"/>
    <ds:schemaRef ds:uri="8182537c-9a13-4dad-96bd-b398efa6d22f"/>
    <ds:schemaRef ds:uri="http://www.w3.org/XML/1998/namespace"/>
    <ds:schemaRef ds:uri="4c3bb440-4ad2-4359-9576-ec434edf9a16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89A995B-7D57-4314-B3CD-7B6386794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367</Words>
  <Application>Microsoft Office PowerPoint</Application>
  <PresentationFormat>Grand écran</PresentationFormat>
  <Paragraphs>80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Rétrospective</vt:lpstr>
      <vt:lpstr>Projet EVOLUTION</vt:lpstr>
      <vt:lpstr>Plan</vt:lpstr>
      <vt:lpstr>Cadre du projet</vt:lpstr>
      <vt:lpstr>Infrastructure</vt:lpstr>
      <vt:lpstr>Application gestion de parc</vt:lpstr>
      <vt:lpstr>Recettage</vt:lpstr>
      <vt:lpstr>Chiffrage</vt:lpstr>
      <vt:lpstr>Questions / Réponses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2018-09-25T20:40:29Z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0x0101008479ADAC47C9064EBF5DDD87124E89A9</vt:lpwstr>
  </property>
</Properties>
</file>