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48" r:id="rId2"/>
    <p:sldId id="449" r:id="rId3"/>
    <p:sldId id="349" r:id="rId4"/>
    <p:sldId id="382" r:id="rId5"/>
    <p:sldId id="384" r:id="rId6"/>
    <p:sldId id="385" r:id="rId7"/>
    <p:sldId id="386" r:id="rId8"/>
    <p:sldId id="387" r:id="rId9"/>
    <p:sldId id="395" r:id="rId10"/>
    <p:sldId id="396" r:id="rId11"/>
    <p:sldId id="397" r:id="rId12"/>
    <p:sldId id="398" r:id="rId13"/>
    <p:sldId id="389" r:id="rId14"/>
    <p:sldId id="390" r:id="rId15"/>
    <p:sldId id="393" r:id="rId16"/>
    <p:sldId id="394" r:id="rId17"/>
    <p:sldId id="392" r:id="rId18"/>
    <p:sldId id="450" r:id="rId19"/>
    <p:sldId id="377" r:id="rId20"/>
    <p:sldId id="378" r:id="rId21"/>
    <p:sldId id="444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447" r:id="rId34"/>
    <p:sldId id="448" r:id="rId35"/>
    <p:sldId id="379" r:id="rId36"/>
    <p:sldId id="401" r:id="rId37"/>
    <p:sldId id="402" r:id="rId38"/>
    <p:sldId id="403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9900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1"/>
    <p:restoredTop sz="81619" autoAdjust="0"/>
  </p:normalViewPr>
  <p:slideViewPr>
    <p:cSldViewPr>
      <p:cViewPr varScale="1">
        <p:scale>
          <a:sx n="130" d="100"/>
          <a:sy n="130" d="100"/>
        </p:scale>
        <p:origin x="331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7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0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6D374049-58B5-114A-A8E9-41C670A8D366}" type="datetime1">
              <a:rPr lang="en-US" altLang="x-none"/>
              <a:pPr>
                <a:defRPr/>
              </a:pPr>
              <a:t>10/26/2022</a:t>
            </a:fld>
            <a:endParaRPr lang="en-US" altLang="x-non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D97597DC-B677-5542-9092-7B4F8924F11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7T02:29:54.0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192 500,'133'2,"144"-5,-207-4,73-3,141-8,-284 18,18 1,0-1,0 0,-1-2,1 0,0 0,-1-2,29-10,-24 7,-1 0,1 1,0 1,0 2,39-3,-4 5,61 7,31 12,-76-12,107 5,24 2,46 5,156 46,8 1,-80-6,-133-18,-80-17,87 13,-98-22,-62-7,96 3,-80-13,-38 0,0 0,-1 3,1 0,35 6,-60-7,1 0,0 1,0-1,-1 1,1-1,-1 1,1-1,0 1,-1 0,1 0,-1 0,0-1,1 2,-1-1,0 0,1 0,-1 0,0 1,0-1,1 2,-2-2,0 0,0 0,0 0,0 0,0 0,0 0,0 1,0-1,-1 0,1 0,0 0,-1 0,1 0,-1 0,1 0,-1 0,0 0,1-1,-1 1,0 0,1 0,-3 1,-3 3,-1 1,0-1,0 0,0-1,-1 0,-10 4,-41 14,-1-3,-1-2,0-4,-109 11,125-20,-200 10,-92-1,267-8,-135-7,-1-25,10 0,49 10,85 11,-113-5,107 8,-76-12,77 6,-81 0,-76-9,182 17,-43-7,35 2,-128-10,104 10,-136 6,86 3,-3-6,-137 6,170 15,72-13,1 0,-1-2,-31 2,24-2,1 0,-1 2,1 2,0 0,-47 20,52-16,0 1,-28 19,32-18,-1-2,0 0,-35 14,47-23,0 2,0-1,0 1,0 0,1 0,0 1,0 0,0 1,-11 11,16-15,1-1,0 1,-1 0,1 0,0 0,0 0,0 1,0-1,0 0,1 0,-1 1,1-1,-1 0,1 1,0-1,0 0,0 1,0-1,0 0,0 1,1-1,-1 0,1 0,0 1,0-1,0 0,0 0,0 0,0 0,0 0,1 0,-1 0,1 0,-1 0,1-1,0 1,0-1,-1 1,5 1,20 15,1 0,1-3,0 0,44 15,-14-5,-25-12,57 14,-22-7,-46-15,0 0,0-2,27 2,18 2,54 7,236-6,-235-9,56-17,36 33,-92-9,-83-6,64 8,47 5,-35-5,3-2,-77-6,66 9,-43-2,0-3,102-5,-49-2,-83 3,50 0,118 14,-42 4,-92-12,0-3,69-6,-19 1,-58 1,93-12,8-21,-97 18,84-8,-134 22,0 1,0-1,0-1,-1-1,1 0,-1-1,0 0,-1-1,1 0,-1-1,0 0,0-1,-1 0,0-1,-1-1,0 1,0-2,-1 1,-1-1,1-1,-2 1,0-2,0 1,-1-1,-1 1,0-1,6-23,-6-5,-1 0,-2 0,-5-63,0 10,3-421,0 507,-1-1,0 1,0-1,-1 1,0 0,0 0,-1 0,0 0,0 0,-1 0,0 1,0 0,-1 0,0 0,-1 0,1 1,-1 0,0 0,-1 0,1 1,-1 0,0 0,0 1,-1 0,1 0,-1 1,0 0,0 0,0 1,0 0,-1 0,1 1,-1 0,1 0,0 1,-1 0,1 1,-1 0,-13 3,-8 2,0-1,-1-1,1-2,-1-1,-47-5,-5 2,-1623 2,1514 18,15 0,18-1,-1 2,109-19,-76 12,91-8,-52-2,57-2,0 1,-50 7,33-1,-1-3,0-2,-59-5,7 0,45 1,-84-16,16 2,-35-2,90 10,-58-1,118 9,-34 0,42 1,0-1,0 0,0 0,0 0,0 0,0 0,0-1,0 1,0 0,0 0,0 0,0-1,1 1,-1-1,0 1,0-1,0 1,0-1,0 1,1-1,-1 0,0 1,0-1,1 0,-1 0,1 0,-1 1,1-1,-2-2,3 2,-1 0,1 0,-1 0,1 0,0 0,-1 0,1 0,0 0,0 0,0 0,0 0,0 0,0 0,0 1,0-1,0 0,0 1,0-1,0 1,0-1,0 1,1 0,-1-1,0 1,0 0,1 0,1 0,40-3,-39 3,103-9,198-40,-257 39,85-24,10-3,-113 34,-1 2,0 0,0 2,54 8,-39-3,46-1,-42-4,82 11,66 6,-33 0,81 22,-196-34,-9 0,52-1,104 13,-187-18,0 0,0 1,0-1,-1 1,1 1,-1 0,1 0,-1 0,1 1,13 7,-18-8,1 1,-1 0,0 0,0 0,0 0,0 1,0-1,-1 1,1 0,-1-1,0 1,0 0,-1 1,1-1,-1 0,0 0,0 1,0-1,0 0,-1 7,2 1,0 0,1 0,0 0,1-1,10 23,11 33,-13-26,-9-29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7T02:31:57.1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20,'87'-17,"250"14,-173 5,-23 16,-103-15,70 12,-71-8,-1-2,48 1,-36-5,81 11,85 6,-157-13,1-2,64-5,-22 0,41-17,-122 18,-1 2,1-1,-1 2,1 1,-1 0,32 11,-21-5,1-2,0-1,0-1,43 2,-71-7,0 0,-1 0,0 0,1 0,-1 0,1 0,-1 1,1-1,-1 0,1 1,-1 0,0-1,1 1,-1 0,0-1,0 1,0 0,3 2,-4-2,0-1,1 1,-1 0,0 0,0-1,0 1,0 0,0 0,0 0,0-1,0 1,0 0,0 0,0-1,0 1,0 0,0 0,-1-1,1 1,0 0,-1 0,1-1,-1 2,-2 2,0 0,-1 0,1 0,-1-1,1 1,-1-1,0 0,-8 4,-20 7,-1-1,-1-2,0-2,-1-1,-55 6,74-11,-80 9,0-3,-187-9,104-17,-109-2,-382 20,667-1,1 0,0 0,0 0,-1 0,1 1,0-1,0 1,-1-1,1 1,0 0,0 0,0 0,0 0,0 0,0 1,1-1,-1 0,0 1,0 0,1-1,-1 1,1 0,0 0,0 0,-1 0,1 0,0 0,0 0,1 0,-1 0,0 0,1 0,-1 3,-1 9,1 0,1 0,0 1,4 21,-2 3,-2-30,0 0,1 0,0 0,0-1,0 1,1 0,5 13,-4-18,-1 0,1 0,0 0,0-1,0 1,0-1,1 0,-1 0,1 0,0 0,0 0,0-1,0 0,0 1,0-2,6 3,8 2,1 0,1-2,-1 0,0-1,32 1,100-9,-76-3,65-2,18-1,-75 4,-31 0,93-23,1-1,-72 21,118-1,-14-7,-98 17,88 4,-165-3,-1 0,1 1,-1-1,1 1,-1 0,1 0,-1 0,1 0,-1 0,0 1,1-1,-1 1,0-1,0 1,0 0,0 0,-1 0,1 0,0 0,-1 0,0 0,1 0,-1 1,0-1,0 1,0-1,0 1,-1-1,1 1,0 4,0 9,1 0,-2 1,-1-1,-2 18,1 7,2-28,0-6,0 0,0 1,-1-1,0 1,0-1,-3 8,3-12,0-1,0 0,0 0,-1 0,1 0,-1 0,1 0,-1 0,0 0,0-1,0 1,1-1,-2 1,1-1,0 0,0 0,0 0,-1 0,1 0,0 0,-1-1,-2 1,-31 5,-48 3,60-7,-83 15,77-11,1-1,-54 2,-252 11,136-36,134 9,-82-1,13 9,-105 3,227 0,1 0,0 1,0 0,0 0,1 1,-1 1,1 0,-13 8,-77 58,50-33,49-38,0 1,-1 0,1 0,0 0,0-1,0 1,0 0,0 1,0-1,0 0,0 0,0 0,0 1,0-1,1 0,-1 1,1-1,-1 0,1 1,-1-1,1 1,0-1,0 1,-1-1,1 2,1-1,0 0,0 0,0 0,0-1,0 1,0-1,0 1,0 0,1-1,-1 0,0 1,1-1,-1 0,1 0,0 0,2 1,4 3,0-2,0 1,0-1,0-1,1 1,-1-1,14 1,24-2,55 10,-50-5,-1-3,83-5,-33-1,-59 3,-14-1,0 1,0 1,53 10,-54-6,48 3,0 0,-19-3,-1-1,83-7,-31 1,-71 2,107-5,-124 3,1-1,-1-1,1-1,-1 0,27-13,90-42,-131 58,-1 0,1 0,-1 0,0-1,0 0,0 0,0 1,0-2,-1 1,1 0,-1 0,0-1,0 0,0 1,-1-1,2-4,17-69,-16 62,15-49,-14 52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7T02:34:18.3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220 18,'53'30,"-26"-25,-1-2,1 0,0-2,0-1,27-4,23 2,90 3,185-3,-228-6,79-1,131-10,16 2,-294 20,-1 3,0 2,63 17,-113-24,78 17,139 12,-142-22,47 1,-20-11,181 4,-210 6,28 2,149 7,402-18,-486-17,689 19,-683 17,-125-19,55 2,-104-1,-1 0,0 0,1 0,-1 1,0-1,0 1,1 0,-1-1,0 1,0 0,0 0,0 1,0-1,0 0,0 1,0-1,-1 1,1-1,0 1,-1 0,0 0,1 0,1 3,-2-2,0 1,0 0,0 0,-1 0,1 0,-1 0,0 0,0 0,0 0,-1-1,0 1,-1 6,-3 8,-2-1,0 0,0 0,-17 25,7-7,16-32,0 1,-1 0,0-1,1 1,-1-1,0 0,-1 0,1 0,0 0,-1 0,0 0,1 0,-1-1,-1 0,1 1,0-1,0 0,-6 2,-9 1,0 0,0-2,-1 0,1-1,-1 0,0-2,1 0,-23-4,-24 1,-770 3,658-18,108 18,-94-13,89 7,-137 5,88 4,19-12,-5 0,-852 9,735-19,-2 2,34-1,-453 19,506 18,60-18,-141-4,163-5,-24-2,-76-8,85 17,-83 4,155-3,0 0,1 1,-1-1,0 1,1-1,-1 1,0 0,1-1,-1 1,1 0,-1 0,1 0,-1 0,1 1,0-1,0 0,-1 1,1-1,0 1,0-1,0 1,1-1,-1 1,0-1,1 1,-1 0,0 0,1 2,-2 7,0 1,1-1,1 20,-2 10,-7 26,7-46,-1 0,-1 0,-12 39,14-56,1-1,-1 1,0 0,1-1,0 1,0 0,0 0,1 0,-1 6,10-2,16-9,298-45,-254 38,-28 3,44 0,629 6,-489-19,-157 17,98-12,-98 7,137 6,-88 2,825-2,-801 19,-91-19,-23-1,-1 1,0 1,48 9,-51-6,0-1,0-1,25-1,-22-1,-1 1,31 6,-26-3,-1-1,38-1,-37-2,0 1,33 6,97 15,-72-11,126-1,-37 9,534-20,-533 19,-11-22,-167 3,1 1,0 0,-1 0,1 0,-1 0,1 0,0 0,-1 0,1 0,0 0,-1 0,1 0,-1 0,1 0,0 0,-1 1,1-1,-1 0,1 0,-1 1,1-1,0 0,-1 1,1-1,-1 1,0-1,1 0,-1 1,1-1,-1 1,0-1,1 1,-1 0,0-1,0 1,1 0,-12 24,-31 18,22-30,0-1,-1-1,0 0,-1-2,-39 12,-28 12,64-23,0-1,-1-1,0-2,-1 0,-46 3,-396-7,234-5,-78-15,69 5,0-5,-209-4,-431 22,780 10,71-6,-43 1,-741-6,640 20,-729-20,893 0,-1-1,1-1,0 0,0 0,0-1,0-1,1 0,0-1,-17-10,11 6,-2 1,-30-11,42 18,0 0,1-1,-1 1,1-2,0 1,0-1,0 0,0 0,1-1,0 0,0 0,0 0,0-1,-6-9,11 14,1 0,0 0,-1 0,1 0,0 0,-1 0,1 0,0 0,0 0,0 0,0 0,0 0,0 0,0 0,1 0,-1 0,0 0,0 0,1 0,-1 0,1 0,-1 0,1 0,0-1,25-22,36-5,-61 28,248-84,20-9,-172 59,1 5,2 4,0 4,198-16,-111 24,430-26,-226 25,-97 9,60-3,41-12,-201 3,128-4,31 4,144 1,-16 17,-466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7629AE08-694C-6C4A-B491-D58F44230EE8}" type="datetime1">
              <a:rPr lang="en-US" altLang="x-none"/>
              <a:pPr>
                <a:defRPr/>
              </a:pPr>
              <a:t>10/26/2022</a:t>
            </a:fld>
            <a:endParaRPr lang="en-US" altLang="x-non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2A813A1-5E9B-954A-B172-D0C23C8B14E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fld id="{F51618AF-B9B4-1045-AAD6-6429A8F5D848}" type="slidenum">
              <a:rPr lang="en-US" altLang="x-none" sz="1200">
                <a:solidFill>
                  <a:schemeClr val="tx1"/>
                </a:solidFill>
                <a:latin typeface="Times New Roman" charset="0"/>
              </a:rPr>
              <a:pPr/>
              <a:t>1</a:t>
            </a:fld>
            <a:endParaRPr lang="en-US" altLang="x-none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{aa,ab,ba,bb}{</a:t>
            </a:r>
            <a:r>
              <a:rPr lang="en-US" sz="2800" dirty="0" err="1"/>
              <a:t>a,b</a:t>
            </a:r>
            <a:r>
              <a:rPr lang="en-US" sz="2800" dirty="0"/>
              <a:t>}={aaa,aab,aba,abb,baa,bab,bba,bbb}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A813A1-5E9B-954A-B172-D0C23C8B14E2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17633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A813A1-5E9B-954A-B172-D0C23C8B14E2}" type="slidenum">
              <a:rPr lang="en-US" altLang="x-none" smtClean="0"/>
              <a:pPr>
                <a:defRPr/>
              </a:pPr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272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EEA91-2F0F-4F4F-A448-52AEC47E019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693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BF85A-39B7-FE42-9908-383B68ECF00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6701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73A2-79C1-B94B-BC3B-0E5FF443D95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4667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6BE0D-B44B-4D49-AA12-1AB37C2EA43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828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55B7F-E089-0642-BAD9-40E07E09667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46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4BAA0-0888-734A-81C3-F7F99E0063A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486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 Busch - LSU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068A3-FAA4-7044-B7ED-58864B5C818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56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 Busch - LSU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127E4-B00B-5A43-A1AA-B9EE7B39C72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262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 Busch - LSU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D442E-CA2D-8D4F-8F86-5C3D5E84B4E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972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5CF7B-98CB-474C-B027-470A2785C2F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329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Costa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0052E-CB9B-8E4A-A720-31E57DE60C7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3863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Costa Busch - LSU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C032970-C4E3-5C49-A49C-13FF1E6721B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11" Type="http://schemas.openxmlformats.org/officeDocument/2006/relationships/customXml" Target="../ink/ink1.xml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6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7.png"/><Relationship Id="rId5" Type="http://schemas.openxmlformats.org/officeDocument/2006/relationships/image" Target="../media/image14.wmf"/><Relationship Id="rId10" Type="http://schemas.openxmlformats.org/officeDocument/2006/relationships/customXml" Target="../ink/ink2.xml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7.wmf"/><Relationship Id="rId3" Type="http://schemas.openxmlformats.org/officeDocument/2006/relationships/image" Target="../media/image24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7.bin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6.wmf"/><Relationship Id="rId5" Type="http://schemas.openxmlformats.org/officeDocument/2006/relationships/image" Target="../media/image22.wmf"/><Relationship Id="rId15" Type="http://schemas.openxmlformats.org/officeDocument/2006/relationships/image" Target="../media/image28.png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5.wmf"/><Relationship Id="rId14" Type="http://schemas.openxmlformats.org/officeDocument/2006/relationships/customXml" Target="../ink/ink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9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34.wmf"/><Relationship Id="rId7" Type="http://schemas.openxmlformats.org/officeDocument/2006/relationships/image" Target="../media/image36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2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4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47.wmf"/><Relationship Id="rId3" Type="http://schemas.openxmlformats.org/officeDocument/2006/relationships/image" Target="../media/image37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48.bin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6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55.wmf"/><Relationship Id="rId2" Type="http://schemas.openxmlformats.org/officeDocument/2006/relationships/oleObject" Target="../embeddings/oleObject49.bin"/><Relationship Id="rId16" Type="http://schemas.openxmlformats.org/officeDocument/2006/relationships/oleObject" Target="../embeddings/oleObject5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5" Type="http://schemas.openxmlformats.org/officeDocument/2006/relationships/image" Target="../media/image54.w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5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wmf"/><Relationship Id="rId4" Type="http://schemas.openxmlformats.org/officeDocument/2006/relationships/oleObject" Target="../embeddings/oleObject6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wmf"/><Relationship Id="rId4" Type="http://schemas.openxmlformats.org/officeDocument/2006/relationships/oleObject" Target="../embeddings/oleObject6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6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7" Type="http://schemas.openxmlformats.org/officeDocument/2006/relationships/image" Target="../media/image66.w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66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73.bin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71.wmf"/><Relationship Id="rId5" Type="http://schemas.openxmlformats.org/officeDocument/2006/relationships/image" Target="../media/image68.wmf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9.bin"/><Relationship Id="rId9" Type="http://schemas.openxmlformats.org/officeDocument/2006/relationships/image" Target="../media/image70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79.bin"/><Relationship Id="rId17" Type="http://schemas.openxmlformats.org/officeDocument/2006/relationships/image" Target="../media/image80.wmf"/><Relationship Id="rId2" Type="http://schemas.openxmlformats.org/officeDocument/2006/relationships/oleObject" Target="../embeddings/oleObject74.bin"/><Relationship Id="rId16" Type="http://schemas.openxmlformats.org/officeDocument/2006/relationships/oleObject" Target="../embeddings/oleObject8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77.wmf"/><Relationship Id="rId5" Type="http://schemas.openxmlformats.org/officeDocument/2006/relationships/image" Target="../media/image74.wmf"/><Relationship Id="rId15" Type="http://schemas.openxmlformats.org/officeDocument/2006/relationships/image" Target="../media/image79.wmf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5.bin"/><Relationship Id="rId9" Type="http://schemas.openxmlformats.org/officeDocument/2006/relationships/image" Target="../media/image76.wmf"/><Relationship Id="rId14" Type="http://schemas.openxmlformats.org/officeDocument/2006/relationships/oleObject" Target="../embeddings/oleObject80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87.bin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79.wmf"/><Relationship Id="rId5" Type="http://schemas.openxmlformats.org/officeDocument/2006/relationships/image" Target="../media/image76.wmf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3.bin"/><Relationship Id="rId9" Type="http://schemas.openxmlformats.org/officeDocument/2006/relationships/image" Target="../media/image7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5334000"/>
          </a:xfrm>
        </p:spPr>
        <p:txBody>
          <a:bodyPr/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Regular Expressions and </a:t>
            </a:r>
            <a:br>
              <a:rPr lang="en-US" dirty="0">
                <a:latin typeface="Times" charset="0"/>
                <a:ea typeface="Times" charset="0"/>
                <a:cs typeface="Times" charset="0"/>
              </a:rPr>
            </a:br>
            <a:r>
              <a:rPr lang="en-US" dirty="0">
                <a:latin typeface="Times" charset="0"/>
                <a:ea typeface="Times" charset="0"/>
                <a:cs typeface="Times" charset="0"/>
              </a:rPr>
              <a:t>Context-Free Grammars</a:t>
            </a:r>
            <a:br>
              <a:rPr lang="en-US" dirty="0">
                <a:latin typeface="Times" charset="0"/>
                <a:ea typeface="Times" charset="0"/>
                <a:cs typeface="Times" charset="0"/>
              </a:rPr>
            </a:br>
            <a:br>
              <a:rPr lang="en-US" dirty="0">
                <a:latin typeface="Times" charset="0"/>
                <a:ea typeface="Times" charset="0"/>
                <a:cs typeface="Times" charset="0"/>
              </a:rPr>
            </a:br>
            <a:r>
              <a:rPr lang="en-US" dirty="0">
                <a:latin typeface="Times" charset="0"/>
                <a:ea typeface="Times" charset="0"/>
                <a:cs typeface="Times" charset="0"/>
              </a:rPr>
              <a:t>by</a:t>
            </a:r>
            <a:br>
              <a:rPr lang="en-US" dirty="0">
                <a:latin typeface="Times" charset="0"/>
                <a:ea typeface="Times" charset="0"/>
                <a:cs typeface="Times" charset="0"/>
              </a:rPr>
            </a:br>
            <a:br>
              <a:rPr lang="en-US" dirty="0">
                <a:latin typeface="Times" charset="0"/>
                <a:ea typeface="Times" charset="0"/>
                <a:cs typeface="Times" charset="0"/>
              </a:rPr>
            </a:br>
            <a:r>
              <a:rPr lang="en-US" dirty="0">
                <a:latin typeface="Times" charset="0"/>
                <a:ea typeface="Times" charset="0"/>
                <a:cs typeface="Times" charset="0"/>
              </a:rPr>
              <a:t>Vijay Ganesh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u="sng">
                <a:ea typeface="ＭＳ Ｐゴシック" charset="-128"/>
              </a:rPr>
              <a:t>More on Concatenation of Two Languages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x-none">
              <a:ea typeface="ＭＳ Ｐゴシック" charset="-128"/>
            </a:endParaRPr>
          </a:p>
          <a:p>
            <a:pPr>
              <a:buFontTx/>
              <a:buNone/>
            </a:pPr>
            <a:r>
              <a:rPr lang="en-US" altLang="x-none">
                <a:ea typeface="ＭＳ Ｐゴシック" charset="-128"/>
              </a:rPr>
              <a:t>Definition:</a:t>
            </a:r>
          </a:p>
          <a:p>
            <a:pPr>
              <a:buFontTx/>
              <a:buNone/>
            </a:pPr>
            <a:endParaRPr lang="en-US" altLang="x-none">
              <a:ea typeface="ＭＳ Ｐゴシック" charset="-128"/>
            </a:endParaRPr>
          </a:p>
          <a:p>
            <a:pPr>
              <a:buFontTx/>
              <a:buNone/>
            </a:pPr>
            <a:endParaRPr lang="en-US" altLang="x-none">
              <a:ea typeface="ＭＳ Ｐゴシック" charset="-128"/>
            </a:endParaRPr>
          </a:p>
          <a:p>
            <a:pPr>
              <a:buFontTx/>
              <a:buNone/>
            </a:pPr>
            <a:endParaRPr lang="en-US" altLang="x-none">
              <a:ea typeface="ＭＳ Ｐゴシック" charset="-128"/>
            </a:endParaRPr>
          </a:p>
          <a:p>
            <a:pPr>
              <a:buFontTx/>
              <a:buNone/>
            </a:pPr>
            <a:r>
              <a:rPr lang="en-US" altLang="x-none">
                <a:ea typeface="ＭＳ Ｐゴシック" charset="-128"/>
              </a:rPr>
              <a:t>Example: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 Busch - LSU</a:t>
            </a:r>
          </a:p>
        </p:txBody>
      </p:sp>
      <p:graphicFrame>
        <p:nvGraphicFramePr>
          <p:cNvPr id="28675" name="Object 4"/>
          <p:cNvGraphicFramePr>
            <a:graphicFrameLocks noChangeAspect="1"/>
          </p:cNvGraphicFramePr>
          <p:nvPr/>
        </p:nvGraphicFramePr>
        <p:xfrm>
          <a:off x="2787650" y="1479550"/>
          <a:ext cx="52451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45100" imgH="571500" progId="Equation.3">
                  <p:embed/>
                </p:oleObj>
              </mc:Choice>
              <mc:Fallback>
                <p:oleObj name="Equation" r:id="rId2" imgW="5245100" imgH="571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1479550"/>
                        <a:ext cx="52451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5"/>
          <p:cNvGraphicFramePr>
            <a:graphicFrameLocks noChangeAspect="1"/>
          </p:cNvGraphicFramePr>
          <p:nvPr/>
        </p:nvGraphicFramePr>
        <p:xfrm>
          <a:off x="2133600" y="3810000"/>
          <a:ext cx="6465888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64300" imgH="2082800" progId="Equation.3">
                  <p:embed/>
                </p:oleObj>
              </mc:Choice>
              <mc:Fallback>
                <p:oleObj name="Equation" r:id="rId4" imgW="6464300" imgH="2082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10000"/>
                        <a:ext cx="6465888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u="sng" dirty="0">
                <a:highlight>
                  <a:srgbClr val="FFFF00"/>
                </a:highlight>
                <a:ea typeface="ＭＳ Ｐゴシック" charset="-128"/>
              </a:rPr>
              <a:t>N-</a:t>
            </a:r>
            <a:r>
              <a:rPr lang="en-US" altLang="x-none" u="sng" dirty="0" err="1">
                <a:highlight>
                  <a:srgbClr val="FFFF00"/>
                </a:highlight>
                <a:ea typeface="ＭＳ Ｐゴシック" charset="-128"/>
              </a:rPr>
              <a:t>ary</a:t>
            </a:r>
            <a:r>
              <a:rPr lang="en-US" altLang="x-none" u="sng" dirty="0">
                <a:ea typeface="ＭＳ Ｐゴシック" charset="-128"/>
              </a:rPr>
              <a:t> Concatenation of a Language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dirty="0">
                <a:ea typeface="ＭＳ Ｐゴシック" charset="-128"/>
              </a:rPr>
              <a:t>Definition:</a:t>
            </a:r>
          </a:p>
          <a:p>
            <a:pPr>
              <a:buFontTx/>
              <a:buNone/>
            </a:pPr>
            <a:endParaRPr lang="en-US" altLang="x-none" dirty="0">
              <a:ea typeface="ＭＳ Ｐゴシック" charset="-128"/>
            </a:endParaRPr>
          </a:p>
          <a:p>
            <a:pPr>
              <a:buFontTx/>
              <a:buNone/>
            </a:pPr>
            <a:endParaRPr lang="en-US" altLang="x-none" dirty="0">
              <a:ea typeface="ＭＳ Ｐゴシック" charset="-128"/>
            </a:endParaRPr>
          </a:p>
          <a:p>
            <a:pPr>
              <a:buFontTx/>
              <a:buNone/>
            </a:pPr>
            <a:endParaRPr lang="en-US" altLang="x-none" dirty="0">
              <a:ea typeface="ＭＳ Ｐゴシック" charset="-128"/>
            </a:endParaRPr>
          </a:p>
          <a:p>
            <a:pPr>
              <a:buFontTx/>
              <a:buNone/>
            </a:pPr>
            <a:endParaRPr lang="en-US" altLang="x-none" dirty="0">
              <a:ea typeface="ＭＳ Ｐゴシック" charset="-128"/>
            </a:endParaRPr>
          </a:p>
          <a:p>
            <a:pPr>
              <a:buFontTx/>
              <a:buNone/>
            </a:pPr>
            <a:endParaRPr lang="en-US" altLang="x-none" dirty="0">
              <a:ea typeface="ＭＳ Ｐゴシック" charset="-128"/>
            </a:endParaRPr>
          </a:p>
          <a:p>
            <a:pPr>
              <a:buFontTx/>
              <a:buNone/>
            </a:pPr>
            <a:r>
              <a:rPr lang="en-US" altLang="x-none" dirty="0">
                <a:ea typeface="ＭＳ Ｐゴシック" charset="-128"/>
              </a:rPr>
              <a:t>Special case: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 Busch - LSU</a:t>
            </a:r>
          </a:p>
        </p:txBody>
      </p:sp>
      <p:graphicFrame>
        <p:nvGraphicFramePr>
          <p:cNvPr id="29699" name="Object 4"/>
          <p:cNvGraphicFramePr>
            <a:graphicFrameLocks noChangeAspect="1"/>
          </p:cNvGraphicFramePr>
          <p:nvPr/>
        </p:nvGraphicFramePr>
        <p:xfrm>
          <a:off x="4470400" y="3194050"/>
          <a:ext cx="201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3112" imgH="469696" progId="Equation.3">
                  <p:embed/>
                </p:oleObj>
              </mc:Choice>
              <mc:Fallback>
                <p:oleObj name="Equation" r:id="rId3" imgW="203112" imgH="46969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194050"/>
                        <a:ext cx="2016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5"/>
          <p:cNvGraphicFramePr>
            <a:graphicFrameLocks noChangeAspect="1"/>
          </p:cNvGraphicFramePr>
          <p:nvPr/>
        </p:nvGraphicFramePr>
        <p:xfrm>
          <a:off x="2819400" y="838200"/>
          <a:ext cx="24765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76500" imgH="1219200" progId="Equation.3">
                  <p:embed/>
                </p:oleObj>
              </mc:Choice>
              <mc:Fallback>
                <p:oleObj name="Equation" r:id="rId5" imgW="2476500" imgH="1219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838200"/>
                        <a:ext cx="24765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6"/>
          <p:cNvGraphicFramePr>
            <a:graphicFrameLocks noChangeAspect="1"/>
          </p:cNvGraphicFramePr>
          <p:nvPr/>
        </p:nvGraphicFramePr>
        <p:xfrm>
          <a:off x="304800" y="2362200"/>
          <a:ext cx="7672388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670800" imgH="1473200" progId="Equation.3">
                  <p:embed/>
                </p:oleObj>
              </mc:Choice>
              <mc:Fallback>
                <p:oleObj name="Equation" r:id="rId7" imgW="7670800" imgH="147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62200"/>
                        <a:ext cx="7672388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936808"/>
              </p:ext>
            </p:extLst>
          </p:nvPr>
        </p:nvGraphicFramePr>
        <p:xfrm>
          <a:off x="3048000" y="4267200"/>
          <a:ext cx="3962400" cy="220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441700" imgH="1917700" progId="Equation.3">
                  <p:embed/>
                </p:oleObj>
              </mc:Choice>
              <mc:Fallback>
                <p:oleObj name="Equation" r:id="rId9" imgW="3441700" imgH="1917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267200"/>
                        <a:ext cx="3962400" cy="220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D764AD-BD3F-8C05-CFE3-6D7602216571}"/>
                  </a:ext>
                </a:extLst>
              </p14:cNvPr>
              <p14:cNvContentPartPr/>
              <p14:nvPr/>
            </p14:nvContentPartPr>
            <p14:xfrm>
              <a:off x="2974642" y="4334501"/>
              <a:ext cx="1697760" cy="54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D764AD-BD3F-8C05-CFE3-6D760221657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21002" y="4226501"/>
                <a:ext cx="1805400" cy="75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>
                <a:ea typeface="ＭＳ Ｐゴシック" charset="-128"/>
              </a:rPr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 Busch - LSU</a:t>
            </a:r>
          </a:p>
        </p:txBody>
      </p:sp>
      <p:graphicFrame>
        <p:nvGraphicFramePr>
          <p:cNvPr id="30722" name="Object 4"/>
          <p:cNvGraphicFramePr>
            <a:graphicFrameLocks noChangeAspect="1"/>
          </p:cNvGraphicFramePr>
          <p:nvPr/>
        </p:nvGraphicFramePr>
        <p:xfrm>
          <a:off x="1822450" y="1519238"/>
          <a:ext cx="35052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05200" imgH="711200" progId="Equation.3">
                  <p:embed/>
                </p:oleObj>
              </mc:Choice>
              <mc:Fallback>
                <p:oleObj name="Equation" r:id="rId2" imgW="35052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1519238"/>
                        <a:ext cx="35052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5"/>
          <p:cNvGraphicFramePr>
            <a:graphicFrameLocks noChangeAspect="1"/>
          </p:cNvGraphicFramePr>
          <p:nvPr/>
        </p:nvGraphicFramePr>
        <p:xfrm>
          <a:off x="1625600" y="3194050"/>
          <a:ext cx="5422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22900" imgH="711200" progId="Equation.3">
                  <p:embed/>
                </p:oleObj>
              </mc:Choice>
              <mc:Fallback>
                <p:oleObj name="Equation" r:id="rId4" imgW="54229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3194050"/>
                        <a:ext cx="5422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6"/>
          <p:cNvGraphicFramePr>
            <a:graphicFrameLocks noChangeAspect="1"/>
          </p:cNvGraphicFramePr>
          <p:nvPr/>
        </p:nvGraphicFramePr>
        <p:xfrm>
          <a:off x="2908300" y="4895850"/>
          <a:ext cx="35179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17900" imgH="609600" progId="Equation.3">
                  <p:embed/>
                </p:oleObj>
              </mc:Choice>
              <mc:Fallback>
                <p:oleObj name="Equation" r:id="rId6" imgW="3517900" imgH="609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4895850"/>
                        <a:ext cx="35179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8"/>
          <p:cNvSpPr txBox="1">
            <a:spLocks noChangeArrowheads="1"/>
          </p:cNvSpPr>
          <p:nvPr/>
        </p:nvSpPr>
        <p:spPr bwMode="auto">
          <a:xfrm>
            <a:off x="974725" y="6350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buFontTx/>
              <a:buNone/>
            </a:pPr>
            <a:r>
              <a:rPr lang="en-US" altLang="x-none"/>
              <a:t>Example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u="sng">
                <a:ea typeface="ＭＳ Ｐゴシック" charset="-128"/>
              </a:rPr>
              <a:t>Star-Closure (Kleene *)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dirty="0">
                <a:highlight>
                  <a:srgbClr val="FFFF00"/>
                </a:highlight>
                <a:ea typeface="ＭＳ Ｐゴシック" charset="-128"/>
              </a:rPr>
              <a:t>All strings that can be constructed from</a:t>
            </a:r>
            <a:r>
              <a:rPr lang="en-US" altLang="x-none" dirty="0">
                <a:ea typeface="ＭＳ Ｐゴシック" charset="-128"/>
              </a:rPr>
              <a:t> </a:t>
            </a:r>
          </a:p>
          <a:p>
            <a:pPr>
              <a:buFontTx/>
              <a:buNone/>
            </a:pPr>
            <a:endParaRPr lang="en-US" altLang="x-none" dirty="0">
              <a:ea typeface="ＭＳ Ｐゴシック" charset="-128"/>
            </a:endParaRPr>
          </a:p>
          <a:p>
            <a:pPr>
              <a:buFontTx/>
              <a:buNone/>
            </a:pPr>
            <a:r>
              <a:rPr lang="en-US" altLang="x-none" dirty="0">
                <a:ea typeface="ＭＳ Ｐゴシック" charset="-128"/>
              </a:rPr>
              <a:t>Definition:</a:t>
            </a:r>
          </a:p>
          <a:p>
            <a:pPr>
              <a:buFontTx/>
              <a:buNone/>
            </a:pPr>
            <a:endParaRPr lang="en-US" altLang="x-none" dirty="0">
              <a:ea typeface="ＭＳ Ｐゴシック" charset="-128"/>
            </a:endParaRPr>
          </a:p>
          <a:p>
            <a:pPr>
              <a:buFontTx/>
              <a:buNone/>
            </a:pPr>
            <a:r>
              <a:rPr lang="en-US" altLang="x-none" dirty="0">
                <a:ea typeface="ＭＳ Ｐゴシック" charset="-128"/>
              </a:rPr>
              <a:t>Example:</a:t>
            </a:r>
          </a:p>
          <a:p>
            <a:pPr>
              <a:buFontTx/>
              <a:buNone/>
            </a:pPr>
            <a:endParaRPr lang="en-US" altLang="x-none" dirty="0">
              <a:ea typeface="ＭＳ Ｐゴシック" charset="-128"/>
            </a:endParaRPr>
          </a:p>
          <a:p>
            <a:pPr>
              <a:buFontTx/>
              <a:buNone/>
            </a:pPr>
            <a:endParaRPr lang="en-US" altLang="x-none" dirty="0">
              <a:ea typeface="ＭＳ Ｐゴシック" charset="-128"/>
            </a:endParaRPr>
          </a:p>
          <a:p>
            <a:pPr>
              <a:buFontTx/>
              <a:buNone/>
            </a:pPr>
            <a:endParaRPr lang="en-US" altLang="x-none" dirty="0">
              <a:ea typeface="ＭＳ Ｐゴシック" charset="-128"/>
            </a:endParaRPr>
          </a:p>
          <a:p>
            <a:pPr>
              <a:buFontTx/>
              <a:buNone/>
            </a:pPr>
            <a:r>
              <a:rPr lang="en-US" altLang="x-none" dirty="0">
                <a:ea typeface="ＭＳ Ｐゴシック" charset="-128"/>
              </a:rPr>
              <a:t> 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 Busch - LSU</a:t>
            </a:r>
          </a:p>
        </p:txBody>
      </p:sp>
      <p:graphicFrame>
        <p:nvGraphicFramePr>
          <p:cNvPr id="31747" name="Object 4"/>
          <p:cNvGraphicFramePr>
            <a:graphicFrameLocks noChangeAspect="1"/>
          </p:cNvGraphicFramePr>
          <p:nvPr/>
        </p:nvGraphicFramePr>
        <p:xfrm>
          <a:off x="5081588" y="3460750"/>
          <a:ext cx="2016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112" imgH="469696" progId="Equation.3">
                  <p:embed/>
                </p:oleObj>
              </mc:Choice>
              <mc:Fallback>
                <p:oleObj name="Equation" r:id="rId2" imgW="203112" imgH="46969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8" y="3460750"/>
                        <a:ext cx="2016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5"/>
          <p:cNvGraphicFramePr>
            <a:graphicFrameLocks noChangeAspect="1"/>
          </p:cNvGraphicFramePr>
          <p:nvPr/>
        </p:nvGraphicFramePr>
        <p:xfrm>
          <a:off x="2514600" y="1981200"/>
          <a:ext cx="3962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62400" imgH="660400" progId="Equation.3">
                  <p:embed/>
                </p:oleObj>
              </mc:Choice>
              <mc:Fallback>
                <p:oleObj name="Equation" r:id="rId4" imgW="3962400" imgH="660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81200"/>
                        <a:ext cx="39624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6"/>
          <p:cNvGraphicFramePr>
            <a:graphicFrameLocks noChangeAspect="1"/>
          </p:cNvGraphicFramePr>
          <p:nvPr/>
        </p:nvGraphicFramePr>
        <p:xfrm>
          <a:off x="647700" y="3492500"/>
          <a:ext cx="7735888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34300" imgH="2870200" progId="Equation.3">
                  <p:embed/>
                </p:oleObj>
              </mc:Choice>
              <mc:Fallback>
                <p:oleObj name="Equation" r:id="rId6" imgW="7734300" imgH="2870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492500"/>
                        <a:ext cx="7735888" cy="287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7"/>
          <p:cNvGraphicFramePr>
            <a:graphicFrameLocks noChangeAspect="1"/>
          </p:cNvGraphicFramePr>
          <p:nvPr/>
        </p:nvGraphicFramePr>
        <p:xfrm>
          <a:off x="8153400" y="838200"/>
          <a:ext cx="444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5" imgH="177415" progId="Equation.3">
                  <p:embed/>
                </p:oleObj>
              </mc:Choice>
              <mc:Fallback>
                <p:oleObj name="Equation" r:id="rId8" imgW="126725" imgH="17741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838200"/>
                        <a:ext cx="4445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6F88F0A-C515-E4E6-17C0-6C9EB006BB1E}"/>
                  </a:ext>
                </a:extLst>
              </p14:cNvPr>
              <p14:cNvContentPartPr/>
              <p14:nvPr/>
            </p14:nvContentPartPr>
            <p14:xfrm>
              <a:off x="7896922" y="907301"/>
              <a:ext cx="822600" cy="386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6F88F0A-C515-E4E6-17C0-6C9EB006BB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42922" y="799301"/>
                <a:ext cx="930240" cy="601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u="sng">
                <a:ea typeface="ＭＳ Ｐゴシック" charset="-128"/>
              </a:rPr>
              <a:t>Positive Closure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x-none" dirty="0">
              <a:ea typeface="ＭＳ Ｐゴシック" charset="-128"/>
            </a:endParaRPr>
          </a:p>
          <a:p>
            <a:pPr>
              <a:buFontTx/>
              <a:buNone/>
            </a:pPr>
            <a:r>
              <a:rPr lang="en-US" altLang="x-none" dirty="0">
                <a:ea typeface="ＭＳ Ｐゴシック" charset="-128"/>
              </a:rPr>
              <a:t>Definition: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 Busch - LSU</a:t>
            </a:r>
          </a:p>
        </p:txBody>
      </p:sp>
      <p:graphicFrame>
        <p:nvGraphicFramePr>
          <p:cNvPr id="32771" name="Object 0"/>
          <p:cNvGraphicFramePr>
            <a:graphicFrameLocks noChangeAspect="1"/>
          </p:cNvGraphicFramePr>
          <p:nvPr/>
        </p:nvGraphicFramePr>
        <p:xfrm>
          <a:off x="3124200" y="1295400"/>
          <a:ext cx="37782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79032" imgH="215806" progId="Equation.3">
                  <p:embed/>
                </p:oleObj>
              </mc:Choice>
              <mc:Fallback>
                <p:oleObj name="Equation" r:id="rId2" imgW="1079032" imgH="215806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95400"/>
                        <a:ext cx="37782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1"/>
          <p:cNvGraphicFramePr>
            <a:graphicFrameLocks noChangeAspect="1"/>
          </p:cNvGraphicFramePr>
          <p:nvPr/>
        </p:nvGraphicFramePr>
        <p:xfrm>
          <a:off x="609600" y="3733800"/>
          <a:ext cx="782478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23200" imgH="2133600" progId="Equation.3">
                  <p:embed/>
                </p:oleObj>
              </mc:Choice>
              <mc:Fallback>
                <p:oleObj name="Equation" r:id="rId4" imgW="7823200" imgH="2133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733800"/>
                        <a:ext cx="7824788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1E252D-D1DB-6698-5664-8AE1006E7464}"/>
                  </a:ext>
                </a:extLst>
              </p:cNvPr>
              <p:cNvSpPr txBox="1"/>
              <p:nvPr/>
            </p:nvSpPr>
            <p:spPr>
              <a:xfrm>
                <a:off x="2057400" y="2667000"/>
                <a:ext cx="426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 Lambda, 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1E252D-D1DB-6698-5664-8AE1006E7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667000"/>
                <a:ext cx="4267200" cy="584775"/>
              </a:xfrm>
              <a:prstGeom prst="rect">
                <a:avLst/>
              </a:prstGeom>
              <a:blipFill>
                <a:blip r:embed="rId6"/>
                <a:stretch>
                  <a:fillRect l="-3714" t="-12632" b="-347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u="sng">
                <a:solidFill>
                  <a:schemeClr val="tx1"/>
                </a:solidFill>
                <a:ea typeface="ＭＳ Ｐゴシック" charset="-128"/>
              </a:rPr>
              <a:t>The * Operation on alphabets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>
                <a:ea typeface="ＭＳ Ｐゴシック" charset="-128"/>
              </a:rPr>
              <a:t>      : the set of all possible strings from</a:t>
            </a:r>
          </a:p>
          <a:p>
            <a:pPr>
              <a:buFontTx/>
              <a:buNone/>
            </a:pPr>
            <a:r>
              <a:rPr lang="en-US" altLang="x-none">
                <a:ea typeface="ＭＳ Ｐゴシック" charset="-128"/>
              </a:rPr>
              <a:t>        alphabet </a:t>
            </a:r>
          </a:p>
          <a:p>
            <a:pPr>
              <a:buFontTx/>
              <a:buNone/>
            </a:pPr>
            <a:endParaRPr lang="en-US" altLang="x-none">
              <a:ea typeface="ＭＳ Ｐゴシック" charset="-128"/>
            </a:endParaRPr>
          </a:p>
          <a:p>
            <a:pPr>
              <a:buFontTx/>
              <a:buNone/>
            </a:pPr>
            <a:endParaRPr lang="en-US" altLang="x-none">
              <a:ea typeface="ＭＳ Ｐゴシック" charset="-128"/>
            </a:endParaRPr>
          </a:p>
          <a:p>
            <a:pPr>
              <a:buFontTx/>
              <a:buNone/>
            </a:pPr>
            <a:endParaRPr lang="en-US" altLang="x-none">
              <a:ea typeface="ＭＳ Ｐゴシック" charset="-128"/>
            </a:endParaRPr>
          </a:p>
          <a:p>
            <a:pPr>
              <a:buFontTx/>
              <a:buNone/>
            </a:pPr>
            <a:endParaRPr lang="en-US" altLang="x-none">
              <a:ea typeface="ＭＳ Ｐゴシック" charset="-128"/>
            </a:endParaRPr>
          </a:p>
          <a:p>
            <a:pPr>
              <a:buFontTx/>
              <a:buNone/>
            </a:pPr>
            <a:endParaRPr lang="en-US" altLang="x-none">
              <a:ea typeface="ＭＳ Ｐゴシック" charset="-128"/>
            </a:endParaRPr>
          </a:p>
          <a:p>
            <a:pPr>
              <a:buFontTx/>
              <a:buNone/>
            </a:pPr>
            <a:r>
              <a:rPr lang="en-US" altLang="x-none">
                <a:ea typeface="ＭＳ Ｐゴシック" charset="-128"/>
              </a:rPr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 Busch - LSU</a:t>
            </a:r>
          </a:p>
        </p:txBody>
      </p:sp>
      <p:graphicFrame>
        <p:nvGraphicFramePr>
          <p:cNvPr id="33795" name="Object 4"/>
          <p:cNvGraphicFramePr>
            <a:graphicFrameLocks noChangeAspect="1"/>
          </p:cNvGraphicFramePr>
          <p:nvPr/>
        </p:nvGraphicFramePr>
        <p:xfrm>
          <a:off x="298450" y="868363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600" imgH="419100" progId="Equation.3">
                  <p:embed/>
                </p:oleObj>
              </mc:Choice>
              <mc:Fallback>
                <p:oleObj name="Equation" r:id="rId2" imgW="6096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868363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5"/>
          <p:cNvGraphicFramePr>
            <a:graphicFrameLocks noChangeAspect="1"/>
          </p:cNvGraphicFramePr>
          <p:nvPr/>
        </p:nvGraphicFramePr>
        <p:xfrm>
          <a:off x="3016250" y="1485900"/>
          <a:ext cx="3286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057" imgH="393529" progId="Equation.3">
                  <p:embed/>
                </p:oleObj>
              </mc:Choice>
              <mc:Fallback>
                <p:oleObj name="Equation" r:id="rId4" imgW="330057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1485900"/>
                        <a:ext cx="3286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6"/>
          <p:cNvGraphicFramePr>
            <a:graphicFrameLocks noChangeAspect="1"/>
          </p:cNvGraphicFramePr>
          <p:nvPr/>
        </p:nvGraphicFramePr>
        <p:xfrm>
          <a:off x="228600" y="2514600"/>
          <a:ext cx="7735888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34300" imgH="1320800" progId="Equation.3">
                  <p:embed/>
                </p:oleObj>
              </mc:Choice>
              <mc:Fallback>
                <p:oleObj name="Equation" r:id="rId6" imgW="7734300" imgH="1320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14600"/>
                        <a:ext cx="7735888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x-none" sz="3600" u="sng">
                <a:solidFill>
                  <a:schemeClr val="tx1"/>
                </a:solidFill>
              </a:rPr>
              <a:t>The </a:t>
            </a:r>
            <a:r>
              <a:rPr lang="en-US" altLang="x-none" sz="4000" u="sng">
                <a:solidFill>
                  <a:schemeClr val="tx1"/>
                </a:solidFill>
              </a:rPr>
              <a:t>+</a:t>
            </a:r>
            <a:r>
              <a:rPr lang="en-US" altLang="x-none" sz="3600" u="sng">
                <a:solidFill>
                  <a:schemeClr val="tx1"/>
                </a:solidFill>
              </a:rPr>
              <a:t> Operation on alphabets</a:t>
            </a:r>
          </a:p>
        </p:txBody>
      </p:sp>
      <p:sp>
        <p:nvSpPr>
          <p:cNvPr id="34818" name="Rectangle 3"/>
          <p:cNvSpPr>
            <a:spLocks noChangeArrowheads="1"/>
          </p:cNvSpPr>
          <p:nvPr/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buFontTx/>
              <a:buNone/>
            </a:pPr>
            <a:r>
              <a:rPr lang="en-US" altLang="x-none"/>
              <a:t>      : the set of all possible strings from</a:t>
            </a:r>
          </a:p>
          <a:p>
            <a:pPr>
              <a:buFontTx/>
              <a:buNone/>
            </a:pPr>
            <a:r>
              <a:rPr lang="en-US" altLang="x-none"/>
              <a:t>        alphabet      except  </a:t>
            </a:r>
          </a:p>
          <a:p>
            <a:pPr>
              <a:buFontTx/>
              <a:buNone/>
            </a:pPr>
            <a:endParaRPr lang="en-US" altLang="x-none"/>
          </a:p>
          <a:p>
            <a:pPr>
              <a:buFontTx/>
              <a:buNone/>
            </a:pPr>
            <a:endParaRPr lang="en-US" altLang="x-none"/>
          </a:p>
          <a:p>
            <a:pPr>
              <a:buFontTx/>
              <a:buNone/>
            </a:pPr>
            <a:endParaRPr lang="en-US" altLang="x-none"/>
          </a:p>
          <a:p>
            <a:pPr>
              <a:buFontTx/>
              <a:buNone/>
            </a:pPr>
            <a:endParaRPr lang="en-US" altLang="x-none"/>
          </a:p>
          <a:p>
            <a:pPr>
              <a:buFontTx/>
              <a:buNone/>
            </a:pPr>
            <a:endParaRPr lang="en-US" altLang="x-none"/>
          </a:p>
          <a:p>
            <a:pPr>
              <a:buFontTx/>
              <a:buNone/>
            </a:pPr>
            <a:r>
              <a:rPr lang="en-US" altLang="x-none"/>
              <a:t> </a:t>
            </a:r>
          </a:p>
        </p:txBody>
      </p:sp>
      <p:graphicFrame>
        <p:nvGraphicFramePr>
          <p:cNvPr id="34819" name="Object 4"/>
          <p:cNvGraphicFramePr>
            <a:graphicFrameLocks noChangeAspect="1"/>
          </p:cNvGraphicFramePr>
          <p:nvPr/>
        </p:nvGraphicFramePr>
        <p:xfrm>
          <a:off x="311150" y="779463"/>
          <a:ext cx="584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47" imgH="596641" progId="Equation.3">
                  <p:embed/>
                </p:oleObj>
              </mc:Choice>
              <mc:Fallback>
                <p:oleObj name="Equation" r:id="rId2" imgW="583947" imgH="59664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" y="779463"/>
                        <a:ext cx="584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5"/>
          <p:cNvGraphicFramePr>
            <a:graphicFrameLocks noChangeAspect="1"/>
          </p:cNvGraphicFramePr>
          <p:nvPr/>
        </p:nvGraphicFramePr>
        <p:xfrm>
          <a:off x="3016250" y="1485900"/>
          <a:ext cx="3286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057" imgH="393529" progId="Equation.3">
                  <p:embed/>
                </p:oleObj>
              </mc:Choice>
              <mc:Fallback>
                <p:oleObj name="Equation" r:id="rId4" imgW="330057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1485900"/>
                        <a:ext cx="3286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6"/>
          <p:cNvGraphicFramePr>
            <a:graphicFrameLocks noChangeAspect="1"/>
          </p:cNvGraphicFramePr>
          <p:nvPr/>
        </p:nvGraphicFramePr>
        <p:xfrm>
          <a:off x="228600" y="2514600"/>
          <a:ext cx="7735888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34300" imgH="1320800" progId="Equation.3">
                  <p:embed/>
                </p:oleObj>
              </mc:Choice>
              <mc:Fallback>
                <p:oleObj name="Equation" r:id="rId6" imgW="7734300" imgH="1320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14600"/>
                        <a:ext cx="7735888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7"/>
          <p:cNvGraphicFramePr>
            <a:graphicFrameLocks noChangeAspect="1"/>
          </p:cNvGraphicFramePr>
          <p:nvPr/>
        </p:nvGraphicFramePr>
        <p:xfrm>
          <a:off x="228600" y="4724400"/>
          <a:ext cx="2387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87600" imgH="609600" progId="Equation.3">
                  <p:embed/>
                </p:oleObj>
              </mc:Choice>
              <mc:Fallback>
                <p:oleObj name="Equation" r:id="rId8" imgW="2387600" imgH="609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724400"/>
                        <a:ext cx="2387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8"/>
          <p:cNvGraphicFramePr>
            <a:graphicFrameLocks noChangeAspect="1"/>
          </p:cNvGraphicFramePr>
          <p:nvPr/>
        </p:nvGraphicFramePr>
        <p:xfrm>
          <a:off x="228600" y="5562600"/>
          <a:ext cx="7354888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353300" imgH="711200" progId="Equation.3">
                  <p:embed/>
                </p:oleObj>
              </mc:Choice>
              <mc:Fallback>
                <p:oleObj name="Equation" r:id="rId10" imgW="7353300" imgH="71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562600"/>
                        <a:ext cx="7354888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9"/>
          <p:cNvGraphicFramePr>
            <a:graphicFrameLocks noChangeAspect="1"/>
          </p:cNvGraphicFramePr>
          <p:nvPr/>
        </p:nvGraphicFramePr>
        <p:xfrm>
          <a:off x="5181600" y="15240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200" imgH="419100" progId="Equation.3">
                  <p:embed/>
                </p:oleObj>
              </mc:Choice>
              <mc:Fallback>
                <p:oleObj name="Equation" r:id="rId12" imgW="3302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52400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 Busch - LSU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E00F48C-1E93-5EB4-C9F7-B121AB3BBE77}"/>
                  </a:ext>
                </a:extLst>
              </p14:cNvPr>
              <p14:cNvContentPartPr/>
              <p14:nvPr/>
            </p14:nvContentPartPr>
            <p14:xfrm>
              <a:off x="3482242" y="1566461"/>
              <a:ext cx="2091240" cy="353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E00F48C-1E93-5EB4-C9F7-B121AB3BBE7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28242" y="1458461"/>
                <a:ext cx="2198880" cy="568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1" name="Object 6"/>
          <p:cNvGraphicFramePr>
            <a:graphicFrameLocks noChangeAspect="1"/>
          </p:cNvGraphicFramePr>
          <p:nvPr/>
        </p:nvGraphicFramePr>
        <p:xfrm>
          <a:off x="1752600" y="3886200"/>
          <a:ext cx="4641850" cy="236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2300" imgH="965200" progId="Equation.3">
                  <p:embed/>
                </p:oleObj>
              </mc:Choice>
              <mc:Fallback>
                <p:oleObj name="Equation" r:id="rId2" imgW="1892300" imgH="965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86200"/>
                        <a:ext cx="4641850" cy="236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2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ctr">
              <a:buFontTx/>
              <a:buNone/>
            </a:pPr>
            <a:r>
              <a:rPr lang="en-US" altLang="x-none" sz="3600" u="sng">
                <a:solidFill>
                  <a:schemeClr val="tx1"/>
                </a:solidFill>
              </a:rPr>
              <a:t>Two special languages</a:t>
            </a:r>
          </a:p>
        </p:txBody>
      </p:sp>
      <p:sp>
        <p:nvSpPr>
          <p:cNvPr id="35843" name="TextBox 5"/>
          <p:cNvSpPr txBox="1">
            <a:spLocks noChangeArrowheads="1"/>
          </p:cNvSpPr>
          <p:nvPr/>
        </p:nvSpPr>
        <p:spPr bwMode="auto">
          <a:xfrm>
            <a:off x="152400" y="3200400"/>
            <a:ext cx="80025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buFontTx/>
              <a:buNone/>
            </a:pPr>
            <a:r>
              <a:rPr lang="en-US" altLang="x-none"/>
              <a:t>Size of a language (number of elements):</a:t>
            </a:r>
          </a:p>
        </p:txBody>
      </p:sp>
      <p:graphicFrame>
        <p:nvGraphicFramePr>
          <p:cNvPr id="35844" name="Object 6"/>
          <p:cNvGraphicFramePr>
            <a:graphicFrameLocks noChangeAspect="1"/>
          </p:cNvGraphicFramePr>
          <p:nvPr/>
        </p:nvGraphicFramePr>
        <p:xfrm>
          <a:off x="1524000" y="2209800"/>
          <a:ext cx="5302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806" imgH="228501" progId="Equation.3">
                  <p:embed/>
                </p:oleObj>
              </mc:Choice>
              <mc:Fallback>
                <p:oleObj name="Equation" r:id="rId4" imgW="215806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09800"/>
                        <a:ext cx="53022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6"/>
          <p:cNvGraphicFramePr>
            <a:graphicFrameLocks noChangeAspect="1"/>
          </p:cNvGraphicFramePr>
          <p:nvPr/>
        </p:nvGraphicFramePr>
        <p:xfrm>
          <a:off x="6553200" y="2286000"/>
          <a:ext cx="6540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353" imgH="215619" progId="Equation.3">
                  <p:embed/>
                </p:oleObj>
              </mc:Choice>
              <mc:Fallback>
                <p:oleObj name="Equation" r:id="rId6" imgW="266353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286000"/>
                        <a:ext cx="65405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Box 8"/>
          <p:cNvSpPr txBox="1">
            <a:spLocks noChangeArrowheads="1"/>
          </p:cNvSpPr>
          <p:nvPr/>
        </p:nvSpPr>
        <p:spPr bwMode="auto">
          <a:xfrm>
            <a:off x="381000" y="1524000"/>
            <a:ext cx="3130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buFontTx/>
              <a:buNone/>
            </a:pPr>
            <a:r>
              <a:rPr lang="en-US" altLang="x-none"/>
              <a:t>Empty language</a:t>
            </a:r>
          </a:p>
        </p:txBody>
      </p:sp>
      <p:sp>
        <p:nvSpPr>
          <p:cNvPr id="35847" name="TextBox 9"/>
          <p:cNvSpPr txBox="1">
            <a:spLocks noChangeArrowheads="1"/>
          </p:cNvSpPr>
          <p:nvPr/>
        </p:nvSpPr>
        <p:spPr bwMode="auto">
          <a:xfrm>
            <a:off x="5410200" y="1066800"/>
            <a:ext cx="2992438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buFontTx/>
              <a:buNone/>
            </a:pPr>
            <a:r>
              <a:rPr lang="en-US" altLang="x-none" dirty="0"/>
              <a:t>Language </a:t>
            </a:r>
            <a:r>
              <a:rPr lang="en-US" altLang="x-none" dirty="0">
                <a:highlight>
                  <a:srgbClr val="FFFF00"/>
                </a:highlight>
              </a:rPr>
              <a:t>with </a:t>
            </a:r>
          </a:p>
          <a:p>
            <a:pPr>
              <a:buFontTx/>
              <a:buNone/>
            </a:pPr>
            <a:r>
              <a:rPr lang="en-US" altLang="x-none" dirty="0">
                <a:highlight>
                  <a:srgbClr val="FFFF00"/>
                </a:highlight>
              </a:rPr>
              <a:t>empty string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 Busch - LSU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2628900"/>
            <a:ext cx="8839200" cy="1600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  <a:defRPr/>
            </a:pPr>
            <a:r>
              <a:rPr lang="en-US" sz="52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Computation and</a:t>
            </a:r>
          </a:p>
          <a:p>
            <a:pPr marL="0" indent="0" algn="ctr">
              <a:buNone/>
              <a:defRPr/>
            </a:pPr>
            <a:r>
              <a:rPr lang="en-US" sz="52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Formal Languages</a:t>
            </a:r>
          </a:p>
          <a:p>
            <a:pPr>
              <a:defRPr/>
            </a:pPr>
            <a:endParaRPr lang="en-US" sz="2800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 Busch - LSU</a:t>
            </a:r>
          </a:p>
        </p:txBody>
      </p:sp>
    </p:spTree>
    <p:extLst>
      <p:ext uri="{BB962C8B-B14F-4D97-AF65-F5344CB8AC3E}">
        <p14:creationId xmlns:p14="http://schemas.microsoft.com/office/powerpoint/2010/main" val="1983218758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026"/>
          <p:cNvSpPr txBox="1">
            <a:spLocks noChangeArrowheads="1"/>
          </p:cNvSpPr>
          <p:nvPr/>
        </p:nvSpPr>
        <p:spPr bwMode="auto">
          <a:xfrm>
            <a:off x="76200" y="990600"/>
            <a:ext cx="9220200" cy="491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buFontTx/>
              <a:buNone/>
            </a:pPr>
            <a:r>
              <a:rPr lang="en-US" altLang="x-none" sz="2800" dirty="0">
                <a:latin typeface="Times" charset="0"/>
                <a:ea typeface="Times" charset="0"/>
                <a:cs typeface="Times" charset="0"/>
              </a:rPr>
              <a:t>Languages are used to describe </a:t>
            </a:r>
            <a:r>
              <a:rPr lang="en-US" altLang="x-none" sz="28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computational problems:</a:t>
            </a:r>
          </a:p>
          <a:p>
            <a:pPr>
              <a:buFontTx/>
              <a:buNone/>
            </a:pPr>
            <a:endParaRPr lang="en-US" altLang="x-none" sz="2800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  <a:p>
            <a:pPr>
              <a:buFontTx/>
              <a:buNone/>
            </a:pPr>
            <a:endParaRPr lang="en-US" altLang="x-none" sz="2800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  <a:p>
            <a:pPr>
              <a:buFontTx/>
              <a:buNone/>
            </a:pPr>
            <a:r>
              <a:rPr lang="en-US" altLang="x-none" sz="28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rPr>
              <a:t>Typical computational problems are either </a:t>
            </a:r>
            <a:r>
              <a:rPr lang="en-US" altLang="x-none" sz="2800" dirty="0">
                <a:solidFill>
                  <a:srgbClr val="FF0000"/>
                </a:solidFill>
                <a:highlight>
                  <a:srgbClr val="FFFF00"/>
                </a:highlight>
                <a:latin typeface="Times" charset="0"/>
                <a:ea typeface="Times" charset="0"/>
                <a:cs typeface="Times" charset="0"/>
              </a:rPr>
              <a:t>decision</a:t>
            </a:r>
            <a:r>
              <a:rPr lang="en-US" altLang="x-none" sz="28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rPr>
              <a:t> or </a:t>
            </a:r>
            <a:r>
              <a:rPr lang="en-US" altLang="x-none" sz="2800" dirty="0">
                <a:solidFill>
                  <a:srgbClr val="FF0000"/>
                </a:solidFill>
                <a:highlight>
                  <a:srgbClr val="FFFF00"/>
                </a:highlight>
                <a:latin typeface="Times" charset="0"/>
                <a:ea typeface="Times" charset="0"/>
                <a:cs typeface="Times" charset="0"/>
              </a:rPr>
              <a:t>optimization problems</a:t>
            </a:r>
            <a:r>
              <a:rPr lang="en-US" altLang="x-none" sz="28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rPr>
              <a:t> (</a:t>
            </a:r>
            <a:r>
              <a:rPr lang="en-US" altLang="x-none" sz="2800" u="sng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rPr>
              <a:t>one can be transformed into the other</a:t>
            </a:r>
            <a:r>
              <a:rPr lang="en-US" altLang="x-none" sz="28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pPr>
              <a:buFontTx/>
              <a:buNone/>
            </a:pPr>
            <a:endParaRPr lang="en-US" altLang="x-none" sz="2800" dirty="0">
              <a:solidFill>
                <a:srgbClr val="0000FF"/>
              </a:solidFill>
              <a:latin typeface="Times" charset="0"/>
              <a:ea typeface="Times" charset="0"/>
              <a:cs typeface="Times" charset="0"/>
            </a:endParaRPr>
          </a:p>
          <a:p>
            <a:pPr>
              <a:buFontTx/>
              <a:buNone/>
            </a:pPr>
            <a:endParaRPr lang="en-US" altLang="x-none" sz="2800" dirty="0">
              <a:solidFill>
                <a:srgbClr val="0000FF"/>
              </a:solidFill>
              <a:latin typeface="Times" charset="0"/>
              <a:ea typeface="Times" charset="0"/>
              <a:cs typeface="Times" charset="0"/>
            </a:endParaRPr>
          </a:p>
          <a:p>
            <a:pPr>
              <a:buFontTx/>
              <a:buNone/>
            </a:pPr>
            <a:r>
              <a:rPr lang="en-US" altLang="x-none" sz="28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rPr>
              <a:t>The </a:t>
            </a:r>
            <a:r>
              <a:rPr lang="en-US" altLang="x-none" sz="28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SAT</a:t>
            </a:r>
            <a:r>
              <a:rPr lang="en-US" altLang="x-none" sz="28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rPr>
              <a:t> problem is a famous decision problem: Given a formula F in Boolean logic in </a:t>
            </a:r>
            <a:r>
              <a:rPr lang="en-US" altLang="x-none" sz="2800" dirty="0">
                <a:solidFill>
                  <a:srgbClr val="0000FF"/>
                </a:solidFill>
                <a:highlight>
                  <a:srgbClr val="FFFF00"/>
                </a:highlight>
                <a:latin typeface="Times" charset="0"/>
                <a:ea typeface="Times" charset="0"/>
                <a:cs typeface="Times" charset="0"/>
              </a:rPr>
              <a:t>conjunctive normal form(CNF)</a:t>
            </a:r>
            <a:r>
              <a:rPr lang="en-US" altLang="x-none" sz="28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rPr>
              <a:t>, decide whether F is </a:t>
            </a:r>
            <a:r>
              <a:rPr lang="en-US" altLang="x-none" sz="28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satisfiable</a:t>
            </a:r>
            <a:r>
              <a:rPr lang="en-US" altLang="x-none" sz="28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rPr>
              <a:t>?</a:t>
            </a:r>
            <a:endParaRPr lang="en-US" altLang="x-none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686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x-none" sz="2800" b="1" u="sng" dirty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Connection between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x-none" sz="2800" b="1" u="sng" dirty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Formal Languages and Computation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 Busch - LSU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2971800"/>
            <a:ext cx="8839200" cy="914400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sz="48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Formal Languages</a:t>
            </a:r>
          </a:p>
          <a:p>
            <a:pPr>
              <a:defRPr/>
            </a:pPr>
            <a:endParaRPr lang="en-US" sz="2800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 Busch - LSU</a:t>
            </a:r>
          </a:p>
        </p:txBody>
      </p:sp>
    </p:spTree>
    <p:extLst>
      <p:ext uri="{BB962C8B-B14F-4D97-AF65-F5344CB8AC3E}">
        <p14:creationId xmlns:p14="http://schemas.microsoft.com/office/powerpoint/2010/main" val="4152051335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4"/>
          <p:cNvSpPr txBox="1">
            <a:spLocks noChangeArrowheads="1"/>
          </p:cNvSpPr>
          <p:nvPr/>
        </p:nvSpPr>
        <p:spPr bwMode="auto">
          <a:xfrm>
            <a:off x="228600" y="1219200"/>
            <a:ext cx="8763000" cy="4222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1200150" indent="-45720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buFontTx/>
              <a:buNone/>
            </a:pPr>
            <a:r>
              <a:rPr lang="en-US" altLang="x-none" sz="22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rPr>
              <a:t>All Computational problems can be described as </a:t>
            </a:r>
            <a:r>
              <a:rPr lang="en-US" altLang="x-none" sz="22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Language or Set membership problems</a:t>
            </a:r>
            <a:r>
              <a:rPr lang="en-US" altLang="x-none" sz="22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rPr>
              <a:t>, i.e., </a:t>
            </a:r>
            <a:r>
              <a:rPr lang="en-US" altLang="en-US" sz="22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rPr>
              <a:t>“</a:t>
            </a:r>
            <a:r>
              <a:rPr lang="en-US" altLang="x-none" sz="22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rPr>
              <a:t>given a string X, and a language S, does there exist an algorithm to decide whether X belong to S?</a:t>
            </a:r>
            <a:r>
              <a:rPr lang="en-US" altLang="en-US" sz="22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rPr>
              <a:t>”</a:t>
            </a:r>
            <a:endParaRPr lang="en-US" altLang="x-none" sz="2200" dirty="0">
              <a:solidFill>
                <a:srgbClr val="0000FF"/>
              </a:solidFill>
              <a:latin typeface="Times" charset="0"/>
              <a:ea typeface="Times" charset="0"/>
              <a:cs typeface="Times" charset="0"/>
            </a:endParaRPr>
          </a:p>
          <a:p>
            <a:pPr>
              <a:buFontTx/>
              <a:buNone/>
            </a:pPr>
            <a:endParaRPr lang="en-US" altLang="x-none" sz="2200" dirty="0">
              <a:solidFill>
                <a:srgbClr val="0000FF"/>
              </a:solidFill>
              <a:latin typeface="Times" charset="0"/>
              <a:ea typeface="Times" charset="0"/>
              <a:cs typeface="Times" charset="0"/>
            </a:endParaRPr>
          </a:p>
          <a:p>
            <a:pPr>
              <a:buFontTx/>
              <a:buNone/>
            </a:pPr>
            <a:endParaRPr lang="en-US" altLang="x-none" sz="2200" dirty="0">
              <a:solidFill>
                <a:srgbClr val="0000FF"/>
              </a:solidFill>
              <a:latin typeface="Times" charset="0"/>
              <a:ea typeface="Times" charset="0"/>
              <a:cs typeface="Times" charset="0"/>
            </a:endParaRPr>
          </a:p>
          <a:p>
            <a:pPr lvl="1">
              <a:buFont typeface="Arial" charset="0"/>
              <a:buChar char="•"/>
            </a:pPr>
            <a:r>
              <a:rPr lang="en-US" altLang="x-none" sz="22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rPr>
              <a:t>We can encode the SAT problem as a language membership problem</a:t>
            </a:r>
          </a:p>
          <a:p>
            <a:pPr lvl="1">
              <a:buFont typeface="Arial" charset="0"/>
              <a:buChar char="•"/>
            </a:pPr>
            <a:endParaRPr lang="en-US" altLang="x-none" sz="2200" dirty="0">
              <a:solidFill>
                <a:srgbClr val="0000FF"/>
              </a:solidFill>
              <a:latin typeface="Times" charset="0"/>
              <a:ea typeface="Times" charset="0"/>
              <a:cs typeface="Times" charset="0"/>
            </a:endParaRPr>
          </a:p>
          <a:p>
            <a:pPr lvl="1">
              <a:buFont typeface="Arial" charset="0"/>
              <a:buChar char="•"/>
            </a:pPr>
            <a:endParaRPr lang="en-US" altLang="x-none" sz="2200" dirty="0">
              <a:solidFill>
                <a:srgbClr val="0000FF"/>
              </a:solidFill>
              <a:latin typeface="Times" charset="0"/>
              <a:ea typeface="Times" charset="0"/>
              <a:cs typeface="Times" charset="0"/>
            </a:endParaRPr>
          </a:p>
          <a:p>
            <a:pPr lvl="1">
              <a:buFont typeface="Arial" charset="0"/>
              <a:buChar char="•"/>
            </a:pPr>
            <a:r>
              <a:rPr lang="en-US" altLang="x-none" sz="22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rPr>
              <a:t>Given a string X that represents a well-formed Boolean formula, does it belong to the set SAT of satisfiable formulas?</a:t>
            </a:r>
          </a:p>
        </p:txBody>
      </p:sp>
      <p:sp>
        <p:nvSpPr>
          <p:cNvPr id="3789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x-none" sz="2800" b="1" u="sng" dirty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Connection between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x-none" sz="2800" b="1" u="sng" dirty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Formal Languages and Computation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 Busch - LSU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x-none" sz="2800" b="1" u="sng" dirty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Computational Models and Formal Languages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 Busch - LSU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600552"/>
              </p:ext>
            </p:extLst>
          </p:nvPr>
        </p:nvGraphicFramePr>
        <p:xfrm>
          <a:off x="609600" y="1066801"/>
          <a:ext cx="8077200" cy="5029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7759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" charset="0"/>
                          <a:ea typeface="Times" charset="0"/>
                          <a:cs typeface="Times" charset="0"/>
                        </a:rPr>
                        <a:t>Computational machine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" charset="0"/>
                          <a:ea typeface="Times" charset="0"/>
                          <a:cs typeface="Times" charset="0"/>
                        </a:rPr>
                        <a:t>Language</a:t>
                      </a:r>
                      <a:r>
                        <a:rPr lang="en-US" sz="1800" baseline="0" dirty="0">
                          <a:latin typeface="Times" charset="0"/>
                          <a:ea typeface="Times" charset="0"/>
                          <a:cs typeface="Times" charset="0"/>
                        </a:rPr>
                        <a:t> category</a:t>
                      </a:r>
                      <a:endParaRPr lang="en-US" sz="1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759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" charset="0"/>
                          <a:ea typeface="Times" charset="0"/>
                          <a:cs typeface="Times" charset="0"/>
                        </a:rPr>
                        <a:t>Deterministic finite automata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" charset="0"/>
                          <a:ea typeface="Times" charset="0"/>
                          <a:cs typeface="Times" charset="0"/>
                        </a:rPr>
                        <a:t>Regular languages/expressions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759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" charset="0"/>
                          <a:ea typeface="Times" charset="0"/>
                          <a:cs typeface="Times" charset="0"/>
                        </a:rPr>
                        <a:t>Pushdown automata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" charset="0"/>
                          <a:ea typeface="Times" charset="0"/>
                          <a:cs typeface="Times" charset="0"/>
                        </a:rPr>
                        <a:t>Context-free languages/grammars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7597">
                <a:tc>
                  <a:txBody>
                    <a:bodyPr/>
                    <a:lstStyle/>
                    <a:p>
                      <a:r>
                        <a:rPr lang="en-US" sz="1800">
                          <a:latin typeface="Times" charset="0"/>
                          <a:ea typeface="Times" charset="0"/>
                          <a:cs typeface="Times" charset="0"/>
                        </a:rPr>
                        <a:t>Linear bounded automata</a:t>
                      </a:r>
                      <a:endParaRPr lang="en-US" sz="1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" charset="0"/>
                          <a:ea typeface="Times" charset="0"/>
                          <a:cs typeface="Times" charset="0"/>
                        </a:rPr>
                        <a:t>Context-sensitive</a:t>
                      </a:r>
                      <a:r>
                        <a:rPr lang="en-US" sz="1800" baseline="0" dirty="0">
                          <a:latin typeface="Times" charset="0"/>
                          <a:ea typeface="Times" charset="0"/>
                          <a:cs typeface="Times" charset="0"/>
                        </a:rPr>
                        <a:t> languages/grammars</a:t>
                      </a:r>
                      <a:endParaRPr lang="en-US" sz="1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81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" charset="0"/>
                          <a:ea typeface="Times" charset="0"/>
                          <a:cs typeface="Times" charset="0"/>
                        </a:rPr>
                        <a:t>Turing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" charset="0"/>
                          <a:ea typeface="Times" charset="0"/>
                          <a:cs typeface="Times" charset="0"/>
                        </a:rPr>
                        <a:t>Recursively-enumerable</a:t>
                      </a:r>
                      <a:r>
                        <a:rPr lang="en-US" sz="1800" baseline="0" dirty="0">
                          <a:latin typeface="Times" charset="0"/>
                          <a:ea typeface="Times" charset="0"/>
                          <a:cs typeface="Times" charset="0"/>
                        </a:rPr>
                        <a:t> languages</a:t>
                      </a:r>
                      <a:endParaRPr lang="en-US" sz="18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8900"/>
            <a:ext cx="7772400" cy="1600200"/>
          </a:xfrm>
        </p:spPr>
        <p:txBody>
          <a:bodyPr/>
          <a:lstStyle/>
          <a:p>
            <a:r>
              <a:rPr lang="en-US" altLang="x-none" sz="4800" dirty="0">
                <a:latin typeface="Times" pitchFamily="2" charset="0"/>
                <a:ea typeface="ＭＳ Ｐゴシック" charset="-128"/>
              </a:rPr>
              <a:t>Regular Languages and</a:t>
            </a:r>
            <a:br>
              <a:rPr lang="en-US" altLang="x-none" sz="4800" dirty="0">
                <a:latin typeface="Times" pitchFamily="2" charset="0"/>
                <a:ea typeface="ＭＳ Ｐゴシック" charset="-128"/>
              </a:rPr>
            </a:br>
            <a:r>
              <a:rPr lang="en-US" altLang="x-none" sz="4800" dirty="0">
                <a:latin typeface="Times" pitchFamily="2" charset="0"/>
                <a:ea typeface="ＭＳ Ｐゴシック" charset="-128"/>
              </a:rPr>
              <a:t>Regular Expressions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400">
                <a:solidFill>
                  <a:schemeClr val="tx1"/>
                </a:solidFill>
                <a:latin typeface="Times New Roman" charset="0"/>
              </a:rPr>
              <a:t>Costa Busch - LSU</a:t>
            </a:r>
          </a:p>
        </p:txBody>
      </p:sp>
      <p:sp>
        <p:nvSpPr>
          <p:cNvPr id="1054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20D753-BFC8-7D44-9E21-EB3E070DC79A}" type="slidenum">
              <a:rPr lang="en-US" altLang="x-none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x-none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Regular Expressions</a:t>
            </a: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>
                <a:ea typeface="ＭＳ Ｐゴシック" charset="-128"/>
              </a:rPr>
              <a:t>Regular expressions </a:t>
            </a:r>
          </a:p>
          <a:p>
            <a:pPr>
              <a:buFontTx/>
              <a:buNone/>
            </a:pPr>
            <a:r>
              <a:rPr lang="en-US" altLang="x-none">
                <a:ea typeface="ＭＳ Ｐゴシック" charset="-128"/>
              </a:rPr>
              <a:t>describe regular languages  </a:t>
            </a:r>
          </a:p>
          <a:p>
            <a:pPr>
              <a:buFontTx/>
              <a:buNone/>
            </a:pPr>
            <a:endParaRPr lang="en-US" altLang="x-none">
              <a:ea typeface="ＭＳ Ｐゴシック" charset="-128"/>
            </a:endParaRPr>
          </a:p>
          <a:p>
            <a:pPr>
              <a:buFontTx/>
              <a:buNone/>
            </a:pPr>
            <a:endParaRPr lang="en-US" altLang="x-none">
              <a:ea typeface="ＭＳ Ｐゴシック" charset="-128"/>
            </a:endParaRPr>
          </a:p>
          <a:p>
            <a:pPr>
              <a:buFontTx/>
              <a:buNone/>
            </a:pPr>
            <a:r>
              <a:rPr lang="en-US" altLang="x-none">
                <a:ea typeface="ＭＳ Ｐゴシック" charset="-128"/>
              </a:rPr>
              <a:t>Example:</a:t>
            </a:r>
          </a:p>
          <a:p>
            <a:pPr>
              <a:buFontTx/>
              <a:buNone/>
            </a:pPr>
            <a:endParaRPr lang="en-US" altLang="x-none">
              <a:ea typeface="ＭＳ Ｐゴシック" charset="-128"/>
            </a:endParaRPr>
          </a:p>
          <a:p>
            <a:pPr>
              <a:buFontTx/>
              <a:buNone/>
            </a:pPr>
            <a:r>
              <a:rPr lang="en-US" altLang="x-none">
                <a:ea typeface="ＭＳ Ｐゴシック" charset="-128"/>
              </a:rPr>
              <a:t>                 describes the language</a:t>
            </a:r>
          </a:p>
          <a:p>
            <a:pPr>
              <a:buFontTx/>
              <a:buNone/>
            </a:pPr>
            <a:endParaRPr lang="en-US" altLang="x-none">
              <a:ea typeface="ＭＳ Ｐゴシック" charset="-128"/>
            </a:endParaRPr>
          </a:p>
          <a:p>
            <a:pPr>
              <a:buFontTx/>
              <a:buNone/>
            </a:pPr>
            <a:endParaRPr lang="en-US" altLang="x-none">
              <a:ea typeface="ＭＳ Ｐゴシック" charset="-128"/>
            </a:endParaRPr>
          </a:p>
        </p:txBody>
      </p:sp>
      <p:graphicFrame>
        <p:nvGraphicFramePr>
          <p:cNvPr id="105477" name="Object 4"/>
          <p:cNvGraphicFramePr>
            <a:graphicFrameLocks noChangeAspect="1"/>
          </p:cNvGraphicFramePr>
          <p:nvPr/>
        </p:nvGraphicFramePr>
        <p:xfrm>
          <a:off x="2590800" y="3200400"/>
          <a:ext cx="2108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08200" imgH="533400" progId="Equation.3">
                  <p:embed/>
                </p:oleObj>
              </mc:Choice>
              <mc:Fallback>
                <p:oleObj name="Equation" r:id="rId2" imgW="2108200" imgH="533400" progId="Equation.3">
                  <p:embed/>
                  <p:pic>
                    <p:nvPicPr>
                      <p:cNvPr id="10547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200400"/>
                        <a:ext cx="2108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8" name="Object 5"/>
          <p:cNvGraphicFramePr>
            <a:graphicFrameLocks noChangeAspect="1"/>
          </p:cNvGraphicFramePr>
          <p:nvPr/>
        </p:nvGraphicFramePr>
        <p:xfrm>
          <a:off x="2190750" y="5080000"/>
          <a:ext cx="66944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92900" imgH="558800" progId="Equation.3">
                  <p:embed/>
                </p:oleObj>
              </mc:Choice>
              <mc:Fallback>
                <p:oleObj name="Equation" r:id="rId4" imgW="6692900" imgH="558800" progId="Equation.3">
                  <p:embed/>
                  <p:pic>
                    <p:nvPicPr>
                      <p:cNvPr id="10547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5080000"/>
                        <a:ext cx="669448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400">
                <a:solidFill>
                  <a:schemeClr val="tx1"/>
                </a:solidFill>
                <a:latin typeface="Times New Roman" charset="0"/>
              </a:rPr>
              <a:t>Costa Busch - LSU</a:t>
            </a:r>
          </a:p>
        </p:txBody>
      </p:sp>
      <p:sp>
        <p:nvSpPr>
          <p:cNvPr id="1064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44DB0D-98EF-084F-9322-C68887E7A123}" type="slidenum">
              <a:rPr lang="en-US" altLang="x-none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x-none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Recursive Definition</a:t>
            </a:r>
          </a:p>
        </p:txBody>
      </p:sp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6096000" y="990600"/>
          <a:ext cx="2082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82800" imgH="533400" progId="Equation.3">
                  <p:embed/>
                </p:oleObj>
              </mc:Choice>
              <mc:Fallback>
                <p:oleObj name="Equation" r:id="rId2" imgW="2082800" imgH="533400" progId="Equation.3">
                  <p:embed/>
                  <p:pic>
                    <p:nvPicPr>
                      <p:cNvPr id="1065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990600"/>
                        <a:ext cx="2082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Object 7"/>
          <p:cNvGraphicFramePr>
            <a:graphicFrameLocks noChangeAspect="1"/>
          </p:cNvGraphicFramePr>
          <p:nvPr/>
        </p:nvGraphicFramePr>
        <p:xfrm>
          <a:off x="1847850" y="3321050"/>
          <a:ext cx="11684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68400" imgH="2895600" progId="Equation.3">
                  <p:embed/>
                </p:oleObj>
              </mc:Choice>
              <mc:Fallback>
                <p:oleObj name="Equation" r:id="rId4" imgW="1168400" imgH="2895600" progId="Equation.3">
                  <p:embed/>
                  <p:pic>
                    <p:nvPicPr>
                      <p:cNvPr id="10650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3321050"/>
                        <a:ext cx="116840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6502" name="Group 14"/>
          <p:cNvGrpSpPr>
            <a:grpSpLocks/>
          </p:cNvGrpSpPr>
          <p:nvPr/>
        </p:nvGrpSpPr>
        <p:grpSpPr bwMode="auto">
          <a:xfrm>
            <a:off x="3124200" y="3429000"/>
            <a:ext cx="5421313" cy="2743200"/>
            <a:chOff x="1968" y="2160"/>
            <a:chExt cx="3415" cy="1728"/>
          </a:xfrm>
        </p:grpSpPr>
        <p:sp>
          <p:nvSpPr>
            <p:cNvPr id="106508" name="AutoShape 8"/>
            <p:cNvSpPr>
              <a:spLocks/>
            </p:cNvSpPr>
            <p:nvPr/>
          </p:nvSpPr>
          <p:spPr bwMode="auto">
            <a:xfrm>
              <a:off x="1968" y="2160"/>
              <a:ext cx="336" cy="1728"/>
            </a:xfrm>
            <a:prstGeom prst="rightBrace">
              <a:avLst>
                <a:gd name="adj1" fmla="val 4285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>
                <a:buFontTx/>
                <a:buNone/>
              </a:pPr>
              <a:endParaRPr lang="x-none" altLang="x-none"/>
            </a:p>
          </p:txBody>
        </p:sp>
        <p:sp>
          <p:nvSpPr>
            <p:cNvPr id="106509" name="Text Box 9"/>
            <p:cNvSpPr txBox="1">
              <a:spLocks noChangeArrowheads="1"/>
            </p:cNvSpPr>
            <p:nvPr/>
          </p:nvSpPr>
          <p:spPr bwMode="auto">
            <a:xfrm>
              <a:off x="2400" y="2832"/>
              <a:ext cx="298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x-none"/>
                <a:t>Are regular expressions</a:t>
              </a:r>
            </a:p>
          </p:txBody>
        </p:sp>
      </p:grpSp>
      <p:sp>
        <p:nvSpPr>
          <p:cNvPr id="106503" name="Text Box 11"/>
          <p:cNvSpPr txBox="1">
            <a:spLocks noChangeArrowheads="1"/>
          </p:cNvSpPr>
          <p:nvPr/>
        </p:nvSpPr>
        <p:spPr bwMode="auto">
          <a:xfrm>
            <a:off x="0" y="914400"/>
            <a:ext cx="5821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buFontTx/>
              <a:buNone/>
            </a:pPr>
            <a:r>
              <a:rPr lang="en-US" altLang="x-none"/>
              <a:t>Primitive regular expressions:</a:t>
            </a:r>
          </a:p>
        </p:txBody>
      </p:sp>
      <p:grpSp>
        <p:nvGrpSpPr>
          <p:cNvPr id="106504" name="Group 13"/>
          <p:cNvGrpSpPr>
            <a:grpSpLocks/>
          </p:cNvGrpSpPr>
          <p:nvPr/>
        </p:nvGrpSpPr>
        <p:grpSpPr bwMode="auto">
          <a:xfrm>
            <a:off x="0" y="2057400"/>
            <a:ext cx="7085013" cy="604838"/>
            <a:chOff x="96" y="1280"/>
            <a:chExt cx="4463" cy="381"/>
          </a:xfrm>
        </p:grpSpPr>
        <p:graphicFrame>
          <p:nvGraphicFramePr>
            <p:cNvPr id="106505" name="Object 5"/>
            <p:cNvGraphicFramePr>
              <a:graphicFrameLocks noChangeAspect="1"/>
            </p:cNvGraphicFramePr>
            <p:nvPr/>
          </p:nvGraphicFramePr>
          <p:xfrm>
            <a:off x="4320" y="1296"/>
            <a:ext cx="23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80835" imgH="571252" progId="Equation.3">
                    <p:embed/>
                  </p:oleObj>
                </mc:Choice>
                <mc:Fallback>
                  <p:oleObj name="Equation" r:id="rId6" imgW="380835" imgH="571252" progId="Equation.3">
                    <p:embed/>
                    <p:pic>
                      <p:nvPicPr>
                        <p:cNvPr id="10650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296"/>
                          <a:ext cx="239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06" name="Object 6"/>
            <p:cNvGraphicFramePr>
              <a:graphicFrameLocks noChangeAspect="1"/>
            </p:cNvGraphicFramePr>
            <p:nvPr/>
          </p:nvGraphicFramePr>
          <p:xfrm>
            <a:off x="3400" y="1280"/>
            <a:ext cx="19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04668" imgH="571252" progId="Equation.3">
                    <p:embed/>
                  </p:oleObj>
                </mc:Choice>
                <mc:Fallback>
                  <p:oleObj name="Equation" r:id="rId8" imgW="304668" imgH="571252" progId="Equation.3">
                    <p:embed/>
                    <p:pic>
                      <p:nvPicPr>
                        <p:cNvPr id="10650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0" y="1280"/>
                          <a:ext cx="19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507" name="Text Box 12"/>
            <p:cNvSpPr txBox="1">
              <a:spLocks noChangeArrowheads="1"/>
            </p:cNvSpPr>
            <p:nvPr/>
          </p:nvSpPr>
          <p:spPr bwMode="auto">
            <a:xfrm>
              <a:off x="96" y="1296"/>
              <a:ext cx="420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x-none"/>
                <a:t>Given regular expressions       and 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400">
                <a:solidFill>
                  <a:schemeClr val="tx1"/>
                </a:solidFill>
                <a:latin typeface="Times New Roman" charset="0"/>
              </a:rPr>
              <a:t>Costa Busch - LSU</a:t>
            </a:r>
          </a:p>
        </p:txBody>
      </p:sp>
      <p:sp>
        <p:nvSpPr>
          <p:cNvPr id="1075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EAC970-32AD-E049-B8DB-389BBAA20E52}" type="slidenum">
              <a:rPr lang="en-US" altLang="x-none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x-none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Examples</a:t>
            </a:r>
          </a:p>
        </p:txBody>
      </p:sp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5029200" y="1676400"/>
          <a:ext cx="3721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21100" imgH="558800" progId="Equation.3">
                  <p:embed/>
                </p:oleObj>
              </mc:Choice>
              <mc:Fallback>
                <p:oleObj name="Equation" r:id="rId2" imgW="3721100" imgH="558800" progId="Equation.3">
                  <p:embed/>
                  <p:pic>
                    <p:nvPicPr>
                      <p:cNvPr id="1075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676400"/>
                        <a:ext cx="37211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5" name="Text Box 7"/>
          <p:cNvSpPr txBox="1">
            <a:spLocks noChangeArrowheads="1"/>
          </p:cNvSpPr>
          <p:nvPr/>
        </p:nvSpPr>
        <p:spPr bwMode="auto">
          <a:xfrm>
            <a:off x="365125" y="1625600"/>
            <a:ext cx="424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buFontTx/>
              <a:buNone/>
            </a:pPr>
            <a:r>
              <a:rPr lang="en-US" altLang="x-none"/>
              <a:t>A regular expression:</a:t>
            </a:r>
          </a:p>
        </p:txBody>
      </p:sp>
      <p:grpSp>
        <p:nvGrpSpPr>
          <p:cNvPr id="107526" name="Group 9"/>
          <p:cNvGrpSpPr>
            <a:grpSpLocks/>
          </p:cNvGrpSpPr>
          <p:nvPr/>
        </p:nvGrpSpPr>
        <p:grpSpPr bwMode="auto">
          <a:xfrm>
            <a:off x="288925" y="3886200"/>
            <a:ext cx="7280275" cy="604838"/>
            <a:chOff x="182" y="2448"/>
            <a:chExt cx="4586" cy="381"/>
          </a:xfrm>
        </p:grpSpPr>
        <p:graphicFrame>
          <p:nvGraphicFramePr>
            <p:cNvPr id="107527" name="Object 5"/>
            <p:cNvGraphicFramePr>
              <a:graphicFrameLocks noChangeAspect="1"/>
            </p:cNvGraphicFramePr>
            <p:nvPr/>
          </p:nvGraphicFramePr>
          <p:xfrm>
            <a:off x="3696" y="2448"/>
            <a:ext cx="1072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01800" imgH="558800" progId="Equation.3">
                    <p:embed/>
                  </p:oleObj>
                </mc:Choice>
                <mc:Fallback>
                  <p:oleObj name="Equation" r:id="rId4" imgW="1701800" imgH="558800" progId="Equation.3">
                    <p:embed/>
                    <p:pic>
                      <p:nvPicPr>
                        <p:cNvPr id="10752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448"/>
                          <a:ext cx="1072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28" name="Text Box 8"/>
            <p:cNvSpPr txBox="1">
              <a:spLocks noChangeArrowheads="1"/>
            </p:cNvSpPr>
            <p:nvPr/>
          </p:nvSpPr>
          <p:spPr bwMode="auto">
            <a:xfrm>
              <a:off x="182" y="2464"/>
              <a:ext cx="31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x-none"/>
                <a:t>Not a regular expression: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400">
                <a:solidFill>
                  <a:schemeClr val="tx1"/>
                </a:solidFill>
                <a:latin typeface="Times New Roman" charset="0"/>
              </a:rPr>
              <a:t>Costa Busch - LSU</a:t>
            </a:r>
          </a:p>
        </p:txBody>
      </p:sp>
      <p:sp>
        <p:nvSpPr>
          <p:cNvPr id="1085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B58AF1-1EFD-DB44-8F49-162C3247E7DB}" type="slidenum">
              <a:rPr lang="en-US" altLang="x-none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x-none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Languages of Regular Expressions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>
                <a:ea typeface="ＭＳ Ｐゴシック" charset="-128"/>
              </a:rPr>
              <a:t>         </a:t>
            </a:r>
          </a:p>
          <a:p>
            <a:pPr>
              <a:buFontTx/>
              <a:buNone/>
            </a:pPr>
            <a:r>
              <a:rPr lang="en-US" altLang="x-none">
                <a:ea typeface="ＭＳ Ｐゴシック" charset="-128"/>
              </a:rPr>
              <a:t>        :   language of regular expression</a:t>
            </a:r>
          </a:p>
          <a:p>
            <a:pPr>
              <a:buFontTx/>
              <a:buNone/>
            </a:pPr>
            <a:endParaRPr lang="en-US" altLang="x-none">
              <a:ea typeface="ＭＳ Ｐゴシック" charset="-128"/>
            </a:endParaRPr>
          </a:p>
          <a:p>
            <a:pPr>
              <a:buFontTx/>
              <a:buNone/>
            </a:pPr>
            <a:endParaRPr lang="en-US" altLang="x-none">
              <a:ea typeface="ＭＳ Ｐゴシック" charset="-128"/>
            </a:endParaRPr>
          </a:p>
          <a:p>
            <a:pPr>
              <a:buFontTx/>
              <a:buNone/>
            </a:pPr>
            <a:r>
              <a:rPr lang="en-US" altLang="x-none">
                <a:ea typeface="ＭＳ Ｐゴシック" charset="-128"/>
              </a:rPr>
              <a:t>Example</a:t>
            </a:r>
          </a:p>
          <a:p>
            <a:pPr>
              <a:buFontTx/>
              <a:buNone/>
            </a:pPr>
            <a:endParaRPr lang="en-US" altLang="x-none">
              <a:ea typeface="ＭＳ Ｐゴシック" charset="-128"/>
            </a:endParaRPr>
          </a:p>
          <a:p>
            <a:pPr>
              <a:buFontTx/>
              <a:buNone/>
            </a:pPr>
            <a:endParaRPr lang="en-US" altLang="x-none">
              <a:ea typeface="ＭＳ Ｐゴシック" charset="-128"/>
            </a:endParaRPr>
          </a:p>
          <a:p>
            <a:pPr>
              <a:buFontTx/>
              <a:buNone/>
            </a:pPr>
            <a:r>
              <a:rPr lang="en-US" altLang="x-none">
                <a:ea typeface="ＭＳ Ｐゴシック" charset="-128"/>
              </a:rPr>
              <a:t> </a:t>
            </a:r>
          </a:p>
        </p:txBody>
      </p:sp>
      <p:graphicFrame>
        <p:nvGraphicFramePr>
          <p:cNvPr id="108549" name="Object 4"/>
          <p:cNvGraphicFramePr>
            <a:graphicFrameLocks noChangeAspect="1"/>
          </p:cNvGraphicFramePr>
          <p:nvPr/>
        </p:nvGraphicFramePr>
        <p:xfrm>
          <a:off x="192088" y="1422400"/>
          <a:ext cx="8858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9000" imgH="558800" progId="Equation.3">
                  <p:embed/>
                </p:oleObj>
              </mc:Choice>
              <mc:Fallback>
                <p:oleObj name="Equation" r:id="rId2" imgW="889000" imgH="558800" progId="Equation.3">
                  <p:embed/>
                  <p:pic>
                    <p:nvPicPr>
                      <p:cNvPr id="10854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8" y="1422400"/>
                        <a:ext cx="8858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0" name="Object 5"/>
          <p:cNvGraphicFramePr>
            <a:graphicFrameLocks noChangeAspect="1"/>
          </p:cNvGraphicFramePr>
          <p:nvPr/>
        </p:nvGraphicFramePr>
        <p:xfrm>
          <a:off x="7689850" y="1587500"/>
          <a:ext cx="2524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90" imgH="291973" progId="Equation.3">
                  <p:embed/>
                </p:oleObj>
              </mc:Choice>
              <mc:Fallback>
                <p:oleObj name="Equation" r:id="rId4" imgW="253890" imgH="291973" progId="Equation.3">
                  <p:embed/>
                  <p:pic>
                    <p:nvPicPr>
                      <p:cNvPr id="1085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9850" y="1587500"/>
                        <a:ext cx="2524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1" name="Object 6"/>
          <p:cNvGraphicFramePr>
            <a:graphicFrameLocks noChangeAspect="1"/>
          </p:cNvGraphicFramePr>
          <p:nvPr/>
        </p:nvGraphicFramePr>
        <p:xfrm>
          <a:off x="361950" y="4013200"/>
          <a:ext cx="79644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962900" imgH="558800" progId="Equation.3">
                  <p:embed/>
                </p:oleObj>
              </mc:Choice>
              <mc:Fallback>
                <p:oleObj name="Equation" r:id="rId6" imgW="7962900" imgH="558800" progId="Equation.3">
                  <p:embed/>
                  <p:pic>
                    <p:nvPicPr>
                      <p:cNvPr id="10855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4013200"/>
                        <a:ext cx="796448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400">
                <a:solidFill>
                  <a:schemeClr val="tx1"/>
                </a:solidFill>
                <a:latin typeface="Times New Roman" charset="0"/>
              </a:rPr>
              <a:t>Costa Busch - LSU</a:t>
            </a:r>
          </a:p>
        </p:txBody>
      </p:sp>
      <p:sp>
        <p:nvSpPr>
          <p:cNvPr id="1095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03DDBE-03C4-2C42-973F-C758B95A2806}" type="slidenum">
              <a:rPr lang="en-US" altLang="x-none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x-none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Definition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x-none">
              <a:ea typeface="ＭＳ Ｐゴシック" charset="-128"/>
            </a:endParaRPr>
          </a:p>
          <a:p>
            <a:pPr>
              <a:buFontTx/>
              <a:buNone/>
            </a:pPr>
            <a:r>
              <a:rPr lang="en-US" altLang="x-none">
                <a:ea typeface="ＭＳ Ｐゴシック" charset="-128"/>
              </a:rPr>
              <a:t>For primitive regular expressions:</a:t>
            </a:r>
          </a:p>
        </p:txBody>
      </p:sp>
      <p:graphicFrame>
        <p:nvGraphicFramePr>
          <p:cNvPr id="109573" name="Object 4"/>
          <p:cNvGraphicFramePr>
            <a:graphicFrameLocks noChangeAspect="1"/>
          </p:cNvGraphicFramePr>
          <p:nvPr/>
        </p:nvGraphicFramePr>
        <p:xfrm>
          <a:off x="3200400" y="2438400"/>
          <a:ext cx="2120900" cy="360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20900" imgH="3606800" progId="Equation.3">
                  <p:embed/>
                </p:oleObj>
              </mc:Choice>
              <mc:Fallback>
                <p:oleObj name="Equation" r:id="rId2" imgW="2120900" imgH="3606800" progId="Equation.3">
                  <p:embed/>
                  <p:pic>
                    <p:nvPicPr>
                      <p:cNvPr id="10957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438400"/>
                        <a:ext cx="2120900" cy="360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400">
                <a:solidFill>
                  <a:schemeClr val="tx1"/>
                </a:solidFill>
                <a:latin typeface="Times New Roman" charset="0"/>
              </a:rPr>
              <a:t>Costa Busch - LSU</a:t>
            </a:r>
          </a:p>
        </p:txBody>
      </p:sp>
      <p:sp>
        <p:nvSpPr>
          <p:cNvPr id="1105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60BF3E-0303-7E42-A99E-AF9E986169A5}" type="slidenum">
              <a:rPr lang="en-US" altLang="x-none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x-none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Definition (continued)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x-none">
              <a:ea typeface="ＭＳ Ｐゴシック" charset="-128"/>
            </a:endParaRPr>
          </a:p>
          <a:p>
            <a:pPr>
              <a:buFontTx/>
              <a:buNone/>
            </a:pPr>
            <a:r>
              <a:rPr lang="en-US" altLang="x-none">
                <a:ea typeface="ＭＳ Ｐゴシック" charset="-128"/>
              </a:rPr>
              <a:t>For regular expressions       and</a:t>
            </a:r>
          </a:p>
          <a:p>
            <a:pPr>
              <a:buFontTx/>
              <a:buNone/>
            </a:pPr>
            <a:endParaRPr lang="en-US" altLang="x-none">
              <a:ea typeface="ＭＳ Ｐゴシック" charset="-128"/>
            </a:endParaRPr>
          </a:p>
          <a:p>
            <a:pPr>
              <a:buFontTx/>
              <a:buNone/>
            </a:pPr>
            <a:r>
              <a:rPr lang="en-US" altLang="x-none">
                <a:ea typeface="ＭＳ Ｐゴシック" charset="-128"/>
              </a:rPr>
              <a:t>  </a:t>
            </a:r>
          </a:p>
        </p:txBody>
      </p:sp>
      <p:graphicFrame>
        <p:nvGraphicFramePr>
          <p:cNvPr id="110597" name="Object 4"/>
          <p:cNvGraphicFramePr>
            <a:graphicFrameLocks noChangeAspect="1"/>
          </p:cNvGraphicFramePr>
          <p:nvPr/>
        </p:nvGraphicFramePr>
        <p:xfrm>
          <a:off x="4953000" y="1371600"/>
          <a:ext cx="304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668" imgH="571252" progId="Equation.3">
                  <p:embed/>
                </p:oleObj>
              </mc:Choice>
              <mc:Fallback>
                <p:oleObj name="Equation" r:id="rId2" imgW="304668" imgH="571252" progId="Equation.3">
                  <p:embed/>
                  <p:pic>
                    <p:nvPicPr>
                      <p:cNvPr id="11059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371600"/>
                        <a:ext cx="304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8" name="Object 5"/>
          <p:cNvGraphicFramePr>
            <a:graphicFrameLocks noChangeAspect="1"/>
          </p:cNvGraphicFramePr>
          <p:nvPr/>
        </p:nvGraphicFramePr>
        <p:xfrm>
          <a:off x="6477000" y="1371600"/>
          <a:ext cx="3794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35" imgH="571252" progId="Equation.3">
                  <p:embed/>
                </p:oleObj>
              </mc:Choice>
              <mc:Fallback>
                <p:oleObj name="Equation" r:id="rId4" imgW="380835" imgH="571252" progId="Equation.3">
                  <p:embed/>
                  <p:pic>
                    <p:nvPicPr>
                      <p:cNvPr id="11059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371600"/>
                        <a:ext cx="3794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9" name="Object 6"/>
          <p:cNvGraphicFramePr>
            <a:graphicFrameLocks noChangeAspect="1"/>
          </p:cNvGraphicFramePr>
          <p:nvPr/>
        </p:nvGraphicFramePr>
        <p:xfrm>
          <a:off x="1981200" y="2286000"/>
          <a:ext cx="4902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902200" imgH="571500" progId="Equation.3">
                  <p:embed/>
                </p:oleObj>
              </mc:Choice>
              <mc:Fallback>
                <p:oleObj name="Equation" r:id="rId6" imgW="4902200" imgH="571500" progId="Equation.3">
                  <p:embed/>
                  <p:pic>
                    <p:nvPicPr>
                      <p:cNvPr id="11059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86000"/>
                        <a:ext cx="4902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0" name="Object 8"/>
          <p:cNvGraphicFramePr>
            <a:graphicFrameLocks noChangeAspect="1"/>
          </p:cNvGraphicFramePr>
          <p:nvPr/>
        </p:nvGraphicFramePr>
        <p:xfrm>
          <a:off x="2133600" y="3505200"/>
          <a:ext cx="4254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254500" imgH="571500" progId="Equation.3">
                  <p:embed/>
                </p:oleObj>
              </mc:Choice>
              <mc:Fallback>
                <p:oleObj name="Equation" r:id="rId8" imgW="4254500" imgH="571500" progId="Equation.3">
                  <p:embed/>
                  <p:pic>
                    <p:nvPicPr>
                      <p:cNvPr id="1106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05200"/>
                        <a:ext cx="4254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1" name="Object 9"/>
          <p:cNvGraphicFramePr>
            <a:graphicFrameLocks noChangeAspect="1"/>
          </p:cNvGraphicFramePr>
          <p:nvPr/>
        </p:nvGraphicFramePr>
        <p:xfrm>
          <a:off x="2438400" y="4648200"/>
          <a:ext cx="3340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40100" imgH="571500" progId="Equation.3">
                  <p:embed/>
                </p:oleObj>
              </mc:Choice>
              <mc:Fallback>
                <p:oleObj name="Equation" r:id="rId10" imgW="3340100" imgH="571500" progId="Equation.3">
                  <p:embed/>
                  <p:pic>
                    <p:nvPicPr>
                      <p:cNvPr id="1106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648200"/>
                        <a:ext cx="3340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2" name="Object 10"/>
          <p:cNvGraphicFramePr>
            <a:graphicFrameLocks noChangeAspect="1"/>
          </p:cNvGraphicFramePr>
          <p:nvPr/>
        </p:nvGraphicFramePr>
        <p:xfrm>
          <a:off x="2438400" y="5791200"/>
          <a:ext cx="2768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68600" imgH="571500" progId="Equation.3">
                  <p:embed/>
                </p:oleObj>
              </mc:Choice>
              <mc:Fallback>
                <p:oleObj name="Equation" r:id="rId12" imgW="2768600" imgH="571500" progId="Equation.3">
                  <p:embed/>
                  <p:pic>
                    <p:nvPicPr>
                      <p:cNvPr id="1106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791200"/>
                        <a:ext cx="2768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400">
                <a:solidFill>
                  <a:schemeClr val="tx1"/>
                </a:solidFill>
                <a:latin typeface="Times New Roman" charset="0"/>
              </a:rPr>
              <a:t>Costa Busch - LSU</a:t>
            </a:r>
          </a:p>
        </p:txBody>
      </p:sp>
      <p:sp>
        <p:nvSpPr>
          <p:cNvPr id="1116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325706-E880-024F-A55A-39A4AFFA77A2}" type="slidenum">
              <a:rPr lang="en-US" altLang="x-none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x-none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</a:t>
            </a: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>
                <a:ea typeface="ＭＳ Ｐゴシック" charset="-128"/>
              </a:rPr>
              <a:t>Regular expression:  </a:t>
            </a:r>
          </a:p>
        </p:txBody>
      </p:sp>
      <p:graphicFrame>
        <p:nvGraphicFramePr>
          <p:cNvPr id="111621" name="Object 4"/>
          <p:cNvGraphicFramePr>
            <a:graphicFrameLocks noChangeAspect="1"/>
          </p:cNvGraphicFramePr>
          <p:nvPr/>
        </p:nvGraphicFramePr>
        <p:xfrm>
          <a:off x="4057650" y="889000"/>
          <a:ext cx="2120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20900" imgH="558800" progId="Equation.3">
                  <p:embed/>
                </p:oleObj>
              </mc:Choice>
              <mc:Fallback>
                <p:oleObj name="Equation" r:id="rId2" imgW="2120900" imgH="558800" progId="Equation.3">
                  <p:embed/>
                  <p:pic>
                    <p:nvPicPr>
                      <p:cNvPr id="1116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0" y="889000"/>
                        <a:ext cx="2120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2" name="Object 5"/>
          <p:cNvGraphicFramePr>
            <a:graphicFrameLocks noChangeAspect="1"/>
          </p:cNvGraphicFramePr>
          <p:nvPr/>
        </p:nvGraphicFramePr>
        <p:xfrm>
          <a:off x="381000" y="1981200"/>
          <a:ext cx="2768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68600" imgH="558800" progId="Equation.3">
                  <p:embed/>
                </p:oleObj>
              </mc:Choice>
              <mc:Fallback>
                <p:oleObj name="Equation" r:id="rId4" imgW="2768600" imgH="558800" progId="Equation.3">
                  <p:embed/>
                  <p:pic>
                    <p:nvPicPr>
                      <p:cNvPr id="11162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81200"/>
                        <a:ext cx="2768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3" name="Object 8"/>
          <p:cNvGraphicFramePr>
            <a:graphicFrameLocks noChangeAspect="1"/>
          </p:cNvGraphicFramePr>
          <p:nvPr/>
        </p:nvGraphicFramePr>
        <p:xfrm>
          <a:off x="3352800" y="1981200"/>
          <a:ext cx="3644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44900" imgH="571500" progId="Equation.3">
                  <p:embed/>
                </p:oleObj>
              </mc:Choice>
              <mc:Fallback>
                <p:oleObj name="Equation" r:id="rId6" imgW="3644900" imgH="571500" progId="Equation.3">
                  <p:embed/>
                  <p:pic>
                    <p:nvPicPr>
                      <p:cNvPr id="11162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981200"/>
                        <a:ext cx="3644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4" name="Object 9"/>
          <p:cNvGraphicFramePr>
            <a:graphicFrameLocks noChangeAspect="1"/>
          </p:cNvGraphicFramePr>
          <p:nvPr/>
        </p:nvGraphicFramePr>
        <p:xfrm>
          <a:off x="3352800" y="2743200"/>
          <a:ext cx="3327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27400" imgH="571500" progId="Equation.3">
                  <p:embed/>
                </p:oleObj>
              </mc:Choice>
              <mc:Fallback>
                <p:oleObj name="Equation" r:id="rId8" imgW="3327400" imgH="571500" progId="Equation.3">
                  <p:embed/>
                  <p:pic>
                    <p:nvPicPr>
                      <p:cNvPr id="11162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743200"/>
                        <a:ext cx="3327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5" name="Object 12"/>
          <p:cNvGraphicFramePr>
            <a:graphicFrameLocks noChangeAspect="1"/>
          </p:cNvGraphicFramePr>
          <p:nvPr/>
        </p:nvGraphicFramePr>
        <p:xfrm>
          <a:off x="3352800" y="3505200"/>
          <a:ext cx="4699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699000" imgH="571500" progId="Equation.3">
                  <p:embed/>
                </p:oleObj>
              </mc:Choice>
              <mc:Fallback>
                <p:oleObj name="Equation" r:id="rId10" imgW="4699000" imgH="571500" progId="Equation.3">
                  <p:embed/>
                  <p:pic>
                    <p:nvPicPr>
                      <p:cNvPr id="11162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505200"/>
                        <a:ext cx="4699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6" name="Object 13"/>
          <p:cNvGraphicFramePr>
            <a:graphicFrameLocks noChangeAspect="1"/>
          </p:cNvGraphicFramePr>
          <p:nvPr/>
        </p:nvGraphicFramePr>
        <p:xfrm>
          <a:off x="3352800" y="4267200"/>
          <a:ext cx="3784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784600" imgH="571500" progId="Equation.3">
                  <p:embed/>
                </p:oleObj>
              </mc:Choice>
              <mc:Fallback>
                <p:oleObj name="Equation" r:id="rId12" imgW="3784600" imgH="571500" progId="Equation.3">
                  <p:embed/>
                  <p:pic>
                    <p:nvPicPr>
                      <p:cNvPr id="11162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267200"/>
                        <a:ext cx="3784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447663"/>
              </p:ext>
            </p:extLst>
          </p:nvPr>
        </p:nvGraphicFramePr>
        <p:xfrm>
          <a:off x="3352800" y="5029200"/>
          <a:ext cx="4749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749800" imgH="571500" progId="Equation.3">
                  <p:embed/>
                </p:oleObj>
              </mc:Choice>
              <mc:Fallback>
                <p:oleObj name="Equation" r:id="rId14" imgW="4749800" imgH="571500" progId="Equation.3">
                  <p:embed/>
                  <p:pic>
                    <p:nvPicPr>
                      <p:cNvPr id="11162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029200"/>
                        <a:ext cx="4749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8" name="Object 15"/>
          <p:cNvGraphicFramePr>
            <a:graphicFrameLocks noChangeAspect="1"/>
          </p:cNvGraphicFramePr>
          <p:nvPr/>
        </p:nvGraphicFramePr>
        <p:xfrm>
          <a:off x="3352800" y="5867400"/>
          <a:ext cx="5664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664200" imgH="558800" progId="Equation.3">
                  <p:embed/>
                </p:oleObj>
              </mc:Choice>
              <mc:Fallback>
                <p:oleObj name="Equation" r:id="rId16" imgW="5664200" imgH="558800" progId="Equation.3">
                  <p:embed/>
                  <p:pic>
                    <p:nvPicPr>
                      <p:cNvPr id="11162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867400"/>
                        <a:ext cx="5664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b="1" u="sng" dirty="0">
                <a:latin typeface="Times" charset="0"/>
                <a:ea typeface="Times" charset="0"/>
                <a:cs typeface="Times" charset="0"/>
              </a:rPr>
              <a:t>Context and Motivation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Computer science can be viewed as a study of formal languages</a:t>
            </a:r>
          </a:p>
          <a:p>
            <a:pPr>
              <a:defRPr/>
            </a:pPr>
            <a:endParaRPr lang="en-US" sz="28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Examples of formal languages include regular, context-free, context-sensitive,….,Turing-complete etc.</a:t>
            </a:r>
          </a:p>
          <a:p>
            <a:pPr>
              <a:defRPr/>
            </a:pPr>
            <a:endParaRPr lang="en-US" sz="28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Regular expressions (respectively, context-free grammars or CFGs) are algebraic representations of regular (respectively, context-free) languages</a:t>
            </a:r>
          </a:p>
          <a:p>
            <a:pPr>
              <a:defRPr/>
            </a:pPr>
            <a:endParaRPr lang="en-US" sz="28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Regular expressions and CFGs are used extensively in pattern matching, web sanitization, defining the input syntax of programs, and syntax of programming languages</a:t>
            </a:r>
          </a:p>
          <a:p>
            <a:pPr>
              <a:defRPr/>
            </a:pPr>
            <a:endParaRPr lang="en-US" sz="2800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 Busch - LSU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400">
                <a:solidFill>
                  <a:schemeClr val="tx1"/>
                </a:solidFill>
                <a:latin typeface="Times New Roman" charset="0"/>
              </a:rPr>
              <a:t>Costa Busch - LSU</a:t>
            </a:r>
          </a:p>
        </p:txBody>
      </p:sp>
      <p:sp>
        <p:nvSpPr>
          <p:cNvPr id="1126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0EFE4C-0183-2847-9EB1-58FC7EADCC04}" type="slidenum">
              <a:rPr lang="en-US" altLang="x-none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x-none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x-none">
              <a:ea typeface="ＭＳ Ｐゴシック" charset="-128"/>
            </a:endParaRPr>
          </a:p>
          <a:p>
            <a:pPr>
              <a:buFontTx/>
              <a:buNone/>
            </a:pPr>
            <a:r>
              <a:rPr lang="en-US" altLang="x-none">
                <a:ea typeface="ＭＳ Ｐゴシック" charset="-128"/>
              </a:rPr>
              <a:t>Regular expression </a:t>
            </a:r>
          </a:p>
          <a:p>
            <a:pPr>
              <a:buFontTx/>
              <a:buNone/>
            </a:pPr>
            <a:endParaRPr lang="en-US" altLang="x-none">
              <a:ea typeface="ＭＳ Ｐゴシック" charset="-128"/>
            </a:endParaRPr>
          </a:p>
        </p:txBody>
      </p:sp>
      <p:graphicFrame>
        <p:nvGraphicFramePr>
          <p:cNvPr id="112645" name="Object 4"/>
          <p:cNvGraphicFramePr>
            <a:graphicFrameLocks noChangeAspect="1"/>
          </p:cNvGraphicFramePr>
          <p:nvPr/>
        </p:nvGraphicFramePr>
        <p:xfrm>
          <a:off x="4229100" y="1498600"/>
          <a:ext cx="3962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62400" imgH="558800" progId="Equation.3">
                  <p:embed/>
                </p:oleObj>
              </mc:Choice>
              <mc:Fallback>
                <p:oleObj name="Equation" r:id="rId3" imgW="3962400" imgH="558800" progId="Equation.3">
                  <p:embed/>
                  <p:pic>
                    <p:nvPicPr>
                      <p:cNvPr id="11264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1498600"/>
                        <a:ext cx="3962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6" name="Object 5"/>
          <p:cNvGraphicFramePr>
            <a:graphicFrameLocks noChangeAspect="1"/>
          </p:cNvGraphicFramePr>
          <p:nvPr/>
        </p:nvGraphicFramePr>
        <p:xfrm>
          <a:off x="1371600" y="3784600"/>
          <a:ext cx="63769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375400" imgH="558800" progId="Equation.3">
                  <p:embed/>
                </p:oleObj>
              </mc:Choice>
              <mc:Fallback>
                <p:oleObj name="Equation" r:id="rId5" imgW="6375400" imgH="558800" progId="Equation.3">
                  <p:embed/>
                  <p:pic>
                    <p:nvPicPr>
                      <p:cNvPr id="11264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784600"/>
                        <a:ext cx="637698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400">
                <a:solidFill>
                  <a:schemeClr val="tx1"/>
                </a:solidFill>
                <a:latin typeface="Times New Roman" charset="0"/>
              </a:rPr>
              <a:t>Costa Busch - LSU</a:t>
            </a:r>
          </a:p>
        </p:txBody>
      </p:sp>
      <p:sp>
        <p:nvSpPr>
          <p:cNvPr id="1136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99D3E7-73DF-4C4B-A290-82B15001EAC6}" type="slidenum">
              <a:rPr lang="en-US" altLang="x-none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x-none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x-none">
              <a:ea typeface="ＭＳ Ｐゴシック" charset="-128"/>
            </a:endParaRPr>
          </a:p>
          <a:p>
            <a:pPr>
              <a:buFontTx/>
              <a:buNone/>
            </a:pPr>
            <a:r>
              <a:rPr lang="en-US" altLang="x-none">
                <a:ea typeface="ＭＳ Ｐゴシック" charset="-128"/>
              </a:rPr>
              <a:t>Regular expression</a:t>
            </a:r>
          </a:p>
        </p:txBody>
      </p:sp>
      <p:graphicFrame>
        <p:nvGraphicFramePr>
          <p:cNvPr id="113669" name="Object 4"/>
          <p:cNvGraphicFramePr>
            <a:graphicFrameLocks noChangeAspect="1"/>
          </p:cNvGraphicFramePr>
          <p:nvPr/>
        </p:nvGraphicFramePr>
        <p:xfrm>
          <a:off x="4406900" y="1422400"/>
          <a:ext cx="3390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90900" imgH="558800" progId="Equation.3">
                  <p:embed/>
                </p:oleObj>
              </mc:Choice>
              <mc:Fallback>
                <p:oleObj name="Equation" r:id="rId2" imgW="3390900" imgH="558800" progId="Equation.3">
                  <p:embed/>
                  <p:pic>
                    <p:nvPicPr>
                      <p:cNvPr id="11366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1422400"/>
                        <a:ext cx="3390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0" name="Object 5"/>
          <p:cNvGraphicFramePr>
            <a:graphicFrameLocks noChangeAspect="1"/>
          </p:cNvGraphicFramePr>
          <p:nvPr/>
        </p:nvGraphicFramePr>
        <p:xfrm>
          <a:off x="1778000" y="3390900"/>
          <a:ext cx="5765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65800" imgH="723900" progId="Equation.3">
                  <p:embed/>
                </p:oleObj>
              </mc:Choice>
              <mc:Fallback>
                <p:oleObj name="Equation" r:id="rId4" imgW="5765800" imgH="723900" progId="Equation.3">
                  <p:embed/>
                  <p:pic>
                    <p:nvPicPr>
                      <p:cNvPr id="11367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3390900"/>
                        <a:ext cx="5765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400">
                <a:solidFill>
                  <a:schemeClr val="tx1"/>
                </a:solidFill>
                <a:latin typeface="Times New Roman" charset="0"/>
              </a:rPr>
              <a:t>Costa Busch - LSU</a:t>
            </a:r>
          </a:p>
        </p:txBody>
      </p:sp>
      <p:sp>
        <p:nvSpPr>
          <p:cNvPr id="1146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E3CAF9-5F9A-4643-A115-926F6B0E9D54}" type="slidenum">
              <a:rPr lang="en-US" altLang="x-none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x-none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x-none">
              <a:ea typeface="ＭＳ Ｐゴシック" charset="-128"/>
            </a:endParaRPr>
          </a:p>
          <a:p>
            <a:pPr>
              <a:buFontTx/>
              <a:buNone/>
            </a:pPr>
            <a:r>
              <a:rPr lang="en-US" altLang="x-none">
                <a:ea typeface="ＭＳ Ｐゴシック" charset="-128"/>
              </a:rPr>
              <a:t>Regular expression</a:t>
            </a:r>
          </a:p>
        </p:txBody>
      </p:sp>
      <p:graphicFrame>
        <p:nvGraphicFramePr>
          <p:cNvPr id="114693" name="Object 4"/>
          <p:cNvGraphicFramePr>
            <a:graphicFrameLocks noChangeAspect="1"/>
          </p:cNvGraphicFramePr>
          <p:nvPr/>
        </p:nvGraphicFramePr>
        <p:xfrm>
          <a:off x="4267200" y="1447800"/>
          <a:ext cx="44323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32300" imgH="546100" progId="Equation.3">
                  <p:embed/>
                </p:oleObj>
              </mc:Choice>
              <mc:Fallback>
                <p:oleObj name="Equation" r:id="rId2" imgW="4432300" imgH="546100" progId="Equation.3">
                  <p:embed/>
                  <p:pic>
                    <p:nvPicPr>
                      <p:cNvPr id="11469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447800"/>
                        <a:ext cx="44323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4694" name="Group 7"/>
          <p:cNvGrpSpPr>
            <a:grpSpLocks/>
          </p:cNvGrpSpPr>
          <p:nvPr/>
        </p:nvGrpSpPr>
        <p:grpSpPr bwMode="auto">
          <a:xfrm>
            <a:off x="381000" y="3429000"/>
            <a:ext cx="8748713" cy="579438"/>
            <a:chOff x="836" y="2128"/>
            <a:chExt cx="5511" cy="365"/>
          </a:xfrm>
        </p:grpSpPr>
        <p:graphicFrame>
          <p:nvGraphicFramePr>
            <p:cNvPr id="114695" name="Object 5"/>
            <p:cNvGraphicFramePr>
              <a:graphicFrameLocks noChangeAspect="1"/>
            </p:cNvGraphicFramePr>
            <p:nvPr/>
          </p:nvGraphicFramePr>
          <p:xfrm>
            <a:off x="836" y="2144"/>
            <a:ext cx="58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26698" imgH="533169" progId="Equation.3">
                    <p:embed/>
                  </p:oleObj>
                </mc:Choice>
                <mc:Fallback>
                  <p:oleObj name="Equation" r:id="rId4" imgW="926698" imgH="533169" progId="Equation.3">
                    <p:embed/>
                    <p:pic>
                      <p:nvPicPr>
                        <p:cNvPr id="11469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6" y="2144"/>
                          <a:ext cx="58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696" name="Text Box 6"/>
            <p:cNvSpPr txBox="1">
              <a:spLocks noChangeArrowheads="1"/>
            </p:cNvSpPr>
            <p:nvPr/>
          </p:nvSpPr>
          <p:spPr bwMode="auto">
            <a:xfrm>
              <a:off x="1478" y="2128"/>
              <a:ext cx="486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x-none"/>
                <a:t>= { all strings  containing substring </a:t>
              </a:r>
              <a:r>
                <a:rPr lang="en-US" altLang="x-none">
                  <a:solidFill>
                    <a:schemeClr val="tx1"/>
                  </a:solidFill>
                </a:rPr>
                <a:t>00</a:t>
              </a:r>
              <a:r>
                <a:rPr lang="en-US" altLang="x-none"/>
                <a:t> } 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400">
                <a:solidFill>
                  <a:schemeClr val="tx1"/>
                </a:solidFill>
                <a:latin typeface="Times New Roman" charset="0"/>
              </a:rPr>
              <a:t>Costa Busch - LSU</a:t>
            </a:r>
          </a:p>
        </p:txBody>
      </p:sp>
      <p:sp>
        <p:nvSpPr>
          <p:cNvPr id="1157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26A6FF-8F3F-4C4A-A895-D775AC71DEBD}" type="slidenum">
              <a:rPr lang="en-US" altLang="x-none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x-none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</a:t>
            </a:r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x-none">
              <a:ea typeface="ＭＳ Ｐゴシック" charset="-128"/>
            </a:endParaRPr>
          </a:p>
          <a:p>
            <a:pPr>
              <a:buFontTx/>
              <a:buNone/>
            </a:pPr>
            <a:r>
              <a:rPr lang="en-US" altLang="x-none">
                <a:ea typeface="ＭＳ Ｐゴシック" charset="-128"/>
              </a:rPr>
              <a:t>Regular expression</a:t>
            </a:r>
          </a:p>
        </p:txBody>
      </p:sp>
      <p:graphicFrame>
        <p:nvGraphicFramePr>
          <p:cNvPr id="115717" name="Object 4"/>
          <p:cNvGraphicFramePr>
            <a:graphicFrameLocks noChangeAspect="1"/>
          </p:cNvGraphicFramePr>
          <p:nvPr/>
        </p:nvGraphicFramePr>
        <p:xfrm>
          <a:off x="4267200" y="1447800"/>
          <a:ext cx="3911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11600" imgH="533400" progId="Equation.3">
                  <p:embed/>
                </p:oleObj>
              </mc:Choice>
              <mc:Fallback>
                <p:oleObj name="Equation" r:id="rId2" imgW="3911600" imgH="533400" progId="Equation.3">
                  <p:embed/>
                  <p:pic>
                    <p:nvPicPr>
                      <p:cNvPr id="1157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447800"/>
                        <a:ext cx="3911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5718" name="Group 8"/>
          <p:cNvGrpSpPr>
            <a:grpSpLocks/>
          </p:cNvGrpSpPr>
          <p:nvPr/>
        </p:nvGrpSpPr>
        <p:grpSpPr bwMode="auto">
          <a:xfrm>
            <a:off x="533400" y="3429000"/>
            <a:ext cx="8034338" cy="579438"/>
            <a:chOff x="836" y="2128"/>
            <a:chExt cx="5061" cy="365"/>
          </a:xfrm>
        </p:grpSpPr>
        <p:graphicFrame>
          <p:nvGraphicFramePr>
            <p:cNvPr id="115719" name="Object 5"/>
            <p:cNvGraphicFramePr>
              <a:graphicFrameLocks noChangeAspect="1"/>
            </p:cNvGraphicFramePr>
            <p:nvPr/>
          </p:nvGraphicFramePr>
          <p:xfrm>
            <a:off x="836" y="2144"/>
            <a:ext cx="58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26698" imgH="533169" progId="Equation.3">
                    <p:embed/>
                  </p:oleObj>
                </mc:Choice>
                <mc:Fallback>
                  <p:oleObj name="Equation" r:id="rId4" imgW="926698" imgH="533169" progId="Equation.3">
                    <p:embed/>
                    <p:pic>
                      <p:nvPicPr>
                        <p:cNvPr id="11571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6" y="2144"/>
                          <a:ext cx="58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720" name="Text Box 6"/>
            <p:cNvSpPr txBox="1">
              <a:spLocks noChangeArrowheads="1"/>
            </p:cNvSpPr>
            <p:nvPr/>
          </p:nvSpPr>
          <p:spPr bwMode="auto">
            <a:xfrm>
              <a:off x="1478" y="2128"/>
              <a:ext cx="44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x-none"/>
                <a:t>= { all strings without substring </a:t>
              </a:r>
              <a:r>
                <a:rPr lang="en-US" altLang="x-none">
                  <a:solidFill>
                    <a:schemeClr val="tx1"/>
                  </a:solidFill>
                </a:rPr>
                <a:t>00 </a:t>
              </a:r>
              <a:r>
                <a:rPr lang="en-US" altLang="x-none"/>
                <a:t>}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400">
                <a:solidFill>
                  <a:schemeClr val="tx1"/>
                </a:solidFill>
                <a:latin typeface="Times New Roman" charset="0"/>
              </a:rPr>
              <a:t>Costa Busch - LSU</a:t>
            </a:r>
          </a:p>
        </p:txBody>
      </p:sp>
      <p:sp>
        <p:nvSpPr>
          <p:cNvPr id="1167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54D34D-30B8-0346-B073-3CF497631420}" type="slidenum">
              <a:rPr lang="en-US" altLang="x-none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x-none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Equivalent Regular Expressions</a:t>
            </a:r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x-none">
              <a:ea typeface="ＭＳ Ｐゴシック" charset="-128"/>
            </a:endParaRPr>
          </a:p>
          <a:p>
            <a:pPr>
              <a:buFontTx/>
              <a:buNone/>
            </a:pPr>
            <a:r>
              <a:rPr lang="en-US" altLang="x-none">
                <a:solidFill>
                  <a:srgbClr val="009900"/>
                </a:solidFill>
                <a:ea typeface="ＭＳ Ｐゴシック" charset="-128"/>
              </a:rPr>
              <a:t>Definition:</a:t>
            </a:r>
          </a:p>
          <a:p>
            <a:pPr>
              <a:buFontTx/>
              <a:buNone/>
            </a:pPr>
            <a:endParaRPr lang="en-US" altLang="x-none">
              <a:ea typeface="ＭＳ Ｐゴシック" charset="-128"/>
            </a:endParaRPr>
          </a:p>
          <a:p>
            <a:pPr>
              <a:buFontTx/>
              <a:buNone/>
            </a:pPr>
            <a:r>
              <a:rPr lang="en-US" altLang="x-none">
                <a:ea typeface="ＭＳ Ｐゴシック" charset="-128"/>
              </a:rPr>
              <a:t>    Regular expressions        and</a:t>
            </a:r>
          </a:p>
          <a:p>
            <a:pPr>
              <a:buFontTx/>
              <a:buNone/>
            </a:pPr>
            <a:endParaRPr lang="en-US" altLang="x-none">
              <a:ea typeface="ＭＳ Ｐゴシック" charset="-128"/>
            </a:endParaRPr>
          </a:p>
          <a:p>
            <a:pPr>
              <a:buFontTx/>
              <a:buNone/>
            </a:pPr>
            <a:r>
              <a:rPr lang="en-US" altLang="x-none">
                <a:ea typeface="ＭＳ Ｐゴシック" charset="-128"/>
              </a:rPr>
              <a:t>    are </a:t>
            </a:r>
            <a:r>
              <a:rPr lang="en-US" altLang="x-none" sz="3600" b="1">
                <a:solidFill>
                  <a:srgbClr val="FF0000"/>
                </a:solidFill>
                <a:ea typeface="ＭＳ Ｐゴシック" charset="-128"/>
              </a:rPr>
              <a:t>equivalent</a:t>
            </a:r>
            <a:r>
              <a:rPr lang="en-US" altLang="x-none">
                <a:ea typeface="ＭＳ Ｐゴシック" charset="-128"/>
              </a:rPr>
              <a:t> if    </a:t>
            </a:r>
          </a:p>
        </p:txBody>
      </p:sp>
      <p:graphicFrame>
        <p:nvGraphicFramePr>
          <p:cNvPr id="116741" name="Object 4"/>
          <p:cNvGraphicFramePr>
            <a:graphicFrameLocks noChangeAspect="1"/>
          </p:cNvGraphicFramePr>
          <p:nvPr/>
        </p:nvGraphicFramePr>
        <p:xfrm>
          <a:off x="4876800" y="2590800"/>
          <a:ext cx="304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668" imgH="571252" progId="Equation.3">
                  <p:embed/>
                </p:oleObj>
              </mc:Choice>
              <mc:Fallback>
                <p:oleObj name="Equation" r:id="rId2" imgW="304668" imgH="571252" progId="Equation.3">
                  <p:embed/>
                  <p:pic>
                    <p:nvPicPr>
                      <p:cNvPr id="11674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590800"/>
                        <a:ext cx="304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2" name="Object 5"/>
          <p:cNvGraphicFramePr>
            <a:graphicFrameLocks noChangeAspect="1"/>
          </p:cNvGraphicFramePr>
          <p:nvPr/>
        </p:nvGraphicFramePr>
        <p:xfrm>
          <a:off x="6477000" y="2590800"/>
          <a:ext cx="3794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35" imgH="571252" progId="Equation.3">
                  <p:embed/>
                </p:oleObj>
              </mc:Choice>
              <mc:Fallback>
                <p:oleObj name="Equation" r:id="rId4" imgW="380835" imgH="571252" progId="Equation.3">
                  <p:embed/>
                  <p:pic>
                    <p:nvPicPr>
                      <p:cNvPr id="11674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590800"/>
                        <a:ext cx="3794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3" name="Object 6"/>
          <p:cNvGraphicFramePr>
            <a:graphicFrameLocks noChangeAspect="1"/>
          </p:cNvGraphicFramePr>
          <p:nvPr/>
        </p:nvGraphicFramePr>
        <p:xfrm>
          <a:off x="4495800" y="3810000"/>
          <a:ext cx="2590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90800" imgH="571500" progId="Equation.3">
                  <p:embed/>
                </p:oleObj>
              </mc:Choice>
              <mc:Fallback>
                <p:oleObj name="Equation" r:id="rId6" imgW="2590800" imgH="571500" progId="Equation.3">
                  <p:embed/>
                  <p:pic>
                    <p:nvPicPr>
                      <p:cNvPr id="11674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810000"/>
                        <a:ext cx="2590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400">
                <a:solidFill>
                  <a:schemeClr val="tx1"/>
                </a:solidFill>
                <a:latin typeface="Times New Roman" charset="0"/>
              </a:rPr>
              <a:t>Costa Busch - LSU</a:t>
            </a:r>
          </a:p>
        </p:txBody>
      </p:sp>
      <p:sp>
        <p:nvSpPr>
          <p:cNvPr id="1177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DE291C-4E22-E94E-993D-36D97523B7E5}" type="slidenum">
              <a:rPr lang="en-US" altLang="x-none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x-none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>
                <a:ea typeface="ＭＳ Ｐゴシック" charset="-128"/>
              </a:rPr>
              <a:t> </a:t>
            </a:r>
          </a:p>
        </p:txBody>
      </p:sp>
      <p:graphicFrame>
        <p:nvGraphicFramePr>
          <p:cNvPr id="117765" name="Object 4"/>
          <p:cNvGraphicFramePr>
            <a:graphicFrameLocks noChangeAspect="1"/>
          </p:cNvGraphicFramePr>
          <p:nvPr/>
        </p:nvGraphicFramePr>
        <p:xfrm>
          <a:off x="469900" y="9779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057" imgH="393529" progId="Equation.3">
                  <p:embed/>
                </p:oleObj>
              </mc:Choice>
              <mc:Fallback>
                <p:oleObj name="Equation" r:id="rId2" imgW="330057" imgH="393529" progId="Equation.3">
                  <p:embed/>
                  <p:pic>
                    <p:nvPicPr>
                      <p:cNvPr id="11776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9779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6" name="Text Box 5"/>
          <p:cNvSpPr txBox="1">
            <a:spLocks noChangeArrowheads="1"/>
          </p:cNvSpPr>
          <p:nvPr/>
        </p:nvSpPr>
        <p:spPr bwMode="auto">
          <a:xfrm>
            <a:off x="914400" y="914400"/>
            <a:ext cx="7137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buFontTx/>
              <a:buNone/>
            </a:pPr>
            <a:r>
              <a:rPr lang="en-US" altLang="x-none"/>
              <a:t>= { all strings without substring </a:t>
            </a:r>
            <a:r>
              <a:rPr lang="en-US" altLang="x-none">
                <a:solidFill>
                  <a:schemeClr val="tx1"/>
                </a:solidFill>
              </a:rPr>
              <a:t>00</a:t>
            </a:r>
            <a:r>
              <a:rPr lang="en-US" altLang="x-none"/>
              <a:t> } </a:t>
            </a:r>
          </a:p>
        </p:txBody>
      </p:sp>
      <p:graphicFrame>
        <p:nvGraphicFramePr>
          <p:cNvPr id="117767" name="Object 6"/>
          <p:cNvGraphicFramePr>
            <a:graphicFrameLocks noChangeAspect="1"/>
          </p:cNvGraphicFramePr>
          <p:nvPr/>
        </p:nvGraphicFramePr>
        <p:xfrm>
          <a:off x="1333500" y="2565400"/>
          <a:ext cx="4000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00500" imgH="571500" progId="Equation.3">
                  <p:embed/>
                </p:oleObj>
              </mc:Choice>
              <mc:Fallback>
                <p:oleObj name="Equation" r:id="rId4" imgW="4000500" imgH="571500" progId="Equation.3">
                  <p:embed/>
                  <p:pic>
                    <p:nvPicPr>
                      <p:cNvPr id="11776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2565400"/>
                        <a:ext cx="4000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8" name="Object 7"/>
          <p:cNvGraphicFramePr>
            <a:graphicFrameLocks noChangeAspect="1"/>
          </p:cNvGraphicFramePr>
          <p:nvPr/>
        </p:nvGraphicFramePr>
        <p:xfrm>
          <a:off x="1193800" y="3556000"/>
          <a:ext cx="68087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807200" imgH="571500" progId="Equation.3">
                  <p:embed/>
                </p:oleObj>
              </mc:Choice>
              <mc:Fallback>
                <p:oleObj name="Equation" r:id="rId6" imgW="6807200" imgH="571500" progId="Equation.3">
                  <p:embed/>
                  <p:pic>
                    <p:nvPicPr>
                      <p:cNvPr id="11776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3556000"/>
                        <a:ext cx="68087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9" name="Object 8"/>
          <p:cNvGraphicFramePr>
            <a:graphicFrameLocks noChangeAspect="1"/>
          </p:cNvGraphicFramePr>
          <p:nvPr/>
        </p:nvGraphicFramePr>
        <p:xfrm>
          <a:off x="285750" y="5156200"/>
          <a:ext cx="3390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90900" imgH="571500" progId="Equation.3">
                  <p:embed/>
                </p:oleObj>
              </mc:Choice>
              <mc:Fallback>
                <p:oleObj name="Equation" r:id="rId8" imgW="3390900" imgH="571500" progId="Equation.3">
                  <p:embed/>
                  <p:pic>
                    <p:nvPicPr>
                      <p:cNvPr id="11776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5156200"/>
                        <a:ext cx="3390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7770" name="Group 16"/>
          <p:cNvGrpSpPr>
            <a:grpSpLocks/>
          </p:cNvGrpSpPr>
          <p:nvPr/>
        </p:nvGrpSpPr>
        <p:grpSpPr bwMode="auto">
          <a:xfrm>
            <a:off x="3873500" y="4800600"/>
            <a:ext cx="5270500" cy="1773238"/>
            <a:chOff x="2496" y="3024"/>
            <a:chExt cx="3320" cy="1117"/>
          </a:xfrm>
        </p:grpSpPr>
        <p:sp>
          <p:nvSpPr>
            <p:cNvPr id="117771" name="AutoShape 10"/>
            <p:cNvSpPr>
              <a:spLocks noChangeArrowheads="1"/>
            </p:cNvSpPr>
            <p:nvPr/>
          </p:nvSpPr>
          <p:spPr bwMode="auto">
            <a:xfrm>
              <a:off x="2496" y="3264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>
                <a:buFontTx/>
                <a:buNone/>
              </a:pPr>
              <a:endParaRPr lang="x-none" altLang="x-none"/>
            </a:p>
          </p:txBody>
        </p:sp>
        <p:graphicFrame>
          <p:nvGraphicFramePr>
            <p:cNvPr id="117772" name="Object 11"/>
            <p:cNvGraphicFramePr>
              <a:graphicFrameLocks noChangeAspect="1"/>
            </p:cNvGraphicFramePr>
            <p:nvPr/>
          </p:nvGraphicFramePr>
          <p:xfrm>
            <a:off x="3504" y="3024"/>
            <a:ext cx="19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04668" imgH="571252" progId="Equation.3">
                    <p:embed/>
                  </p:oleObj>
                </mc:Choice>
                <mc:Fallback>
                  <p:oleObj name="Equation" r:id="rId10" imgW="304668" imgH="571252" progId="Equation.3">
                    <p:embed/>
                    <p:pic>
                      <p:nvPicPr>
                        <p:cNvPr id="117772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3024"/>
                          <a:ext cx="19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73" name="Object 12"/>
            <p:cNvGraphicFramePr>
              <a:graphicFrameLocks noChangeAspect="1"/>
            </p:cNvGraphicFramePr>
            <p:nvPr/>
          </p:nvGraphicFramePr>
          <p:xfrm>
            <a:off x="4560" y="3024"/>
            <a:ext cx="23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80835" imgH="571252" progId="Equation.3">
                    <p:embed/>
                  </p:oleObj>
                </mc:Choice>
                <mc:Fallback>
                  <p:oleObj name="Equation" r:id="rId12" imgW="380835" imgH="571252" progId="Equation.3">
                    <p:embed/>
                    <p:pic>
                      <p:nvPicPr>
                        <p:cNvPr id="11777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3024"/>
                          <a:ext cx="239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774" name="Text Box 13"/>
            <p:cNvSpPr txBox="1">
              <a:spLocks noChangeArrowheads="1"/>
            </p:cNvSpPr>
            <p:nvPr/>
          </p:nvSpPr>
          <p:spPr bwMode="auto">
            <a:xfrm>
              <a:off x="3888" y="3024"/>
              <a:ext cx="53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x-none"/>
                <a:t>and</a:t>
              </a:r>
            </a:p>
          </p:txBody>
        </p:sp>
        <p:sp>
          <p:nvSpPr>
            <p:cNvPr id="117775" name="Text Box 14"/>
            <p:cNvSpPr txBox="1">
              <a:spLocks noChangeArrowheads="1"/>
            </p:cNvSpPr>
            <p:nvPr/>
          </p:nvSpPr>
          <p:spPr bwMode="auto">
            <a:xfrm>
              <a:off x="3360" y="3408"/>
              <a:ext cx="2456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x-none"/>
                <a:t>are equivalent</a:t>
              </a:r>
            </a:p>
            <a:p>
              <a:pPr>
                <a:buFontTx/>
                <a:buNone/>
              </a:pPr>
              <a:r>
                <a:rPr lang="en-US" altLang="x-none"/>
                <a:t>regular expressions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x-none" sz="4400">
                <a:ea typeface="ＭＳ Ｐゴシック" charset="-128"/>
              </a:rPr>
              <a:t>Properties of </a:t>
            </a:r>
            <a:br>
              <a:rPr lang="en-US" altLang="x-none" sz="4400">
                <a:ea typeface="ＭＳ Ｐゴシック" charset="-128"/>
              </a:rPr>
            </a:br>
            <a:r>
              <a:rPr lang="en-US" altLang="x-none" sz="4400">
                <a:ea typeface="ＭＳ Ｐゴシック" charset="-128"/>
              </a:rPr>
              <a:t>Regular Languages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400">
                <a:solidFill>
                  <a:schemeClr val="tx1"/>
                </a:solidFill>
                <a:latin typeface="Times New Roman" charset="0"/>
              </a:rPr>
              <a:t>Costa Busch - LSU</a:t>
            </a:r>
          </a:p>
        </p:txBody>
      </p:sp>
      <p:sp>
        <p:nvSpPr>
          <p:cNvPr id="757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749514-BC29-914E-B2FF-9FFA0F98C40B}" type="slidenum">
              <a:rPr lang="en-US" altLang="x-none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x-none" sz="140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75779" name="Object 4"/>
          <p:cNvGraphicFramePr>
            <a:graphicFrameLocks noChangeAspect="1"/>
          </p:cNvGraphicFramePr>
          <p:nvPr/>
        </p:nvGraphicFramePr>
        <p:xfrm>
          <a:off x="4495800" y="152400"/>
          <a:ext cx="4302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1613" imgH="571252" progId="Equation.3">
                  <p:embed/>
                </p:oleObj>
              </mc:Choice>
              <mc:Fallback>
                <p:oleObj name="Equation" r:id="rId2" imgW="431613" imgH="571252" progId="Equation.3">
                  <p:embed/>
                  <p:pic>
                    <p:nvPicPr>
                      <p:cNvPr id="7577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52400"/>
                        <a:ext cx="4302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5"/>
          <p:cNvGraphicFramePr>
            <a:graphicFrameLocks noChangeAspect="1"/>
          </p:cNvGraphicFramePr>
          <p:nvPr/>
        </p:nvGraphicFramePr>
        <p:xfrm>
          <a:off x="6019800" y="152400"/>
          <a:ext cx="50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8000" imgH="571500" progId="Equation.3">
                  <p:embed/>
                </p:oleObj>
              </mc:Choice>
              <mc:Fallback>
                <p:oleObj name="Equation" r:id="rId4" imgW="508000" imgH="571500" progId="Equation.3">
                  <p:embed/>
                  <p:pic>
                    <p:nvPicPr>
                      <p:cNvPr id="7578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52400"/>
                        <a:ext cx="50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781" name="Group 22"/>
          <p:cNvGrpSpPr>
            <a:grpSpLocks/>
          </p:cNvGrpSpPr>
          <p:nvPr/>
        </p:nvGrpSpPr>
        <p:grpSpPr bwMode="auto">
          <a:xfrm>
            <a:off x="609600" y="2514600"/>
            <a:ext cx="4159250" cy="604838"/>
            <a:chOff x="384" y="1952"/>
            <a:chExt cx="2620" cy="381"/>
          </a:xfrm>
        </p:grpSpPr>
        <p:graphicFrame>
          <p:nvGraphicFramePr>
            <p:cNvPr id="75797" name="Object 7"/>
            <p:cNvGraphicFramePr>
              <a:graphicFrameLocks noChangeAspect="1"/>
            </p:cNvGraphicFramePr>
            <p:nvPr/>
          </p:nvGraphicFramePr>
          <p:xfrm>
            <a:off x="2420" y="1952"/>
            <a:ext cx="58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27100" imgH="571500" progId="Equation.3">
                    <p:embed/>
                  </p:oleObj>
                </mc:Choice>
                <mc:Fallback>
                  <p:oleObj name="Equation" r:id="rId6" imgW="927100" imgH="571500" progId="Equation.3">
                    <p:embed/>
                    <p:pic>
                      <p:nvPicPr>
                        <p:cNvPr id="7579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0" y="1952"/>
                          <a:ext cx="584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98" name="Text Box 11"/>
            <p:cNvSpPr txBox="1">
              <a:spLocks noChangeArrowheads="1"/>
            </p:cNvSpPr>
            <p:nvPr/>
          </p:nvSpPr>
          <p:spPr bwMode="auto">
            <a:xfrm>
              <a:off x="384" y="1968"/>
              <a:ext cx="186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x-none">
                  <a:solidFill>
                    <a:srgbClr val="FF0000"/>
                  </a:solidFill>
                </a:rPr>
                <a:t>Concatenation:</a:t>
              </a:r>
            </a:p>
          </p:txBody>
        </p:sp>
      </p:grpSp>
      <p:graphicFrame>
        <p:nvGraphicFramePr>
          <p:cNvPr id="75782" name="Object 8"/>
          <p:cNvGraphicFramePr>
            <a:graphicFrameLocks noChangeAspect="1"/>
          </p:cNvGraphicFramePr>
          <p:nvPr/>
        </p:nvGraphicFramePr>
        <p:xfrm>
          <a:off x="3733800" y="3429000"/>
          <a:ext cx="762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61669" imgH="571252" progId="Equation.3">
                  <p:embed/>
                </p:oleObj>
              </mc:Choice>
              <mc:Fallback>
                <p:oleObj name="Equation" r:id="rId8" imgW="761669" imgH="571252" progId="Equation.3">
                  <p:embed/>
                  <p:pic>
                    <p:nvPicPr>
                      <p:cNvPr id="7578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429000"/>
                        <a:ext cx="762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3" name="Text Box 12"/>
          <p:cNvSpPr txBox="1">
            <a:spLocks noChangeArrowheads="1"/>
          </p:cNvSpPr>
          <p:nvPr/>
        </p:nvSpPr>
        <p:spPr bwMode="auto">
          <a:xfrm>
            <a:off x="2286000" y="3378200"/>
            <a:ext cx="1184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buFontTx/>
              <a:buNone/>
            </a:pPr>
            <a:r>
              <a:rPr lang="en-US" altLang="x-none">
                <a:solidFill>
                  <a:srgbClr val="FF0000"/>
                </a:solidFill>
              </a:rPr>
              <a:t>Star:</a:t>
            </a:r>
          </a:p>
        </p:txBody>
      </p:sp>
      <p:grpSp>
        <p:nvGrpSpPr>
          <p:cNvPr id="75784" name="Group 27"/>
          <p:cNvGrpSpPr>
            <a:grpSpLocks/>
          </p:cNvGrpSpPr>
          <p:nvPr/>
        </p:nvGrpSpPr>
        <p:grpSpPr bwMode="auto">
          <a:xfrm>
            <a:off x="2133600" y="1676400"/>
            <a:ext cx="3117850" cy="590550"/>
            <a:chOff x="1388" y="1668"/>
            <a:chExt cx="1964" cy="372"/>
          </a:xfrm>
        </p:grpSpPr>
        <p:graphicFrame>
          <p:nvGraphicFramePr>
            <p:cNvPr id="75795" name="Object 6"/>
            <p:cNvGraphicFramePr>
              <a:graphicFrameLocks noChangeAspect="1"/>
            </p:cNvGraphicFramePr>
            <p:nvPr/>
          </p:nvGraphicFramePr>
          <p:xfrm>
            <a:off x="2400" y="1680"/>
            <a:ext cx="95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11300" imgH="571500" progId="Equation.3">
                    <p:embed/>
                  </p:oleObj>
                </mc:Choice>
                <mc:Fallback>
                  <p:oleObj name="Equation" r:id="rId10" imgW="1511300" imgH="571500" progId="Equation.3">
                    <p:embed/>
                    <p:pic>
                      <p:nvPicPr>
                        <p:cNvPr id="7579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680"/>
                          <a:ext cx="95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96" name="Text Box 10"/>
            <p:cNvSpPr txBox="1">
              <a:spLocks noChangeArrowheads="1"/>
            </p:cNvSpPr>
            <p:nvPr/>
          </p:nvSpPr>
          <p:spPr bwMode="auto">
            <a:xfrm>
              <a:off x="1388" y="1668"/>
              <a:ext cx="85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x-none">
                  <a:solidFill>
                    <a:srgbClr val="FF0000"/>
                  </a:solidFill>
                </a:rPr>
                <a:t>Union:</a:t>
              </a:r>
            </a:p>
          </p:txBody>
        </p:sp>
      </p:grpSp>
      <p:grpSp>
        <p:nvGrpSpPr>
          <p:cNvPr id="75785" name="Group 28"/>
          <p:cNvGrpSpPr>
            <a:grpSpLocks/>
          </p:cNvGrpSpPr>
          <p:nvPr/>
        </p:nvGrpSpPr>
        <p:grpSpPr bwMode="auto">
          <a:xfrm>
            <a:off x="5486400" y="1676400"/>
            <a:ext cx="3236913" cy="4876800"/>
            <a:chOff x="3504" y="1680"/>
            <a:chExt cx="1992" cy="2304"/>
          </a:xfrm>
        </p:grpSpPr>
        <p:sp>
          <p:nvSpPr>
            <p:cNvPr id="75793" name="AutoShape 9"/>
            <p:cNvSpPr>
              <a:spLocks/>
            </p:cNvSpPr>
            <p:nvPr/>
          </p:nvSpPr>
          <p:spPr bwMode="auto">
            <a:xfrm>
              <a:off x="3504" y="1680"/>
              <a:ext cx="336" cy="2304"/>
            </a:xfrm>
            <a:prstGeom prst="rightBrace">
              <a:avLst>
                <a:gd name="adj1" fmla="val 5714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>
                <a:buFontTx/>
                <a:buNone/>
              </a:pPr>
              <a:endParaRPr lang="x-none" altLang="x-none"/>
            </a:p>
          </p:txBody>
        </p:sp>
        <p:sp>
          <p:nvSpPr>
            <p:cNvPr id="75794" name="Text Box 13"/>
            <p:cNvSpPr txBox="1">
              <a:spLocks noChangeArrowheads="1"/>
            </p:cNvSpPr>
            <p:nvPr/>
          </p:nvSpPr>
          <p:spPr bwMode="auto">
            <a:xfrm>
              <a:off x="4032" y="2400"/>
              <a:ext cx="1464" cy="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x-none"/>
                <a:t>Are regular</a:t>
              </a:r>
            </a:p>
            <a:p>
              <a:pPr>
                <a:buFontTx/>
                <a:buNone/>
              </a:pPr>
              <a:r>
                <a:rPr lang="en-US" altLang="x-none"/>
                <a:t>Languages</a:t>
              </a:r>
            </a:p>
          </p:txBody>
        </p:sp>
      </p:grpSp>
      <p:sp>
        <p:nvSpPr>
          <p:cNvPr id="75786" name="Text Box 26"/>
          <p:cNvSpPr txBox="1">
            <a:spLocks noChangeArrowheads="1"/>
          </p:cNvSpPr>
          <p:nvPr/>
        </p:nvSpPr>
        <p:spPr bwMode="auto">
          <a:xfrm>
            <a:off x="152400" y="152400"/>
            <a:ext cx="661670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buFontTx/>
              <a:buNone/>
            </a:pPr>
            <a:r>
              <a:rPr lang="en-US" altLang="x-none"/>
              <a:t>For regular languages       and       </a:t>
            </a:r>
          </a:p>
          <a:p>
            <a:pPr>
              <a:buFontTx/>
              <a:buNone/>
            </a:pPr>
            <a:r>
              <a:rPr lang="en-US" altLang="x-none"/>
              <a:t>we will prove that:</a:t>
            </a:r>
          </a:p>
        </p:txBody>
      </p:sp>
      <p:graphicFrame>
        <p:nvGraphicFramePr>
          <p:cNvPr id="75787" name="Object 29"/>
          <p:cNvGraphicFramePr>
            <a:graphicFrameLocks noChangeAspect="1"/>
          </p:cNvGraphicFramePr>
          <p:nvPr/>
        </p:nvGraphicFramePr>
        <p:xfrm>
          <a:off x="3733800" y="5257800"/>
          <a:ext cx="482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82600" imgH="596900" progId="Equation.3">
                  <p:embed/>
                </p:oleObj>
              </mc:Choice>
              <mc:Fallback>
                <p:oleObj name="Equation" r:id="rId12" imgW="482600" imgH="596900" progId="Equation.3">
                  <p:embed/>
                  <p:pic>
                    <p:nvPicPr>
                      <p:cNvPr id="7578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257800"/>
                        <a:ext cx="482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8" name="Object 30"/>
          <p:cNvGraphicFramePr>
            <a:graphicFrameLocks noChangeAspect="1"/>
          </p:cNvGraphicFramePr>
          <p:nvPr/>
        </p:nvGraphicFramePr>
        <p:xfrm>
          <a:off x="3657600" y="60960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11300" imgH="571500" progId="Equation.3">
                  <p:embed/>
                </p:oleObj>
              </mc:Choice>
              <mc:Fallback>
                <p:oleObj name="Equation" r:id="rId14" imgW="1511300" imgH="571500" progId="Equation.3">
                  <p:embed/>
                  <p:pic>
                    <p:nvPicPr>
                      <p:cNvPr id="7578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96000"/>
                        <a:ext cx="1511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9" name="Text Box 32"/>
          <p:cNvSpPr txBox="1">
            <a:spLocks noChangeArrowheads="1"/>
          </p:cNvSpPr>
          <p:nvPr/>
        </p:nvSpPr>
        <p:spPr bwMode="auto">
          <a:xfrm>
            <a:off x="838200" y="5257800"/>
            <a:ext cx="2574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buFontTx/>
              <a:buNone/>
            </a:pPr>
            <a:r>
              <a:rPr lang="en-US" altLang="x-none">
                <a:solidFill>
                  <a:srgbClr val="FF0000"/>
                </a:solidFill>
              </a:rPr>
              <a:t>Complement:</a:t>
            </a:r>
          </a:p>
        </p:txBody>
      </p:sp>
      <p:sp>
        <p:nvSpPr>
          <p:cNvPr id="75790" name="Text Box 33"/>
          <p:cNvSpPr txBox="1">
            <a:spLocks noChangeArrowheads="1"/>
          </p:cNvSpPr>
          <p:nvPr/>
        </p:nvSpPr>
        <p:spPr bwMode="auto">
          <a:xfrm>
            <a:off x="762000" y="6019800"/>
            <a:ext cx="2714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buFontTx/>
              <a:buNone/>
            </a:pPr>
            <a:r>
              <a:rPr lang="en-US" altLang="x-none">
                <a:solidFill>
                  <a:srgbClr val="FF0000"/>
                </a:solidFill>
              </a:rPr>
              <a:t>Intersection:</a:t>
            </a:r>
          </a:p>
        </p:txBody>
      </p:sp>
      <p:graphicFrame>
        <p:nvGraphicFramePr>
          <p:cNvPr id="75791" name="Object 34"/>
          <p:cNvGraphicFramePr>
            <a:graphicFrameLocks noChangeAspect="1"/>
          </p:cNvGraphicFramePr>
          <p:nvPr/>
        </p:nvGraphicFramePr>
        <p:xfrm>
          <a:off x="3733800" y="4191000"/>
          <a:ext cx="723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23586" imgH="736280" progId="Equation.3">
                  <p:embed/>
                </p:oleObj>
              </mc:Choice>
              <mc:Fallback>
                <p:oleObj name="Equation" r:id="rId16" imgW="723586" imgH="736280" progId="Equation.3">
                  <p:embed/>
                  <p:pic>
                    <p:nvPicPr>
                      <p:cNvPr id="75791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191000"/>
                        <a:ext cx="7239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2" name="Text Box 35"/>
          <p:cNvSpPr txBox="1">
            <a:spLocks noChangeArrowheads="1"/>
          </p:cNvSpPr>
          <p:nvPr/>
        </p:nvSpPr>
        <p:spPr bwMode="auto">
          <a:xfrm>
            <a:off x="1644650" y="4260850"/>
            <a:ext cx="1917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buFontTx/>
              <a:buNone/>
            </a:pPr>
            <a:r>
              <a:rPr lang="en-US" altLang="x-none">
                <a:solidFill>
                  <a:srgbClr val="FF0000"/>
                </a:solidFill>
              </a:rPr>
              <a:t>Reversal: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400">
                <a:solidFill>
                  <a:schemeClr val="tx1"/>
                </a:solidFill>
                <a:latin typeface="Times New Roman" charset="0"/>
              </a:rPr>
              <a:t>Costa Busch - LSU</a:t>
            </a:r>
          </a:p>
        </p:txBody>
      </p:sp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53B1E6-EAFE-124E-B32C-52EC3426522F}" type="slidenum">
              <a:rPr lang="en-US" altLang="x-none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x-none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6803" name="Text Box 12"/>
          <p:cNvSpPr txBox="1">
            <a:spLocks noChangeArrowheads="1"/>
          </p:cNvSpPr>
          <p:nvPr/>
        </p:nvSpPr>
        <p:spPr bwMode="auto">
          <a:xfrm>
            <a:off x="76200" y="228600"/>
            <a:ext cx="8793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buFontTx/>
              <a:buNone/>
            </a:pPr>
            <a:r>
              <a:rPr lang="en-US" altLang="x-none">
                <a:solidFill>
                  <a:srgbClr val="009900"/>
                </a:solidFill>
              </a:rPr>
              <a:t>We say:</a:t>
            </a:r>
            <a:r>
              <a:rPr lang="en-US" altLang="x-none"/>
              <a:t> Regular languages are </a:t>
            </a:r>
            <a:r>
              <a:rPr lang="en-US" altLang="x-none" sz="3600" b="1">
                <a:solidFill>
                  <a:srgbClr val="FF0000"/>
                </a:solidFill>
              </a:rPr>
              <a:t>closed under</a:t>
            </a:r>
          </a:p>
        </p:txBody>
      </p:sp>
      <p:grpSp>
        <p:nvGrpSpPr>
          <p:cNvPr id="76804" name="Group 45"/>
          <p:cNvGrpSpPr>
            <a:grpSpLocks/>
          </p:cNvGrpSpPr>
          <p:nvPr/>
        </p:nvGrpSpPr>
        <p:grpSpPr bwMode="auto">
          <a:xfrm>
            <a:off x="609600" y="2514600"/>
            <a:ext cx="4159250" cy="604838"/>
            <a:chOff x="384" y="1952"/>
            <a:chExt cx="2620" cy="381"/>
          </a:xfrm>
        </p:grpSpPr>
        <p:graphicFrame>
          <p:nvGraphicFramePr>
            <p:cNvPr id="76816" name="Object 46"/>
            <p:cNvGraphicFramePr>
              <a:graphicFrameLocks noChangeAspect="1"/>
            </p:cNvGraphicFramePr>
            <p:nvPr/>
          </p:nvGraphicFramePr>
          <p:xfrm>
            <a:off x="2420" y="1952"/>
            <a:ext cx="58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27100" imgH="571500" progId="Equation.3">
                    <p:embed/>
                  </p:oleObj>
                </mc:Choice>
                <mc:Fallback>
                  <p:oleObj name="Equation" r:id="rId2" imgW="927100" imgH="571500" progId="Equation.3">
                    <p:embed/>
                    <p:pic>
                      <p:nvPicPr>
                        <p:cNvPr id="76816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0" y="1952"/>
                          <a:ext cx="584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17" name="Text Box 47"/>
            <p:cNvSpPr txBox="1">
              <a:spLocks noChangeArrowheads="1"/>
            </p:cNvSpPr>
            <p:nvPr/>
          </p:nvSpPr>
          <p:spPr bwMode="auto">
            <a:xfrm>
              <a:off x="384" y="1968"/>
              <a:ext cx="186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x-none">
                  <a:solidFill>
                    <a:srgbClr val="FF0000"/>
                  </a:solidFill>
                </a:rPr>
                <a:t>Concatenation:</a:t>
              </a:r>
            </a:p>
          </p:txBody>
        </p:sp>
      </p:grpSp>
      <p:graphicFrame>
        <p:nvGraphicFramePr>
          <p:cNvPr id="76805" name="Object 48"/>
          <p:cNvGraphicFramePr>
            <a:graphicFrameLocks noChangeAspect="1"/>
          </p:cNvGraphicFramePr>
          <p:nvPr/>
        </p:nvGraphicFramePr>
        <p:xfrm>
          <a:off x="3733800" y="3429000"/>
          <a:ext cx="762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1669" imgH="571252" progId="Equation.3">
                  <p:embed/>
                </p:oleObj>
              </mc:Choice>
              <mc:Fallback>
                <p:oleObj name="Equation" r:id="rId4" imgW="761669" imgH="571252" progId="Equation.3">
                  <p:embed/>
                  <p:pic>
                    <p:nvPicPr>
                      <p:cNvPr id="76805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429000"/>
                        <a:ext cx="762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6" name="Text Box 49"/>
          <p:cNvSpPr txBox="1">
            <a:spLocks noChangeArrowheads="1"/>
          </p:cNvSpPr>
          <p:nvPr/>
        </p:nvSpPr>
        <p:spPr bwMode="auto">
          <a:xfrm>
            <a:off x="2286000" y="3378200"/>
            <a:ext cx="1184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buFontTx/>
              <a:buNone/>
            </a:pPr>
            <a:r>
              <a:rPr lang="en-US" altLang="x-none">
                <a:solidFill>
                  <a:srgbClr val="FF0000"/>
                </a:solidFill>
              </a:rPr>
              <a:t>Star:</a:t>
            </a:r>
          </a:p>
        </p:txBody>
      </p:sp>
      <p:grpSp>
        <p:nvGrpSpPr>
          <p:cNvPr id="76807" name="Group 50"/>
          <p:cNvGrpSpPr>
            <a:grpSpLocks/>
          </p:cNvGrpSpPr>
          <p:nvPr/>
        </p:nvGrpSpPr>
        <p:grpSpPr bwMode="auto">
          <a:xfrm>
            <a:off x="2133600" y="1676400"/>
            <a:ext cx="3117850" cy="590550"/>
            <a:chOff x="1388" y="1668"/>
            <a:chExt cx="1964" cy="372"/>
          </a:xfrm>
        </p:grpSpPr>
        <p:graphicFrame>
          <p:nvGraphicFramePr>
            <p:cNvPr id="76814" name="Object 51"/>
            <p:cNvGraphicFramePr>
              <a:graphicFrameLocks noChangeAspect="1"/>
            </p:cNvGraphicFramePr>
            <p:nvPr/>
          </p:nvGraphicFramePr>
          <p:xfrm>
            <a:off x="2400" y="1680"/>
            <a:ext cx="95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11300" imgH="571500" progId="Equation.3">
                    <p:embed/>
                  </p:oleObj>
                </mc:Choice>
                <mc:Fallback>
                  <p:oleObj name="Equation" r:id="rId6" imgW="1511300" imgH="571500" progId="Equation.3">
                    <p:embed/>
                    <p:pic>
                      <p:nvPicPr>
                        <p:cNvPr id="76814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680"/>
                          <a:ext cx="95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15" name="Text Box 52"/>
            <p:cNvSpPr txBox="1">
              <a:spLocks noChangeArrowheads="1"/>
            </p:cNvSpPr>
            <p:nvPr/>
          </p:nvSpPr>
          <p:spPr bwMode="auto">
            <a:xfrm>
              <a:off x="1388" y="1668"/>
              <a:ext cx="85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charset="0"/>
                  <a:ea typeface="ＭＳ Ｐゴシック" charset="-128"/>
                </a:defRPr>
              </a:lvl9pPr>
            </a:lstStyle>
            <a:p>
              <a:pPr>
                <a:buFontTx/>
                <a:buNone/>
              </a:pPr>
              <a:r>
                <a:rPr lang="en-US" altLang="x-none">
                  <a:solidFill>
                    <a:srgbClr val="FF0000"/>
                  </a:solidFill>
                </a:rPr>
                <a:t>Union:</a:t>
              </a:r>
            </a:p>
          </p:txBody>
        </p:sp>
      </p:grpSp>
      <p:graphicFrame>
        <p:nvGraphicFramePr>
          <p:cNvPr id="76808" name="Object 53"/>
          <p:cNvGraphicFramePr>
            <a:graphicFrameLocks noChangeAspect="1"/>
          </p:cNvGraphicFramePr>
          <p:nvPr/>
        </p:nvGraphicFramePr>
        <p:xfrm>
          <a:off x="3733800" y="5257800"/>
          <a:ext cx="482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2600" imgH="596900" progId="Equation.3">
                  <p:embed/>
                </p:oleObj>
              </mc:Choice>
              <mc:Fallback>
                <p:oleObj name="Equation" r:id="rId8" imgW="482600" imgH="596900" progId="Equation.3">
                  <p:embed/>
                  <p:pic>
                    <p:nvPicPr>
                      <p:cNvPr id="76808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257800"/>
                        <a:ext cx="482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9" name="Object 54"/>
          <p:cNvGraphicFramePr>
            <a:graphicFrameLocks noChangeAspect="1"/>
          </p:cNvGraphicFramePr>
          <p:nvPr/>
        </p:nvGraphicFramePr>
        <p:xfrm>
          <a:off x="3657600" y="60960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11300" imgH="571500" progId="Equation.3">
                  <p:embed/>
                </p:oleObj>
              </mc:Choice>
              <mc:Fallback>
                <p:oleObj name="Equation" r:id="rId10" imgW="1511300" imgH="571500" progId="Equation.3">
                  <p:embed/>
                  <p:pic>
                    <p:nvPicPr>
                      <p:cNvPr id="76809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96000"/>
                        <a:ext cx="1511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0" name="Text Box 55"/>
          <p:cNvSpPr txBox="1">
            <a:spLocks noChangeArrowheads="1"/>
          </p:cNvSpPr>
          <p:nvPr/>
        </p:nvSpPr>
        <p:spPr bwMode="auto">
          <a:xfrm>
            <a:off x="838200" y="5257800"/>
            <a:ext cx="2574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buFontTx/>
              <a:buNone/>
            </a:pPr>
            <a:r>
              <a:rPr lang="en-US" altLang="x-none">
                <a:solidFill>
                  <a:srgbClr val="FF0000"/>
                </a:solidFill>
              </a:rPr>
              <a:t>Complement:</a:t>
            </a:r>
          </a:p>
        </p:txBody>
      </p:sp>
      <p:sp>
        <p:nvSpPr>
          <p:cNvPr id="76811" name="Text Box 56"/>
          <p:cNvSpPr txBox="1">
            <a:spLocks noChangeArrowheads="1"/>
          </p:cNvSpPr>
          <p:nvPr/>
        </p:nvSpPr>
        <p:spPr bwMode="auto">
          <a:xfrm>
            <a:off x="762000" y="6019800"/>
            <a:ext cx="2714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buFontTx/>
              <a:buNone/>
            </a:pPr>
            <a:r>
              <a:rPr lang="en-US" altLang="x-none">
                <a:solidFill>
                  <a:srgbClr val="FF0000"/>
                </a:solidFill>
              </a:rPr>
              <a:t>Intersection:</a:t>
            </a:r>
          </a:p>
        </p:txBody>
      </p:sp>
      <p:graphicFrame>
        <p:nvGraphicFramePr>
          <p:cNvPr id="76812" name="Object 57"/>
          <p:cNvGraphicFramePr>
            <a:graphicFrameLocks noChangeAspect="1"/>
          </p:cNvGraphicFramePr>
          <p:nvPr/>
        </p:nvGraphicFramePr>
        <p:xfrm>
          <a:off x="3733800" y="4191000"/>
          <a:ext cx="723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23586" imgH="736280" progId="Equation.3">
                  <p:embed/>
                </p:oleObj>
              </mc:Choice>
              <mc:Fallback>
                <p:oleObj name="Equation" r:id="rId12" imgW="723586" imgH="736280" progId="Equation.3">
                  <p:embed/>
                  <p:pic>
                    <p:nvPicPr>
                      <p:cNvPr id="76812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191000"/>
                        <a:ext cx="7239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3" name="Text Box 58"/>
          <p:cNvSpPr txBox="1">
            <a:spLocks noChangeArrowheads="1"/>
          </p:cNvSpPr>
          <p:nvPr/>
        </p:nvSpPr>
        <p:spPr bwMode="auto">
          <a:xfrm>
            <a:off x="1644650" y="4260850"/>
            <a:ext cx="1917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buFontTx/>
              <a:buNone/>
            </a:pPr>
            <a:r>
              <a:rPr lang="en-US" altLang="x-none">
                <a:solidFill>
                  <a:srgbClr val="FF0000"/>
                </a:solidFill>
              </a:rPr>
              <a:t>Reversal: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b="1" u="sng" dirty="0">
                <a:latin typeface="Times" charset="0"/>
                <a:ea typeface="Times" charset="0"/>
                <a:cs typeface="Times" charset="0"/>
              </a:rPr>
              <a:t>Formal Languages</a:t>
            </a:r>
          </a:p>
        </p:txBody>
      </p:sp>
      <p:sp>
        <p:nvSpPr>
          <p:cNvPr id="2252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sz="26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Language:</a:t>
            </a:r>
            <a:r>
              <a:rPr lang="en-US" altLang="x-none" sz="2600" dirty="0">
                <a:latin typeface="Times" charset="0"/>
                <a:ea typeface="Times" charset="0"/>
                <a:cs typeface="Times" charset="0"/>
              </a:rPr>
              <a:t> a possibly infinite set of </a:t>
            </a:r>
            <a:r>
              <a:rPr lang="en-US" altLang="x-none" sz="26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finite-length strings</a:t>
            </a:r>
            <a:r>
              <a:rPr lang="en-US" altLang="x-none" sz="2600" dirty="0">
                <a:latin typeface="Times" charset="0"/>
                <a:ea typeface="Times" charset="0"/>
                <a:cs typeface="Times" charset="0"/>
              </a:rPr>
              <a:t> over a finite </a:t>
            </a:r>
            <a:r>
              <a:rPr lang="en-US" altLang="x-none" sz="26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alphabet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sz="2600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6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String:</a:t>
            </a:r>
            <a:r>
              <a:rPr lang="en-US" altLang="x-none" sz="2600" dirty="0">
                <a:latin typeface="Times" charset="0"/>
                <a:ea typeface="Times" charset="0"/>
                <a:cs typeface="Times" charset="0"/>
              </a:rPr>
              <a:t>  a sequence (concatenation) of symbols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600" dirty="0">
                <a:latin typeface="Times" charset="0"/>
                <a:ea typeface="Times" charset="0"/>
                <a:cs typeface="Times" charset="0"/>
              </a:rPr>
              <a:t>			from the alphabet of the language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sz="2600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6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Alphabet:</a:t>
            </a:r>
            <a:r>
              <a:rPr lang="en-US" altLang="x-none" sz="2600" dirty="0">
                <a:latin typeface="Times" charset="0"/>
                <a:ea typeface="Times" charset="0"/>
                <a:cs typeface="Times" charset="0"/>
              </a:rPr>
              <a:t>  Finite set of symbols/characters, e.g., </a:t>
            </a:r>
            <a:r>
              <a:rPr lang="en-US" altLang="x-none" sz="2600" dirty="0" err="1">
                <a:latin typeface="Times" charset="0"/>
                <a:ea typeface="Times" charset="0"/>
                <a:cs typeface="Times" charset="0"/>
              </a:rPr>
              <a:t>Σ</a:t>
            </a:r>
            <a:r>
              <a:rPr lang="en-US" altLang="x-none" sz="2600" dirty="0">
                <a:latin typeface="Times" charset="0"/>
                <a:ea typeface="Times" charset="0"/>
                <a:cs typeface="Times" charset="0"/>
              </a:rPr>
              <a:t> = {</a:t>
            </a:r>
            <a:r>
              <a:rPr lang="en-US" altLang="x-none" sz="2600" dirty="0" err="1">
                <a:latin typeface="Times" charset="0"/>
                <a:ea typeface="Times" charset="0"/>
                <a:cs typeface="Times" charset="0"/>
              </a:rPr>
              <a:t>a,b</a:t>
            </a:r>
            <a:r>
              <a:rPr lang="en-US" altLang="x-none" sz="2600" dirty="0">
                <a:latin typeface="Times" charset="0"/>
                <a:ea typeface="Times" charset="0"/>
                <a:cs typeface="Times" charset="0"/>
              </a:rPr>
              <a:t>,…,z} or {0,1}</a:t>
            </a:r>
            <a:br>
              <a:rPr lang="en-US" altLang="x-none" sz="2600" dirty="0">
                <a:latin typeface="Times" charset="0"/>
                <a:ea typeface="Times" charset="0"/>
                <a:cs typeface="Times" charset="0"/>
              </a:rPr>
            </a:br>
            <a:endParaRPr lang="en-US" altLang="x-none" sz="2600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600" dirty="0">
                <a:latin typeface="Times" charset="0"/>
                <a:ea typeface="Times" charset="0"/>
                <a:cs typeface="Times" charset="0"/>
              </a:rPr>
              <a:t>Example: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600" dirty="0">
                <a:latin typeface="Times" charset="0"/>
                <a:ea typeface="Times" charset="0"/>
                <a:cs typeface="Times" charset="0"/>
              </a:rPr>
              <a:t>	    Alphabet: </a:t>
            </a:r>
            <a:r>
              <a:rPr lang="en-US" altLang="x-none" sz="2600" dirty="0" err="1">
                <a:latin typeface="Times" charset="0"/>
                <a:ea typeface="Times" charset="0"/>
                <a:cs typeface="Times" charset="0"/>
              </a:rPr>
              <a:t>Σ</a:t>
            </a:r>
            <a:r>
              <a:rPr lang="en-US" altLang="x-none" sz="2600" dirty="0">
                <a:latin typeface="Times" charset="0"/>
                <a:ea typeface="Times" charset="0"/>
                <a:cs typeface="Times" charset="0"/>
              </a:rPr>
              <a:t> = {</a:t>
            </a:r>
            <a:r>
              <a:rPr lang="en-US" altLang="x-none" sz="2600" dirty="0" err="1">
                <a:latin typeface="Times" charset="0"/>
                <a:ea typeface="Times" charset="0"/>
                <a:cs typeface="Times" charset="0"/>
              </a:rPr>
              <a:t>a,b</a:t>
            </a:r>
            <a:r>
              <a:rPr lang="en-US" altLang="x-none" sz="2600" dirty="0">
                <a:latin typeface="Times" charset="0"/>
                <a:ea typeface="Times" charset="0"/>
                <a:cs typeface="Times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600" dirty="0">
                <a:latin typeface="Times" charset="0"/>
                <a:ea typeface="Times" charset="0"/>
                <a:cs typeface="Times" charset="0"/>
              </a:rPr>
              <a:t>       Strings: </a:t>
            </a:r>
            <a:r>
              <a:rPr lang="en-US" altLang="x-none" sz="2600" dirty="0" err="1">
                <a:solidFill>
                  <a:srgbClr val="009900"/>
                </a:solidFill>
                <a:latin typeface="Times" charset="0"/>
                <a:ea typeface="Times" charset="0"/>
                <a:cs typeface="Times" charset="0"/>
              </a:rPr>
              <a:t>ε</a:t>
            </a:r>
            <a:r>
              <a:rPr lang="en-US" altLang="x-none" sz="2600" dirty="0">
                <a:solidFill>
                  <a:srgbClr val="009900"/>
                </a:solidFill>
                <a:latin typeface="Times" charset="0"/>
                <a:ea typeface="Times" charset="0"/>
                <a:cs typeface="Times" charset="0"/>
              </a:rPr>
              <a:t>, a, b, </a:t>
            </a:r>
            <a:r>
              <a:rPr lang="en-US" altLang="x-none" sz="2600" dirty="0" err="1">
                <a:solidFill>
                  <a:srgbClr val="009900"/>
                </a:solidFill>
                <a:latin typeface="Times" charset="0"/>
                <a:ea typeface="Times" charset="0"/>
                <a:cs typeface="Times" charset="0"/>
              </a:rPr>
              <a:t>aaa</a:t>
            </a:r>
            <a:r>
              <a:rPr lang="en-US" altLang="x-none" sz="2600" dirty="0">
                <a:solidFill>
                  <a:srgbClr val="009900"/>
                </a:solidFill>
                <a:latin typeface="Times" charset="0"/>
                <a:ea typeface="Times" charset="0"/>
                <a:cs typeface="Times" charset="0"/>
              </a:rPr>
              <a:t>, </a:t>
            </a:r>
            <a:r>
              <a:rPr lang="en-US" altLang="x-none" sz="2600" dirty="0" err="1">
                <a:solidFill>
                  <a:srgbClr val="009900"/>
                </a:solidFill>
                <a:latin typeface="Times" charset="0"/>
                <a:ea typeface="Times" charset="0"/>
                <a:cs typeface="Times" charset="0"/>
              </a:rPr>
              <a:t>ababa</a:t>
            </a:r>
            <a:r>
              <a:rPr lang="en-US" altLang="x-none" sz="2600" dirty="0">
                <a:solidFill>
                  <a:srgbClr val="009900"/>
                </a:solidFill>
                <a:latin typeface="Times" charset="0"/>
                <a:ea typeface="Times" charset="0"/>
                <a:cs typeface="Times" charset="0"/>
              </a:rPr>
              <a:t>, </a:t>
            </a:r>
            <a:r>
              <a:rPr lang="en-US" altLang="x-none" sz="2600" dirty="0" err="1">
                <a:solidFill>
                  <a:srgbClr val="009900"/>
                </a:solidFill>
                <a:latin typeface="Times" charset="0"/>
                <a:ea typeface="Times" charset="0"/>
                <a:cs typeface="Times" charset="0"/>
              </a:rPr>
              <a:t>abbb</a:t>
            </a:r>
            <a:r>
              <a:rPr lang="en-US" altLang="x-none" sz="2600" dirty="0">
                <a:solidFill>
                  <a:srgbClr val="009900"/>
                </a:solidFill>
                <a:latin typeface="Times" charset="0"/>
                <a:ea typeface="Times" charset="0"/>
                <a:cs typeface="Times" charset="0"/>
              </a:rPr>
              <a:t>,….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6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rPr>
              <a:t>	    We represent the set of all strings over </a:t>
            </a:r>
            <a:r>
              <a:rPr lang="en-US" altLang="x-none" sz="2600" dirty="0" err="1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rPr>
              <a:t>Σ</a:t>
            </a:r>
            <a:r>
              <a:rPr lang="en-US" altLang="x-none" sz="26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rPr>
              <a:t> as </a:t>
            </a:r>
            <a:r>
              <a:rPr lang="en-US" altLang="x-none" sz="2600" dirty="0" err="1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rPr>
              <a:t>Σ</a:t>
            </a:r>
            <a:r>
              <a:rPr lang="en-US" altLang="x-none" sz="26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rPr>
              <a:t>*</a:t>
            </a:r>
            <a:endParaRPr lang="en-US" altLang="x-none" sz="2600" dirty="0">
              <a:solidFill>
                <a:srgbClr val="009900"/>
              </a:solidFill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600" dirty="0">
                <a:latin typeface="Times" charset="0"/>
                <a:ea typeface="Times" charset="0"/>
                <a:cs typeface="Times" charset="0"/>
              </a:rPr>
              <a:t>        Language: </a:t>
            </a:r>
            <a:r>
              <a:rPr lang="en-US" altLang="x-none" sz="2600" dirty="0">
                <a:solidFill>
                  <a:srgbClr val="009900"/>
                </a:solidFill>
                <a:latin typeface="Times" charset="0"/>
                <a:ea typeface="Times" charset="0"/>
                <a:cs typeface="Times" charset="0"/>
              </a:rPr>
              <a:t>A subset of strings of </a:t>
            </a:r>
            <a:r>
              <a:rPr lang="en-US" altLang="x-none" sz="2600" dirty="0" err="1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rPr>
              <a:t>Σ</a:t>
            </a:r>
            <a:r>
              <a:rPr lang="en-US" altLang="x-none" sz="26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rPr>
              <a:t>*</a:t>
            </a:r>
            <a:endParaRPr lang="en-US" altLang="x-none" sz="2600" dirty="0">
              <a:solidFill>
                <a:srgbClr val="0099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 Busch - LSU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b="1" u="sng" dirty="0">
                <a:latin typeface="Times" charset="0"/>
                <a:ea typeface="Times" charset="0"/>
                <a:cs typeface="Times" charset="0"/>
              </a:rPr>
              <a:t>More Examples of Formal Languages</a:t>
            </a:r>
          </a:p>
        </p:txBody>
      </p:sp>
      <p:sp>
        <p:nvSpPr>
          <p:cNvPr id="2355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x-none" sz="3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rPr>
              <a:t>The language over </a:t>
            </a:r>
            <a:r>
              <a:rPr lang="en-US" altLang="x-none" sz="3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unary alphabet {a}: {</a:t>
            </a:r>
            <a:r>
              <a:rPr lang="en-US" altLang="x-none" sz="3000" dirty="0" err="1">
                <a:solidFill>
                  <a:srgbClr val="009900"/>
                </a:solidFill>
                <a:latin typeface="Times" charset="0"/>
                <a:ea typeface="Times" charset="0"/>
                <a:cs typeface="Times" charset="0"/>
              </a:rPr>
              <a:t>ε</a:t>
            </a:r>
            <a:r>
              <a:rPr lang="en-US" altLang="x-none" sz="3000" dirty="0">
                <a:solidFill>
                  <a:srgbClr val="009900"/>
                </a:solidFill>
                <a:latin typeface="Times" charset="0"/>
                <a:ea typeface="Times" charset="0"/>
                <a:cs typeface="Times" charset="0"/>
              </a:rPr>
              <a:t>, a, aa, </a:t>
            </a:r>
            <a:r>
              <a:rPr lang="en-US" altLang="x-none" sz="3000" dirty="0" err="1">
                <a:solidFill>
                  <a:srgbClr val="009900"/>
                </a:solidFill>
                <a:latin typeface="Times" charset="0"/>
                <a:ea typeface="Times" charset="0"/>
                <a:cs typeface="Times" charset="0"/>
              </a:rPr>
              <a:t>aaa</a:t>
            </a:r>
            <a:r>
              <a:rPr lang="en-US" altLang="x-none" sz="3000" dirty="0">
                <a:solidFill>
                  <a:srgbClr val="009900"/>
                </a:solidFill>
                <a:latin typeface="Times" charset="0"/>
                <a:ea typeface="Times" charset="0"/>
                <a:cs typeface="Times" charset="0"/>
              </a:rPr>
              <a:t>,…</a:t>
            </a:r>
            <a:r>
              <a:rPr lang="en-US" altLang="x-none" sz="3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x-none" sz="3000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80000"/>
              </a:lnSpc>
            </a:pPr>
            <a:r>
              <a:rPr lang="en-US" altLang="x-none" sz="3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rPr>
              <a:t>Finite Languages: The cardinality of such language is a finite number, e.g., The set of all numbers less than 100</a:t>
            </a:r>
          </a:p>
          <a:p>
            <a:pPr>
              <a:lnSpc>
                <a:spcPct val="80000"/>
              </a:lnSpc>
            </a:pPr>
            <a:endParaRPr lang="en-US" altLang="x-none" sz="3000" dirty="0">
              <a:solidFill>
                <a:srgbClr val="0000FF"/>
              </a:solidFill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80000"/>
              </a:lnSpc>
            </a:pPr>
            <a:r>
              <a:rPr lang="en-US" altLang="x-none" sz="3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rPr>
              <a:t>Most languages we study have infinite cardinality: e.g., the set of even numbers</a:t>
            </a:r>
          </a:p>
          <a:p>
            <a:pPr>
              <a:lnSpc>
                <a:spcPct val="80000"/>
              </a:lnSpc>
            </a:pPr>
            <a:endParaRPr lang="en-US" altLang="x-none" sz="3000" dirty="0">
              <a:solidFill>
                <a:srgbClr val="0000FF"/>
              </a:solidFill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80000"/>
              </a:lnSpc>
            </a:pPr>
            <a:r>
              <a:rPr lang="en-US" altLang="x-none" sz="3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rPr>
              <a:t>We will study classes of formal languages such as regular, context-free and Turing-complete languages that are crucial for understanding computability theory</a:t>
            </a:r>
            <a:endParaRPr lang="en-US" altLang="x-none" sz="3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 Busch - LSU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5"/>
          <p:cNvSpPr txBox="1">
            <a:spLocks noChangeArrowheads="1"/>
          </p:cNvSpPr>
          <p:nvPr/>
        </p:nvSpPr>
        <p:spPr bwMode="auto">
          <a:xfrm>
            <a:off x="0" y="762000"/>
            <a:ext cx="914400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>
              <a:buFontTx/>
              <a:buNone/>
            </a:pPr>
            <a:r>
              <a:rPr lang="en-US" altLang="x-none" sz="2400"/>
              <a:t>Consider a binary alphabet </a:t>
            </a:r>
            <a:r>
              <a:rPr lang="en-US" altLang="x-none" sz="2400">
                <a:latin typeface="Lucida Grande" charset="0"/>
              </a:rPr>
              <a:t>Σ</a:t>
            </a:r>
            <a:r>
              <a:rPr lang="en-US" altLang="x-none" sz="2400"/>
              <a:t> = {a,b}</a:t>
            </a:r>
          </a:p>
          <a:p>
            <a:pPr>
              <a:buFontTx/>
              <a:buNone/>
            </a:pPr>
            <a:endParaRPr lang="en-US" altLang="x-none" sz="2400"/>
          </a:p>
          <a:p>
            <a:pPr>
              <a:buFontTx/>
              <a:buNone/>
            </a:pPr>
            <a:r>
              <a:rPr lang="en-US" altLang="x-none" sz="2400"/>
              <a:t> </a:t>
            </a:r>
          </a:p>
        </p:txBody>
      </p:sp>
      <p:sp>
        <p:nvSpPr>
          <p:cNvPr id="2457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x-none" sz="2800" b="1" u="sng" dirty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Typical Operations on Strings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911403"/>
              </p:ext>
            </p:extLst>
          </p:nvPr>
        </p:nvGraphicFramePr>
        <p:xfrm>
          <a:off x="381000" y="1371600"/>
          <a:ext cx="8382000" cy="4800600"/>
        </p:xfrm>
        <a:graphic>
          <a:graphicData uri="http://schemas.openxmlformats.org/drawingml/2006/table">
            <a:tbl>
              <a:tblPr/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2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Operation name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Properties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Example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Concatenation(s1,s2)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Non-commutative,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associative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a.b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≠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b.a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a.(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b.c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) = (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a.b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).c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Lucida Grande" charset="0"/>
                          <a:ea typeface="ＭＳ Ｐゴシック" charset="-128"/>
                        </a:rPr>
                        <a:t>ε.a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Lucida Grande" charset="0"/>
                          <a:ea typeface="ＭＳ Ｐゴシック" charset="-128"/>
                        </a:rPr>
                        <a:t> = a. ε = a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mic Sans MS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Prefix(s1)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(Similarly define suffix)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Returns the prefix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ab is a prefix of abba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mic Sans MS" charset="0"/>
                          <a:ea typeface="ＭＳ Ｐゴシック" charset="-128"/>
                        </a:rPr>
                        <a:t>ba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mic Sans MS" charset="0"/>
                          <a:ea typeface="ＭＳ Ｐゴシック" charset="-128"/>
                        </a:rPr>
                        <a:t> is a suffix of abba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Reverse(s1)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Reverse(Reverse(S)) = 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Reverse of ab is ba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2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Length(s1)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Computes the number of chars in a string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Length(ab) =2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mic Sans MS" charset="0"/>
                          <a:ea typeface="ＭＳ Ｐゴシック" charset="-128"/>
                        </a:rPr>
                        <a:t>Length(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Lucida Grande" charset="0"/>
                          <a:ea typeface="ＭＳ Ｐゴシック" charset="-128"/>
                        </a:rPr>
                        <a:t>ε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mic Sans MS" charset="0"/>
                          <a:ea typeface="ＭＳ Ｐゴシック" charset="-128"/>
                        </a:rPr>
                        <a:t>) = 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 Busch - LSU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x-none" sz="2800" b="1" u="sng" dirty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Typical Operations on Languages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81000" y="990600"/>
          <a:ext cx="8382000" cy="4572000"/>
        </p:xfrm>
        <a:graphic>
          <a:graphicData uri="http://schemas.openxmlformats.org/drawingml/2006/table">
            <a:tbl>
              <a:tblPr/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2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Operation name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Properties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Representation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Union(L1, L2)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Set union of the corresponding sets of strings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L1 U L2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Intersection(L1, L2)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Set intersection of the corresponding sets of strings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L1    L2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Difference(L1,L2)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Set difference of the corresponding sets of strings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L1 – L2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2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Complement(L1)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Set complement of L1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Σ* - L1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628" name="Object 2"/>
          <p:cNvGraphicFramePr>
            <a:graphicFrameLocks noChangeAspect="1"/>
          </p:cNvGraphicFramePr>
          <p:nvPr/>
        </p:nvGraphicFramePr>
        <p:xfrm>
          <a:off x="6324600" y="2971800"/>
          <a:ext cx="2286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400" imgH="190500" progId="Equation.3">
                  <p:embed/>
                </p:oleObj>
              </mc:Choice>
              <mc:Fallback>
                <p:oleObj name="Equation" r:id="rId2" imgW="152400" imgH="190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971800"/>
                        <a:ext cx="22860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 Busch - LSU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x-none" sz="2800" b="1" u="sng" dirty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Typical Operations on Languages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330907"/>
              </p:ext>
            </p:extLst>
          </p:nvPr>
        </p:nvGraphicFramePr>
        <p:xfrm>
          <a:off x="457200" y="914400"/>
          <a:ext cx="8382000" cy="4495800"/>
        </p:xfrm>
        <a:graphic>
          <a:graphicData uri="http://schemas.openxmlformats.org/drawingml/2006/table">
            <a:tbl>
              <a:tblPr/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2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Operation name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Properties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Representation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Reverse(L)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Reverse all strings in L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{a, aab, abab}</a:t>
                      </a:r>
                      <a:r>
                        <a:rPr kumimoji="0" lang="en-US" altLang="x-none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R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= {a, baa, baba}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Concatenation(L1,L2)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The set of strings which has a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mic Sans MS" charset="0"/>
                          <a:ea typeface="ＭＳ Ｐゴシック" charset="-128"/>
                        </a:rPr>
                        <a:t>prefix from L1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and a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mic Sans MS" charset="0"/>
                          <a:ea typeface="ＭＳ Ｐゴシック" charset="-128"/>
                        </a:rPr>
                        <a:t>suffix from L2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L1 = {a, aa,aaa,…}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L2 = {b,bb,bbb,…}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L1.L2 = {ab,abb,…aab,…}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Kleene Star(L) denoted as L*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The union of concatenations of strings in L1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(L)</a:t>
                      </a:r>
                      <a:r>
                        <a:rPr kumimoji="0" lang="en-US" altLang="x-none" sz="1800" b="0" i="0" u="none" strike="noStrike" cap="none" normalizeH="0" baseline="2400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0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U (L)</a:t>
                      </a:r>
                      <a:r>
                        <a:rPr kumimoji="0" lang="en-US" altLang="x-none" sz="1800" b="0" i="0" u="none" strike="noStrike" cap="none" normalizeH="0" baseline="2400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1 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U (L)</a:t>
                      </a:r>
                      <a:r>
                        <a:rPr kumimoji="0" lang="en-US" altLang="x-none" sz="1800" b="0" i="0" u="none" strike="noStrike" cap="none" normalizeH="0" baseline="2400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2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200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Complement(L)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Set complement of L1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Σ* - L1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 Busch - LSU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u="sng" dirty="0">
                <a:latin typeface="Times" charset="0"/>
                <a:ea typeface="Times" charset="0"/>
                <a:cs typeface="Times" charset="0"/>
              </a:rPr>
              <a:t>More on Reverse of a Language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x-none">
              <a:ea typeface="ＭＳ Ｐゴシック" charset="-128"/>
            </a:endParaRPr>
          </a:p>
          <a:p>
            <a:pPr>
              <a:buFontTx/>
              <a:buNone/>
            </a:pPr>
            <a:r>
              <a:rPr lang="en-US" altLang="x-none">
                <a:ea typeface="ＭＳ Ｐゴシック" charset="-128"/>
              </a:rPr>
              <a:t>Definition:</a:t>
            </a:r>
          </a:p>
          <a:p>
            <a:pPr>
              <a:buFontTx/>
              <a:buNone/>
            </a:pPr>
            <a:endParaRPr lang="en-US" altLang="x-none">
              <a:ea typeface="ＭＳ Ｐゴシック" charset="-128"/>
            </a:endParaRPr>
          </a:p>
          <a:p>
            <a:pPr>
              <a:buFontTx/>
              <a:buNone/>
            </a:pPr>
            <a:r>
              <a:rPr lang="en-US" altLang="x-none">
                <a:ea typeface="ＭＳ Ｐゴシック" charset="-128"/>
              </a:rPr>
              <a:t>More Examples: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Costa Busch - LSU</a:t>
            </a:r>
          </a:p>
        </p:txBody>
      </p:sp>
      <p:graphicFrame>
        <p:nvGraphicFramePr>
          <p:cNvPr id="27651" name="Object 0"/>
          <p:cNvGraphicFramePr>
            <a:graphicFrameLocks noChangeAspect="1"/>
          </p:cNvGraphicFramePr>
          <p:nvPr/>
        </p:nvGraphicFramePr>
        <p:xfrm>
          <a:off x="2679700" y="1295400"/>
          <a:ext cx="3556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6000" imgH="711200" progId="Equation.3">
                  <p:embed/>
                </p:oleObj>
              </mc:Choice>
              <mc:Fallback>
                <p:oleObj name="Equation" r:id="rId2" imgW="3556000" imgH="711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1295400"/>
                        <a:ext cx="35560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2"/>
          <p:cNvGraphicFramePr>
            <a:graphicFrameLocks noChangeAspect="1"/>
          </p:cNvGraphicFramePr>
          <p:nvPr/>
        </p:nvGraphicFramePr>
        <p:xfrm>
          <a:off x="2228850" y="3803650"/>
          <a:ext cx="37719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71900" imgH="2387600" progId="Equation.3">
                  <p:embed/>
                </p:oleObj>
              </mc:Choice>
              <mc:Fallback>
                <p:oleObj name="Equation" r:id="rId4" imgW="3771900" imgH="2387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3803650"/>
                        <a:ext cx="3771900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2736</TotalTime>
  <Words>1266</Words>
  <Application>Microsoft Office PowerPoint</Application>
  <PresentationFormat>On-screen Show (4:3)</PresentationFormat>
  <Paragraphs>315</Paragraphs>
  <Slides>38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Lucida Grande</vt:lpstr>
      <vt:lpstr>Arial</vt:lpstr>
      <vt:lpstr>Cambria Math</vt:lpstr>
      <vt:lpstr>Comic Sans MS</vt:lpstr>
      <vt:lpstr>Times</vt:lpstr>
      <vt:lpstr>Times New Roman</vt:lpstr>
      <vt:lpstr>class</vt:lpstr>
      <vt:lpstr>Equation</vt:lpstr>
      <vt:lpstr>Regular Expressions and  Context-Free Grammars  by  Vijay Ganesh</vt:lpstr>
      <vt:lpstr>PowerPoint Presentation</vt:lpstr>
      <vt:lpstr>Context and Motivation</vt:lpstr>
      <vt:lpstr>Formal Languages</vt:lpstr>
      <vt:lpstr>More Examples of Formal Languages</vt:lpstr>
      <vt:lpstr>PowerPoint Presentation</vt:lpstr>
      <vt:lpstr>PowerPoint Presentation</vt:lpstr>
      <vt:lpstr>PowerPoint Presentation</vt:lpstr>
      <vt:lpstr>More on Reverse of a Language</vt:lpstr>
      <vt:lpstr>More on Concatenation of Two Languages</vt:lpstr>
      <vt:lpstr>N-ary Concatenation of a Language</vt:lpstr>
      <vt:lpstr>PowerPoint Presentation</vt:lpstr>
      <vt:lpstr>Star-Closure (Kleene *)</vt:lpstr>
      <vt:lpstr>Positive Closure</vt:lpstr>
      <vt:lpstr>The * Operation on alphabets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Regular Languages and Regular Expressions</vt:lpstr>
      <vt:lpstr>Regular Expressions</vt:lpstr>
      <vt:lpstr>Recursive Definition</vt:lpstr>
      <vt:lpstr>Examples</vt:lpstr>
      <vt:lpstr>Languages of Regular Expressions</vt:lpstr>
      <vt:lpstr>Definition</vt:lpstr>
      <vt:lpstr>Definition (continued)</vt:lpstr>
      <vt:lpstr>Example</vt:lpstr>
      <vt:lpstr>Example</vt:lpstr>
      <vt:lpstr>Example</vt:lpstr>
      <vt:lpstr>Example</vt:lpstr>
      <vt:lpstr>Example</vt:lpstr>
      <vt:lpstr>Equivalent Regular Expressions</vt:lpstr>
      <vt:lpstr>Example</vt:lpstr>
      <vt:lpstr>Properties of  Regular Languages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Wenhan Liu</cp:lastModifiedBy>
  <cp:revision>702</cp:revision>
  <cp:lastPrinted>2018-05-07T00:26:43Z</cp:lastPrinted>
  <dcterms:created xsi:type="dcterms:W3CDTF">2000-08-31T01:12:33Z</dcterms:created>
  <dcterms:modified xsi:type="dcterms:W3CDTF">2022-10-27T05:03:23Z</dcterms:modified>
</cp:coreProperties>
</file>