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E9F0"/>
          </a:solidFill>
        </a:fill>
      </a:tcStyle>
    </a:wholeTbl>
    <a:band2H>
      <a:tcTxStyle/>
      <a:tcStyle>
        <a:tcBdr/>
        <a:fill>
          <a:solidFill>
            <a:srgbClr val="F4F5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8590B2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8590B2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8590B2"/>
          </a:solidFill>
        </a:fill>
      </a:tcStyle>
    </a:firstRow>
  </a:tblStyle>
  <a:tblStyle styleId="{4A9BC294-FFE2-49D5-8D69-9E1BD2C41BD5}" styleName="">
    <a:tblBg/>
    <a:wholeTbl>
      <a:tcTxStyle b="off" i="off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85" d="100"/>
          <a:sy n="85" d="100"/>
        </p:scale>
        <p:origin x="1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259662"/>
          <c:y val="5.1161999999999999E-2"/>
          <c:w val="0.71328599999999998"/>
          <c:h val="0.8627359999999999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Untitled 1</c:v>
                </c:pt>
              </c:strCache>
            </c:strRef>
          </c:tx>
          <c:spPr>
            <a:ln w="76200" cap="flat">
              <a:solidFill>
                <a:srgbClr val="446179"/>
              </a:solidFill>
              <a:prstDash val="solid"/>
              <a:miter lim="400000"/>
            </a:ln>
            <a:effectLst>
              <a:outerShdw blurRad="50800" dist="38100" dir="5520000" algn="tl">
                <a:srgbClr val="000000">
                  <a:alpha val="50000"/>
                </a:srgbClr>
              </a:outerShdw>
            </a:effectLst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rgbClr val="446179"/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Sheet1!$B$1:$F$1</c:f>
              <c:strCache>
                <c:ptCount val="5"/>
                <c:pt idx="0">
                  <c:v>1998</c:v>
                </c:pt>
                <c:pt idx="1">
                  <c:v>2000</c:v>
                </c:pt>
                <c:pt idx="2">
                  <c:v>2004</c:v>
                </c:pt>
                <c:pt idx="3">
                  <c:v>2007</c:v>
                </c:pt>
                <c:pt idx="4">
                  <c:v>2010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1000</c:v>
                </c:pt>
                <c:pt idx="1">
                  <c:v>10000</c:v>
                </c:pt>
                <c:pt idx="2">
                  <c:v>80000</c:v>
                </c:pt>
                <c:pt idx="3">
                  <c:v>200000</c:v>
                </c:pt>
                <c:pt idx="4">
                  <c:v>1000000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BA-B24B-A2D1-FA60F491535D}"/>
            </c:ext>
          </c:extLst>
        </c:ser>
        <c:ser>
          <c:idx val="1"/>
          <c:order val="1"/>
          <c:tx>
            <c:strRef>
              <c:f>Sheet1!$A$3</c:f>
            </c:strRef>
          </c:tx>
          <c:spPr>
            <a:ln w="76200" cap="flat">
              <a:solidFill>
                <a:srgbClr val="9F5A5C"/>
              </a:solidFill>
              <a:prstDash val="solid"/>
              <a:miter lim="400000"/>
            </a:ln>
            <a:effectLst>
              <a:outerShdw blurRad="50800" dist="38100" dir="5520000" algn="tl">
                <a:srgbClr val="000000">
                  <a:alpha val="50000"/>
                </a:srgbClr>
              </a:outerShdw>
            </a:effectLst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rgbClr val="9F5A5C"/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Sheet1!$B$1:$F$1</c:f>
              <c:strCache>
                <c:ptCount val="5"/>
                <c:pt idx="0">
                  <c:v>1998</c:v>
                </c:pt>
                <c:pt idx="1">
                  <c:v>2000</c:v>
                </c:pt>
                <c:pt idx="2">
                  <c:v>2004</c:v>
                </c:pt>
                <c:pt idx="3">
                  <c:v>2007</c:v>
                </c:pt>
                <c:pt idx="4">
                  <c:v>2010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BA-B24B-A2D1-FA60F491535D}"/>
            </c:ext>
          </c:extLst>
        </c:ser>
        <c:ser>
          <c:idx val="2"/>
          <c:order val="2"/>
          <c:tx>
            <c:strRef>
              <c:f>Sheet1!$A$4</c:f>
            </c:strRef>
          </c:tx>
          <c:spPr>
            <a:ln w="76200" cap="flat">
              <a:solidFill>
                <a:srgbClr val="CCA33D"/>
              </a:solidFill>
              <a:prstDash val="solid"/>
              <a:miter lim="400000"/>
            </a:ln>
            <a:effectLst>
              <a:outerShdw blurRad="50800" dist="38100" dir="5520000" algn="tl">
                <a:srgbClr val="000000">
                  <a:alpha val="50000"/>
                </a:srgbClr>
              </a:outerShdw>
            </a:effectLst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rgbClr val="CCA33D"/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Sheet1!$B$1:$F$1</c:f>
              <c:strCache>
                <c:ptCount val="5"/>
                <c:pt idx="0">
                  <c:v>1998</c:v>
                </c:pt>
                <c:pt idx="1">
                  <c:v>2000</c:v>
                </c:pt>
                <c:pt idx="2">
                  <c:v>2004</c:v>
                </c:pt>
                <c:pt idx="3">
                  <c:v>2007</c:v>
                </c:pt>
                <c:pt idx="4">
                  <c:v>2010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7</c:v>
                </c:pt>
                <c:pt idx="3">
                  <c:v>2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ABA-B24B-A2D1-FA60F491535D}"/>
            </c:ext>
          </c:extLst>
        </c:ser>
        <c:ser>
          <c:idx val="3"/>
          <c:order val="3"/>
          <c:tx>
            <c:strRef>
              <c:f>Sheet1!$A$5</c:f>
            </c:strRef>
          </c:tx>
          <c:spPr>
            <a:ln w="76200" cap="flat">
              <a:solidFill>
                <a:srgbClr val="496C3A"/>
              </a:solidFill>
              <a:prstDash val="solid"/>
              <a:miter lim="400000"/>
            </a:ln>
            <a:effectLst>
              <a:outerShdw blurRad="50800" dist="38100" dir="5520000" algn="tl">
                <a:srgbClr val="000000">
                  <a:alpha val="50000"/>
                </a:srgbClr>
              </a:outerShdw>
            </a:effectLst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rgbClr val="496C3A"/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Sheet1!$B$1:$F$1</c:f>
              <c:strCache>
                <c:ptCount val="5"/>
                <c:pt idx="0">
                  <c:v>1998</c:v>
                </c:pt>
                <c:pt idx="1">
                  <c:v>2000</c:v>
                </c:pt>
                <c:pt idx="2">
                  <c:v>2004</c:v>
                </c:pt>
                <c:pt idx="3">
                  <c:v>2007</c:v>
                </c:pt>
                <c:pt idx="4">
                  <c:v>2010</c:v>
                </c:pt>
              </c:strCache>
            </c:strRef>
          </c:cat>
          <c:val>
            <c:numRef>
              <c:f>Sheet1!$B$5:$F$5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8</c:v>
                </c:pt>
                <c:pt idx="3">
                  <c:v>4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ABA-B24B-A2D1-FA60F491535D}"/>
            </c:ext>
          </c:extLst>
        </c:ser>
        <c:ser>
          <c:idx val="4"/>
          <c:order val="4"/>
          <c:tx>
            <c:strRef>
              <c:f>Sheet1!$A$6</c:f>
            </c:strRef>
          </c:tx>
          <c:spPr>
            <a:ln w="76200" cap="flat">
              <a:solidFill>
                <a:srgbClr val="575454"/>
              </a:solidFill>
              <a:prstDash val="solid"/>
              <a:miter lim="400000"/>
            </a:ln>
            <a:effectLst>
              <a:outerShdw blurRad="50800" dist="38100" dir="5520000" algn="tl">
                <a:srgbClr val="000000">
                  <a:alpha val="50000"/>
                </a:srgbClr>
              </a:outerShdw>
            </a:effectLst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rgbClr val="575454"/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Sheet1!$B$1:$F$1</c:f>
              <c:strCache>
                <c:ptCount val="5"/>
                <c:pt idx="0">
                  <c:v>1998</c:v>
                </c:pt>
                <c:pt idx="1">
                  <c:v>2000</c:v>
                </c:pt>
                <c:pt idx="2">
                  <c:v>2004</c:v>
                </c:pt>
                <c:pt idx="3">
                  <c:v>2007</c:v>
                </c:pt>
                <c:pt idx="4">
                  <c:v>2010</c:v>
                </c:pt>
              </c:strCache>
            </c:strRef>
          </c:cat>
          <c:val>
            <c:numRef>
              <c:f>Sheet1!$B$6:$F$6</c:f>
              <c:numCache>
                <c:formatCode>General</c:formatCode>
                <c:ptCount val="5"/>
                <c:pt idx="0">
                  <c:v>6</c:v>
                </c:pt>
                <c:pt idx="1">
                  <c:v>8</c:v>
                </c:pt>
                <c:pt idx="2">
                  <c:v>11</c:v>
                </c:pt>
                <c:pt idx="3">
                  <c:v>6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ABA-B24B-A2D1-FA60F491535D}"/>
            </c:ext>
          </c:extLst>
        </c:ser>
        <c:ser>
          <c:idx val="5"/>
          <c:order val="5"/>
          <c:tx>
            <c:strRef>
              <c:f>Sheet1!$A$7</c:f>
            </c:strRef>
          </c:tx>
          <c:spPr>
            <a:ln w="76200" cap="flat">
              <a:solidFill>
                <a:srgbClr val="65597F"/>
              </a:solidFill>
              <a:prstDash val="solid"/>
              <a:miter lim="400000"/>
            </a:ln>
            <a:effectLst>
              <a:outerShdw blurRad="50800" dist="38100" dir="5520000" algn="tl">
                <a:srgbClr val="000000">
                  <a:alpha val="50000"/>
                </a:srgbClr>
              </a:outerShdw>
            </a:effectLst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rgbClr val="65597F"/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Sheet1!$B$1:$F$1</c:f>
              <c:strCache>
                <c:ptCount val="5"/>
                <c:pt idx="0">
                  <c:v>1998</c:v>
                </c:pt>
                <c:pt idx="1">
                  <c:v>2000</c:v>
                </c:pt>
                <c:pt idx="2">
                  <c:v>2004</c:v>
                </c:pt>
                <c:pt idx="3">
                  <c:v>2007</c:v>
                </c:pt>
                <c:pt idx="4">
                  <c:v>2010</c:v>
                </c:pt>
              </c:strCache>
            </c:strRef>
          </c:cat>
          <c:val>
            <c:numRef>
              <c:f>Sheet1!$B$7:$F$7</c:f>
              <c:numCache>
                <c:formatCode>General</c:formatCode>
                <c:ptCount val="5"/>
                <c:pt idx="0">
                  <c:v>8</c:v>
                </c:pt>
                <c:pt idx="1">
                  <c:v>13</c:v>
                </c:pt>
                <c:pt idx="2">
                  <c:v>14</c:v>
                </c:pt>
                <c:pt idx="3">
                  <c:v>8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ABA-B24B-A2D1-FA60F491535D}"/>
            </c:ext>
          </c:extLst>
        </c:ser>
        <c:ser>
          <c:idx val="6"/>
          <c:order val="6"/>
          <c:tx>
            <c:strRef>
              <c:f>Sheet1!$A$8</c:f>
            </c:strRef>
          </c:tx>
          <c:spPr>
            <a:ln w="76200" cap="flat">
              <a:solidFill>
                <a:srgbClr val="446179"/>
              </a:solidFill>
              <a:prstDash val="solid"/>
              <a:miter lim="400000"/>
            </a:ln>
            <a:effectLst>
              <a:outerShdw blurRad="50800" dist="38100" dir="5520000" algn="tl">
                <a:srgbClr val="000000">
                  <a:alpha val="50000"/>
                </a:srgbClr>
              </a:outerShdw>
            </a:effectLst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rgbClr val="446179"/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Sheet1!$B$1:$F$1</c:f>
              <c:strCache>
                <c:ptCount val="5"/>
                <c:pt idx="0">
                  <c:v>1998</c:v>
                </c:pt>
                <c:pt idx="1">
                  <c:v>2000</c:v>
                </c:pt>
                <c:pt idx="2">
                  <c:v>2004</c:v>
                </c:pt>
                <c:pt idx="3">
                  <c:v>2007</c:v>
                </c:pt>
                <c:pt idx="4">
                  <c:v>2010</c:v>
                </c:pt>
              </c:strCache>
            </c:strRef>
          </c:cat>
          <c:val>
            <c:numRef>
              <c:f>Sheet1!$B$8:$F$8</c:f>
              <c:numCache>
                <c:formatCode>General</c:formatCode>
                <c:ptCount val="5"/>
                <c:pt idx="0">
                  <c:v>9</c:v>
                </c:pt>
                <c:pt idx="1">
                  <c:v>16</c:v>
                </c:pt>
                <c:pt idx="2">
                  <c:v>15</c:v>
                </c:pt>
                <c:pt idx="3">
                  <c:v>12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ABA-B24B-A2D1-FA60F491535D}"/>
            </c:ext>
          </c:extLst>
        </c:ser>
        <c:ser>
          <c:idx val="7"/>
          <c:order val="7"/>
          <c:tx>
            <c:strRef>
              <c:f>Sheet1!$A$9</c:f>
            </c:strRef>
          </c:tx>
          <c:spPr>
            <a:ln w="76200" cap="flat">
              <a:solidFill>
                <a:srgbClr val="9F5A5C"/>
              </a:solidFill>
              <a:prstDash val="solid"/>
              <a:miter lim="400000"/>
            </a:ln>
            <a:effectLst>
              <a:outerShdw blurRad="50800" dist="38100" dir="5520000" algn="tl">
                <a:srgbClr val="000000">
                  <a:alpha val="50000"/>
                </a:srgbClr>
              </a:outerShdw>
            </a:effectLst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rgbClr val="9F5A5C"/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Sheet1!$B$1:$F$1</c:f>
              <c:strCache>
                <c:ptCount val="5"/>
                <c:pt idx="0">
                  <c:v>1998</c:v>
                </c:pt>
                <c:pt idx="1">
                  <c:v>2000</c:v>
                </c:pt>
                <c:pt idx="2">
                  <c:v>2004</c:v>
                </c:pt>
                <c:pt idx="3">
                  <c:v>2007</c:v>
                </c:pt>
                <c:pt idx="4">
                  <c:v>2010</c:v>
                </c:pt>
              </c:strCache>
            </c:strRef>
          </c:cat>
          <c:val>
            <c:numRef>
              <c:f>Sheet1!$B$9:$F$9</c:f>
              <c:numCache>
                <c:formatCode>General</c:formatCode>
                <c:ptCount val="5"/>
                <c:pt idx="0">
                  <c:v>11</c:v>
                </c:pt>
                <c:pt idx="1">
                  <c:v>18</c:v>
                </c:pt>
                <c:pt idx="2">
                  <c:v>17</c:v>
                </c:pt>
                <c:pt idx="3">
                  <c:v>15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ABA-B24B-A2D1-FA60F491535D}"/>
            </c:ext>
          </c:extLst>
        </c:ser>
        <c:ser>
          <c:idx val="8"/>
          <c:order val="8"/>
          <c:tx>
            <c:strRef>
              <c:f>Sheet1!$A$10</c:f>
            </c:strRef>
          </c:tx>
          <c:spPr>
            <a:ln w="76200" cap="flat">
              <a:solidFill>
                <a:srgbClr val="CCA33D"/>
              </a:solidFill>
              <a:prstDash val="solid"/>
              <a:miter lim="400000"/>
            </a:ln>
            <a:effectLst>
              <a:outerShdw blurRad="50800" dist="38100" dir="5520000" algn="tl">
                <a:srgbClr val="000000">
                  <a:alpha val="50000"/>
                </a:srgbClr>
              </a:outerShdw>
            </a:effectLst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rgbClr val="CCA33D"/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Sheet1!$B$1:$F$1</c:f>
              <c:strCache>
                <c:ptCount val="5"/>
                <c:pt idx="0">
                  <c:v>1998</c:v>
                </c:pt>
                <c:pt idx="1">
                  <c:v>2000</c:v>
                </c:pt>
                <c:pt idx="2">
                  <c:v>2004</c:v>
                </c:pt>
                <c:pt idx="3">
                  <c:v>2007</c:v>
                </c:pt>
                <c:pt idx="4">
                  <c:v>2010</c:v>
                </c:pt>
              </c:strCache>
            </c:strRef>
          </c:cat>
          <c:val>
            <c:numRef>
              <c:f>Sheet1!$B$10:$F$10</c:f>
              <c:numCache>
                <c:formatCode>General</c:formatCode>
                <c:ptCount val="5"/>
                <c:pt idx="0">
                  <c:v>12</c:v>
                </c:pt>
                <c:pt idx="1">
                  <c:v>20</c:v>
                </c:pt>
                <c:pt idx="2">
                  <c:v>20</c:v>
                </c:pt>
                <c:pt idx="3">
                  <c:v>18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ABA-B24B-A2D1-FA60F49153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2400" b="0" i="0" u="none" strike="noStrike">
                <a:solidFill>
                  <a:srgbClr val="000000"/>
                </a:solidFill>
                <a:latin typeface="Gill Sans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logBase val="10"/>
          <c:orientation val="minMax"/>
          <c:max val="1000000"/>
          <c:min val="1000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#,##0&quot; Constraints&quot;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2400" b="0" i="0" u="none" strike="noStrike">
                <a:solidFill>
                  <a:srgbClr val="000000"/>
                </a:solidFill>
                <a:latin typeface="Gill Sans"/>
              </a:defRPr>
            </a:pPr>
            <a:endParaRPr lang="en-US"/>
          </a:p>
        </c:txPr>
        <c:crossAx val="2094734552"/>
        <c:crosses val="autoZero"/>
        <c:crossBetween val="midCat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6" name="Shape 30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6" name="Shape 3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SzPct val="125000"/>
              <a:buChar char="•"/>
              <a:defRPr sz="2400">
                <a:solidFill>
                  <a:srgbClr val="212121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>
              <a:defRPr sz="4200"/>
            </a:pPr>
            <a:r>
              <a:rPr sz="2400"/>
              <a:t>new thinking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5" name="Shape 4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25000"/>
              <a:buChar char="•"/>
              <a:defRPr sz="2000">
                <a:solidFill>
                  <a:srgbClr val="212121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What is the SAT problem? Boolean SAT,...</a:t>
            </a:r>
          </a:p>
          <a:p>
            <a:pPr>
              <a:buSzPct val="125000"/>
              <a:buChar char="•"/>
              <a:defRPr sz="2000">
                <a:solidFill>
                  <a:srgbClr val="212121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I have described so far why we care about the SAT problem or solvers. Why is it hard and interesting?</a:t>
            </a:r>
          </a:p>
          <a:p>
            <a:pPr>
              <a:buSzPct val="125000"/>
              <a:buChar char="•"/>
              <a:defRPr sz="2000">
                <a:solidFill>
                  <a:srgbClr val="212121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pic" sz="quarter" idx="13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pic" sz="quarter" idx="13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pic" sz="quarter" idx="13"/>
          </p:nvPr>
        </p:nvSpPr>
        <p:spPr>
          <a:xfrm>
            <a:off x="7175500" y="2882900"/>
            <a:ext cx="4102100" cy="54737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1122" y="9334500"/>
            <a:ext cx="3276601" cy="34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defRPr sz="1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Vijay Ganesh</a:t>
            </a:r>
          </a:p>
        </p:txBody>
      </p:sp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50800" dist="38100" dir="81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t>Title Text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xfrm>
            <a:off x="12585700" y="9321800"/>
            <a:ext cx="3429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1122" y="9334500"/>
            <a:ext cx="3276601" cy="34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defRPr sz="1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Vijay Ganesh</a:t>
            </a:r>
          </a:p>
        </p:txBody>
      </p:sp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50800" dist="38100" dir="81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t>Title Text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xfrm>
            <a:off x="12585700" y="9321800"/>
            <a:ext cx="3429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1122" y="9334500"/>
            <a:ext cx="3276601" cy="34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defRPr sz="1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Vijay Ganesh</a:t>
            </a:r>
          </a:p>
        </p:txBody>
      </p:sp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50800" dist="38100" dir="81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t>Title Text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Shape 158"/>
          <p:cNvSpPr>
            <a:spLocks noGrp="1"/>
          </p:cNvSpPr>
          <p:nvPr>
            <p:ph type="sldNum" sz="quarter" idx="2"/>
          </p:nvPr>
        </p:nvSpPr>
        <p:spPr>
          <a:xfrm>
            <a:off x="12585700" y="9321800"/>
            <a:ext cx="3429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cop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1122" y="9334500"/>
            <a:ext cx="3276601" cy="34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defRPr sz="1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Vijay Ganesh</a:t>
            </a:r>
          </a:p>
        </p:txBody>
      </p:sp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50800" dist="38100" dir="81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t>Title Text</a:t>
            </a:r>
          </a:p>
        </p:txBody>
      </p:sp>
      <p:sp>
        <p:nvSpPr>
          <p:cNvPr id="167" name="Shape 167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xfrm>
            <a:off x="12585700" y="9321800"/>
            <a:ext cx="3429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cop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1122" y="9334500"/>
            <a:ext cx="3276601" cy="34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defRPr sz="1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Vijay Ganesh</a:t>
            </a:r>
          </a:p>
        </p:txBody>
      </p:sp>
      <p:sp>
        <p:nvSpPr>
          <p:cNvPr id="176" name="Shape 1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hape 178"/>
          <p:cNvSpPr>
            <a:spLocks noGrp="1"/>
          </p:cNvSpPr>
          <p:nvPr>
            <p:ph type="sldNum" sz="quarter" idx="2"/>
          </p:nvPr>
        </p:nvSpPr>
        <p:spPr>
          <a:xfrm>
            <a:off x="12585700" y="9321800"/>
            <a:ext cx="3429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cop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1122" y="9334500"/>
            <a:ext cx="3276601" cy="34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defRPr sz="1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Vijay Ganesh</a:t>
            </a:r>
          </a:p>
        </p:txBody>
      </p:sp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50800" dist="38100" dir="81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t>Title Text</a:t>
            </a:r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hape 188"/>
          <p:cNvSpPr>
            <a:spLocks noGrp="1"/>
          </p:cNvSpPr>
          <p:nvPr>
            <p:ph type="sldNum" sz="quarter" idx="2"/>
          </p:nvPr>
        </p:nvSpPr>
        <p:spPr>
          <a:xfrm>
            <a:off x="12585700" y="9321800"/>
            <a:ext cx="3429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copy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1122" y="9334500"/>
            <a:ext cx="3276601" cy="34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defRPr sz="1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Vijay Ganesh</a:t>
            </a:r>
          </a:p>
        </p:txBody>
      </p:sp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50800" dist="38100" dir="81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t>Title Text</a:t>
            </a:r>
          </a:p>
        </p:txBody>
      </p:sp>
      <p:sp>
        <p:nvSpPr>
          <p:cNvPr id="197" name="Shape 197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8" name="Shape 198"/>
          <p:cNvSpPr>
            <a:spLocks noGrp="1"/>
          </p:cNvSpPr>
          <p:nvPr>
            <p:ph type="sldNum" sz="quarter" idx="2"/>
          </p:nvPr>
        </p:nvSpPr>
        <p:spPr>
          <a:xfrm>
            <a:off x="12585700" y="9321800"/>
            <a:ext cx="3429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copy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1122" y="9334500"/>
            <a:ext cx="3276601" cy="34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defRPr sz="1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Vijay Ganesh</a:t>
            </a:r>
          </a:p>
        </p:txBody>
      </p:sp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50800" dist="38100" dir="81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t>Title Text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8" name="Shape 208"/>
          <p:cNvSpPr>
            <a:spLocks noGrp="1"/>
          </p:cNvSpPr>
          <p:nvPr>
            <p:ph type="sldNum" sz="quarter" idx="2"/>
          </p:nvPr>
        </p:nvSpPr>
        <p:spPr>
          <a:xfrm>
            <a:off x="12585700" y="9321800"/>
            <a:ext cx="3429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copy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/>
        </p:nvSpPr>
        <p:spPr>
          <a:xfrm>
            <a:off x="1122" y="9334500"/>
            <a:ext cx="3263901" cy="34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defRPr sz="1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Vijay Ganesh</a:t>
            </a:r>
          </a:p>
        </p:txBody>
      </p:sp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50800" dist="38100" dir="81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t>Title Text</a:t>
            </a:r>
          </a:p>
        </p:txBody>
      </p:sp>
      <p:sp>
        <p:nvSpPr>
          <p:cNvPr id="217" name="Shape 217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8" name="Shape 218"/>
          <p:cNvSpPr>
            <a:spLocks noGrp="1"/>
          </p:cNvSpPr>
          <p:nvPr>
            <p:ph type="sldNum" sz="quarter" idx="2"/>
          </p:nvPr>
        </p:nvSpPr>
        <p:spPr>
          <a:xfrm>
            <a:off x="12585700" y="9321800"/>
            <a:ext cx="3429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copy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1122" y="9334500"/>
            <a:ext cx="3263901" cy="34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defRPr sz="1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Vijay Ganesh</a:t>
            </a:r>
          </a:p>
        </p:txBody>
      </p:sp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50800" dist="38100" dir="81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t>Title Text</a:t>
            </a:r>
          </a:p>
        </p:txBody>
      </p:sp>
      <p:sp>
        <p:nvSpPr>
          <p:cNvPr id="227" name="Shape 227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8" name="Shape 228"/>
          <p:cNvSpPr>
            <a:spLocks noGrp="1"/>
          </p:cNvSpPr>
          <p:nvPr>
            <p:ph type="sldNum" sz="quarter" idx="2"/>
          </p:nvPr>
        </p:nvSpPr>
        <p:spPr>
          <a:xfrm>
            <a:off x="12585700" y="9321800"/>
            <a:ext cx="3429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copy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1122" y="9334500"/>
            <a:ext cx="3263901" cy="34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defRPr sz="1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Vijay Ganesh</a:t>
            </a:r>
          </a:p>
        </p:txBody>
      </p:sp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50800" dist="38100" dir="81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t>Title Text</a:t>
            </a:r>
          </a:p>
        </p:txBody>
      </p:sp>
      <p:sp>
        <p:nvSpPr>
          <p:cNvPr id="237" name="Shape 237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8" name="Shape 238"/>
          <p:cNvSpPr>
            <a:spLocks noGrp="1"/>
          </p:cNvSpPr>
          <p:nvPr>
            <p:ph type="sldNum" sz="quarter" idx="2"/>
          </p:nvPr>
        </p:nvSpPr>
        <p:spPr>
          <a:xfrm>
            <a:off x="12585700" y="9321800"/>
            <a:ext cx="3429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copy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1122" y="9334500"/>
            <a:ext cx="3263901" cy="34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defRPr sz="1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Vijay Ganesh</a:t>
            </a:r>
          </a:p>
        </p:txBody>
      </p:sp>
      <p:sp>
        <p:nvSpPr>
          <p:cNvPr id="246" name="Shape 2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50800" dist="38100" dir="81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t>Title Text</a:t>
            </a:r>
          </a:p>
        </p:txBody>
      </p:sp>
      <p:sp>
        <p:nvSpPr>
          <p:cNvPr id="247" name="Shape 247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8" name="Shape 248"/>
          <p:cNvSpPr>
            <a:spLocks noGrp="1"/>
          </p:cNvSpPr>
          <p:nvPr>
            <p:ph type="sldNum" sz="quarter" idx="2"/>
          </p:nvPr>
        </p:nvSpPr>
        <p:spPr>
          <a:xfrm>
            <a:off x="12585700" y="9321800"/>
            <a:ext cx="3429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copy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1122" y="9334500"/>
            <a:ext cx="3263901" cy="34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defRPr sz="1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Vijay Ganesh</a:t>
            </a:r>
          </a:p>
        </p:txBody>
      </p:sp>
      <p:sp>
        <p:nvSpPr>
          <p:cNvPr id="256" name="Shape 2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50800" dist="38100" dir="81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t>Title Text</a:t>
            </a:r>
          </a:p>
        </p:txBody>
      </p:sp>
      <p:sp>
        <p:nvSpPr>
          <p:cNvPr id="257" name="Shape 257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8" name="Shape 258"/>
          <p:cNvSpPr>
            <a:spLocks noGrp="1"/>
          </p:cNvSpPr>
          <p:nvPr>
            <p:ph type="sldNum" sz="quarter" idx="2"/>
          </p:nvPr>
        </p:nvSpPr>
        <p:spPr>
          <a:xfrm>
            <a:off x="12585700" y="9321800"/>
            <a:ext cx="3429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47700" y="9169400"/>
            <a:ext cx="11709400" cy="2258"/>
          </a:xfrm>
          <a:prstGeom prst="line">
            <a:avLst/>
          </a:prstGeom>
          <a:ln w="19050">
            <a:solidFill>
              <a:srgbClr val="D6A8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647700" y="1302737"/>
            <a:ext cx="11709400" cy="2259"/>
          </a:xfrm>
          <a:prstGeom prst="line">
            <a:avLst/>
          </a:prstGeom>
          <a:ln w="19050">
            <a:solidFill>
              <a:srgbClr val="D6A8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7" name="Shape 277"/>
          <p:cNvSpPr>
            <a:spLocks noGrp="1"/>
          </p:cNvSpPr>
          <p:nvPr>
            <p:ph type="title"/>
          </p:nvPr>
        </p:nvSpPr>
        <p:spPr>
          <a:xfrm>
            <a:off x="647700" y="395111"/>
            <a:ext cx="11709400" cy="1013743"/>
          </a:xfrm>
          <a:prstGeom prst="rect">
            <a:avLst/>
          </a:prstGeom>
        </p:spPr>
        <p:txBody>
          <a:bodyPr anchor="t"/>
          <a:lstStyle>
            <a:lvl1pPr marL="57799" marR="57799" algn="l" defTabSz="1295400">
              <a:defRPr sz="5800">
                <a:solidFill>
                  <a:srgbClr val="007742"/>
                </a:solidFill>
                <a:uFill>
                  <a:solidFill>
                    <a:srgbClr val="007742"/>
                  </a:solidFill>
                </a:u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t>Title Text</a:t>
            </a:r>
          </a:p>
        </p:txBody>
      </p:sp>
      <p:sp>
        <p:nvSpPr>
          <p:cNvPr id="278" name="Shape 278"/>
          <p:cNvSpPr>
            <a:spLocks noGrp="1"/>
          </p:cNvSpPr>
          <p:nvPr>
            <p:ph type="body" idx="1"/>
          </p:nvPr>
        </p:nvSpPr>
        <p:spPr>
          <a:xfrm>
            <a:off x="647700" y="1409700"/>
            <a:ext cx="11709400" cy="8343900"/>
          </a:xfrm>
          <a:prstGeom prst="rect">
            <a:avLst/>
          </a:prstGeom>
        </p:spPr>
        <p:txBody>
          <a:bodyPr anchor="t"/>
          <a:lstStyle>
            <a:lvl1pPr marL="383540" marR="57799" indent="-342900" defTabSz="1295400">
              <a:spcBef>
                <a:spcPts val="1100"/>
              </a:spcBef>
              <a:buClr>
                <a:srgbClr val="D6A800"/>
              </a:buClr>
              <a:buSzPct val="65000"/>
              <a:buFont typeface="Wingdings"/>
              <a:buChar char=""/>
              <a:defRPr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710565" marR="57799" indent="-325437" defTabSz="1295400">
              <a:spcBef>
                <a:spcPts val="1000"/>
              </a:spcBef>
              <a:buClr>
                <a:srgbClr val="49903D"/>
              </a:buClr>
              <a:buSzPct val="60000"/>
              <a:buFont typeface="Wingdings"/>
              <a:buChar char=""/>
              <a:defRPr sz="36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1062989" marR="57799" indent="-350837" defTabSz="1295400">
              <a:spcBef>
                <a:spcPts val="900"/>
              </a:spcBef>
              <a:buClr>
                <a:srgbClr val="D6A800"/>
              </a:buClr>
              <a:buSzPct val="65000"/>
              <a:buFont typeface="Wingdings"/>
              <a:buChar char=""/>
              <a:defRPr sz="30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380489" marR="57799" indent="-315912" defTabSz="1295400">
              <a:spcBef>
                <a:spcPts val="700"/>
              </a:spcBef>
              <a:buClr>
                <a:srgbClr val="49903D"/>
              </a:buClr>
              <a:buSzPct val="70000"/>
              <a:buFont typeface="Wingdings"/>
              <a:buChar char=""/>
              <a:defRPr sz="28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721802" marR="57799" indent="-339725" defTabSz="1295400">
              <a:spcBef>
                <a:spcPts val="700"/>
              </a:spcBef>
              <a:buClr>
                <a:srgbClr val="D6A800"/>
              </a:buClr>
              <a:buSzPct val="75000"/>
              <a:buFont typeface="Wingdings"/>
              <a:buChar char=""/>
              <a:defRPr sz="28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9" name="Shape 279"/>
          <p:cNvSpPr>
            <a:spLocks noGrp="1"/>
          </p:cNvSpPr>
          <p:nvPr>
            <p:ph type="sldNum" sz="quarter" idx="2"/>
          </p:nvPr>
        </p:nvSpPr>
        <p:spPr>
          <a:xfrm>
            <a:off x="10684933" y="9203549"/>
            <a:ext cx="304801" cy="330201"/>
          </a:xfrm>
          <a:prstGeom prst="rect">
            <a:avLst/>
          </a:prstGeom>
        </p:spPr>
        <p:txBody>
          <a:bodyPr anchor="b"/>
          <a:lstStyle>
            <a:lvl1pPr defTabSz="825500">
              <a:defRPr sz="1600">
                <a:uFill>
                  <a:solidFill>
                    <a:srgbClr val="000000"/>
                  </a:solidFill>
                </a:u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copy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1122" y="9334500"/>
            <a:ext cx="3340101" cy="34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defRPr sz="1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Vijay Ganesh</a:t>
            </a:r>
          </a:p>
        </p:txBody>
      </p:sp>
      <p:sp>
        <p:nvSpPr>
          <p:cNvPr id="287" name="Shape 2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8" name="Shape 288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9" name="Shape 289"/>
          <p:cNvSpPr>
            <a:spLocks noGrp="1"/>
          </p:cNvSpPr>
          <p:nvPr>
            <p:ph type="sldNum" sz="quarter" idx="2"/>
          </p:nvPr>
        </p:nvSpPr>
        <p:spPr>
          <a:xfrm>
            <a:off x="12585700" y="9321800"/>
            <a:ext cx="3429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copy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1122" y="9334500"/>
            <a:ext cx="3340101" cy="34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defRPr sz="1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Vijay Ganesh</a:t>
            </a:r>
          </a:p>
        </p:txBody>
      </p:sp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8" name="Shape 298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9" name="Shape 299"/>
          <p:cNvSpPr>
            <a:spLocks noGrp="1"/>
          </p:cNvSpPr>
          <p:nvPr>
            <p:ph type="sldNum" sz="quarter" idx="2"/>
          </p:nvPr>
        </p:nvSpPr>
        <p:spPr>
          <a:xfrm>
            <a:off x="12585700" y="9321800"/>
            <a:ext cx="3429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pic" sz="half" idx="13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pic" sz="half" idx="13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 defTabSz="584200"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7" r:id="rId28"/>
    <p:sldLayoutId id="2147483678" r:id="rId29"/>
    <p:sldLayoutId id="2147483679" r:id="rId30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889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1333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1778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2222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2667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30226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33782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37338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40894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/>
          </p:cNvSpPr>
          <p:nvPr>
            <p:ph type="ctrTitle"/>
          </p:nvPr>
        </p:nvSpPr>
        <p:spPr>
          <a:xfrm>
            <a:off x="203200" y="1422400"/>
            <a:ext cx="12598400" cy="3721100"/>
          </a:xfrm>
          <a:prstGeom prst="rect">
            <a:avLst/>
          </a:prstGeom>
        </p:spPr>
        <p:txBody>
          <a:bodyPr/>
          <a:lstStyle/>
          <a:p>
            <a:pPr>
              <a:defRPr sz="7600" u="sng">
                <a:solidFill>
                  <a:srgbClr val="B51A00"/>
                </a:solidFill>
                <a:effectLst>
                  <a:outerShdw blurRad="50800" dist="38100" dir="8100000" rotWithShape="0">
                    <a:srgbClr val="000000">
                      <a:alpha val="40000"/>
                    </a:srgbClr>
                  </a:outerShdw>
                </a:effectLst>
              </a:defRPr>
            </a:pPr>
            <a:r>
              <a:t>Concolic Testing:</a:t>
            </a:r>
          </a:p>
          <a:p>
            <a:pPr>
              <a:defRPr sz="7600" u="sng">
                <a:solidFill>
                  <a:srgbClr val="B51A00"/>
                </a:solidFill>
                <a:effectLst>
                  <a:outerShdw blurRad="50800" dist="38100" dir="8100000" rotWithShape="0">
                    <a:srgbClr val="000000">
                      <a:alpha val="40000"/>
                    </a:srgbClr>
                  </a:outerShdw>
                </a:effectLst>
              </a:defRPr>
            </a:pPr>
            <a:r>
              <a:t>An Application of Solvers</a:t>
            </a:r>
          </a:p>
        </p:txBody>
      </p:sp>
      <p:sp>
        <p:nvSpPr>
          <p:cNvPr id="309" name="Shape 309"/>
          <p:cNvSpPr>
            <a:spLocks noGrp="1"/>
          </p:cNvSpPr>
          <p:nvPr>
            <p:ph type="subTitle" sz="quarter" idx="1"/>
          </p:nvPr>
        </p:nvSpPr>
        <p:spPr>
          <a:xfrm>
            <a:off x="1219200" y="6451600"/>
            <a:ext cx="10566400" cy="2108200"/>
          </a:xfrm>
          <a:prstGeom prst="rect">
            <a:avLst/>
          </a:prstGeom>
        </p:spPr>
        <p:txBody>
          <a:bodyPr/>
          <a:lstStyle/>
          <a:p>
            <a:pPr>
              <a:defRPr sz="4400">
                <a:solidFill>
                  <a:srgbClr val="0042AA"/>
                </a:solidFill>
                <a:effectLst>
                  <a:outerShdw blurRad="50800" dist="38100" dir="8100000" rotWithShape="0">
                    <a:srgbClr val="000000">
                      <a:alpha val="40000"/>
                    </a:srgbClr>
                  </a:outerShdw>
                </a:effectLst>
              </a:defRPr>
            </a:pPr>
            <a:r>
              <a:t>Vijay Ganesh</a:t>
            </a:r>
          </a:p>
          <a:p>
            <a:pPr>
              <a:defRPr sz="4400">
                <a:solidFill>
                  <a:srgbClr val="0042AA"/>
                </a:solidFill>
                <a:effectLst>
                  <a:outerShdw blurRad="50800" dist="38100" dir="8100000" rotWithShape="0">
                    <a:srgbClr val="000000">
                      <a:alpha val="40000"/>
                    </a:srgbClr>
                  </a:outerShdw>
                </a:effectLst>
              </a:defRPr>
            </a:pPr>
            <a:r>
              <a:t>Affiliation: University of Waterloo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/>
          </p:cNvSpPr>
          <p:nvPr>
            <p:ph type="title"/>
          </p:nvPr>
        </p:nvSpPr>
        <p:spPr>
          <a:xfrm>
            <a:off x="-12700" y="0"/>
            <a:ext cx="13042900" cy="1981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6400" u="sng">
                <a:solidFill>
                  <a:srgbClr val="0433FF"/>
                </a:solidFill>
              </a:defRPr>
            </a:pPr>
            <a:r>
              <a:t>Dynamic Symbolic Testing</a:t>
            </a:r>
          </a:p>
          <a:p>
            <a:pPr>
              <a:lnSpc>
                <a:spcPct val="90000"/>
              </a:lnSpc>
              <a:defRPr sz="5600">
                <a:solidFill>
                  <a:srgbClr val="941100"/>
                </a:solidFill>
              </a:defRPr>
            </a:pPr>
            <a:r>
              <a:t>Symbolic/Concrete Execution + Solvers</a:t>
            </a:r>
          </a:p>
        </p:txBody>
      </p:sp>
      <p:sp>
        <p:nvSpPr>
          <p:cNvPr id="416" name="Shape 4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grpSp>
        <p:nvGrpSpPr>
          <p:cNvPr id="433" name="Group 433"/>
          <p:cNvGrpSpPr/>
          <p:nvPr/>
        </p:nvGrpSpPr>
        <p:grpSpPr>
          <a:xfrm>
            <a:off x="1565287" y="2717800"/>
            <a:ext cx="9991713" cy="5797550"/>
            <a:chOff x="0" y="0"/>
            <a:chExt cx="9991712" cy="5797550"/>
          </a:xfrm>
        </p:grpSpPr>
        <p:sp>
          <p:nvSpPr>
            <p:cNvPr id="417" name="Shape 417"/>
            <p:cNvSpPr/>
            <p:nvPr/>
          </p:nvSpPr>
          <p:spPr>
            <a:xfrm>
              <a:off x="1304912" y="1257300"/>
              <a:ext cx="4152901" cy="2844800"/>
            </a:xfrm>
            <a:prstGeom prst="roundRect">
              <a:avLst>
                <a:gd name="adj" fmla="val 6696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7A81FF"/>
                </a:gs>
              </a:gsLst>
              <a:lin ang="5400000" scaled="0"/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1503009" y="2101850"/>
              <a:ext cx="3758953" cy="1143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ctr" defTabSz="584200">
                <a:defRPr sz="3600">
                  <a:solidFill>
                    <a:srgbClr val="0433FF"/>
                  </a:solidFill>
                  <a:latin typeface="+mn-lt"/>
                  <a:ea typeface="+mn-ea"/>
                  <a:cs typeface="+mn-cs"/>
                  <a:sym typeface="Gill Sans"/>
                </a:defRPr>
              </a:pPr>
              <a:r>
                <a:t>Dynamic Symbolic </a:t>
              </a:r>
            </a:p>
            <a:p>
              <a:pPr algn="ctr" defTabSz="584200">
                <a:defRPr sz="3600">
                  <a:solidFill>
                    <a:srgbClr val="0433FF"/>
                  </a:solidFill>
                  <a:latin typeface="+mn-lt"/>
                  <a:ea typeface="+mn-ea"/>
                  <a:cs typeface="+mn-cs"/>
                  <a:sym typeface="Gill Sans"/>
                </a:defRPr>
              </a:pPr>
              <a:r>
                <a:t>Interpreter</a:t>
              </a:r>
            </a:p>
          </p:txBody>
        </p:sp>
        <p:sp>
          <p:nvSpPr>
            <p:cNvPr id="419" name="Shape 419"/>
            <p:cNvSpPr/>
            <p:nvPr/>
          </p:nvSpPr>
          <p:spPr>
            <a:xfrm flipV="1">
              <a:off x="1978012" y="685800"/>
              <a:ext cx="1" cy="58420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 flipV="1">
              <a:off x="3375012" y="4102100"/>
              <a:ext cx="1" cy="58420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 flipV="1">
              <a:off x="4797412" y="685800"/>
              <a:ext cx="1" cy="58420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1126250" y="0"/>
              <a:ext cx="1693070" cy="622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36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Program</a:t>
              </a:r>
            </a:p>
          </p:txBody>
        </p:sp>
        <p:sp>
          <p:nvSpPr>
            <p:cNvPr id="423" name="Shape 423"/>
            <p:cNvSpPr/>
            <p:nvPr/>
          </p:nvSpPr>
          <p:spPr>
            <a:xfrm>
              <a:off x="3578497" y="0"/>
              <a:ext cx="2429100" cy="622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36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Specification</a:t>
              </a:r>
            </a:p>
          </p:txBody>
        </p:sp>
        <p:sp>
          <p:nvSpPr>
            <p:cNvPr id="424" name="Shape 424"/>
            <p:cNvSpPr/>
            <p:nvPr/>
          </p:nvSpPr>
          <p:spPr>
            <a:xfrm>
              <a:off x="0" y="4806950"/>
              <a:ext cx="6739571" cy="99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ctr" defTabSz="584200">
                <a:defRPr sz="30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Program is correct?</a:t>
              </a:r>
            </a:p>
            <a:p>
              <a:pPr algn="ctr" defTabSz="584200">
                <a:defRPr sz="30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or Generate Counterexamples (test cases)</a:t>
              </a:r>
            </a:p>
          </p:txBody>
        </p:sp>
        <p:sp>
          <p:nvSpPr>
            <p:cNvPr id="425" name="Shape 425"/>
            <p:cNvSpPr/>
            <p:nvPr/>
          </p:nvSpPr>
          <p:spPr>
            <a:xfrm flipH="1">
              <a:off x="5470512" y="1854200"/>
              <a:ext cx="3794761" cy="1263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 flipV="1">
              <a:off x="9255112" y="1844040"/>
              <a:ext cx="1" cy="31496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8442312" y="2184400"/>
              <a:ext cx="1536701" cy="1257300"/>
            </a:xfrm>
            <a:prstGeom prst="roundRect">
              <a:avLst>
                <a:gd name="adj" fmla="val 15152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BFDD8"/>
                </a:gs>
              </a:gsLst>
              <a:lin ang="5400000" scaled="0"/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 flipV="1">
              <a:off x="5445112" y="3759195"/>
              <a:ext cx="3822701" cy="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 flipV="1">
              <a:off x="9255112" y="3454400"/>
              <a:ext cx="1" cy="29210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8429612" y="2343150"/>
              <a:ext cx="1562101" cy="914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800">
                  <a:solidFill>
                    <a:srgbClr val="941100"/>
                  </a:solidFill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SAT/SMT Solver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6061391" y="1136650"/>
              <a:ext cx="2592388" cy="558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3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Logic Formulas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6284900" y="3848100"/>
              <a:ext cx="2157413" cy="558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3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SAT/UNSAT</a:t>
              </a:r>
            </a:p>
          </p:txBody>
        </p: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647700" y="9169400"/>
            <a:ext cx="11709400" cy="2258"/>
          </a:xfrm>
          <a:prstGeom prst="line">
            <a:avLst/>
          </a:prstGeom>
          <a:ln w="19050">
            <a:solidFill>
              <a:srgbClr val="D6A8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647700" y="1302737"/>
            <a:ext cx="11709400" cy="2259"/>
          </a:xfrm>
          <a:prstGeom prst="line">
            <a:avLst/>
          </a:prstGeom>
          <a:ln w="19050">
            <a:solidFill>
              <a:srgbClr val="D6A8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37" name="Shape 4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Concolic Testing: Example</a:t>
            </a:r>
          </a:p>
        </p:txBody>
      </p:sp>
      <p:sp>
        <p:nvSpPr>
          <p:cNvPr id="438" name="Shape 438"/>
          <p:cNvSpPr>
            <a:spLocks noGrp="1"/>
          </p:cNvSpPr>
          <p:nvPr>
            <p:ph type="body" sz="half" idx="1"/>
          </p:nvPr>
        </p:nvSpPr>
        <p:spPr>
          <a:xfrm>
            <a:off x="647700" y="1295400"/>
            <a:ext cx="5613400" cy="7848600"/>
          </a:xfrm>
          <a:prstGeom prst="rect">
            <a:avLst/>
          </a:prstGeom>
        </p:spPr>
        <p:txBody>
          <a:bodyPr/>
          <a:lstStyle/>
          <a:p>
            <a:pPr marL="545479" indent="-487680">
              <a:lnSpc>
                <a:spcPct val="80000"/>
              </a:lnSpc>
              <a:buSzTx/>
              <a:buNone/>
            </a:pPr>
            <a:endParaRPr/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int double (int v) { 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return 2*v; 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}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endParaRPr sz="2400"/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void </a:t>
            </a:r>
            <a:r>
              <a:rPr sz="24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</a:rPr>
              <a:t>testme </a:t>
            </a:r>
            <a:r>
              <a:rPr sz="2400"/>
              <a:t>(int x, int y) {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z = double (y);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if (z == x) {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	if (x &gt; y+10) {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	      </a:t>
            </a:r>
            <a:r>
              <a:rPr sz="24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</a:rPr>
              <a:t>ERROR;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</a:rPr>
              <a:t>		</a:t>
            </a:r>
            <a:r>
              <a:rPr sz="2400"/>
              <a:t>}	</a:t>
            </a:r>
          </a:p>
          <a:p>
            <a:pPr marL="545479" indent="-487680">
              <a:lnSpc>
                <a:spcPct val="80000"/>
              </a:lnSpc>
              <a:buSzTx/>
              <a:buNone/>
              <a:defRPr sz="2400"/>
            </a:pPr>
            <a:r>
              <a:t>	}</a:t>
            </a:r>
          </a:p>
          <a:p>
            <a:pPr marL="545479" indent="-487680">
              <a:lnSpc>
                <a:spcPct val="80000"/>
              </a:lnSpc>
              <a:buSzTx/>
              <a:buNone/>
              <a:defRPr sz="2400"/>
            </a:pPr>
            <a:r>
              <a:t>}</a:t>
            </a:r>
          </a:p>
        </p:txBody>
      </p:sp>
      <p:sp>
        <p:nvSpPr>
          <p:cNvPr id="439" name="Shape 439"/>
          <p:cNvSpPr/>
          <p:nvPr/>
        </p:nvSpPr>
        <p:spPr>
          <a:xfrm>
            <a:off x="6947819" y="8788400"/>
            <a:ext cx="56134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57799" marR="57799" algn="ctr" defTabSz="1295400">
              <a:spcBef>
                <a:spcPts val="1700"/>
              </a:spcBef>
              <a:defRPr sz="1600" b="1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The concolic testing slides are courtesy Koushik Sen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/>
        </p:nvSpPr>
        <p:spPr>
          <a:xfrm>
            <a:off x="647700" y="9169400"/>
            <a:ext cx="11709400" cy="2258"/>
          </a:xfrm>
          <a:prstGeom prst="line">
            <a:avLst/>
          </a:prstGeom>
          <a:ln w="19050">
            <a:solidFill>
              <a:srgbClr val="D6A8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647700" y="1302737"/>
            <a:ext cx="11709400" cy="2259"/>
          </a:xfrm>
          <a:prstGeom prst="line">
            <a:avLst/>
          </a:prstGeom>
          <a:ln w="19050">
            <a:solidFill>
              <a:srgbClr val="D6A8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43" name="Shape 4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Concolic Testing: Example</a:t>
            </a:r>
          </a:p>
        </p:txBody>
      </p:sp>
      <p:sp>
        <p:nvSpPr>
          <p:cNvPr id="444" name="Shape 444"/>
          <p:cNvSpPr/>
          <p:nvPr/>
        </p:nvSpPr>
        <p:spPr>
          <a:xfrm>
            <a:off x="7912100" y="1841500"/>
            <a:ext cx="2258" cy="119380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50800" tIns="50800" rIns="50800" bIns="50800" anchor="ctr"/>
          <a:lstStyle/>
          <a:p>
            <a:pPr marL="57799" marR="57799" algn="ctr" defTabSz="1295400">
              <a:spcBef>
                <a:spcPts val="1700"/>
              </a:spcBef>
              <a:defRPr sz="2400" b="1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9969500" y="6388100"/>
            <a:ext cx="2082800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marL="57799" marR="57799" algn="ctr" defTabSz="1295400">
              <a:spcBef>
                <a:spcPts val="1700"/>
              </a:spcBef>
              <a:buClr>
                <a:srgbClr val="FF4C00"/>
              </a:buClr>
              <a:buFont typeface="Arial"/>
              <a:defRPr sz="24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ERROR</a:t>
            </a:r>
          </a:p>
        </p:txBody>
      </p:sp>
      <p:grpSp>
        <p:nvGrpSpPr>
          <p:cNvPr id="448" name="Group 448"/>
          <p:cNvGrpSpPr/>
          <p:nvPr/>
        </p:nvGrpSpPr>
        <p:grpSpPr>
          <a:xfrm>
            <a:off x="6616700" y="3035300"/>
            <a:ext cx="2603500" cy="1193800"/>
            <a:chOff x="0" y="0"/>
            <a:chExt cx="2603500" cy="1193800"/>
          </a:xfrm>
        </p:grpSpPr>
        <p:sp>
          <p:nvSpPr>
            <p:cNvPr id="446" name="Shape 446"/>
            <p:cNvSpPr/>
            <p:nvPr/>
          </p:nvSpPr>
          <p:spPr>
            <a:xfrm>
              <a:off x="0" y="0"/>
              <a:ext cx="2603500" cy="1193800"/>
            </a:xfrm>
            <a:prstGeom prst="diamond">
              <a:avLst/>
            </a:prstGeom>
            <a:solidFill>
              <a:srgbClr val="D4FE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57799" marR="57799" algn="ctr" defTabSz="1295400">
                <a:spcBef>
                  <a:spcPts val="1700"/>
                </a:spcBef>
                <a:defRPr sz="2400" b="1">
                  <a:uFill>
                    <a:solidFill>
                      <a:srgbClr val="000000"/>
                    </a:solidFill>
                  </a:u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669281" y="379635"/>
              <a:ext cx="1250545" cy="421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43349" marR="43349" algn="ctr" defTabSz="1295400">
                <a:buClr>
                  <a:srgbClr val="000000"/>
                </a:buClr>
                <a:buFont typeface="Arial"/>
                <a:defRPr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2*y == x</a:t>
              </a:r>
            </a:p>
          </p:txBody>
        </p:sp>
      </p:grpSp>
      <p:sp>
        <p:nvSpPr>
          <p:cNvPr id="449" name="Shape 449"/>
          <p:cNvSpPr/>
          <p:nvPr/>
        </p:nvSpPr>
        <p:spPr>
          <a:xfrm flipH="1">
            <a:off x="5740400" y="3632200"/>
            <a:ext cx="863600" cy="124460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50800" tIns="50800" rIns="50800" bIns="50800" anchor="ctr"/>
          <a:lstStyle/>
          <a:p>
            <a:pPr marL="57799" marR="57799" algn="ctr" defTabSz="1295400">
              <a:spcBef>
                <a:spcPts val="1700"/>
              </a:spcBef>
              <a:defRPr sz="2400" b="1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9187879" y="3654247"/>
            <a:ext cx="370619" cy="899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295" y="4295"/>
                  <a:pt x="18495" y="11495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53" name="Group 453"/>
          <p:cNvGrpSpPr/>
          <p:nvPr/>
        </p:nvGrpSpPr>
        <p:grpSpPr>
          <a:xfrm>
            <a:off x="8343900" y="4546600"/>
            <a:ext cx="2489200" cy="1193800"/>
            <a:chOff x="0" y="0"/>
            <a:chExt cx="2489200" cy="1193800"/>
          </a:xfrm>
        </p:grpSpPr>
        <p:sp>
          <p:nvSpPr>
            <p:cNvPr id="451" name="Shape 451"/>
            <p:cNvSpPr/>
            <p:nvPr/>
          </p:nvSpPr>
          <p:spPr>
            <a:xfrm>
              <a:off x="0" y="0"/>
              <a:ext cx="2489200" cy="1193800"/>
            </a:xfrm>
            <a:prstGeom prst="diamond">
              <a:avLst/>
            </a:prstGeom>
            <a:solidFill>
              <a:srgbClr val="D4FE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57799" marR="57799" algn="ctr" defTabSz="1295400">
                <a:spcBef>
                  <a:spcPts val="1700"/>
                </a:spcBef>
                <a:defRPr sz="2400" b="1">
                  <a:uFill>
                    <a:solidFill>
                      <a:srgbClr val="000000"/>
                    </a:solidFill>
                  </a:u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596417" y="392335"/>
              <a:ext cx="1301444" cy="421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43349" marR="43349" algn="ctr" defTabSz="1295400">
                <a:buClr>
                  <a:srgbClr val="000000"/>
                </a:buClr>
                <a:buFont typeface="Arial"/>
                <a:defRPr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x &gt; y+10</a:t>
              </a:r>
            </a:p>
          </p:txBody>
        </p:sp>
      </p:grpSp>
      <p:sp>
        <p:nvSpPr>
          <p:cNvPr id="454" name="Shape 454"/>
          <p:cNvSpPr/>
          <p:nvPr/>
        </p:nvSpPr>
        <p:spPr>
          <a:xfrm flipH="1">
            <a:off x="7581900" y="5143500"/>
            <a:ext cx="762000" cy="114300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50800" tIns="50800" rIns="50800" bIns="50800" anchor="ctr"/>
          <a:lstStyle/>
          <a:p>
            <a:pPr marL="57799" marR="57799" algn="ctr" defTabSz="1295400">
              <a:spcBef>
                <a:spcPts val="1700"/>
              </a:spcBef>
              <a:defRPr sz="2400" b="1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10833100" y="5143500"/>
            <a:ext cx="647700" cy="102870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50800" tIns="50800" rIns="50800" bIns="50800" anchor="ctr"/>
          <a:lstStyle/>
          <a:p>
            <a:pPr marL="57799" marR="57799" algn="ctr" defTabSz="1295400">
              <a:spcBef>
                <a:spcPts val="1700"/>
              </a:spcBef>
              <a:defRPr sz="2400" b="1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9321800" y="3683000"/>
            <a:ext cx="673100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marL="57799" marR="57799" algn="ctr" defTabSz="1295400">
              <a:spcBef>
                <a:spcPts val="1700"/>
              </a:spcBef>
              <a:buClr>
                <a:srgbClr val="000000"/>
              </a:buClr>
              <a:buFont typeface="Arial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Y</a:t>
            </a:r>
          </a:p>
        </p:txBody>
      </p:sp>
      <p:sp>
        <p:nvSpPr>
          <p:cNvPr id="457" name="Shape 457"/>
          <p:cNvSpPr/>
          <p:nvPr/>
        </p:nvSpPr>
        <p:spPr>
          <a:xfrm>
            <a:off x="10947400" y="5207000"/>
            <a:ext cx="673100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marL="57799" marR="57799" algn="ctr" defTabSz="1295400">
              <a:spcBef>
                <a:spcPts val="1700"/>
              </a:spcBef>
              <a:buClr>
                <a:srgbClr val="000000"/>
              </a:buClr>
              <a:buFont typeface="Arial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Y</a:t>
            </a:r>
          </a:p>
        </p:txBody>
      </p:sp>
      <p:sp>
        <p:nvSpPr>
          <p:cNvPr id="458" name="Shape 458"/>
          <p:cNvSpPr/>
          <p:nvPr/>
        </p:nvSpPr>
        <p:spPr>
          <a:xfrm>
            <a:off x="5638800" y="3898900"/>
            <a:ext cx="673100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marL="57799" marR="57799" algn="ctr" defTabSz="1295400">
              <a:spcBef>
                <a:spcPts val="1700"/>
              </a:spcBef>
              <a:buClr>
                <a:srgbClr val="000000"/>
              </a:buClr>
              <a:buFont typeface="Arial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N</a:t>
            </a:r>
          </a:p>
        </p:txBody>
      </p:sp>
      <p:sp>
        <p:nvSpPr>
          <p:cNvPr id="459" name="Shape 459"/>
          <p:cNvSpPr/>
          <p:nvPr/>
        </p:nvSpPr>
        <p:spPr>
          <a:xfrm>
            <a:off x="7480300" y="5207000"/>
            <a:ext cx="673100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marL="57799" marR="57799" algn="ctr" defTabSz="1295400">
              <a:spcBef>
                <a:spcPts val="1700"/>
              </a:spcBef>
              <a:buClr>
                <a:srgbClr val="000000"/>
              </a:buClr>
              <a:buFont typeface="Arial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N</a:t>
            </a:r>
          </a:p>
        </p:txBody>
      </p:sp>
      <p:sp>
        <p:nvSpPr>
          <p:cNvPr id="460" name="Shape 460"/>
          <p:cNvSpPr>
            <a:spLocks noGrp="1"/>
          </p:cNvSpPr>
          <p:nvPr>
            <p:ph type="body" sz="half" idx="1"/>
          </p:nvPr>
        </p:nvSpPr>
        <p:spPr>
          <a:xfrm>
            <a:off x="647700" y="1409700"/>
            <a:ext cx="5740400" cy="8343900"/>
          </a:xfrm>
          <a:prstGeom prst="rect">
            <a:avLst/>
          </a:prstGeom>
        </p:spPr>
        <p:txBody>
          <a:bodyPr/>
          <a:lstStyle/>
          <a:p>
            <a:pPr marL="545479" indent="-487680">
              <a:lnSpc>
                <a:spcPct val="80000"/>
              </a:lnSpc>
              <a:buSzTx/>
              <a:buNone/>
            </a:pPr>
            <a:endParaRPr/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int double (int v) { 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return 2*v; 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}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endParaRPr sz="2400"/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void </a:t>
            </a:r>
            <a:r>
              <a:rPr sz="24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</a:rPr>
              <a:t>testme </a:t>
            </a:r>
            <a:r>
              <a:rPr sz="2400"/>
              <a:t>(int x, int y) {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z = double (y);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if (z == x) {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	if (x &gt; y+10) {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	      </a:t>
            </a:r>
            <a:r>
              <a:rPr sz="24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</a:rPr>
              <a:t>ERROR;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</a:rPr>
              <a:t>		</a:t>
            </a:r>
            <a:r>
              <a:rPr sz="2400"/>
              <a:t>}	</a:t>
            </a:r>
          </a:p>
          <a:p>
            <a:pPr marL="545479" indent="-487680">
              <a:lnSpc>
                <a:spcPct val="80000"/>
              </a:lnSpc>
              <a:buSzTx/>
              <a:buNone/>
              <a:defRPr sz="2400"/>
            </a:pPr>
            <a:r>
              <a:t>	}</a:t>
            </a:r>
          </a:p>
          <a:p>
            <a:pPr marL="545479" indent="-487680">
              <a:lnSpc>
                <a:spcPct val="80000"/>
              </a:lnSpc>
              <a:buSzTx/>
              <a:buNone/>
              <a:defRPr sz="24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/>
        </p:nvSpPr>
        <p:spPr>
          <a:xfrm>
            <a:off x="647700" y="9169400"/>
            <a:ext cx="11709400" cy="2258"/>
          </a:xfrm>
          <a:prstGeom prst="line">
            <a:avLst/>
          </a:prstGeom>
          <a:ln w="19050">
            <a:solidFill>
              <a:srgbClr val="D6A8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647700" y="1302737"/>
            <a:ext cx="11709400" cy="2259"/>
          </a:xfrm>
          <a:prstGeom prst="line">
            <a:avLst/>
          </a:prstGeom>
          <a:ln w="19050">
            <a:solidFill>
              <a:srgbClr val="D6A8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65" name="Shape 4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Concolic Testing Approach</a:t>
            </a:r>
          </a:p>
        </p:txBody>
      </p:sp>
      <p:sp>
        <p:nvSpPr>
          <p:cNvPr id="466" name="Shape 466"/>
          <p:cNvSpPr>
            <a:spLocks noGrp="1"/>
          </p:cNvSpPr>
          <p:nvPr>
            <p:ph type="body" sz="half" idx="1"/>
          </p:nvPr>
        </p:nvSpPr>
        <p:spPr>
          <a:xfrm>
            <a:off x="647700" y="1409700"/>
            <a:ext cx="5359400" cy="7797800"/>
          </a:xfrm>
          <a:prstGeom prst="rect">
            <a:avLst/>
          </a:prstGeom>
        </p:spPr>
        <p:txBody>
          <a:bodyPr/>
          <a:lstStyle/>
          <a:p>
            <a:pPr marL="545479" indent="-487680">
              <a:lnSpc>
                <a:spcPct val="80000"/>
              </a:lnSpc>
              <a:buSzTx/>
              <a:buNone/>
            </a:pPr>
            <a:endParaRPr/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int double (int v) { 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return 2*v; 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}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endParaRPr sz="2400"/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void </a:t>
            </a:r>
            <a:r>
              <a:rPr sz="24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</a:rPr>
              <a:t>testme </a:t>
            </a:r>
            <a:r>
              <a:rPr sz="2400"/>
              <a:t>(int x, int y) {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z = double (y);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if (z == x) {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	if (x &gt; y+10) {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	      </a:t>
            </a:r>
            <a:r>
              <a:rPr sz="24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</a:rPr>
              <a:t>ERROR;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</a:rPr>
              <a:t>		</a:t>
            </a:r>
            <a:r>
              <a:rPr sz="2400"/>
              <a:t>}	</a:t>
            </a:r>
          </a:p>
          <a:p>
            <a:pPr marL="545479" indent="-487680">
              <a:lnSpc>
                <a:spcPct val="80000"/>
              </a:lnSpc>
              <a:buSzTx/>
              <a:buNone/>
              <a:defRPr sz="2400"/>
            </a:pPr>
            <a:r>
              <a:t>	}</a:t>
            </a:r>
          </a:p>
          <a:p>
            <a:pPr marL="545479" indent="-487680">
              <a:lnSpc>
                <a:spcPct val="80000"/>
              </a:lnSpc>
              <a:buSzTx/>
              <a:buNone/>
              <a:defRPr sz="2400"/>
            </a:pPr>
            <a:r>
              <a:t>}</a:t>
            </a:r>
          </a:p>
        </p:txBody>
      </p:sp>
      <p:grpSp>
        <p:nvGrpSpPr>
          <p:cNvPr id="475" name="Group 475"/>
          <p:cNvGrpSpPr/>
          <p:nvPr/>
        </p:nvGrpSpPr>
        <p:grpSpPr>
          <a:xfrm>
            <a:off x="6070600" y="1295400"/>
            <a:ext cx="6946900" cy="7810500"/>
            <a:chOff x="0" y="0"/>
            <a:chExt cx="6946900" cy="7810500"/>
          </a:xfrm>
        </p:grpSpPr>
        <p:sp>
          <p:nvSpPr>
            <p:cNvPr id="467" name="Shape 467"/>
            <p:cNvSpPr/>
            <p:nvPr/>
          </p:nvSpPr>
          <p:spPr>
            <a:xfrm>
              <a:off x="2273300" y="1308100"/>
              <a:ext cx="2258" cy="650240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4762500" y="1308100"/>
              <a:ext cx="2258" cy="650240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193800" y="0"/>
              <a:ext cx="2184400" cy="9027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57799" marR="57799" algn="ct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Concrete Execution</a:t>
              </a:r>
            </a:p>
          </p:txBody>
        </p:sp>
        <p:sp>
          <p:nvSpPr>
            <p:cNvPr id="470" name="Shape 470"/>
            <p:cNvSpPr/>
            <p:nvPr/>
          </p:nvSpPr>
          <p:spPr>
            <a:xfrm>
              <a:off x="3797300" y="0"/>
              <a:ext cx="2184400" cy="9027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57799" marR="57799" algn="ct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Symbolic Execution</a:t>
              </a:r>
            </a:p>
          </p:txBody>
        </p:sp>
        <p:grpSp>
          <p:nvGrpSpPr>
            <p:cNvPr id="474" name="Group 474"/>
            <p:cNvGrpSpPr/>
            <p:nvPr/>
          </p:nvGrpSpPr>
          <p:grpSpPr>
            <a:xfrm>
              <a:off x="0" y="1092200"/>
              <a:ext cx="6946900" cy="902767"/>
              <a:chOff x="0" y="0"/>
              <a:chExt cx="6946900" cy="902766"/>
            </a:xfrm>
          </p:grpSpPr>
          <p:sp>
            <p:nvSpPr>
              <p:cNvPr id="471" name="Shape 471"/>
              <p:cNvSpPr/>
              <p:nvPr/>
            </p:nvSpPr>
            <p:spPr>
              <a:xfrm>
                <a:off x="0" y="0"/>
                <a:ext cx="1968500" cy="9027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 marL="57799" marR="57799" algn="ctr" defTabSz="1295400">
                  <a:spcBef>
                    <a:spcPts val="1700"/>
                  </a:spcBef>
                  <a:buClr>
                    <a:srgbClr val="004479"/>
                  </a:buClr>
                  <a:buFont typeface="Arial"/>
                  <a:defRPr sz="2800">
                    <a:solidFill>
                      <a:srgbClr val="004479"/>
                    </a:solidFill>
                    <a:uFill>
                      <a:solidFill>
                        <a:srgbClr val="004479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concrete state</a:t>
                </a:r>
              </a:p>
            </p:txBody>
          </p:sp>
          <p:sp>
            <p:nvSpPr>
              <p:cNvPr id="472" name="Shape 472"/>
              <p:cNvSpPr/>
              <p:nvPr/>
            </p:nvSpPr>
            <p:spPr>
              <a:xfrm>
                <a:off x="2819400" y="0"/>
                <a:ext cx="1968500" cy="9027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 marL="57799" marR="57799" algn="ctr" defTabSz="1295400">
                  <a:spcBef>
                    <a:spcPts val="1700"/>
                  </a:spcBef>
                  <a:buClr>
                    <a:srgbClr val="004479"/>
                  </a:buClr>
                  <a:buFont typeface="Arial"/>
                  <a:defRPr sz="2800">
                    <a:solidFill>
                      <a:srgbClr val="004479"/>
                    </a:solidFill>
                    <a:uFill>
                      <a:solidFill>
                        <a:srgbClr val="004479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symbolic state</a:t>
                </a:r>
              </a:p>
            </p:txBody>
          </p:sp>
          <p:sp>
            <p:nvSpPr>
              <p:cNvPr id="473" name="Shape 473"/>
              <p:cNvSpPr/>
              <p:nvPr/>
            </p:nvSpPr>
            <p:spPr>
              <a:xfrm>
                <a:off x="4762500" y="0"/>
                <a:ext cx="2184400" cy="9027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 marL="57799" marR="57799" algn="ctr" defTabSz="1295400">
                  <a:spcBef>
                    <a:spcPts val="1700"/>
                  </a:spcBef>
                  <a:buClr>
                    <a:srgbClr val="004479"/>
                  </a:buClr>
                  <a:buFont typeface="Arial"/>
                  <a:defRPr sz="2800">
                    <a:solidFill>
                      <a:srgbClr val="004479"/>
                    </a:solidFill>
                    <a:uFill>
                      <a:solidFill>
                        <a:srgbClr val="004479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path condition</a:t>
                </a:r>
              </a:p>
            </p:txBody>
          </p:sp>
        </p:grpSp>
      </p:grpSp>
      <p:grpSp>
        <p:nvGrpSpPr>
          <p:cNvPr id="479" name="Group 479"/>
          <p:cNvGrpSpPr/>
          <p:nvPr/>
        </p:nvGrpSpPr>
        <p:grpSpPr>
          <a:xfrm>
            <a:off x="3060700" y="4025900"/>
            <a:ext cx="7797803" cy="495300"/>
            <a:chOff x="0" y="0"/>
            <a:chExt cx="7797802" cy="495300"/>
          </a:xfrm>
        </p:grpSpPr>
        <p:sp>
          <p:nvSpPr>
            <p:cNvPr id="476" name="Shape 476"/>
            <p:cNvSpPr/>
            <p:nvPr/>
          </p:nvSpPr>
          <p:spPr>
            <a:xfrm>
              <a:off x="0" y="254000"/>
              <a:ext cx="2737517" cy="271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2805139" y="0"/>
              <a:ext cx="2448783" cy="444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marL="57799" marR="57799" algn="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x = 22, y = 7</a:t>
              </a:r>
            </a:p>
          </p:txBody>
        </p:sp>
        <p:sp>
          <p:nvSpPr>
            <p:cNvPr id="478" name="Shape 478"/>
            <p:cNvSpPr/>
            <p:nvPr/>
          </p:nvSpPr>
          <p:spPr>
            <a:xfrm>
              <a:off x="5646202" y="0"/>
              <a:ext cx="2151601" cy="495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marL="57799" marR="57799" algn="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400" b="1">
                  <a:uFill>
                    <a:solidFill>
                      <a:srgbClr val="000000"/>
                    </a:solidFill>
                  </a:u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b="0">
                  <a:latin typeface="Arial"/>
                  <a:ea typeface="Arial"/>
                  <a:cs typeface="Arial"/>
                  <a:sym typeface="Arial"/>
                </a:rPr>
                <a:t>x = x</a:t>
              </a:r>
              <a:r>
                <a:rPr b="0" baseline="-20250"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0">
                  <a:latin typeface="Arial"/>
                  <a:ea typeface="Arial"/>
                  <a:cs typeface="Arial"/>
                  <a:sym typeface="Arial"/>
                </a:rPr>
                <a:t>, y = y</a:t>
              </a:r>
              <a:r>
                <a:rPr b="0" baseline="-20250"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</p:grp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/>
        </p:nvSpPr>
        <p:spPr>
          <a:xfrm>
            <a:off x="647700" y="9169400"/>
            <a:ext cx="11709400" cy="2258"/>
          </a:xfrm>
          <a:prstGeom prst="line">
            <a:avLst/>
          </a:prstGeom>
          <a:ln w="19050">
            <a:solidFill>
              <a:srgbClr val="D6A8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82" name="Shape 482"/>
          <p:cNvSpPr/>
          <p:nvPr/>
        </p:nvSpPr>
        <p:spPr>
          <a:xfrm>
            <a:off x="647700" y="1302737"/>
            <a:ext cx="11709400" cy="2259"/>
          </a:xfrm>
          <a:prstGeom prst="line">
            <a:avLst/>
          </a:prstGeom>
          <a:ln w="19050">
            <a:solidFill>
              <a:srgbClr val="D6A8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83" name="Shape 4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Concolic Testing Approach</a:t>
            </a:r>
          </a:p>
        </p:txBody>
      </p:sp>
      <p:sp>
        <p:nvSpPr>
          <p:cNvPr id="484" name="Shape 484"/>
          <p:cNvSpPr>
            <a:spLocks noGrp="1"/>
          </p:cNvSpPr>
          <p:nvPr>
            <p:ph type="body" sz="half" idx="1"/>
          </p:nvPr>
        </p:nvSpPr>
        <p:spPr>
          <a:xfrm>
            <a:off x="647700" y="1409700"/>
            <a:ext cx="5740400" cy="8343900"/>
          </a:xfrm>
          <a:prstGeom prst="rect">
            <a:avLst/>
          </a:prstGeom>
        </p:spPr>
        <p:txBody>
          <a:bodyPr/>
          <a:lstStyle/>
          <a:p>
            <a:pPr marL="545479" indent="-487680">
              <a:lnSpc>
                <a:spcPct val="80000"/>
              </a:lnSpc>
              <a:buSzTx/>
              <a:buNone/>
            </a:pPr>
            <a:endParaRPr/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int double (int v) { 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return 2*v; 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}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endParaRPr sz="2400"/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void </a:t>
            </a:r>
            <a:r>
              <a:rPr sz="24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</a:rPr>
              <a:t>testme </a:t>
            </a:r>
            <a:r>
              <a:rPr sz="2400"/>
              <a:t>(int x, int y) {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z = double (y);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if (z == x) {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	if (x &gt; y+10) {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	      </a:t>
            </a:r>
            <a:r>
              <a:rPr sz="24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</a:rPr>
              <a:t>ERROR;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</a:rPr>
              <a:t>		</a:t>
            </a:r>
            <a:r>
              <a:rPr sz="2400"/>
              <a:t>}	</a:t>
            </a:r>
          </a:p>
          <a:p>
            <a:pPr marL="545479" indent="-487680">
              <a:lnSpc>
                <a:spcPct val="80000"/>
              </a:lnSpc>
              <a:buSzTx/>
              <a:buNone/>
              <a:defRPr sz="2400"/>
            </a:pPr>
            <a:r>
              <a:t>	}</a:t>
            </a:r>
          </a:p>
          <a:p>
            <a:pPr marL="545479" indent="-487680">
              <a:lnSpc>
                <a:spcPct val="80000"/>
              </a:lnSpc>
              <a:buSzTx/>
              <a:buNone/>
              <a:defRPr sz="2400"/>
            </a:pPr>
            <a:r>
              <a:t>}</a:t>
            </a:r>
          </a:p>
        </p:txBody>
      </p:sp>
      <p:grpSp>
        <p:nvGrpSpPr>
          <p:cNvPr id="493" name="Group 493"/>
          <p:cNvGrpSpPr/>
          <p:nvPr/>
        </p:nvGrpSpPr>
        <p:grpSpPr>
          <a:xfrm>
            <a:off x="6070600" y="1295400"/>
            <a:ext cx="6946900" cy="7810500"/>
            <a:chOff x="0" y="0"/>
            <a:chExt cx="6946900" cy="7810500"/>
          </a:xfrm>
        </p:grpSpPr>
        <p:sp>
          <p:nvSpPr>
            <p:cNvPr id="485" name="Shape 485"/>
            <p:cNvSpPr/>
            <p:nvPr/>
          </p:nvSpPr>
          <p:spPr>
            <a:xfrm>
              <a:off x="2273300" y="1308100"/>
              <a:ext cx="2258" cy="650240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4762500" y="1308100"/>
              <a:ext cx="2258" cy="650240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193800" y="0"/>
              <a:ext cx="2184400" cy="9027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57799" marR="57799" algn="ct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Concrete Execution</a:t>
              </a:r>
            </a:p>
          </p:txBody>
        </p:sp>
        <p:sp>
          <p:nvSpPr>
            <p:cNvPr id="488" name="Shape 488"/>
            <p:cNvSpPr/>
            <p:nvPr/>
          </p:nvSpPr>
          <p:spPr>
            <a:xfrm>
              <a:off x="3797300" y="0"/>
              <a:ext cx="2184400" cy="9027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57799" marR="57799" algn="ct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Symbolic Execution</a:t>
              </a:r>
            </a:p>
          </p:txBody>
        </p:sp>
        <p:grpSp>
          <p:nvGrpSpPr>
            <p:cNvPr id="492" name="Group 492"/>
            <p:cNvGrpSpPr/>
            <p:nvPr/>
          </p:nvGrpSpPr>
          <p:grpSpPr>
            <a:xfrm>
              <a:off x="0" y="1092200"/>
              <a:ext cx="6946900" cy="902767"/>
              <a:chOff x="0" y="0"/>
              <a:chExt cx="6946900" cy="902766"/>
            </a:xfrm>
          </p:grpSpPr>
          <p:sp>
            <p:nvSpPr>
              <p:cNvPr id="489" name="Shape 489"/>
              <p:cNvSpPr/>
              <p:nvPr/>
            </p:nvSpPr>
            <p:spPr>
              <a:xfrm>
                <a:off x="0" y="0"/>
                <a:ext cx="1968500" cy="9027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 marL="57799" marR="57799" algn="ctr" defTabSz="1295400">
                  <a:spcBef>
                    <a:spcPts val="1700"/>
                  </a:spcBef>
                  <a:buClr>
                    <a:srgbClr val="004479"/>
                  </a:buClr>
                  <a:buFont typeface="Arial"/>
                  <a:defRPr sz="2800">
                    <a:solidFill>
                      <a:srgbClr val="004479"/>
                    </a:solidFill>
                    <a:uFill>
                      <a:solidFill>
                        <a:srgbClr val="004479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concrete state</a:t>
                </a:r>
              </a:p>
            </p:txBody>
          </p:sp>
          <p:sp>
            <p:nvSpPr>
              <p:cNvPr id="490" name="Shape 490"/>
              <p:cNvSpPr/>
              <p:nvPr/>
            </p:nvSpPr>
            <p:spPr>
              <a:xfrm>
                <a:off x="2819400" y="0"/>
                <a:ext cx="1968500" cy="9027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 marL="57799" marR="57799" algn="ctr" defTabSz="1295400">
                  <a:spcBef>
                    <a:spcPts val="1700"/>
                  </a:spcBef>
                  <a:buClr>
                    <a:srgbClr val="004479"/>
                  </a:buClr>
                  <a:buFont typeface="Arial"/>
                  <a:defRPr sz="2800">
                    <a:solidFill>
                      <a:srgbClr val="004479"/>
                    </a:solidFill>
                    <a:uFill>
                      <a:solidFill>
                        <a:srgbClr val="004479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symbolic state</a:t>
                </a:r>
              </a:p>
            </p:txBody>
          </p:sp>
          <p:sp>
            <p:nvSpPr>
              <p:cNvPr id="491" name="Shape 491"/>
              <p:cNvSpPr/>
              <p:nvPr/>
            </p:nvSpPr>
            <p:spPr>
              <a:xfrm>
                <a:off x="4762500" y="0"/>
                <a:ext cx="2184400" cy="853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/>
              <a:p>
                <a:pPr marL="57799" marR="57799" algn="ctr" defTabSz="1295400">
                  <a:spcBef>
                    <a:spcPts val="1700"/>
                  </a:spcBef>
                  <a:buClr>
                    <a:srgbClr val="004479"/>
                  </a:buClr>
                  <a:buFont typeface="Arial"/>
                  <a:defRPr sz="2400" b="1">
                    <a:uFill>
                      <a:solidFill>
                        <a:srgbClr val="000000"/>
                      </a:solidFill>
                    </a:uFill>
                    <a:latin typeface="Comic Sans MS"/>
                    <a:ea typeface="Comic Sans MS"/>
                    <a:cs typeface="Comic Sans MS"/>
                    <a:sym typeface="Comic Sans MS"/>
                  </a:defRPr>
                </a:pPr>
                <a:r>
                  <a:rPr sz="2800" b="0">
                    <a:solidFill>
                      <a:srgbClr val="004479"/>
                    </a:solidFill>
                    <a:uFill>
                      <a:solidFill>
                        <a:srgbClr val="004479"/>
                      </a:solidFill>
                    </a:uFill>
                    <a:latin typeface="Arial"/>
                    <a:ea typeface="Arial"/>
                    <a:cs typeface="Arial"/>
                    <a:sym typeface="Arial"/>
                  </a:rPr>
                  <a:t>path </a:t>
                </a:r>
                <a:r>
                  <a:rPr b="0">
                    <a:solidFill>
                      <a:srgbClr val="004479"/>
                    </a:solidFill>
                    <a:uFill>
                      <a:solidFill>
                        <a:srgbClr val="004479"/>
                      </a:solidFill>
                    </a:uFill>
                    <a:latin typeface="Arial"/>
                    <a:ea typeface="Arial"/>
                    <a:cs typeface="Arial"/>
                    <a:sym typeface="Arial"/>
                  </a:rPr>
                  <a:t>condition</a:t>
                </a:r>
              </a:p>
            </p:txBody>
          </p:sp>
        </p:grpSp>
      </p:grpSp>
      <p:grpSp>
        <p:nvGrpSpPr>
          <p:cNvPr id="497" name="Group 497"/>
          <p:cNvGrpSpPr/>
          <p:nvPr/>
        </p:nvGrpSpPr>
        <p:grpSpPr>
          <a:xfrm>
            <a:off x="3530643" y="4762499"/>
            <a:ext cx="7327859" cy="1115476"/>
            <a:chOff x="0" y="0"/>
            <a:chExt cx="7327858" cy="1115474"/>
          </a:xfrm>
        </p:grpSpPr>
        <p:sp>
          <p:nvSpPr>
            <p:cNvPr id="494" name="Shape 494"/>
            <p:cNvSpPr/>
            <p:nvPr/>
          </p:nvSpPr>
          <p:spPr>
            <a:xfrm>
              <a:off x="0" y="329855"/>
              <a:ext cx="1993857" cy="2667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993856" y="0"/>
              <a:ext cx="2616201" cy="10286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marL="57799" marR="57799" algn="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t>x = 22, y = 7,    </a:t>
              </a:r>
            </a:p>
            <a:p>
              <a:pPr marL="57799" marR="57799" algn="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t>z = 14</a:t>
              </a:r>
            </a:p>
          </p:txBody>
        </p:sp>
        <p:sp>
          <p:nvSpPr>
            <p:cNvPr id="496" name="Shape 496"/>
            <p:cNvSpPr/>
            <p:nvPr/>
          </p:nvSpPr>
          <p:spPr>
            <a:xfrm>
              <a:off x="5029158" y="0"/>
              <a:ext cx="2298701" cy="11154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marL="57799" marR="57799" algn="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400" b="1">
                  <a:uFill>
                    <a:solidFill>
                      <a:srgbClr val="000000"/>
                    </a:solidFill>
                  </a:u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b="0">
                  <a:latin typeface="Arial"/>
                  <a:ea typeface="Arial"/>
                  <a:cs typeface="Arial"/>
                  <a:sym typeface="Arial"/>
                </a:rPr>
                <a:t>x = x</a:t>
              </a:r>
              <a:r>
                <a:rPr b="0" baseline="-20250"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0">
                  <a:latin typeface="Arial"/>
                  <a:ea typeface="Arial"/>
                  <a:cs typeface="Arial"/>
                  <a:sym typeface="Arial"/>
                </a:rPr>
                <a:t>, y = y</a:t>
              </a:r>
              <a:r>
                <a:rPr b="0" baseline="-20250"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0">
                  <a:latin typeface="Arial"/>
                  <a:ea typeface="Arial"/>
                  <a:cs typeface="Arial"/>
                  <a:sym typeface="Arial"/>
                </a:rPr>
                <a:t>, </a:t>
              </a:r>
            </a:p>
            <a:p>
              <a:pPr marL="57799" marR="57799" algn="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400" b="1">
                  <a:uFill>
                    <a:solidFill>
                      <a:srgbClr val="000000"/>
                    </a:solidFill>
                  </a:u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b="0">
                  <a:latin typeface="Arial"/>
                  <a:ea typeface="Arial"/>
                  <a:cs typeface="Arial"/>
                  <a:sym typeface="Arial"/>
                </a:rPr>
                <a:t>z = 2*y</a:t>
              </a:r>
              <a:r>
                <a:rPr b="0" baseline="-20250"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/>
        </p:nvSpPr>
        <p:spPr>
          <a:xfrm>
            <a:off x="647700" y="9169400"/>
            <a:ext cx="11709400" cy="2258"/>
          </a:xfrm>
          <a:prstGeom prst="line">
            <a:avLst/>
          </a:prstGeom>
          <a:ln w="19050">
            <a:solidFill>
              <a:srgbClr val="D6A8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00" name="Shape 500"/>
          <p:cNvSpPr/>
          <p:nvPr/>
        </p:nvSpPr>
        <p:spPr>
          <a:xfrm>
            <a:off x="647700" y="1302737"/>
            <a:ext cx="11709400" cy="2259"/>
          </a:xfrm>
          <a:prstGeom prst="line">
            <a:avLst/>
          </a:prstGeom>
          <a:ln w="19050">
            <a:solidFill>
              <a:srgbClr val="D6A8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01" name="Shape 5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Concolic Testing Approach</a:t>
            </a:r>
          </a:p>
        </p:txBody>
      </p:sp>
      <p:sp>
        <p:nvSpPr>
          <p:cNvPr id="502" name="Shape 502"/>
          <p:cNvSpPr>
            <a:spLocks noGrp="1"/>
          </p:cNvSpPr>
          <p:nvPr>
            <p:ph type="body" sz="half" idx="1"/>
          </p:nvPr>
        </p:nvSpPr>
        <p:spPr>
          <a:xfrm>
            <a:off x="647700" y="1409700"/>
            <a:ext cx="5308600" cy="7708900"/>
          </a:xfrm>
          <a:prstGeom prst="rect">
            <a:avLst/>
          </a:prstGeom>
        </p:spPr>
        <p:txBody>
          <a:bodyPr/>
          <a:lstStyle/>
          <a:p>
            <a:pPr marL="545479" indent="-487680">
              <a:lnSpc>
                <a:spcPct val="80000"/>
              </a:lnSpc>
              <a:buSzTx/>
              <a:buNone/>
            </a:pPr>
            <a:endParaRPr/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int double (int v) { 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return 2*v; 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}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endParaRPr sz="2400"/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void </a:t>
            </a:r>
            <a:r>
              <a:rPr sz="24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</a:rPr>
              <a:t>testme </a:t>
            </a:r>
            <a:r>
              <a:rPr sz="2400"/>
              <a:t>(int x, int y) {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z = double (y);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if (z == x) {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	if (x &gt; y+10) {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	      </a:t>
            </a:r>
            <a:r>
              <a:rPr sz="24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</a:rPr>
              <a:t>ERROR;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</a:rPr>
              <a:t>		</a:t>
            </a:r>
            <a:r>
              <a:rPr sz="2400"/>
              <a:t>}	</a:t>
            </a:r>
          </a:p>
          <a:p>
            <a:pPr marL="545479" indent="-487680">
              <a:lnSpc>
                <a:spcPct val="80000"/>
              </a:lnSpc>
              <a:buSzTx/>
              <a:buNone/>
              <a:defRPr sz="2400"/>
            </a:pPr>
            <a:r>
              <a:t>	}</a:t>
            </a:r>
          </a:p>
          <a:p>
            <a:pPr marL="545479" indent="-487680">
              <a:lnSpc>
                <a:spcPct val="80000"/>
              </a:lnSpc>
              <a:buSzTx/>
              <a:buNone/>
              <a:defRPr sz="2400"/>
            </a:pPr>
            <a:endParaRPr/>
          </a:p>
          <a:p>
            <a:pPr marL="545479" indent="-487680">
              <a:lnSpc>
                <a:spcPct val="80000"/>
              </a:lnSpc>
              <a:buSzTx/>
              <a:buNone/>
              <a:defRPr sz="2400"/>
            </a:pPr>
            <a:r>
              <a:t>}</a:t>
            </a:r>
          </a:p>
        </p:txBody>
      </p:sp>
      <p:grpSp>
        <p:nvGrpSpPr>
          <p:cNvPr id="511" name="Group 511"/>
          <p:cNvGrpSpPr/>
          <p:nvPr/>
        </p:nvGrpSpPr>
        <p:grpSpPr>
          <a:xfrm>
            <a:off x="6070600" y="1295400"/>
            <a:ext cx="6946900" cy="7810500"/>
            <a:chOff x="0" y="0"/>
            <a:chExt cx="6946900" cy="7810500"/>
          </a:xfrm>
        </p:grpSpPr>
        <p:sp>
          <p:nvSpPr>
            <p:cNvPr id="503" name="Shape 503"/>
            <p:cNvSpPr/>
            <p:nvPr/>
          </p:nvSpPr>
          <p:spPr>
            <a:xfrm>
              <a:off x="2273300" y="1308100"/>
              <a:ext cx="2258" cy="650240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4762500" y="1308100"/>
              <a:ext cx="2258" cy="650240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1193800" y="0"/>
              <a:ext cx="2184400" cy="9027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57799" marR="57799" algn="ct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Concrete Execution</a:t>
              </a:r>
            </a:p>
          </p:txBody>
        </p:sp>
        <p:sp>
          <p:nvSpPr>
            <p:cNvPr id="506" name="Shape 506"/>
            <p:cNvSpPr/>
            <p:nvPr/>
          </p:nvSpPr>
          <p:spPr>
            <a:xfrm>
              <a:off x="3797300" y="0"/>
              <a:ext cx="2184400" cy="9027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57799" marR="57799" algn="ct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Symbolic Execution</a:t>
              </a:r>
            </a:p>
          </p:txBody>
        </p:sp>
        <p:grpSp>
          <p:nvGrpSpPr>
            <p:cNvPr id="510" name="Group 510"/>
            <p:cNvGrpSpPr/>
            <p:nvPr/>
          </p:nvGrpSpPr>
          <p:grpSpPr>
            <a:xfrm>
              <a:off x="0" y="1092200"/>
              <a:ext cx="6946900" cy="902767"/>
              <a:chOff x="0" y="0"/>
              <a:chExt cx="6946900" cy="902766"/>
            </a:xfrm>
          </p:grpSpPr>
          <p:sp>
            <p:nvSpPr>
              <p:cNvPr id="507" name="Shape 507"/>
              <p:cNvSpPr/>
              <p:nvPr/>
            </p:nvSpPr>
            <p:spPr>
              <a:xfrm>
                <a:off x="0" y="0"/>
                <a:ext cx="1968500" cy="9027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 marL="57799" marR="57799" algn="ctr" defTabSz="1295400">
                  <a:spcBef>
                    <a:spcPts val="1700"/>
                  </a:spcBef>
                  <a:buClr>
                    <a:srgbClr val="004479"/>
                  </a:buClr>
                  <a:buFont typeface="Arial"/>
                  <a:defRPr sz="2800">
                    <a:solidFill>
                      <a:srgbClr val="004479"/>
                    </a:solidFill>
                    <a:uFill>
                      <a:solidFill>
                        <a:srgbClr val="004479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concrete state</a:t>
                </a:r>
              </a:p>
            </p:txBody>
          </p:sp>
          <p:sp>
            <p:nvSpPr>
              <p:cNvPr id="508" name="Shape 508"/>
              <p:cNvSpPr/>
              <p:nvPr/>
            </p:nvSpPr>
            <p:spPr>
              <a:xfrm>
                <a:off x="2819400" y="0"/>
                <a:ext cx="1968500" cy="9027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 marL="57799" marR="57799" algn="ctr" defTabSz="1295400">
                  <a:spcBef>
                    <a:spcPts val="1700"/>
                  </a:spcBef>
                  <a:buClr>
                    <a:srgbClr val="004479"/>
                  </a:buClr>
                  <a:buFont typeface="Arial"/>
                  <a:defRPr sz="2800">
                    <a:solidFill>
                      <a:srgbClr val="004479"/>
                    </a:solidFill>
                    <a:uFill>
                      <a:solidFill>
                        <a:srgbClr val="004479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symbolic state</a:t>
                </a:r>
              </a:p>
            </p:txBody>
          </p:sp>
          <p:sp>
            <p:nvSpPr>
              <p:cNvPr id="509" name="Shape 509"/>
              <p:cNvSpPr/>
              <p:nvPr/>
            </p:nvSpPr>
            <p:spPr>
              <a:xfrm>
                <a:off x="4762500" y="0"/>
                <a:ext cx="2184400" cy="853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/>
              <a:p>
                <a:pPr marL="57799" marR="57799" algn="ctr" defTabSz="1295400">
                  <a:spcBef>
                    <a:spcPts val="1700"/>
                  </a:spcBef>
                  <a:buClr>
                    <a:srgbClr val="004479"/>
                  </a:buClr>
                  <a:buFont typeface="Arial"/>
                  <a:defRPr sz="2400" b="1">
                    <a:uFill>
                      <a:solidFill>
                        <a:srgbClr val="000000"/>
                      </a:solidFill>
                    </a:uFill>
                    <a:latin typeface="Comic Sans MS"/>
                    <a:ea typeface="Comic Sans MS"/>
                    <a:cs typeface="Comic Sans MS"/>
                    <a:sym typeface="Comic Sans MS"/>
                  </a:defRPr>
                </a:pPr>
                <a:r>
                  <a:rPr sz="2800" b="0">
                    <a:solidFill>
                      <a:srgbClr val="004479"/>
                    </a:solidFill>
                    <a:uFill>
                      <a:solidFill>
                        <a:srgbClr val="004479"/>
                      </a:solidFill>
                    </a:uFill>
                    <a:latin typeface="Arial"/>
                    <a:ea typeface="Arial"/>
                    <a:cs typeface="Arial"/>
                    <a:sym typeface="Arial"/>
                  </a:rPr>
                  <a:t>path </a:t>
                </a:r>
                <a:r>
                  <a:rPr b="0">
                    <a:solidFill>
                      <a:srgbClr val="004479"/>
                    </a:solidFill>
                    <a:uFill>
                      <a:solidFill>
                        <a:srgbClr val="004479"/>
                      </a:solidFill>
                    </a:uFill>
                    <a:latin typeface="Arial"/>
                    <a:ea typeface="Arial"/>
                    <a:cs typeface="Arial"/>
                    <a:sym typeface="Arial"/>
                  </a:rPr>
                  <a:t>condition</a:t>
                </a:r>
              </a:p>
            </p:txBody>
          </p:sp>
        </p:grpSp>
      </p:grpSp>
      <p:grpSp>
        <p:nvGrpSpPr>
          <p:cNvPr id="515" name="Group 515"/>
          <p:cNvGrpSpPr/>
          <p:nvPr/>
        </p:nvGrpSpPr>
        <p:grpSpPr>
          <a:xfrm>
            <a:off x="1079500" y="7912099"/>
            <a:ext cx="9779000" cy="1115476"/>
            <a:chOff x="0" y="0"/>
            <a:chExt cx="9779000" cy="1115474"/>
          </a:xfrm>
        </p:grpSpPr>
        <p:sp>
          <p:nvSpPr>
            <p:cNvPr id="512" name="Shape 512"/>
            <p:cNvSpPr/>
            <p:nvPr/>
          </p:nvSpPr>
          <p:spPr>
            <a:xfrm>
              <a:off x="0" y="330200"/>
              <a:ext cx="4445000" cy="2258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4445000" y="0"/>
              <a:ext cx="2616200" cy="10286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marL="57799" marR="57799" algn="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t>x = 22, y = 7,</a:t>
              </a:r>
            </a:p>
            <a:p>
              <a:pPr marL="57799" marR="57799" algn="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t>z = 14</a:t>
              </a:r>
            </a:p>
          </p:txBody>
        </p:sp>
        <p:sp>
          <p:nvSpPr>
            <p:cNvPr id="514" name="Shape 514"/>
            <p:cNvSpPr/>
            <p:nvPr/>
          </p:nvSpPr>
          <p:spPr>
            <a:xfrm>
              <a:off x="7480300" y="0"/>
              <a:ext cx="2298700" cy="11154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marL="57799" marR="57799" algn="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400" b="1">
                  <a:uFill>
                    <a:solidFill>
                      <a:srgbClr val="000000"/>
                    </a:solidFill>
                  </a:u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b="0">
                  <a:latin typeface="Arial"/>
                  <a:ea typeface="Arial"/>
                  <a:cs typeface="Arial"/>
                  <a:sym typeface="Arial"/>
                </a:rPr>
                <a:t>x = x</a:t>
              </a:r>
              <a:r>
                <a:rPr b="0" baseline="-20250"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0">
                  <a:latin typeface="Arial"/>
                  <a:ea typeface="Arial"/>
                  <a:cs typeface="Arial"/>
                  <a:sym typeface="Arial"/>
                </a:rPr>
                <a:t>, y = y</a:t>
              </a:r>
              <a:r>
                <a:rPr b="0" baseline="-20250"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0">
                  <a:latin typeface="Arial"/>
                  <a:ea typeface="Arial"/>
                  <a:cs typeface="Arial"/>
                  <a:sym typeface="Arial"/>
                </a:rPr>
                <a:t>, </a:t>
              </a:r>
            </a:p>
            <a:p>
              <a:pPr marL="57799" marR="57799" algn="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400" b="1">
                  <a:uFill>
                    <a:solidFill>
                      <a:srgbClr val="000000"/>
                    </a:solidFill>
                  </a:u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b="0">
                  <a:latin typeface="Arial"/>
                  <a:ea typeface="Arial"/>
                  <a:cs typeface="Arial"/>
                  <a:sym typeface="Arial"/>
                </a:rPr>
                <a:t>z = 2*y</a:t>
              </a:r>
              <a:r>
                <a:rPr b="0" baseline="-20250"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</p:grpSp>
      <p:sp>
        <p:nvSpPr>
          <p:cNvPr id="516" name="Shape 516"/>
          <p:cNvSpPr/>
          <p:nvPr/>
        </p:nvSpPr>
        <p:spPr>
          <a:xfrm>
            <a:off x="10833100" y="5207000"/>
            <a:ext cx="1752600" cy="4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57799" marR="57799" algn="r" defTabSz="1295400">
              <a:spcBef>
                <a:spcPts val="1700"/>
              </a:spcBef>
              <a:buClr>
                <a:srgbClr val="000000"/>
              </a:buClr>
              <a:buFont typeface="Arial"/>
              <a:defRPr sz="2400" b="1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b="0">
                <a:latin typeface="Arial"/>
                <a:ea typeface="Arial"/>
                <a:cs typeface="Arial"/>
                <a:sym typeface="Arial"/>
              </a:rPr>
              <a:t>2*y</a:t>
            </a:r>
            <a:r>
              <a:rPr b="0" baseline="-20250"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0">
                <a:latin typeface="Arial"/>
                <a:ea typeface="Arial"/>
                <a:cs typeface="Arial"/>
                <a:sym typeface="Arial"/>
              </a:rPr>
              <a:t>!= x</a:t>
            </a:r>
            <a:r>
              <a:rPr b="0" baseline="-20250"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647700" y="9169400"/>
            <a:ext cx="11709400" cy="2258"/>
          </a:xfrm>
          <a:prstGeom prst="line">
            <a:avLst/>
          </a:prstGeom>
          <a:ln w="19050">
            <a:solidFill>
              <a:srgbClr val="D6A8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19" name="Shape 519"/>
          <p:cNvSpPr/>
          <p:nvPr/>
        </p:nvSpPr>
        <p:spPr>
          <a:xfrm>
            <a:off x="647700" y="1302737"/>
            <a:ext cx="11709400" cy="2259"/>
          </a:xfrm>
          <a:prstGeom prst="line">
            <a:avLst/>
          </a:prstGeom>
          <a:ln w="19050">
            <a:solidFill>
              <a:srgbClr val="D6A8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20" name="Shape 5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Concolic Testing Approach</a:t>
            </a:r>
          </a:p>
        </p:txBody>
      </p:sp>
      <p:sp>
        <p:nvSpPr>
          <p:cNvPr id="521" name="Shape 521"/>
          <p:cNvSpPr>
            <a:spLocks noGrp="1"/>
          </p:cNvSpPr>
          <p:nvPr>
            <p:ph type="body" sz="half" idx="1"/>
          </p:nvPr>
        </p:nvSpPr>
        <p:spPr>
          <a:xfrm>
            <a:off x="647700" y="1409700"/>
            <a:ext cx="5435600" cy="7658100"/>
          </a:xfrm>
          <a:prstGeom prst="rect">
            <a:avLst/>
          </a:prstGeom>
        </p:spPr>
        <p:txBody>
          <a:bodyPr/>
          <a:lstStyle/>
          <a:p>
            <a:pPr marL="545479" indent="-487680">
              <a:lnSpc>
                <a:spcPct val="80000"/>
              </a:lnSpc>
              <a:buSzTx/>
              <a:buNone/>
            </a:pPr>
            <a:endParaRPr/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int double (int v) { 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return 2*v; 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}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endParaRPr sz="2400"/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void </a:t>
            </a:r>
            <a:r>
              <a:rPr sz="24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</a:rPr>
              <a:t>testme </a:t>
            </a:r>
            <a:r>
              <a:rPr sz="2400"/>
              <a:t>(int x, int y) {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z = double (y);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if (z == x) {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	if (x &gt; y+10) {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	      </a:t>
            </a:r>
            <a:r>
              <a:rPr sz="24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</a:rPr>
              <a:t>ERROR;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</a:rPr>
              <a:t>		</a:t>
            </a:r>
            <a:r>
              <a:rPr sz="2400"/>
              <a:t>}	</a:t>
            </a:r>
          </a:p>
          <a:p>
            <a:pPr marL="545479" indent="-487680">
              <a:lnSpc>
                <a:spcPct val="80000"/>
              </a:lnSpc>
              <a:buSzTx/>
              <a:buNone/>
              <a:defRPr sz="2400"/>
            </a:pPr>
            <a:r>
              <a:t>	}</a:t>
            </a:r>
          </a:p>
          <a:p>
            <a:pPr marL="545479" indent="-487680">
              <a:lnSpc>
                <a:spcPct val="80000"/>
              </a:lnSpc>
              <a:buSzTx/>
              <a:buNone/>
              <a:defRPr sz="2400"/>
            </a:pPr>
            <a:r>
              <a:t>}</a:t>
            </a:r>
          </a:p>
        </p:txBody>
      </p:sp>
      <p:grpSp>
        <p:nvGrpSpPr>
          <p:cNvPr id="530" name="Group 530"/>
          <p:cNvGrpSpPr/>
          <p:nvPr/>
        </p:nvGrpSpPr>
        <p:grpSpPr>
          <a:xfrm>
            <a:off x="6070600" y="1295400"/>
            <a:ext cx="6946900" cy="7810500"/>
            <a:chOff x="0" y="0"/>
            <a:chExt cx="6946900" cy="7810500"/>
          </a:xfrm>
        </p:grpSpPr>
        <p:sp>
          <p:nvSpPr>
            <p:cNvPr id="522" name="Shape 522"/>
            <p:cNvSpPr/>
            <p:nvPr/>
          </p:nvSpPr>
          <p:spPr>
            <a:xfrm>
              <a:off x="2273300" y="1308100"/>
              <a:ext cx="2258" cy="650240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4762500" y="1308100"/>
              <a:ext cx="2258" cy="650240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1193800" y="0"/>
              <a:ext cx="2184400" cy="9027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57799" marR="57799" algn="ct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Concrete Execution</a:t>
              </a:r>
            </a:p>
          </p:txBody>
        </p:sp>
        <p:sp>
          <p:nvSpPr>
            <p:cNvPr id="525" name="Shape 525"/>
            <p:cNvSpPr/>
            <p:nvPr/>
          </p:nvSpPr>
          <p:spPr>
            <a:xfrm>
              <a:off x="3797300" y="0"/>
              <a:ext cx="2184400" cy="9027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57799" marR="57799" algn="ct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Symbolic Execution</a:t>
              </a:r>
            </a:p>
          </p:txBody>
        </p:sp>
        <p:grpSp>
          <p:nvGrpSpPr>
            <p:cNvPr id="529" name="Group 529"/>
            <p:cNvGrpSpPr/>
            <p:nvPr/>
          </p:nvGrpSpPr>
          <p:grpSpPr>
            <a:xfrm>
              <a:off x="0" y="1092200"/>
              <a:ext cx="6946900" cy="902767"/>
              <a:chOff x="0" y="0"/>
              <a:chExt cx="6946900" cy="902766"/>
            </a:xfrm>
          </p:grpSpPr>
          <p:sp>
            <p:nvSpPr>
              <p:cNvPr id="526" name="Shape 526"/>
              <p:cNvSpPr/>
              <p:nvPr/>
            </p:nvSpPr>
            <p:spPr>
              <a:xfrm>
                <a:off x="0" y="0"/>
                <a:ext cx="1968500" cy="9027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 marL="57799" marR="57799" algn="ctr" defTabSz="1295400">
                  <a:spcBef>
                    <a:spcPts val="1700"/>
                  </a:spcBef>
                  <a:buClr>
                    <a:srgbClr val="004479"/>
                  </a:buClr>
                  <a:buFont typeface="Arial"/>
                  <a:defRPr sz="2800">
                    <a:solidFill>
                      <a:srgbClr val="004479"/>
                    </a:solidFill>
                    <a:uFill>
                      <a:solidFill>
                        <a:srgbClr val="004479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concrete state</a:t>
                </a:r>
              </a:p>
            </p:txBody>
          </p:sp>
          <p:sp>
            <p:nvSpPr>
              <p:cNvPr id="527" name="Shape 527"/>
              <p:cNvSpPr/>
              <p:nvPr/>
            </p:nvSpPr>
            <p:spPr>
              <a:xfrm>
                <a:off x="2819400" y="0"/>
                <a:ext cx="1968500" cy="9027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 marL="57799" marR="57799" algn="ctr" defTabSz="1295400">
                  <a:spcBef>
                    <a:spcPts val="1700"/>
                  </a:spcBef>
                  <a:buClr>
                    <a:srgbClr val="004479"/>
                  </a:buClr>
                  <a:buFont typeface="Arial"/>
                  <a:defRPr sz="2800">
                    <a:solidFill>
                      <a:srgbClr val="004479"/>
                    </a:solidFill>
                    <a:uFill>
                      <a:solidFill>
                        <a:srgbClr val="004479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symbolic state</a:t>
                </a:r>
              </a:p>
            </p:txBody>
          </p:sp>
          <p:sp>
            <p:nvSpPr>
              <p:cNvPr id="528" name="Shape 528"/>
              <p:cNvSpPr/>
              <p:nvPr/>
            </p:nvSpPr>
            <p:spPr>
              <a:xfrm>
                <a:off x="4762500" y="0"/>
                <a:ext cx="2184400" cy="853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/>
              <a:p>
                <a:pPr marL="57799" marR="57799" algn="ctr" defTabSz="1295400">
                  <a:spcBef>
                    <a:spcPts val="1700"/>
                  </a:spcBef>
                  <a:buClr>
                    <a:srgbClr val="004479"/>
                  </a:buClr>
                  <a:buFont typeface="Arial"/>
                  <a:defRPr sz="2400" b="1">
                    <a:uFill>
                      <a:solidFill>
                        <a:srgbClr val="000000"/>
                      </a:solidFill>
                    </a:uFill>
                    <a:latin typeface="Comic Sans MS"/>
                    <a:ea typeface="Comic Sans MS"/>
                    <a:cs typeface="Comic Sans MS"/>
                    <a:sym typeface="Comic Sans MS"/>
                  </a:defRPr>
                </a:pPr>
                <a:r>
                  <a:rPr sz="2800" b="0">
                    <a:solidFill>
                      <a:srgbClr val="004479"/>
                    </a:solidFill>
                    <a:uFill>
                      <a:solidFill>
                        <a:srgbClr val="004479"/>
                      </a:solidFill>
                    </a:uFill>
                    <a:latin typeface="Arial"/>
                    <a:ea typeface="Arial"/>
                    <a:cs typeface="Arial"/>
                    <a:sym typeface="Arial"/>
                  </a:rPr>
                  <a:t>path </a:t>
                </a:r>
                <a:r>
                  <a:rPr b="0">
                    <a:solidFill>
                      <a:srgbClr val="004479"/>
                    </a:solidFill>
                    <a:uFill>
                      <a:solidFill>
                        <a:srgbClr val="004479"/>
                      </a:solidFill>
                    </a:uFill>
                    <a:latin typeface="Arial"/>
                    <a:ea typeface="Arial"/>
                    <a:cs typeface="Arial"/>
                    <a:sym typeface="Arial"/>
                  </a:rPr>
                  <a:t>condition</a:t>
                </a:r>
              </a:p>
            </p:txBody>
          </p:sp>
        </p:grpSp>
      </p:grpSp>
      <p:sp>
        <p:nvSpPr>
          <p:cNvPr id="531" name="Shape 531"/>
          <p:cNvSpPr/>
          <p:nvPr/>
        </p:nvSpPr>
        <p:spPr>
          <a:xfrm>
            <a:off x="10833100" y="5207000"/>
            <a:ext cx="1752600" cy="4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57799" marR="57799" algn="r" defTabSz="1295400">
              <a:spcBef>
                <a:spcPts val="1700"/>
              </a:spcBef>
              <a:buClr>
                <a:srgbClr val="000000"/>
              </a:buClr>
              <a:buFont typeface="Arial"/>
              <a:defRPr sz="2400" b="1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b="0">
                <a:latin typeface="Arial"/>
                <a:ea typeface="Arial"/>
                <a:cs typeface="Arial"/>
                <a:sym typeface="Arial"/>
              </a:rPr>
              <a:t>2*y</a:t>
            </a:r>
            <a:r>
              <a:rPr b="0" baseline="-20250"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0">
                <a:latin typeface="Arial"/>
                <a:ea typeface="Arial"/>
                <a:cs typeface="Arial"/>
                <a:sym typeface="Arial"/>
              </a:rPr>
              <a:t>!= x</a:t>
            </a:r>
            <a:r>
              <a:rPr b="0" baseline="-20250"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532" name="Shape 532"/>
          <p:cNvSpPr/>
          <p:nvPr/>
        </p:nvSpPr>
        <p:spPr>
          <a:xfrm>
            <a:off x="5854700" y="3797300"/>
            <a:ext cx="4673600" cy="1143000"/>
          </a:xfrm>
          <a:prstGeom prst="rect">
            <a:avLst/>
          </a:prstGeom>
          <a:solidFill>
            <a:srgbClr val="D4FE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57799" marR="57799" defTabSz="1295400">
              <a:spcBef>
                <a:spcPts val="1700"/>
              </a:spcBef>
              <a:buClr>
                <a:srgbClr val="000000"/>
              </a:buClr>
              <a:buFont typeface="Arial"/>
              <a:defRPr sz="2400" b="1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b="0">
                <a:latin typeface="Arial"/>
                <a:ea typeface="Arial"/>
                <a:cs typeface="Arial"/>
                <a:sym typeface="Arial"/>
              </a:rPr>
              <a:t>Solve: 2*y</a:t>
            </a:r>
            <a:r>
              <a:rPr b="0" baseline="-2025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>
                <a:latin typeface="Arial"/>
                <a:ea typeface="Arial"/>
                <a:cs typeface="Arial"/>
                <a:sym typeface="Arial"/>
              </a:rPr>
              <a:t> == x</a:t>
            </a:r>
            <a:r>
              <a:rPr b="0" baseline="-20250">
                <a:latin typeface="Arial"/>
                <a:ea typeface="Arial"/>
                <a:cs typeface="Arial"/>
                <a:sym typeface="Arial"/>
              </a:rPr>
              <a:t>0</a:t>
            </a:r>
          </a:p>
          <a:p>
            <a:pPr marL="57799" marR="57799" defTabSz="1295400">
              <a:spcBef>
                <a:spcPts val="1700"/>
              </a:spcBef>
              <a:buClr>
                <a:srgbClr val="000000"/>
              </a:buClr>
              <a:buFont typeface="Arial"/>
              <a:defRPr sz="2400" b="1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b="0">
                <a:latin typeface="Arial"/>
                <a:ea typeface="Arial"/>
                <a:cs typeface="Arial"/>
                <a:sym typeface="Arial"/>
              </a:rPr>
              <a:t>Solution: x</a:t>
            </a:r>
            <a:r>
              <a:rPr b="0" baseline="-2025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>
                <a:latin typeface="Arial"/>
                <a:ea typeface="Arial"/>
                <a:cs typeface="Arial"/>
                <a:sym typeface="Arial"/>
              </a:rPr>
              <a:t> = 2, y</a:t>
            </a:r>
            <a:r>
              <a:rPr b="0" baseline="-2025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>
                <a:latin typeface="Arial"/>
                <a:ea typeface="Arial"/>
                <a:cs typeface="Arial"/>
                <a:sym typeface="Arial"/>
              </a:rPr>
              <a:t> = 1</a:t>
            </a:r>
          </a:p>
        </p:txBody>
      </p:sp>
      <p:grpSp>
        <p:nvGrpSpPr>
          <p:cNvPr id="536" name="Group 536"/>
          <p:cNvGrpSpPr/>
          <p:nvPr/>
        </p:nvGrpSpPr>
        <p:grpSpPr>
          <a:xfrm>
            <a:off x="1079500" y="7912099"/>
            <a:ext cx="9779000" cy="889698"/>
            <a:chOff x="0" y="0"/>
            <a:chExt cx="9779000" cy="889696"/>
          </a:xfrm>
        </p:grpSpPr>
        <p:sp>
          <p:nvSpPr>
            <p:cNvPr id="533" name="Shape 533"/>
            <p:cNvSpPr/>
            <p:nvPr/>
          </p:nvSpPr>
          <p:spPr>
            <a:xfrm>
              <a:off x="0" y="330200"/>
              <a:ext cx="4445000" cy="2258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4445000" y="0"/>
              <a:ext cx="2616200" cy="80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57799" marR="57799" algn="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x = 22, y = 7,    z = 14</a:t>
              </a:r>
            </a:p>
          </p:txBody>
        </p:sp>
        <p:sp>
          <p:nvSpPr>
            <p:cNvPr id="535" name="Shape 535"/>
            <p:cNvSpPr/>
            <p:nvPr/>
          </p:nvSpPr>
          <p:spPr>
            <a:xfrm>
              <a:off x="7480300" y="0"/>
              <a:ext cx="2298700" cy="8896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marL="57799" marR="57799" algn="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400" b="1">
                  <a:uFill>
                    <a:solidFill>
                      <a:srgbClr val="000000"/>
                    </a:solidFill>
                  </a:u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b="0">
                  <a:latin typeface="Arial"/>
                  <a:ea typeface="Arial"/>
                  <a:cs typeface="Arial"/>
                  <a:sym typeface="Arial"/>
                </a:rPr>
                <a:t>x = x</a:t>
              </a:r>
              <a:r>
                <a:rPr b="0" baseline="-20250"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0">
                  <a:latin typeface="Arial"/>
                  <a:ea typeface="Arial"/>
                  <a:cs typeface="Arial"/>
                  <a:sym typeface="Arial"/>
                </a:rPr>
                <a:t>, y = y</a:t>
              </a:r>
              <a:r>
                <a:rPr b="0" baseline="-20250"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0">
                  <a:latin typeface="Arial"/>
                  <a:ea typeface="Arial"/>
                  <a:cs typeface="Arial"/>
                  <a:sym typeface="Arial"/>
                </a:rPr>
                <a:t>, z = 2*y</a:t>
              </a:r>
              <a:r>
                <a:rPr b="0" baseline="-20250"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</p:grp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647700" y="9169400"/>
            <a:ext cx="11709400" cy="2258"/>
          </a:xfrm>
          <a:prstGeom prst="line">
            <a:avLst/>
          </a:prstGeom>
          <a:ln w="19050">
            <a:solidFill>
              <a:srgbClr val="D6A8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647700" y="1302737"/>
            <a:ext cx="11709400" cy="2259"/>
          </a:xfrm>
          <a:prstGeom prst="line">
            <a:avLst/>
          </a:prstGeom>
          <a:ln w="19050">
            <a:solidFill>
              <a:srgbClr val="D6A8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40" name="Shape 5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Concolic Testing Approach</a:t>
            </a:r>
          </a:p>
        </p:txBody>
      </p:sp>
      <p:sp>
        <p:nvSpPr>
          <p:cNvPr id="541" name="Shape 541"/>
          <p:cNvSpPr>
            <a:spLocks noGrp="1"/>
          </p:cNvSpPr>
          <p:nvPr>
            <p:ph type="body" sz="half" idx="1"/>
          </p:nvPr>
        </p:nvSpPr>
        <p:spPr>
          <a:xfrm>
            <a:off x="647700" y="1409700"/>
            <a:ext cx="5740400" cy="8343900"/>
          </a:xfrm>
          <a:prstGeom prst="rect">
            <a:avLst/>
          </a:prstGeom>
        </p:spPr>
        <p:txBody>
          <a:bodyPr/>
          <a:lstStyle/>
          <a:p>
            <a:pPr marL="545479" indent="-487680">
              <a:lnSpc>
                <a:spcPct val="80000"/>
              </a:lnSpc>
              <a:buSzTx/>
              <a:buNone/>
            </a:pPr>
            <a:endParaRPr/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int double (int v) { 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return 2*v; 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}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endParaRPr sz="2400"/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void </a:t>
            </a:r>
            <a:r>
              <a:rPr sz="24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</a:rPr>
              <a:t>testme </a:t>
            </a:r>
            <a:r>
              <a:rPr sz="2400"/>
              <a:t>(int x, int y) {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z = double (y);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if (z == x) {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	if (x &gt; y+10) {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	      </a:t>
            </a:r>
            <a:r>
              <a:rPr sz="24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</a:rPr>
              <a:t>ERROR;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</a:rPr>
              <a:t>		</a:t>
            </a:r>
            <a:r>
              <a:rPr sz="2400"/>
              <a:t>}	</a:t>
            </a:r>
          </a:p>
          <a:p>
            <a:pPr marL="545479" indent="-487680">
              <a:lnSpc>
                <a:spcPct val="80000"/>
              </a:lnSpc>
              <a:buSzTx/>
              <a:buNone/>
              <a:defRPr sz="2400"/>
            </a:pPr>
            <a:r>
              <a:t>	}</a:t>
            </a:r>
          </a:p>
          <a:p>
            <a:pPr marL="545479" indent="-487680">
              <a:lnSpc>
                <a:spcPct val="80000"/>
              </a:lnSpc>
              <a:buSzTx/>
              <a:buNone/>
              <a:defRPr sz="2400"/>
            </a:pPr>
            <a:r>
              <a:t>}</a:t>
            </a:r>
          </a:p>
        </p:txBody>
      </p:sp>
      <p:grpSp>
        <p:nvGrpSpPr>
          <p:cNvPr id="550" name="Group 550"/>
          <p:cNvGrpSpPr/>
          <p:nvPr/>
        </p:nvGrpSpPr>
        <p:grpSpPr>
          <a:xfrm>
            <a:off x="6070600" y="1295400"/>
            <a:ext cx="6946900" cy="7810500"/>
            <a:chOff x="0" y="0"/>
            <a:chExt cx="6946900" cy="7810500"/>
          </a:xfrm>
        </p:grpSpPr>
        <p:sp>
          <p:nvSpPr>
            <p:cNvPr id="542" name="Shape 542"/>
            <p:cNvSpPr/>
            <p:nvPr/>
          </p:nvSpPr>
          <p:spPr>
            <a:xfrm>
              <a:off x="2273300" y="1308100"/>
              <a:ext cx="2258" cy="650240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4762500" y="1308100"/>
              <a:ext cx="2258" cy="650240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1193800" y="0"/>
              <a:ext cx="2184400" cy="9027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57799" marR="57799" algn="ct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Concrete Execution</a:t>
              </a:r>
            </a:p>
          </p:txBody>
        </p:sp>
        <p:sp>
          <p:nvSpPr>
            <p:cNvPr id="545" name="Shape 545"/>
            <p:cNvSpPr/>
            <p:nvPr/>
          </p:nvSpPr>
          <p:spPr>
            <a:xfrm>
              <a:off x="3797300" y="0"/>
              <a:ext cx="2184400" cy="9027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57799" marR="57799" algn="ct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Symbolic Execution</a:t>
              </a:r>
            </a:p>
          </p:txBody>
        </p:sp>
        <p:grpSp>
          <p:nvGrpSpPr>
            <p:cNvPr id="549" name="Group 549"/>
            <p:cNvGrpSpPr/>
            <p:nvPr/>
          </p:nvGrpSpPr>
          <p:grpSpPr>
            <a:xfrm>
              <a:off x="0" y="1092200"/>
              <a:ext cx="6946900" cy="902767"/>
              <a:chOff x="0" y="0"/>
              <a:chExt cx="6946900" cy="902766"/>
            </a:xfrm>
          </p:grpSpPr>
          <p:sp>
            <p:nvSpPr>
              <p:cNvPr id="546" name="Shape 546"/>
              <p:cNvSpPr/>
              <p:nvPr/>
            </p:nvSpPr>
            <p:spPr>
              <a:xfrm>
                <a:off x="0" y="0"/>
                <a:ext cx="1968500" cy="9027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 marL="57799" marR="57799" algn="ctr" defTabSz="1295400">
                  <a:spcBef>
                    <a:spcPts val="1700"/>
                  </a:spcBef>
                  <a:buClr>
                    <a:srgbClr val="004479"/>
                  </a:buClr>
                  <a:buFont typeface="Arial"/>
                  <a:defRPr sz="2800">
                    <a:solidFill>
                      <a:srgbClr val="004479"/>
                    </a:solidFill>
                    <a:uFill>
                      <a:solidFill>
                        <a:srgbClr val="004479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concrete state</a:t>
                </a:r>
              </a:p>
            </p:txBody>
          </p:sp>
          <p:sp>
            <p:nvSpPr>
              <p:cNvPr id="547" name="Shape 547"/>
              <p:cNvSpPr/>
              <p:nvPr/>
            </p:nvSpPr>
            <p:spPr>
              <a:xfrm>
                <a:off x="2819400" y="0"/>
                <a:ext cx="1968500" cy="9027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 marL="57799" marR="57799" algn="ctr" defTabSz="1295400">
                  <a:spcBef>
                    <a:spcPts val="1700"/>
                  </a:spcBef>
                  <a:buClr>
                    <a:srgbClr val="004479"/>
                  </a:buClr>
                  <a:buFont typeface="Arial"/>
                  <a:defRPr sz="2800">
                    <a:solidFill>
                      <a:srgbClr val="004479"/>
                    </a:solidFill>
                    <a:uFill>
                      <a:solidFill>
                        <a:srgbClr val="004479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symbolic state</a:t>
                </a:r>
              </a:p>
            </p:txBody>
          </p:sp>
          <p:sp>
            <p:nvSpPr>
              <p:cNvPr id="548" name="Shape 548"/>
              <p:cNvSpPr/>
              <p:nvPr/>
            </p:nvSpPr>
            <p:spPr>
              <a:xfrm>
                <a:off x="4762500" y="0"/>
                <a:ext cx="2184400" cy="853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/>
              <a:p>
                <a:pPr marL="57799" marR="57799" algn="ctr" defTabSz="1295400">
                  <a:spcBef>
                    <a:spcPts val="1700"/>
                  </a:spcBef>
                  <a:buClr>
                    <a:srgbClr val="004479"/>
                  </a:buClr>
                  <a:buFont typeface="Arial"/>
                  <a:defRPr sz="2400" b="1">
                    <a:uFill>
                      <a:solidFill>
                        <a:srgbClr val="000000"/>
                      </a:solidFill>
                    </a:uFill>
                    <a:latin typeface="Comic Sans MS"/>
                    <a:ea typeface="Comic Sans MS"/>
                    <a:cs typeface="Comic Sans MS"/>
                    <a:sym typeface="Comic Sans MS"/>
                  </a:defRPr>
                </a:pPr>
                <a:r>
                  <a:rPr sz="2800" b="0">
                    <a:solidFill>
                      <a:srgbClr val="004479"/>
                    </a:solidFill>
                    <a:uFill>
                      <a:solidFill>
                        <a:srgbClr val="004479"/>
                      </a:solidFill>
                    </a:uFill>
                    <a:latin typeface="Arial"/>
                    <a:ea typeface="Arial"/>
                    <a:cs typeface="Arial"/>
                    <a:sym typeface="Arial"/>
                  </a:rPr>
                  <a:t>path </a:t>
                </a:r>
                <a:r>
                  <a:rPr b="0">
                    <a:solidFill>
                      <a:srgbClr val="004479"/>
                    </a:solidFill>
                    <a:uFill>
                      <a:solidFill>
                        <a:srgbClr val="004479"/>
                      </a:solidFill>
                    </a:uFill>
                    <a:latin typeface="Arial"/>
                    <a:ea typeface="Arial"/>
                    <a:cs typeface="Arial"/>
                    <a:sym typeface="Arial"/>
                  </a:rPr>
                  <a:t>condition</a:t>
                </a:r>
              </a:p>
            </p:txBody>
          </p:sp>
        </p:grpSp>
      </p:grpSp>
      <p:grpSp>
        <p:nvGrpSpPr>
          <p:cNvPr id="554" name="Group 554"/>
          <p:cNvGrpSpPr/>
          <p:nvPr/>
        </p:nvGrpSpPr>
        <p:grpSpPr>
          <a:xfrm>
            <a:off x="1536700" y="5638800"/>
            <a:ext cx="9321795" cy="1117600"/>
            <a:chOff x="0" y="0"/>
            <a:chExt cx="9321794" cy="1117600"/>
          </a:xfrm>
        </p:grpSpPr>
        <p:sp>
          <p:nvSpPr>
            <p:cNvPr id="551" name="Shape 551"/>
            <p:cNvSpPr/>
            <p:nvPr/>
          </p:nvSpPr>
          <p:spPr>
            <a:xfrm>
              <a:off x="0" y="317500"/>
              <a:ext cx="4237180" cy="2258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4237179" y="0"/>
              <a:ext cx="2493886" cy="1028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marL="57799" marR="57799" algn="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t>x = 2, y = 1,       </a:t>
              </a:r>
            </a:p>
            <a:p>
              <a:pPr marL="57799" marR="57799" algn="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t>z = 2</a:t>
              </a:r>
            </a:p>
          </p:txBody>
        </p:sp>
        <p:sp>
          <p:nvSpPr>
            <p:cNvPr id="553" name="Shape 553"/>
            <p:cNvSpPr/>
            <p:nvPr/>
          </p:nvSpPr>
          <p:spPr>
            <a:xfrm>
              <a:off x="7130566" y="0"/>
              <a:ext cx="2191229" cy="1117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marL="57799" marR="57799" algn="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400" b="1">
                  <a:uFill>
                    <a:solidFill>
                      <a:srgbClr val="000000"/>
                    </a:solidFill>
                  </a:u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b="0">
                  <a:latin typeface="Arial"/>
                  <a:ea typeface="Arial"/>
                  <a:cs typeface="Arial"/>
                  <a:sym typeface="Arial"/>
                </a:rPr>
                <a:t>x = x</a:t>
              </a:r>
              <a:r>
                <a:rPr b="0" baseline="-20250"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0">
                  <a:latin typeface="Arial"/>
                  <a:ea typeface="Arial"/>
                  <a:cs typeface="Arial"/>
                  <a:sym typeface="Arial"/>
                </a:rPr>
                <a:t>, y = y</a:t>
              </a:r>
              <a:r>
                <a:rPr b="0" baseline="-20250"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0">
                  <a:latin typeface="Arial"/>
                  <a:ea typeface="Arial"/>
                  <a:cs typeface="Arial"/>
                  <a:sym typeface="Arial"/>
                </a:rPr>
                <a:t>, </a:t>
              </a:r>
            </a:p>
            <a:p>
              <a:pPr marL="57799" marR="57799" algn="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400" b="1">
                  <a:uFill>
                    <a:solidFill>
                      <a:srgbClr val="000000"/>
                    </a:solidFill>
                  </a:u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b="0">
                  <a:latin typeface="Arial"/>
                  <a:ea typeface="Arial"/>
                  <a:cs typeface="Arial"/>
                  <a:sym typeface="Arial"/>
                </a:rPr>
                <a:t>z = 2*y</a:t>
              </a:r>
              <a:r>
                <a:rPr b="0" baseline="-20250"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</p:grpSp>
      <p:sp>
        <p:nvSpPr>
          <p:cNvPr id="555" name="Shape 555"/>
          <p:cNvSpPr/>
          <p:nvPr/>
        </p:nvSpPr>
        <p:spPr>
          <a:xfrm>
            <a:off x="10833100" y="5207000"/>
            <a:ext cx="1752600" cy="4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57799" marR="57799" algn="r" defTabSz="1295400">
              <a:spcBef>
                <a:spcPts val="1700"/>
              </a:spcBef>
              <a:buClr>
                <a:srgbClr val="000000"/>
              </a:buClr>
              <a:buFont typeface="Arial"/>
              <a:defRPr sz="2400" b="1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b="0">
                <a:latin typeface="Arial"/>
                <a:ea typeface="Arial"/>
                <a:cs typeface="Arial"/>
                <a:sym typeface="Arial"/>
              </a:rPr>
              <a:t>2*y</a:t>
            </a:r>
            <a:r>
              <a:rPr b="0" baseline="-20250"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0">
                <a:latin typeface="Arial"/>
                <a:ea typeface="Arial"/>
                <a:cs typeface="Arial"/>
                <a:sym typeface="Arial"/>
              </a:rPr>
              <a:t>== x</a:t>
            </a:r>
            <a:r>
              <a:rPr b="0" baseline="-20250"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/>
          <p:nvPr/>
        </p:nvSpPr>
        <p:spPr>
          <a:xfrm>
            <a:off x="647700" y="9169400"/>
            <a:ext cx="11709400" cy="2258"/>
          </a:xfrm>
          <a:prstGeom prst="line">
            <a:avLst/>
          </a:prstGeom>
          <a:ln w="19050">
            <a:solidFill>
              <a:srgbClr val="D6A8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58" name="Shape 558"/>
          <p:cNvSpPr/>
          <p:nvPr/>
        </p:nvSpPr>
        <p:spPr>
          <a:xfrm>
            <a:off x="647700" y="1302737"/>
            <a:ext cx="11709400" cy="2259"/>
          </a:xfrm>
          <a:prstGeom prst="line">
            <a:avLst/>
          </a:prstGeom>
          <a:ln w="19050">
            <a:solidFill>
              <a:srgbClr val="D6A8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59" name="Shape 5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Concolic Testing Approach</a:t>
            </a:r>
          </a:p>
        </p:txBody>
      </p:sp>
      <p:sp>
        <p:nvSpPr>
          <p:cNvPr id="560" name="Shape 560"/>
          <p:cNvSpPr>
            <a:spLocks noGrp="1"/>
          </p:cNvSpPr>
          <p:nvPr>
            <p:ph type="body" sz="half" idx="1"/>
          </p:nvPr>
        </p:nvSpPr>
        <p:spPr>
          <a:xfrm>
            <a:off x="647700" y="1409700"/>
            <a:ext cx="5549900" cy="7683500"/>
          </a:xfrm>
          <a:prstGeom prst="rect">
            <a:avLst/>
          </a:prstGeom>
        </p:spPr>
        <p:txBody>
          <a:bodyPr/>
          <a:lstStyle/>
          <a:p>
            <a:pPr marL="545479" indent="-487680">
              <a:lnSpc>
                <a:spcPct val="80000"/>
              </a:lnSpc>
              <a:buSzTx/>
              <a:buNone/>
            </a:pPr>
            <a:endParaRPr/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int double (int v) { 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return 2*v; 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}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endParaRPr sz="2400"/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void </a:t>
            </a:r>
            <a:r>
              <a:rPr sz="24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</a:rPr>
              <a:t>testme </a:t>
            </a:r>
            <a:r>
              <a:rPr sz="2400"/>
              <a:t>(int x, int y) {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z = double (y);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if (z == x) {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	if (x &gt; y+10) {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	      </a:t>
            </a:r>
            <a:r>
              <a:rPr sz="24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</a:rPr>
              <a:t>ERROR;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</a:rPr>
              <a:t>		</a:t>
            </a:r>
            <a:r>
              <a:rPr sz="2400"/>
              <a:t>}	</a:t>
            </a:r>
          </a:p>
          <a:p>
            <a:pPr marL="545479" indent="-487680">
              <a:lnSpc>
                <a:spcPct val="80000"/>
              </a:lnSpc>
              <a:buSzTx/>
              <a:buNone/>
              <a:defRPr sz="2400"/>
            </a:pPr>
            <a:r>
              <a:t>	}</a:t>
            </a:r>
          </a:p>
          <a:p>
            <a:pPr marL="545479" indent="-487680">
              <a:lnSpc>
                <a:spcPct val="80000"/>
              </a:lnSpc>
              <a:buSzTx/>
              <a:buNone/>
              <a:defRPr sz="2400"/>
            </a:pPr>
            <a:r>
              <a:t>}</a:t>
            </a:r>
          </a:p>
        </p:txBody>
      </p:sp>
      <p:grpSp>
        <p:nvGrpSpPr>
          <p:cNvPr id="569" name="Group 569"/>
          <p:cNvGrpSpPr/>
          <p:nvPr/>
        </p:nvGrpSpPr>
        <p:grpSpPr>
          <a:xfrm>
            <a:off x="6070600" y="1295400"/>
            <a:ext cx="6946900" cy="7810500"/>
            <a:chOff x="0" y="0"/>
            <a:chExt cx="6946900" cy="7810500"/>
          </a:xfrm>
        </p:grpSpPr>
        <p:sp>
          <p:nvSpPr>
            <p:cNvPr id="561" name="Shape 561"/>
            <p:cNvSpPr/>
            <p:nvPr/>
          </p:nvSpPr>
          <p:spPr>
            <a:xfrm>
              <a:off x="2273300" y="1308100"/>
              <a:ext cx="2258" cy="650240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4762500" y="1308100"/>
              <a:ext cx="2258" cy="650240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193800" y="0"/>
              <a:ext cx="2184400" cy="9027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57799" marR="57799" algn="ct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Concrete Execution</a:t>
              </a:r>
            </a:p>
          </p:txBody>
        </p:sp>
        <p:sp>
          <p:nvSpPr>
            <p:cNvPr id="564" name="Shape 564"/>
            <p:cNvSpPr/>
            <p:nvPr/>
          </p:nvSpPr>
          <p:spPr>
            <a:xfrm>
              <a:off x="3797300" y="0"/>
              <a:ext cx="2184400" cy="9027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57799" marR="57799" algn="ct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Symbolic Execution</a:t>
              </a:r>
            </a:p>
          </p:txBody>
        </p:sp>
        <p:grpSp>
          <p:nvGrpSpPr>
            <p:cNvPr id="568" name="Group 568"/>
            <p:cNvGrpSpPr/>
            <p:nvPr/>
          </p:nvGrpSpPr>
          <p:grpSpPr>
            <a:xfrm>
              <a:off x="0" y="1092200"/>
              <a:ext cx="6946900" cy="902767"/>
              <a:chOff x="0" y="0"/>
              <a:chExt cx="6946900" cy="902766"/>
            </a:xfrm>
          </p:grpSpPr>
          <p:sp>
            <p:nvSpPr>
              <p:cNvPr id="565" name="Shape 565"/>
              <p:cNvSpPr/>
              <p:nvPr/>
            </p:nvSpPr>
            <p:spPr>
              <a:xfrm>
                <a:off x="0" y="0"/>
                <a:ext cx="1968500" cy="9027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 marL="57799" marR="57799" algn="ctr" defTabSz="1295400">
                  <a:spcBef>
                    <a:spcPts val="1700"/>
                  </a:spcBef>
                  <a:buClr>
                    <a:srgbClr val="004479"/>
                  </a:buClr>
                  <a:buFont typeface="Arial"/>
                  <a:defRPr sz="2800">
                    <a:solidFill>
                      <a:srgbClr val="004479"/>
                    </a:solidFill>
                    <a:uFill>
                      <a:solidFill>
                        <a:srgbClr val="004479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concrete state</a:t>
                </a:r>
              </a:p>
            </p:txBody>
          </p:sp>
          <p:sp>
            <p:nvSpPr>
              <p:cNvPr id="566" name="Shape 566"/>
              <p:cNvSpPr/>
              <p:nvPr/>
            </p:nvSpPr>
            <p:spPr>
              <a:xfrm>
                <a:off x="2819400" y="0"/>
                <a:ext cx="1968500" cy="9027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 marL="57799" marR="57799" algn="ctr" defTabSz="1295400">
                  <a:spcBef>
                    <a:spcPts val="1700"/>
                  </a:spcBef>
                  <a:buClr>
                    <a:srgbClr val="004479"/>
                  </a:buClr>
                  <a:buFont typeface="Arial"/>
                  <a:defRPr sz="2800">
                    <a:solidFill>
                      <a:srgbClr val="004479"/>
                    </a:solidFill>
                    <a:uFill>
                      <a:solidFill>
                        <a:srgbClr val="004479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symbolic state</a:t>
                </a:r>
              </a:p>
            </p:txBody>
          </p:sp>
          <p:sp>
            <p:nvSpPr>
              <p:cNvPr id="567" name="Shape 567"/>
              <p:cNvSpPr/>
              <p:nvPr/>
            </p:nvSpPr>
            <p:spPr>
              <a:xfrm>
                <a:off x="4762500" y="0"/>
                <a:ext cx="2184400" cy="853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/>
              <a:p>
                <a:pPr marL="57799" marR="57799" algn="ctr" defTabSz="1295400">
                  <a:spcBef>
                    <a:spcPts val="1700"/>
                  </a:spcBef>
                  <a:buClr>
                    <a:srgbClr val="004479"/>
                  </a:buClr>
                  <a:buFont typeface="Arial"/>
                  <a:defRPr sz="2400" b="1">
                    <a:uFill>
                      <a:solidFill>
                        <a:srgbClr val="000000"/>
                      </a:solidFill>
                    </a:uFill>
                    <a:latin typeface="Comic Sans MS"/>
                    <a:ea typeface="Comic Sans MS"/>
                    <a:cs typeface="Comic Sans MS"/>
                    <a:sym typeface="Comic Sans MS"/>
                  </a:defRPr>
                </a:pPr>
                <a:r>
                  <a:rPr sz="2800" b="0">
                    <a:solidFill>
                      <a:srgbClr val="004479"/>
                    </a:solidFill>
                    <a:uFill>
                      <a:solidFill>
                        <a:srgbClr val="004479"/>
                      </a:solidFill>
                    </a:uFill>
                    <a:latin typeface="Arial"/>
                    <a:ea typeface="Arial"/>
                    <a:cs typeface="Arial"/>
                    <a:sym typeface="Arial"/>
                  </a:rPr>
                  <a:t>path </a:t>
                </a:r>
                <a:r>
                  <a:rPr b="0">
                    <a:solidFill>
                      <a:srgbClr val="004479"/>
                    </a:solidFill>
                    <a:uFill>
                      <a:solidFill>
                        <a:srgbClr val="004479"/>
                      </a:solidFill>
                    </a:uFill>
                    <a:latin typeface="Arial"/>
                    <a:ea typeface="Arial"/>
                    <a:cs typeface="Arial"/>
                    <a:sym typeface="Arial"/>
                  </a:rPr>
                  <a:t>condition</a:t>
                </a:r>
              </a:p>
            </p:txBody>
          </p:sp>
        </p:grpSp>
      </p:grpSp>
      <p:grpSp>
        <p:nvGrpSpPr>
          <p:cNvPr id="573" name="Group 573"/>
          <p:cNvGrpSpPr/>
          <p:nvPr/>
        </p:nvGrpSpPr>
        <p:grpSpPr>
          <a:xfrm>
            <a:off x="1079500" y="8013699"/>
            <a:ext cx="9779000" cy="889698"/>
            <a:chOff x="0" y="0"/>
            <a:chExt cx="9779000" cy="889696"/>
          </a:xfrm>
        </p:grpSpPr>
        <p:sp>
          <p:nvSpPr>
            <p:cNvPr id="570" name="Shape 570"/>
            <p:cNvSpPr/>
            <p:nvPr/>
          </p:nvSpPr>
          <p:spPr>
            <a:xfrm>
              <a:off x="0" y="330200"/>
              <a:ext cx="4445000" cy="2258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4445000" y="0"/>
              <a:ext cx="2616200" cy="80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57799" marR="57799" algn="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x = 2, y = 1,       z = 2</a:t>
              </a:r>
            </a:p>
          </p:txBody>
        </p:sp>
        <p:sp>
          <p:nvSpPr>
            <p:cNvPr id="572" name="Shape 572"/>
            <p:cNvSpPr/>
            <p:nvPr/>
          </p:nvSpPr>
          <p:spPr>
            <a:xfrm>
              <a:off x="7480300" y="0"/>
              <a:ext cx="2298700" cy="8896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marL="57799" marR="57799" algn="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400" b="1">
                  <a:uFill>
                    <a:solidFill>
                      <a:srgbClr val="000000"/>
                    </a:solidFill>
                  </a:u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b="0">
                  <a:latin typeface="Arial"/>
                  <a:ea typeface="Arial"/>
                  <a:cs typeface="Arial"/>
                  <a:sym typeface="Arial"/>
                </a:rPr>
                <a:t>x = x</a:t>
              </a:r>
              <a:r>
                <a:rPr b="0" baseline="-20250"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0">
                  <a:latin typeface="Arial"/>
                  <a:ea typeface="Arial"/>
                  <a:cs typeface="Arial"/>
                  <a:sym typeface="Arial"/>
                </a:rPr>
                <a:t>, y = y</a:t>
              </a:r>
              <a:r>
                <a:rPr b="0" baseline="-20250"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0">
                  <a:latin typeface="Arial"/>
                  <a:ea typeface="Arial"/>
                  <a:cs typeface="Arial"/>
                  <a:sym typeface="Arial"/>
                </a:rPr>
                <a:t>, z = 2*y</a:t>
              </a:r>
              <a:r>
                <a:rPr b="0" baseline="-20250"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</p:grpSp>
      <p:sp>
        <p:nvSpPr>
          <p:cNvPr id="574" name="Shape 574"/>
          <p:cNvSpPr/>
          <p:nvPr/>
        </p:nvSpPr>
        <p:spPr>
          <a:xfrm>
            <a:off x="10833100" y="5207000"/>
            <a:ext cx="1752600" cy="4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57799" marR="57799" algn="r" defTabSz="1295400">
              <a:spcBef>
                <a:spcPts val="1700"/>
              </a:spcBef>
              <a:buClr>
                <a:srgbClr val="000000"/>
              </a:buClr>
              <a:buFont typeface="Arial"/>
              <a:defRPr sz="2400" b="1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b="0">
                <a:latin typeface="Arial"/>
                <a:ea typeface="Arial"/>
                <a:cs typeface="Arial"/>
                <a:sym typeface="Arial"/>
              </a:rPr>
              <a:t>2*y</a:t>
            </a:r>
            <a:r>
              <a:rPr b="0" baseline="-20250"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0">
                <a:latin typeface="Arial"/>
                <a:ea typeface="Arial"/>
                <a:cs typeface="Arial"/>
                <a:sym typeface="Arial"/>
              </a:rPr>
              <a:t>== x</a:t>
            </a:r>
            <a:r>
              <a:rPr b="0" baseline="-20250"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575" name="Shape 575"/>
          <p:cNvSpPr/>
          <p:nvPr/>
        </p:nvSpPr>
        <p:spPr>
          <a:xfrm>
            <a:off x="10617200" y="5956300"/>
            <a:ext cx="2082800" cy="4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57799" marR="57799" algn="r" defTabSz="1295400">
              <a:spcBef>
                <a:spcPts val="1700"/>
              </a:spcBef>
              <a:buClr>
                <a:srgbClr val="000000"/>
              </a:buClr>
              <a:buFont typeface="Arial"/>
              <a:defRPr sz="2400" b="1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b="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0250">
                <a:latin typeface="Arial"/>
                <a:ea typeface="Arial"/>
                <a:cs typeface="Arial"/>
                <a:sym typeface="Arial"/>
              </a:rPr>
              <a:t>0 </a:t>
            </a:r>
            <a:r>
              <a:rPr>
                <a:latin typeface="+mn-lt"/>
                <a:ea typeface="+mn-ea"/>
                <a:cs typeface="+mn-cs"/>
                <a:sym typeface="Gill Sans"/>
              </a:rPr>
              <a:t>&gt;</a:t>
            </a:r>
            <a:r>
              <a:rPr b="0">
                <a:latin typeface="Arial"/>
                <a:ea typeface="Arial"/>
                <a:cs typeface="Arial"/>
                <a:sym typeface="Arial"/>
              </a:rPr>
              <a:t> y</a:t>
            </a:r>
            <a:r>
              <a:rPr b="0" baseline="-2025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>
                <a:latin typeface="Arial"/>
                <a:ea typeface="Arial"/>
                <a:cs typeface="Arial"/>
                <a:sym typeface="Arial"/>
              </a:rPr>
              <a:t>+10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/>
        </p:nvSpPr>
        <p:spPr>
          <a:xfrm>
            <a:off x="647700" y="9169400"/>
            <a:ext cx="11709400" cy="2258"/>
          </a:xfrm>
          <a:prstGeom prst="line">
            <a:avLst/>
          </a:prstGeom>
          <a:ln w="19050">
            <a:solidFill>
              <a:srgbClr val="D6A8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647700" y="1302737"/>
            <a:ext cx="11709400" cy="2259"/>
          </a:xfrm>
          <a:prstGeom prst="line">
            <a:avLst/>
          </a:prstGeom>
          <a:ln w="19050">
            <a:solidFill>
              <a:srgbClr val="D6A8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79" name="Shape 5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Concolic Testing Approach</a:t>
            </a:r>
          </a:p>
        </p:txBody>
      </p:sp>
      <p:sp>
        <p:nvSpPr>
          <p:cNvPr id="580" name="Shape 580"/>
          <p:cNvSpPr>
            <a:spLocks noGrp="1"/>
          </p:cNvSpPr>
          <p:nvPr>
            <p:ph type="body" sz="half" idx="1"/>
          </p:nvPr>
        </p:nvSpPr>
        <p:spPr>
          <a:xfrm>
            <a:off x="647700" y="1409700"/>
            <a:ext cx="5740400" cy="8343900"/>
          </a:xfrm>
          <a:prstGeom prst="rect">
            <a:avLst/>
          </a:prstGeom>
        </p:spPr>
        <p:txBody>
          <a:bodyPr/>
          <a:lstStyle/>
          <a:p>
            <a:pPr marL="545479" indent="-487680">
              <a:lnSpc>
                <a:spcPct val="80000"/>
              </a:lnSpc>
              <a:buSzTx/>
              <a:buNone/>
            </a:pPr>
            <a:endParaRPr/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int double (int v) { 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return 2*v; 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}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endParaRPr sz="2400"/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void </a:t>
            </a:r>
            <a:r>
              <a:rPr sz="24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</a:rPr>
              <a:t>testme </a:t>
            </a:r>
            <a:r>
              <a:rPr sz="2400"/>
              <a:t>(int x, int y) {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z = double (y);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if (z == x) {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	if (x &gt; y+10) {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	      </a:t>
            </a:r>
            <a:r>
              <a:rPr sz="24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</a:rPr>
              <a:t>ERROR;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</a:rPr>
              <a:t>		</a:t>
            </a:r>
            <a:r>
              <a:rPr sz="2400"/>
              <a:t>}	</a:t>
            </a:r>
          </a:p>
          <a:p>
            <a:pPr marL="545479" indent="-487680">
              <a:lnSpc>
                <a:spcPct val="80000"/>
              </a:lnSpc>
              <a:buSzTx/>
              <a:buNone/>
              <a:defRPr sz="2400"/>
            </a:pPr>
            <a:r>
              <a:t>	}</a:t>
            </a:r>
          </a:p>
          <a:p>
            <a:pPr marL="545479" indent="-487680">
              <a:lnSpc>
                <a:spcPct val="80000"/>
              </a:lnSpc>
              <a:buSzTx/>
              <a:buNone/>
              <a:defRPr sz="2400"/>
            </a:pPr>
            <a:r>
              <a:t>}</a:t>
            </a:r>
          </a:p>
        </p:txBody>
      </p:sp>
      <p:grpSp>
        <p:nvGrpSpPr>
          <p:cNvPr id="589" name="Group 589"/>
          <p:cNvGrpSpPr/>
          <p:nvPr/>
        </p:nvGrpSpPr>
        <p:grpSpPr>
          <a:xfrm>
            <a:off x="6070600" y="1295400"/>
            <a:ext cx="6946900" cy="7810500"/>
            <a:chOff x="0" y="0"/>
            <a:chExt cx="6946900" cy="7810500"/>
          </a:xfrm>
        </p:grpSpPr>
        <p:sp>
          <p:nvSpPr>
            <p:cNvPr id="581" name="Shape 581"/>
            <p:cNvSpPr/>
            <p:nvPr/>
          </p:nvSpPr>
          <p:spPr>
            <a:xfrm>
              <a:off x="2273300" y="1308100"/>
              <a:ext cx="2258" cy="650240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4762500" y="1308100"/>
              <a:ext cx="2258" cy="650240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1193800" y="0"/>
              <a:ext cx="2184400" cy="9027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57799" marR="57799" algn="ct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Concrete Execution</a:t>
              </a:r>
            </a:p>
          </p:txBody>
        </p:sp>
        <p:sp>
          <p:nvSpPr>
            <p:cNvPr id="584" name="Shape 584"/>
            <p:cNvSpPr/>
            <p:nvPr/>
          </p:nvSpPr>
          <p:spPr>
            <a:xfrm>
              <a:off x="3797300" y="0"/>
              <a:ext cx="2184400" cy="9027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57799" marR="57799" algn="ct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Symbolic Execution</a:t>
              </a:r>
            </a:p>
          </p:txBody>
        </p:sp>
        <p:grpSp>
          <p:nvGrpSpPr>
            <p:cNvPr id="588" name="Group 588"/>
            <p:cNvGrpSpPr/>
            <p:nvPr/>
          </p:nvGrpSpPr>
          <p:grpSpPr>
            <a:xfrm>
              <a:off x="0" y="1092200"/>
              <a:ext cx="6946900" cy="902767"/>
              <a:chOff x="0" y="0"/>
              <a:chExt cx="6946900" cy="902766"/>
            </a:xfrm>
          </p:grpSpPr>
          <p:sp>
            <p:nvSpPr>
              <p:cNvPr id="585" name="Shape 585"/>
              <p:cNvSpPr/>
              <p:nvPr/>
            </p:nvSpPr>
            <p:spPr>
              <a:xfrm>
                <a:off x="0" y="0"/>
                <a:ext cx="1968500" cy="9027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 marL="57799" marR="57799" algn="ctr" defTabSz="1295400">
                  <a:spcBef>
                    <a:spcPts val="1700"/>
                  </a:spcBef>
                  <a:buClr>
                    <a:srgbClr val="004479"/>
                  </a:buClr>
                  <a:buFont typeface="Arial"/>
                  <a:defRPr sz="2800">
                    <a:solidFill>
                      <a:srgbClr val="004479"/>
                    </a:solidFill>
                    <a:uFill>
                      <a:solidFill>
                        <a:srgbClr val="004479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concrete state</a:t>
                </a:r>
              </a:p>
            </p:txBody>
          </p:sp>
          <p:sp>
            <p:nvSpPr>
              <p:cNvPr id="586" name="Shape 586"/>
              <p:cNvSpPr/>
              <p:nvPr/>
            </p:nvSpPr>
            <p:spPr>
              <a:xfrm>
                <a:off x="2819400" y="0"/>
                <a:ext cx="1968500" cy="9027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 marL="57799" marR="57799" algn="ctr" defTabSz="1295400">
                  <a:spcBef>
                    <a:spcPts val="1700"/>
                  </a:spcBef>
                  <a:buClr>
                    <a:srgbClr val="004479"/>
                  </a:buClr>
                  <a:buFont typeface="Arial"/>
                  <a:defRPr sz="2800">
                    <a:solidFill>
                      <a:srgbClr val="004479"/>
                    </a:solidFill>
                    <a:uFill>
                      <a:solidFill>
                        <a:srgbClr val="004479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symbolic state</a:t>
                </a:r>
              </a:p>
            </p:txBody>
          </p:sp>
          <p:sp>
            <p:nvSpPr>
              <p:cNvPr id="587" name="Shape 587"/>
              <p:cNvSpPr/>
              <p:nvPr/>
            </p:nvSpPr>
            <p:spPr>
              <a:xfrm>
                <a:off x="4762500" y="0"/>
                <a:ext cx="2184400" cy="853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/>
              <a:p>
                <a:pPr marL="57799" marR="57799" algn="ctr" defTabSz="1295400">
                  <a:spcBef>
                    <a:spcPts val="1700"/>
                  </a:spcBef>
                  <a:buClr>
                    <a:srgbClr val="004479"/>
                  </a:buClr>
                  <a:buFont typeface="Arial"/>
                  <a:defRPr sz="2400" b="1">
                    <a:uFill>
                      <a:solidFill>
                        <a:srgbClr val="000000"/>
                      </a:solidFill>
                    </a:uFill>
                    <a:latin typeface="Comic Sans MS"/>
                    <a:ea typeface="Comic Sans MS"/>
                    <a:cs typeface="Comic Sans MS"/>
                    <a:sym typeface="Comic Sans MS"/>
                  </a:defRPr>
                </a:pPr>
                <a:r>
                  <a:rPr sz="2800" b="0">
                    <a:solidFill>
                      <a:srgbClr val="004479"/>
                    </a:solidFill>
                    <a:uFill>
                      <a:solidFill>
                        <a:srgbClr val="004479"/>
                      </a:solidFill>
                    </a:uFill>
                    <a:latin typeface="Arial"/>
                    <a:ea typeface="Arial"/>
                    <a:cs typeface="Arial"/>
                    <a:sym typeface="Arial"/>
                  </a:rPr>
                  <a:t>path </a:t>
                </a:r>
                <a:r>
                  <a:rPr b="0">
                    <a:solidFill>
                      <a:srgbClr val="004479"/>
                    </a:solidFill>
                    <a:uFill>
                      <a:solidFill>
                        <a:srgbClr val="004479"/>
                      </a:solidFill>
                    </a:uFill>
                    <a:latin typeface="Arial"/>
                    <a:ea typeface="Arial"/>
                    <a:cs typeface="Arial"/>
                    <a:sym typeface="Arial"/>
                  </a:rPr>
                  <a:t>condition</a:t>
                </a:r>
              </a:p>
            </p:txBody>
          </p:sp>
        </p:grpSp>
      </p:grpSp>
      <p:grpSp>
        <p:nvGrpSpPr>
          <p:cNvPr id="593" name="Group 593"/>
          <p:cNvGrpSpPr/>
          <p:nvPr/>
        </p:nvGrpSpPr>
        <p:grpSpPr>
          <a:xfrm>
            <a:off x="1079500" y="8013699"/>
            <a:ext cx="9779000" cy="1115476"/>
            <a:chOff x="0" y="0"/>
            <a:chExt cx="9779000" cy="1115474"/>
          </a:xfrm>
        </p:grpSpPr>
        <p:sp>
          <p:nvSpPr>
            <p:cNvPr id="590" name="Shape 590"/>
            <p:cNvSpPr/>
            <p:nvPr/>
          </p:nvSpPr>
          <p:spPr>
            <a:xfrm>
              <a:off x="0" y="330200"/>
              <a:ext cx="4445000" cy="2258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4445000" y="0"/>
              <a:ext cx="2616200" cy="10286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marL="57799" marR="57799" algn="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t>x = 2, y = 1,   </a:t>
              </a:r>
            </a:p>
            <a:p>
              <a:pPr marL="57799" marR="57799" algn="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t>   z = 2</a:t>
              </a:r>
            </a:p>
          </p:txBody>
        </p:sp>
        <p:sp>
          <p:nvSpPr>
            <p:cNvPr id="592" name="Shape 592"/>
            <p:cNvSpPr/>
            <p:nvPr/>
          </p:nvSpPr>
          <p:spPr>
            <a:xfrm>
              <a:off x="7480300" y="0"/>
              <a:ext cx="2298700" cy="11154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marL="57799" marR="57799" algn="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400" b="1">
                  <a:uFill>
                    <a:solidFill>
                      <a:srgbClr val="000000"/>
                    </a:solidFill>
                  </a:u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b="0">
                  <a:latin typeface="Arial"/>
                  <a:ea typeface="Arial"/>
                  <a:cs typeface="Arial"/>
                  <a:sym typeface="Arial"/>
                </a:rPr>
                <a:t>x = x</a:t>
              </a:r>
              <a:r>
                <a:rPr b="0" baseline="-20250"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0">
                  <a:latin typeface="Arial"/>
                  <a:ea typeface="Arial"/>
                  <a:cs typeface="Arial"/>
                  <a:sym typeface="Arial"/>
                </a:rPr>
                <a:t>, y = y</a:t>
              </a:r>
              <a:r>
                <a:rPr b="0" baseline="-20250"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0">
                  <a:latin typeface="Arial"/>
                  <a:ea typeface="Arial"/>
                  <a:cs typeface="Arial"/>
                  <a:sym typeface="Arial"/>
                </a:rPr>
                <a:t>, </a:t>
              </a:r>
            </a:p>
            <a:p>
              <a:pPr marL="57799" marR="57799" algn="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400" b="1">
                  <a:uFill>
                    <a:solidFill>
                      <a:srgbClr val="000000"/>
                    </a:solidFill>
                  </a:u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b="0">
                  <a:latin typeface="Arial"/>
                  <a:ea typeface="Arial"/>
                  <a:cs typeface="Arial"/>
                  <a:sym typeface="Arial"/>
                </a:rPr>
                <a:t>z = 2*y</a:t>
              </a:r>
              <a:r>
                <a:rPr b="0" baseline="-20250"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</p:grpSp>
      <p:sp>
        <p:nvSpPr>
          <p:cNvPr id="594" name="Shape 594"/>
          <p:cNvSpPr/>
          <p:nvPr/>
        </p:nvSpPr>
        <p:spPr>
          <a:xfrm>
            <a:off x="5422900" y="3797300"/>
            <a:ext cx="5435600" cy="1511300"/>
          </a:xfrm>
          <a:prstGeom prst="rect">
            <a:avLst/>
          </a:prstGeom>
          <a:solidFill>
            <a:srgbClr val="D4FE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57799" marR="57799" defTabSz="1295400">
              <a:spcBef>
                <a:spcPts val="1700"/>
              </a:spcBef>
              <a:buClr>
                <a:srgbClr val="000000"/>
              </a:buClr>
              <a:buFont typeface="Arial"/>
              <a:defRPr sz="2400" b="1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b="0">
                <a:latin typeface="Arial"/>
                <a:ea typeface="Arial"/>
                <a:cs typeface="Arial"/>
                <a:sym typeface="Arial"/>
              </a:rPr>
              <a:t>Solve: (2*y</a:t>
            </a:r>
            <a:r>
              <a:rPr b="0" baseline="-2025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>
                <a:latin typeface="Arial"/>
                <a:ea typeface="Arial"/>
                <a:cs typeface="Arial"/>
                <a:sym typeface="Arial"/>
              </a:rPr>
              <a:t> == x</a:t>
            </a:r>
            <a:r>
              <a:rPr b="0" baseline="-2025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>
                <a:latin typeface="+mn-lt"/>
                <a:ea typeface="+mn-ea"/>
                <a:cs typeface="+mn-cs"/>
                <a:sym typeface="Gill Sans"/>
              </a:rPr>
              <a:t>AND</a:t>
            </a:r>
            <a:r>
              <a:rPr b="0">
                <a:latin typeface="Arial"/>
                <a:ea typeface="Arial"/>
                <a:cs typeface="Arial"/>
                <a:sym typeface="Arial"/>
              </a:rPr>
              <a:t> (x</a:t>
            </a:r>
            <a:r>
              <a:rPr b="0" baseline="-2025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>
                <a:latin typeface="Arial"/>
                <a:ea typeface="Arial"/>
                <a:cs typeface="Arial"/>
                <a:sym typeface="Arial"/>
              </a:rPr>
              <a:t> &gt; y</a:t>
            </a:r>
            <a:r>
              <a:rPr b="0" baseline="-2025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>
                <a:latin typeface="Arial"/>
                <a:ea typeface="Arial"/>
                <a:cs typeface="Arial"/>
                <a:sym typeface="Arial"/>
              </a:rPr>
              <a:t> + 10)</a:t>
            </a:r>
          </a:p>
          <a:p>
            <a:pPr marL="57799" marR="57799" defTabSz="1295400">
              <a:spcBef>
                <a:spcPts val="1700"/>
              </a:spcBef>
              <a:buClr>
                <a:srgbClr val="000000"/>
              </a:buClr>
              <a:buFont typeface="Arial"/>
              <a:defRPr sz="2400" b="1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b="0">
                <a:latin typeface="Arial"/>
                <a:ea typeface="Arial"/>
                <a:cs typeface="Arial"/>
                <a:sym typeface="Arial"/>
              </a:rPr>
              <a:t>Solution: x</a:t>
            </a:r>
            <a:r>
              <a:rPr b="0" baseline="-2025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>
                <a:latin typeface="Arial"/>
                <a:ea typeface="Arial"/>
                <a:cs typeface="Arial"/>
                <a:sym typeface="Arial"/>
              </a:rPr>
              <a:t> = 30, y</a:t>
            </a:r>
            <a:r>
              <a:rPr b="0" baseline="-2025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>
                <a:latin typeface="Arial"/>
                <a:ea typeface="Arial"/>
                <a:cs typeface="Arial"/>
                <a:sym typeface="Arial"/>
              </a:rPr>
              <a:t> = 15</a:t>
            </a:r>
          </a:p>
        </p:txBody>
      </p:sp>
      <p:sp>
        <p:nvSpPr>
          <p:cNvPr id="595" name="Shape 595"/>
          <p:cNvSpPr/>
          <p:nvPr/>
        </p:nvSpPr>
        <p:spPr>
          <a:xfrm>
            <a:off x="10833100" y="5207000"/>
            <a:ext cx="1752600" cy="4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57799" marR="57799" algn="r" defTabSz="1295400">
              <a:spcBef>
                <a:spcPts val="1700"/>
              </a:spcBef>
              <a:buClr>
                <a:srgbClr val="000000"/>
              </a:buClr>
              <a:buFont typeface="Arial"/>
              <a:defRPr sz="2400" b="1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b="0">
                <a:latin typeface="Arial"/>
                <a:ea typeface="Arial"/>
                <a:cs typeface="Arial"/>
                <a:sym typeface="Arial"/>
              </a:rPr>
              <a:t>2*y</a:t>
            </a:r>
            <a:r>
              <a:rPr b="0" baseline="-20250"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0">
                <a:latin typeface="Arial"/>
                <a:ea typeface="Arial"/>
                <a:cs typeface="Arial"/>
                <a:sym typeface="Arial"/>
              </a:rPr>
              <a:t>== x</a:t>
            </a:r>
            <a:r>
              <a:rPr b="0" baseline="-20250"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596" name="Shape 596"/>
          <p:cNvSpPr/>
          <p:nvPr/>
        </p:nvSpPr>
        <p:spPr>
          <a:xfrm>
            <a:off x="10617200" y="5956300"/>
            <a:ext cx="2082800" cy="4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57799" marR="57799" algn="r" defTabSz="1295400">
              <a:spcBef>
                <a:spcPts val="1700"/>
              </a:spcBef>
              <a:buClr>
                <a:srgbClr val="000000"/>
              </a:buClr>
              <a:buFont typeface="Arial"/>
              <a:defRPr sz="2400" b="1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b="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0250">
                <a:latin typeface="Arial"/>
                <a:ea typeface="Arial"/>
                <a:cs typeface="Arial"/>
                <a:sym typeface="Arial"/>
              </a:rPr>
              <a:t>0 </a:t>
            </a:r>
            <a:r>
              <a:rPr>
                <a:latin typeface="+mn-lt"/>
                <a:ea typeface="+mn-ea"/>
                <a:cs typeface="+mn-cs"/>
                <a:sym typeface="Gill Sans"/>
              </a:rPr>
              <a:t>·</a:t>
            </a:r>
            <a:r>
              <a:rPr b="0">
                <a:latin typeface="Arial"/>
                <a:ea typeface="Arial"/>
                <a:cs typeface="Arial"/>
                <a:sym typeface="Arial"/>
              </a:rPr>
              <a:t> y</a:t>
            </a:r>
            <a:r>
              <a:rPr b="0" baseline="-2025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>
                <a:latin typeface="Arial"/>
                <a:ea typeface="Arial"/>
                <a:cs typeface="Arial"/>
                <a:sym typeface="Arial"/>
              </a:rPr>
              <a:t>+10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/>
          </p:cNvSpPr>
          <p:nvPr>
            <p:ph type="title"/>
          </p:nvPr>
        </p:nvSpPr>
        <p:spPr>
          <a:xfrm>
            <a:off x="-12700" y="0"/>
            <a:ext cx="13042900" cy="18415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6400" u="sng">
                <a:solidFill>
                  <a:srgbClr val="0433FF"/>
                </a:solidFill>
              </a:defRPr>
            </a:pPr>
            <a:r>
              <a:t>A Foundation for Software Engineering </a:t>
            </a:r>
          </a:p>
          <a:p>
            <a:pPr>
              <a:lnSpc>
                <a:spcPct val="90000"/>
              </a:lnSpc>
              <a:defRPr sz="6400">
                <a:solidFill>
                  <a:srgbClr val="941100"/>
                </a:solidFill>
              </a:defRPr>
            </a:pPr>
            <a:r>
              <a:t>Logic Abstractions of Computation</a:t>
            </a:r>
          </a:p>
        </p:txBody>
      </p:sp>
      <p:grpSp>
        <p:nvGrpSpPr>
          <p:cNvPr id="324" name="Group 324"/>
          <p:cNvGrpSpPr/>
          <p:nvPr/>
        </p:nvGrpSpPr>
        <p:grpSpPr>
          <a:xfrm>
            <a:off x="3060700" y="2222500"/>
            <a:ext cx="6908800" cy="6794500"/>
            <a:chOff x="0" y="0"/>
            <a:chExt cx="6908800" cy="6794500"/>
          </a:xfrm>
        </p:grpSpPr>
        <p:pic>
          <p:nvPicPr>
            <p:cNvPr id="312" name="droppedImag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08800" cy="6794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3" name="dropped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9000" y="152400"/>
              <a:ext cx="38100" cy="1651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4" name="dropped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9000" y="5003800"/>
              <a:ext cx="38100" cy="1651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5" name="droppedImage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6200" y="3390900"/>
              <a:ext cx="1651000" cy="25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6" name="droppedImage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600" y="3390900"/>
              <a:ext cx="1651000" cy="25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7" name="Shape 317"/>
            <p:cNvSpPr/>
            <p:nvPr/>
          </p:nvSpPr>
          <p:spPr>
            <a:xfrm>
              <a:off x="1206500" y="1098550"/>
              <a:ext cx="1558380" cy="1143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1600" b="1">
                  <a:solidFill>
                    <a:srgbClr val="062830"/>
                  </a:solidFill>
                  <a:latin typeface="Georgia"/>
                  <a:ea typeface="Georgia"/>
                  <a:cs typeface="Georgia"/>
                  <a:sym typeface="Georgia"/>
                </a:defRPr>
              </a:pPr>
              <a:r>
                <a:rPr sz="2400"/>
                <a:t>Formal </a:t>
              </a:r>
            </a:p>
            <a:p>
              <a:pPr>
                <a:defRPr sz="1600" b="1">
                  <a:solidFill>
                    <a:srgbClr val="062830"/>
                  </a:solidFill>
                  <a:latin typeface="Georgia"/>
                  <a:ea typeface="Georgia"/>
                  <a:cs typeface="Georgia"/>
                  <a:sym typeface="Georgia"/>
                </a:defRPr>
              </a:pPr>
              <a:r>
                <a:rPr sz="2400"/>
                <a:t>Methods</a:t>
              </a:r>
            </a:p>
          </p:txBody>
        </p:sp>
        <p:sp>
          <p:nvSpPr>
            <p:cNvPr id="318" name="Shape 318"/>
            <p:cNvSpPr/>
            <p:nvPr/>
          </p:nvSpPr>
          <p:spPr>
            <a:xfrm>
              <a:off x="4318000" y="1098550"/>
              <a:ext cx="1660476" cy="1143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 b="1">
                  <a:solidFill>
                    <a:srgbClr val="062830"/>
                  </a:solidFill>
                  <a:latin typeface="Georgia"/>
                  <a:ea typeface="Georgia"/>
                  <a:cs typeface="Georgia"/>
                  <a:sym typeface="Georgia"/>
                </a:defRPr>
              </a:pPr>
              <a:r>
                <a:t>Program </a:t>
              </a:r>
            </a:p>
            <a:p>
              <a:pPr>
                <a:defRPr sz="2400" b="1">
                  <a:solidFill>
                    <a:srgbClr val="062830"/>
                  </a:solidFill>
                  <a:latin typeface="Georgia"/>
                  <a:ea typeface="Georgia"/>
                  <a:cs typeface="Georgia"/>
                  <a:sym typeface="Georgia"/>
                </a:defRPr>
              </a:pPr>
              <a:r>
                <a:t>Analysis</a:t>
              </a:r>
            </a:p>
          </p:txBody>
        </p:sp>
        <p:sp>
          <p:nvSpPr>
            <p:cNvPr id="319" name="Shape 319"/>
            <p:cNvSpPr/>
            <p:nvPr/>
          </p:nvSpPr>
          <p:spPr>
            <a:xfrm>
              <a:off x="1041400" y="4864100"/>
              <a:ext cx="1903363" cy="1143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1600" b="1">
                  <a:solidFill>
                    <a:srgbClr val="062830"/>
                  </a:solidFill>
                  <a:latin typeface="Georgia"/>
                  <a:ea typeface="Georgia"/>
                  <a:cs typeface="Georgia"/>
                  <a:sym typeface="Georgia"/>
                </a:defRPr>
              </a:pPr>
              <a:r>
                <a:rPr sz="2400"/>
                <a:t>Automatic </a:t>
              </a:r>
            </a:p>
            <a:p>
              <a:pPr>
                <a:defRPr sz="1600" b="1">
                  <a:solidFill>
                    <a:srgbClr val="062830"/>
                  </a:solidFill>
                  <a:latin typeface="Georgia"/>
                  <a:ea typeface="Georgia"/>
                  <a:cs typeface="Georgia"/>
                  <a:sym typeface="Georgia"/>
                </a:defRPr>
              </a:pPr>
              <a:r>
                <a:rPr sz="2400"/>
                <a:t>Testing</a:t>
              </a:r>
            </a:p>
          </p:txBody>
        </p:sp>
        <p:sp>
          <p:nvSpPr>
            <p:cNvPr id="320" name="Shape 320"/>
            <p:cNvSpPr/>
            <p:nvPr/>
          </p:nvSpPr>
          <p:spPr>
            <a:xfrm>
              <a:off x="4292600" y="4864100"/>
              <a:ext cx="1693962" cy="1143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1600" b="1">
                  <a:solidFill>
                    <a:srgbClr val="062830"/>
                  </a:solidFill>
                  <a:latin typeface="Georgia"/>
                  <a:ea typeface="Georgia"/>
                  <a:cs typeface="Georgia"/>
                  <a:sym typeface="Georgia"/>
                </a:defRPr>
              </a:pPr>
              <a:r>
                <a:rPr sz="2400"/>
                <a:t>Program </a:t>
              </a:r>
            </a:p>
            <a:p>
              <a:pPr>
                <a:defRPr sz="1600" b="1">
                  <a:solidFill>
                    <a:srgbClr val="062830"/>
                  </a:solidFill>
                  <a:latin typeface="Georgia"/>
                  <a:ea typeface="Georgia"/>
                  <a:cs typeface="Georgia"/>
                  <a:sym typeface="Georgia"/>
                </a:defRPr>
              </a:pPr>
              <a:r>
                <a:rPr sz="2400"/>
                <a:t>Synthesis</a:t>
              </a:r>
            </a:p>
          </p:txBody>
        </p:sp>
        <p:grpSp>
          <p:nvGrpSpPr>
            <p:cNvPr id="323" name="Group 323"/>
            <p:cNvGrpSpPr/>
            <p:nvPr/>
          </p:nvGrpSpPr>
          <p:grpSpPr>
            <a:xfrm>
              <a:off x="2019300" y="2019300"/>
              <a:ext cx="2870200" cy="2768600"/>
              <a:chOff x="0" y="0"/>
              <a:chExt cx="2870200" cy="2768600"/>
            </a:xfrm>
          </p:grpSpPr>
          <p:pic>
            <p:nvPicPr>
              <p:cNvPr id="321" name="droppedImage.pdf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2870200" cy="27686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22" name="Shape 322"/>
              <p:cNvSpPr/>
              <p:nvPr/>
            </p:nvSpPr>
            <p:spPr>
              <a:xfrm>
                <a:off x="437226" y="806450"/>
                <a:ext cx="1985294" cy="1143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algn="ctr" defTabSz="584200">
                  <a:defRPr sz="3600">
                    <a:latin typeface="+mn-lt"/>
                    <a:ea typeface="+mn-ea"/>
                    <a:cs typeface="+mn-cs"/>
                    <a:sym typeface="Gill Sans"/>
                  </a:defRPr>
                </a:pPr>
                <a:r>
                  <a:t>Program </a:t>
                </a:r>
              </a:p>
              <a:p>
                <a:pPr algn="ctr" defTabSz="584200">
                  <a:defRPr sz="3600">
                    <a:latin typeface="+mn-lt"/>
                    <a:ea typeface="+mn-ea"/>
                    <a:cs typeface="+mn-cs"/>
                    <a:sym typeface="Gill Sans"/>
                  </a:defRPr>
                </a:pPr>
                <a:r>
                  <a:t>Reasoning</a:t>
                </a:r>
              </a:p>
            </p:txBody>
          </p:sp>
        </p:grpSp>
      </p:grpSp>
      <p:grpSp>
        <p:nvGrpSpPr>
          <p:cNvPr id="327" name="Group 327"/>
          <p:cNvGrpSpPr/>
          <p:nvPr/>
        </p:nvGrpSpPr>
        <p:grpSpPr>
          <a:xfrm>
            <a:off x="5067300" y="4241800"/>
            <a:ext cx="2870200" cy="2768600"/>
            <a:chOff x="0" y="0"/>
            <a:chExt cx="2870200" cy="2768600"/>
          </a:xfrm>
        </p:grpSpPr>
        <p:pic>
          <p:nvPicPr>
            <p:cNvPr id="325" name="droppedImage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2870200" cy="2768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6" name="Shape 326"/>
            <p:cNvSpPr/>
            <p:nvPr/>
          </p:nvSpPr>
          <p:spPr>
            <a:xfrm>
              <a:off x="394327" y="869950"/>
              <a:ext cx="2071093" cy="1016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ctr" defTabSz="584200">
                <a:defRPr sz="3200">
                  <a:solidFill>
                    <a:srgbClr val="941100"/>
                  </a:solidFill>
                  <a:latin typeface="+mn-lt"/>
                  <a:ea typeface="+mn-ea"/>
                  <a:cs typeface="+mn-cs"/>
                  <a:sym typeface="Gill Sans"/>
                </a:defRPr>
              </a:pPr>
              <a:r>
                <a:t>Logics</a:t>
              </a:r>
            </a:p>
            <a:p>
              <a:pPr algn="ctr" defTabSz="584200">
                <a:defRPr sz="3200">
                  <a:solidFill>
                    <a:srgbClr val="941100"/>
                  </a:solidFill>
                  <a:latin typeface="+mn-lt"/>
                  <a:ea typeface="+mn-ea"/>
                  <a:cs typeface="+mn-cs"/>
                  <a:sym typeface="Gill Sans"/>
                </a:defRPr>
              </a:pPr>
              <a:r>
                <a:t>(Boolean,...)</a:t>
              </a:r>
            </a:p>
          </p:txBody>
        </p:sp>
      </p:grpSp>
      <p:sp>
        <p:nvSpPr>
          <p:cNvPr id="328" name="Shape 3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grpSp>
        <p:nvGrpSpPr>
          <p:cNvPr id="331" name="Group 331"/>
          <p:cNvGrpSpPr/>
          <p:nvPr/>
        </p:nvGrpSpPr>
        <p:grpSpPr>
          <a:xfrm>
            <a:off x="9627722" y="2019300"/>
            <a:ext cx="3048001" cy="1917700"/>
            <a:chOff x="0" y="0"/>
            <a:chExt cx="3048000" cy="1917700"/>
          </a:xfrm>
        </p:grpSpPr>
        <p:sp>
          <p:nvSpPr>
            <p:cNvPr id="330" name="Shape 330"/>
            <p:cNvSpPr/>
            <p:nvPr/>
          </p:nvSpPr>
          <p:spPr>
            <a:xfrm>
              <a:off x="177800" y="114300"/>
              <a:ext cx="2692400" cy="1460500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38D142"/>
                </a:gs>
              </a:gsLst>
              <a:lin ang="0" scaled="0"/>
            </a:gra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defRPr sz="1800" b="1">
                  <a:latin typeface="+mn-lt"/>
                  <a:ea typeface="+mn-ea"/>
                  <a:cs typeface="+mn-cs"/>
                  <a:sym typeface="Gill Sans"/>
                </a:defRPr>
              </a:pPr>
              <a:r>
                <a:t>Bob Floyd   (1967)</a:t>
              </a:r>
            </a:p>
            <a:p>
              <a:pPr defTabSz="584200">
                <a:defRPr sz="1800" b="1">
                  <a:latin typeface="+mn-lt"/>
                  <a:ea typeface="+mn-ea"/>
                  <a:cs typeface="+mn-cs"/>
                  <a:sym typeface="Gill Sans"/>
                </a:defRPr>
              </a:pPr>
              <a:r>
                <a:t>Tony Hoare (1968,70)</a:t>
              </a:r>
            </a:p>
            <a:p>
              <a:pPr defTabSz="584200">
                <a:defRPr sz="1800" b="1">
                  <a:latin typeface="+mn-lt"/>
                  <a:ea typeface="+mn-ea"/>
                  <a:cs typeface="+mn-cs"/>
                  <a:sym typeface="Gill Sans"/>
                </a:defRPr>
              </a:pPr>
              <a:r>
                <a:t>Amir Pnueli (1977)</a:t>
              </a:r>
            </a:p>
            <a:p>
              <a:pPr defTabSz="584200">
                <a:defRPr sz="1800" b="1">
                  <a:latin typeface="+mn-lt"/>
                  <a:ea typeface="+mn-ea"/>
                  <a:cs typeface="+mn-cs"/>
                  <a:sym typeface="Gill Sans"/>
                </a:defRPr>
              </a:pPr>
              <a:r>
                <a:t>Ed Clarke    (1982)</a:t>
              </a:r>
            </a:p>
            <a:p>
              <a:pPr defTabSz="584200">
                <a:defRPr sz="18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...</a:t>
              </a:r>
            </a:p>
          </p:txBody>
        </p:sp>
        <p:pic>
          <p:nvPicPr>
            <p:cNvPr id="329" name="Picture 328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048000" cy="19177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" grpId="1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/>
        </p:nvSpPr>
        <p:spPr>
          <a:xfrm>
            <a:off x="647700" y="9169400"/>
            <a:ext cx="11709400" cy="2258"/>
          </a:xfrm>
          <a:prstGeom prst="line">
            <a:avLst/>
          </a:prstGeom>
          <a:ln w="19050">
            <a:solidFill>
              <a:srgbClr val="D6A8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99" name="Shape 599"/>
          <p:cNvSpPr/>
          <p:nvPr/>
        </p:nvSpPr>
        <p:spPr>
          <a:xfrm>
            <a:off x="647700" y="1302737"/>
            <a:ext cx="11709400" cy="2259"/>
          </a:xfrm>
          <a:prstGeom prst="line">
            <a:avLst/>
          </a:prstGeom>
          <a:ln w="19050">
            <a:solidFill>
              <a:srgbClr val="D6A8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00" name="Shape 6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Concolic Testing Approach</a:t>
            </a:r>
          </a:p>
        </p:txBody>
      </p:sp>
      <p:sp>
        <p:nvSpPr>
          <p:cNvPr id="601" name="Shape 601"/>
          <p:cNvSpPr>
            <a:spLocks noGrp="1"/>
          </p:cNvSpPr>
          <p:nvPr>
            <p:ph type="body" sz="half" idx="1"/>
          </p:nvPr>
        </p:nvSpPr>
        <p:spPr>
          <a:xfrm>
            <a:off x="647700" y="1409700"/>
            <a:ext cx="5168900" cy="7658100"/>
          </a:xfrm>
          <a:prstGeom prst="rect">
            <a:avLst/>
          </a:prstGeom>
        </p:spPr>
        <p:txBody>
          <a:bodyPr/>
          <a:lstStyle/>
          <a:p>
            <a:pPr marL="545479" indent="-487680">
              <a:lnSpc>
                <a:spcPct val="80000"/>
              </a:lnSpc>
              <a:buSzTx/>
              <a:buNone/>
            </a:pPr>
            <a:endParaRPr/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int double (int v) { 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return 2*v; 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}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endParaRPr sz="2400"/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void </a:t>
            </a:r>
            <a:r>
              <a:rPr sz="24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</a:rPr>
              <a:t>testme </a:t>
            </a:r>
            <a:r>
              <a:rPr sz="2400"/>
              <a:t>(int x, int y) {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z = double (y);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if (z == x) {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	if (x &gt; y+10) {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	      </a:t>
            </a:r>
            <a:r>
              <a:rPr sz="24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</a:rPr>
              <a:t>ERROR;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</a:rPr>
              <a:t>		</a:t>
            </a:r>
            <a:r>
              <a:rPr sz="2400"/>
              <a:t>}	</a:t>
            </a:r>
          </a:p>
          <a:p>
            <a:pPr marL="545479" indent="-487680">
              <a:lnSpc>
                <a:spcPct val="80000"/>
              </a:lnSpc>
              <a:buSzTx/>
              <a:buNone/>
              <a:defRPr sz="2400"/>
            </a:pPr>
            <a:r>
              <a:t>	}</a:t>
            </a:r>
          </a:p>
          <a:p>
            <a:pPr marL="545479" indent="-487680">
              <a:lnSpc>
                <a:spcPct val="80000"/>
              </a:lnSpc>
              <a:buSzTx/>
              <a:buNone/>
              <a:defRPr sz="2400"/>
            </a:pPr>
            <a:r>
              <a:t>}</a:t>
            </a:r>
          </a:p>
        </p:txBody>
      </p:sp>
      <p:grpSp>
        <p:nvGrpSpPr>
          <p:cNvPr id="610" name="Group 610"/>
          <p:cNvGrpSpPr/>
          <p:nvPr/>
        </p:nvGrpSpPr>
        <p:grpSpPr>
          <a:xfrm>
            <a:off x="6070600" y="1295400"/>
            <a:ext cx="6946900" cy="7810500"/>
            <a:chOff x="0" y="0"/>
            <a:chExt cx="6946900" cy="7810500"/>
          </a:xfrm>
        </p:grpSpPr>
        <p:sp>
          <p:nvSpPr>
            <p:cNvPr id="602" name="Shape 602"/>
            <p:cNvSpPr/>
            <p:nvPr/>
          </p:nvSpPr>
          <p:spPr>
            <a:xfrm>
              <a:off x="2273300" y="1308100"/>
              <a:ext cx="2258" cy="650240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4762500" y="1308100"/>
              <a:ext cx="2258" cy="650240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193800" y="0"/>
              <a:ext cx="2184400" cy="9027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57799" marR="57799" algn="ct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Concrete Execution</a:t>
              </a:r>
            </a:p>
          </p:txBody>
        </p:sp>
        <p:sp>
          <p:nvSpPr>
            <p:cNvPr id="605" name="Shape 605"/>
            <p:cNvSpPr/>
            <p:nvPr/>
          </p:nvSpPr>
          <p:spPr>
            <a:xfrm>
              <a:off x="3797300" y="0"/>
              <a:ext cx="2184400" cy="9027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57799" marR="57799" algn="ct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Symbolic Execution</a:t>
              </a:r>
            </a:p>
          </p:txBody>
        </p:sp>
        <p:grpSp>
          <p:nvGrpSpPr>
            <p:cNvPr id="609" name="Group 609"/>
            <p:cNvGrpSpPr/>
            <p:nvPr/>
          </p:nvGrpSpPr>
          <p:grpSpPr>
            <a:xfrm>
              <a:off x="0" y="1092200"/>
              <a:ext cx="6946900" cy="902767"/>
              <a:chOff x="0" y="0"/>
              <a:chExt cx="6946900" cy="902766"/>
            </a:xfrm>
          </p:grpSpPr>
          <p:sp>
            <p:nvSpPr>
              <p:cNvPr id="606" name="Shape 606"/>
              <p:cNvSpPr/>
              <p:nvPr/>
            </p:nvSpPr>
            <p:spPr>
              <a:xfrm>
                <a:off x="0" y="0"/>
                <a:ext cx="1968500" cy="9027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 marL="57799" marR="57799" algn="ctr" defTabSz="1295400">
                  <a:spcBef>
                    <a:spcPts val="1700"/>
                  </a:spcBef>
                  <a:buClr>
                    <a:srgbClr val="004479"/>
                  </a:buClr>
                  <a:buFont typeface="Arial"/>
                  <a:defRPr sz="2800">
                    <a:solidFill>
                      <a:srgbClr val="004479"/>
                    </a:solidFill>
                    <a:uFill>
                      <a:solidFill>
                        <a:srgbClr val="004479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concrete state</a:t>
                </a:r>
              </a:p>
            </p:txBody>
          </p:sp>
          <p:sp>
            <p:nvSpPr>
              <p:cNvPr id="607" name="Shape 607"/>
              <p:cNvSpPr/>
              <p:nvPr/>
            </p:nvSpPr>
            <p:spPr>
              <a:xfrm>
                <a:off x="2819400" y="0"/>
                <a:ext cx="1968500" cy="9027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 marL="57799" marR="57799" algn="ctr" defTabSz="1295400">
                  <a:spcBef>
                    <a:spcPts val="1700"/>
                  </a:spcBef>
                  <a:buClr>
                    <a:srgbClr val="004479"/>
                  </a:buClr>
                  <a:buFont typeface="Arial"/>
                  <a:defRPr sz="2800">
                    <a:solidFill>
                      <a:srgbClr val="004479"/>
                    </a:solidFill>
                    <a:uFill>
                      <a:solidFill>
                        <a:srgbClr val="004479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symbolic state</a:t>
                </a:r>
              </a:p>
            </p:txBody>
          </p:sp>
          <p:sp>
            <p:nvSpPr>
              <p:cNvPr id="608" name="Shape 608"/>
              <p:cNvSpPr/>
              <p:nvPr/>
            </p:nvSpPr>
            <p:spPr>
              <a:xfrm>
                <a:off x="4762500" y="0"/>
                <a:ext cx="2184400" cy="853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/>
              <a:p>
                <a:pPr marL="57799" marR="57799" algn="ctr" defTabSz="1295400">
                  <a:spcBef>
                    <a:spcPts val="1700"/>
                  </a:spcBef>
                  <a:buClr>
                    <a:srgbClr val="004479"/>
                  </a:buClr>
                  <a:buFont typeface="Arial"/>
                  <a:defRPr sz="2400" b="1">
                    <a:uFill>
                      <a:solidFill>
                        <a:srgbClr val="000000"/>
                      </a:solidFill>
                    </a:uFill>
                    <a:latin typeface="Comic Sans MS"/>
                    <a:ea typeface="Comic Sans MS"/>
                    <a:cs typeface="Comic Sans MS"/>
                    <a:sym typeface="Comic Sans MS"/>
                  </a:defRPr>
                </a:pPr>
                <a:r>
                  <a:rPr sz="2800" b="0">
                    <a:solidFill>
                      <a:srgbClr val="004479"/>
                    </a:solidFill>
                    <a:uFill>
                      <a:solidFill>
                        <a:srgbClr val="004479"/>
                      </a:solidFill>
                    </a:uFill>
                    <a:latin typeface="Arial"/>
                    <a:ea typeface="Arial"/>
                    <a:cs typeface="Arial"/>
                    <a:sym typeface="Arial"/>
                  </a:rPr>
                  <a:t>path </a:t>
                </a:r>
                <a:r>
                  <a:rPr b="0">
                    <a:solidFill>
                      <a:srgbClr val="004479"/>
                    </a:solidFill>
                    <a:uFill>
                      <a:solidFill>
                        <a:srgbClr val="004479"/>
                      </a:solidFill>
                    </a:uFill>
                    <a:latin typeface="Arial"/>
                    <a:ea typeface="Arial"/>
                    <a:cs typeface="Arial"/>
                    <a:sym typeface="Arial"/>
                  </a:rPr>
                  <a:t>condition</a:t>
                </a:r>
              </a:p>
            </p:txBody>
          </p:sp>
        </p:grpSp>
      </p:grpSp>
      <p:grpSp>
        <p:nvGrpSpPr>
          <p:cNvPr id="614" name="Group 614"/>
          <p:cNvGrpSpPr/>
          <p:nvPr/>
        </p:nvGrpSpPr>
        <p:grpSpPr>
          <a:xfrm>
            <a:off x="1079500" y="4013199"/>
            <a:ext cx="9779000" cy="490664"/>
            <a:chOff x="0" y="0"/>
            <a:chExt cx="9779000" cy="490662"/>
          </a:xfrm>
        </p:grpSpPr>
        <p:sp>
          <p:nvSpPr>
            <p:cNvPr id="611" name="Shape 611"/>
            <p:cNvSpPr/>
            <p:nvPr/>
          </p:nvSpPr>
          <p:spPr>
            <a:xfrm>
              <a:off x="0" y="317500"/>
              <a:ext cx="4445000" cy="2258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4445000" y="0"/>
              <a:ext cx="2616200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57799" marR="57799" algn="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x = 30, y = 15</a:t>
              </a:r>
            </a:p>
          </p:txBody>
        </p:sp>
        <p:sp>
          <p:nvSpPr>
            <p:cNvPr id="613" name="Shape 613"/>
            <p:cNvSpPr/>
            <p:nvPr/>
          </p:nvSpPr>
          <p:spPr>
            <a:xfrm>
              <a:off x="7480300" y="0"/>
              <a:ext cx="2298700" cy="49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marL="57799" marR="57799" algn="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400" b="1">
                  <a:uFill>
                    <a:solidFill>
                      <a:srgbClr val="000000"/>
                    </a:solidFill>
                  </a:u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b="0">
                  <a:latin typeface="Arial"/>
                  <a:ea typeface="Arial"/>
                  <a:cs typeface="Arial"/>
                  <a:sym typeface="Arial"/>
                </a:rPr>
                <a:t>x = x</a:t>
              </a:r>
              <a:r>
                <a:rPr b="0" baseline="-20250"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0">
                  <a:latin typeface="Arial"/>
                  <a:ea typeface="Arial"/>
                  <a:cs typeface="Arial"/>
                  <a:sym typeface="Arial"/>
                </a:rPr>
                <a:t>, y = y</a:t>
              </a:r>
              <a:r>
                <a:rPr b="0" baseline="-20250"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</p:grp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/>
        </p:nvSpPr>
        <p:spPr>
          <a:xfrm>
            <a:off x="647700" y="9169400"/>
            <a:ext cx="11709400" cy="2258"/>
          </a:xfrm>
          <a:prstGeom prst="line">
            <a:avLst/>
          </a:prstGeom>
          <a:ln w="19050">
            <a:solidFill>
              <a:srgbClr val="D6A8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17" name="Shape 617"/>
          <p:cNvSpPr/>
          <p:nvPr/>
        </p:nvSpPr>
        <p:spPr>
          <a:xfrm>
            <a:off x="647700" y="1302737"/>
            <a:ext cx="11709400" cy="2259"/>
          </a:xfrm>
          <a:prstGeom prst="line">
            <a:avLst/>
          </a:prstGeom>
          <a:ln w="19050">
            <a:solidFill>
              <a:srgbClr val="D6A8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18" name="Shape 6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Concolic Testing Approach</a:t>
            </a:r>
          </a:p>
        </p:txBody>
      </p:sp>
      <p:sp>
        <p:nvSpPr>
          <p:cNvPr id="619" name="Shape 619"/>
          <p:cNvSpPr>
            <a:spLocks noGrp="1"/>
          </p:cNvSpPr>
          <p:nvPr>
            <p:ph type="body" sz="half" idx="1"/>
          </p:nvPr>
        </p:nvSpPr>
        <p:spPr>
          <a:xfrm>
            <a:off x="546100" y="1282700"/>
            <a:ext cx="5486400" cy="7810500"/>
          </a:xfrm>
          <a:prstGeom prst="rect">
            <a:avLst/>
          </a:prstGeom>
        </p:spPr>
        <p:txBody>
          <a:bodyPr/>
          <a:lstStyle/>
          <a:p>
            <a:pPr marL="545479" indent="-487680">
              <a:lnSpc>
                <a:spcPct val="80000"/>
              </a:lnSpc>
              <a:buSzTx/>
              <a:buNone/>
            </a:pPr>
            <a:endParaRPr/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int double (int v) { 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return 2*v; 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}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endParaRPr sz="2400"/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void </a:t>
            </a:r>
            <a:r>
              <a:rPr sz="24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</a:rPr>
              <a:t>testme </a:t>
            </a:r>
            <a:r>
              <a:rPr sz="2400"/>
              <a:t>(int x, int y) {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z = double (y);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if (z == x) {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	if (x &gt; y+10) {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	      </a:t>
            </a:r>
            <a:r>
              <a:rPr sz="24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</a:rPr>
              <a:t>ERROR;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</a:rPr>
              <a:t>		</a:t>
            </a:r>
            <a:r>
              <a:rPr sz="2400"/>
              <a:t>}	</a:t>
            </a:r>
          </a:p>
          <a:p>
            <a:pPr marL="545479" indent="-487680">
              <a:lnSpc>
                <a:spcPct val="80000"/>
              </a:lnSpc>
              <a:buSzTx/>
              <a:buNone/>
              <a:defRPr sz="2400"/>
            </a:pPr>
            <a:r>
              <a:t>	}</a:t>
            </a:r>
          </a:p>
          <a:p>
            <a:pPr marL="545479" indent="-487680">
              <a:lnSpc>
                <a:spcPct val="80000"/>
              </a:lnSpc>
              <a:buSzTx/>
              <a:buNone/>
              <a:defRPr sz="2400"/>
            </a:pPr>
            <a:r>
              <a:t>}</a:t>
            </a:r>
          </a:p>
        </p:txBody>
      </p:sp>
      <p:grpSp>
        <p:nvGrpSpPr>
          <p:cNvPr id="628" name="Group 628"/>
          <p:cNvGrpSpPr/>
          <p:nvPr/>
        </p:nvGrpSpPr>
        <p:grpSpPr>
          <a:xfrm>
            <a:off x="6070600" y="1295400"/>
            <a:ext cx="6946900" cy="7810500"/>
            <a:chOff x="0" y="0"/>
            <a:chExt cx="6946900" cy="7810500"/>
          </a:xfrm>
        </p:grpSpPr>
        <p:sp>
          <p:nvSpPr>
            <p:cNvPr id="620" name="Shape 620"/>
            <p:cNvSpPr/>
            <p:nvPr/>
          </p:nvSpPr>
          <p:spPr>
            <a:xfrm>
              <a:off x="2273300" y="1308100"/>
              <a:ext cx="2258" cy="650240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762500" y="1308100"/>
              <a:ext cx="2258" cy="650240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1193800" y="0"/>
              <a:ext cx="2184400" cy="9027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57799" marR="57799" algn="ct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Concrete Execution</a:t>
              </a:r>
            </a:p>
          </p:txBody>
        </p:sp>
        <p:sp>
          <p:nvSpPr>
            <p:cNvPr id="623" name="Shape 623"/>
            <p:cNvSpPr/>
            <p:nvPr/>
          </p:nvSpPr>
          <p:spPr>
            <a:xfrm>
              <a:off x="3797300" y="0"/>
              <a:ext cx="2184400" cy="9027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57799" marR="57799" algn="ct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Symbolic Execution</a:t>
              </a:r>
            </a:p>
          </p:txBody>
        </p:sp>
        <p:grpSp>
          <p:nvGrpSpPr>
            <p:cNvPr id="627" name="Group 627"/>
            <p:cNvGrpSpPr/>
            <p:nvPr/>
          </p:nvGrpSpPr>
          <p:grpSpPr>
            <a:xfrm>
              <a:off x="0" y="1092200"/>
              <a:ext cx="6946900" cy="902767"/>
              <a:chOff x="0" y="0"/>
              <a:chExt cx="6946900" cy="902766"/>
            </a:xfrm>
          </p:grpSpPr>
          <p:sp>
            <p:nvSpPr>
              <p:cNvPr id="624" name="Shape 624"/>
              <p:cNvSpPr/>
              <p:nvPr/>
            </p:nvSpPr>
            <p:spPr>
              <a:xfrm>
                <a:off x="0" y="0"/>
                <a:ext cx="1968500" cy="9027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 marL="57799" marR="57799" algn="ctr" defTabSz="1295400">
                  <a:spcBef>
                    <a:spcPts val="1700"/>
                  </a:spcBef>
                  <a:buClr>
                    <a:srgbClr val="004479"/>
                  </a:buClr>
                  <a:buFont typeface="Arial"/>
                  <a:defRPr sz="2800">
                    <a:solidFill>
                      <a:srgbClr val="004479"/>
                    </a:solidFill>
                    <a:uFill>
                      <a:solidFill>
                        <a:srgbClr val="004479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concrete state</a:t>
                </a:r>
              </a:p>
            </p:txBody>
          </p:sp>
          <p:sp>
            <p:nvSpPr>
              <p:cNvPr id="625" name="Shape 625"/>
              <p:cNvSpPr/>
              <p:nvPr/>
            </p:nvSpPr>
            <p:spPr>
              <a:xfrm>
                <a:off x="2819400" y="0"/>
                <a:ext cx="1968500" cy="9027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 marL="57799" marR="57799" algn="ctr" defTabSz="1295400">
                  <a:spcBef>
                    <a:spcPts val="1700"/>
                  </a:spcBef>
                  <a:buClr>
                    <a:srgbClr val="004479"/>
                  </a:buClr>
                  <a:buFont typeface="Arial"/>
                  <a:defRPr sz="2800">
                    <a:solidFill>
                      <a:srgbClr val="004479"/>
                    </a:solidFill>
                    <a:uFill>
                      <a:solidFill>
                        <a:srgbClr val="004479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symbolic state</a:t>
                </a:r>
              </a:p>
            </p:txBody>
          </p:sp>
          <p:sp>
            <p:nvSpPr>
              <p:cNvPr id="626" name="Shape 626"/>
              <p:cNvSpPr/>
              <p:nvPr/>
            </p:nvSpPr>
            <p:spPr>
              <a:xfrm>
                <a:off x="4762500" y="0"/>
                <a:ext cx="2184400" cy="853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/>
              <a:p>
                <a:pPr marL="57799" marR="57799" algn="ctr" defTabSz="1295400">
                  <a:spcBef>
                    <a:spcPts val="1700"/>
                  </a:spcBef>
                  <a:buClr>
                    <a:srgbClr val="004479"/>
                  </a:buClr>
                  <a:buFont typeface="Arial"/>
                  <a:defRPr sz="2400" b="1">
                    <a:uFill>
                      <a:solidFill>
                        <a:srgbClr val="000000"/>
                      </a:solidFill>
                    </a:uFill>
                    <a:latin typeface="Comic Sans MS"/>
                    <a:ea typeface="Comic Sans MS"/>
                    <a:cs typeface="Comic Sans MS"/>
                    <a:sym typeface="Comic Sans MS"/>
                  </a:defRPr>
                </a:pPr>
                <a:r>
                  <a:rPr sz="2800" b="0">
                    <a:solidFill>
                      <a:srgbClr val="004479"/>
                    </a:solidFill>
                    <a:uFill>
                      <a:solidFill>
                        <a:srgbClr val="004479"/>
                      </a:solidFill>
                    </a:uFill>
                    <a:latin typeface="Arial"/>
                    <a:ea typeface="Arial"/>
                    <a:cs typeface="Arial"/>
                    <a:sym typeface="Arial"/>
                  </a:rPr>
                  <a:t>path </a:t>
                </a:r>
                <a:r>
                  <a:rPr b="0">
                    <a:solidFill>
                      <a:srgbClr val="004479"/>
                    </a:solidFill>
                    <a:uFill>
                      <a:solidFill>
                        <a:srgbClr val="004479"/>
                      </a:solidFill>
                    </a:uFill>
                    <a:latin typeface="Arial"/>
                    <a:ea typeface="Arial"/>
                    <a:cs typeface="Arial"/>
                    <a:sym typeface="Arial"/>
                  </a:rPr>
                  <a:t>condition</a:t>
                </a:r>
              </a:p>
            </p:txBody>
          </p:sp>
        </p:grpSp>
      </p:grpSp>
      <p:grpSp>
        <p:nvGrpSpPr>
          <p:cNvPr id="632" name="Group 632"/>
          <p:cNvGrpSpPr/>
          <p:nvPr/>
        </p:nvGrpSpPr>
        <p:grpSpPr>
          <a:xfrm>
            <a:off x="1193800" y="6502399"/>
            <a:ext cx="9779000" cy="490664"/>
            <a:chOff x="0" y="0"/>
            <a:chExt cx="9779000" cy="490662"/>
          </a:xfrm>
        </p:grpSpPr>
        <p:sp>
          <p:nvSpPr>
            <p:cNvPr id="629" name="Shape 629"/>
            <p:cNvSpPr/>
            <p:nvPr/>
          </p:nvSpPr>
          <p:spPr>
            <a:xfrm>
              <a:off x="0" y="330200"/>
              <a:ext cx="4445000" cy="2258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4445000" y="0"/>
              <a:ext cx="2616200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57799" marR="57799" algn="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x = 30, y = 15</a:t>
              </a:r>
            </a:p>
          </p:txBody>
        </p:sp>
        <p:sp>
          <p:nvSpPr>
            <p:cNvPr id="631" name="Shape 631"/>
            <p:cNvSpPr/>
            <p:nvPr/>
          </p:nvSpPr>
          <p:spPr>
            <a:xfrm>
              <a:off x="7480300" y="0"/>
              <a:ext cx="2298700" cy="49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marL="57799" marR="57799" algn="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400" b="1">
                  <a:uFill>
                    <a:solidFill>
                      <a:srgbClr val="000000"/>
                    </a:solidFill>
                  </a:u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b="0">
                  <a:latin typeface="Arial"/>
                  <a:ea typeface="Arial"/>
                  <a:cs typeface="Arial"/>
                  <a:sym typeface="Arial"/>
                </a:rPr>
                <a:t>x = x</a:t>
              </a:r>
              <a:r>
                <a:rPr b="0" baseline="-20250"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0">
                  <a:latin typeface="Arial"/>
                  <a:ea typeface="Arial"/>
                  <a:cs typeface="Arial"/>
                  <a:sym typeface="Arial"/>
                </a:rPr>
                <a:t>, y = y</a:t>
              </a:r>
              <a:r>
                <a:rPr b="0" baseline="-20250"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</p:grpSp>
      <p:sp>
        <p:nvSpPr>
          <p:cNvPr id="633" name="Shape 633"/>
          <p:cNvSpPr/>
          <p:nvPr/>
        </p:nvSpPr>
        <p:spPr>
          <a:xfrm>
            <a:off x="10833100" y="5207000"/>
            <a:ext cx="1752600" cy="4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57799" marR="57799" algn="r" defTabSz="1295400">
              <a:spcBef>
                <a:spcPts val="1700"/>
              </a:spcBef>
              <a:buClr>
                <a:srgbClr val="000000"/>
              </a:buClr>
              <a:buFont typeface="Arial"/>
              <a:defRPr sz="2400" b="1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b="0">
                <a:latin typeface="Arial"/>
                <a:ea typeface="Arial"/>
                <a:cs typeface="Arial"/>
                <a:sym typeface="Arial"/>
              </a:rPr>
              <a:t>2*y</a:t>
            </a:r>
            <a:r>
              <a:rPr b="0" baseline="-20250"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0">
                <a:latin typeface="Arial"/>
                <a:ea typeface="Arial"/>
                <a:cs typeface="Arial"/>
                <a:sym typeface="Arial"/>
              </a:rPr>
              <a:t>== x</a:t>
            </a:r>
            <a:r>
              <a:rPr b="0" baseline="-20250"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634" name="Shape 634"/>
          <p:cNvSpPr/>
          <p:nvPr/>
        </p:nvSpPr>
        <p:spPr>
          <a:xfrm>
            <a:off x="10617200" y="5956300"/>
            <a:ext cx="2082800" cy="4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57799" marR="57799" algn="r" defTabSz="1295400">
              <a:spcBef>
                <a:spcPts val="1700"/>
              </a:spcBef>
              <a:buClr>
                <a:srgbClr val="000000"/>
              </a:buClr>
              <a:buFont typeface="Arial"/>
              <a:defRPr sz="2400" b="1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b="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0250"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0">
                <a:latin typeface="Arial"/>
                <a:ea typeface="Arial"/>
                <a:cs typeface="Arial"/>
                <a:sym typeface="Arial"/>
              </a:rPr>
              <a:t>&gt; y</a:t>
            </a:r>
            <a:r>
              <a:rPr b="0" baseline="-2025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>
                <a:latin typeface="Arial"/>
                <a:ea typeface="Arial"/>
                <a:cs typeface="Arial"/>
                <a:sym typeface="Arial"/>
              </a:rPr>
              <a:t>+10</a:t>
            </a:r>
          </a:p>
        </p:txBody>
      </p:sp>
      <p:grpSp>
        <p:nvGrpSpPr>
          <p:cNvPr id="637" name="Group 637"/>
          <p:cNvGrpSpPr/>
          <p:nvPr/>
        </p:nvGrpSpPr>
        <p:grpSpPr>
          <a:xfrm>
            <a:off x="5308600" y="2387600"/>
            <a:ext cx="4330700" cy="3581400"/>
            <a:chOff x="0" y="0"/>
            <a:chExt cx="4330700" cy="3581400"/>
          </a:xfrm>
        </p:grpSpPr>
        <p:sp>
          <p:nvSpPr>
            <p:cNvPr id="635" name="Shape 635"/>
            <p:cNvSpPr/>
            <p:nvPr/>
          </p:nvSpPr>
          <p:spPr>
            <a:xfrm>
              <a:off x="0" y="0"/>
              <a:ext cx="4330700" cy="3581400"/>
            </a:xfrm>
            <a:prstGeom prst="star16">
              <a:avLst>
                <a:gd name="adj" fmla="val 37500"/>
              </a:avLst>
            </a:prstGeom>
            <a:solidFill>
              <a:srgbClr val="FFE4C9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57799" marR="57799" algn="ctr" defTabSz="1295400">
                <a:spcBef>
                  <a:spcPts val="1700"/>
                </a:spcBef>
                <a:defRPr sz="2400" b="1">
                  <a:uFill>
                    <a:solidFill>
                      <a:srgbClr val="000000"/>
                    </a:solidFill>
                  </a:u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136677" y="1573435"/>
              <a:ext cx="2064966" cy="421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45317" marR="45317" algn="ctr" defTabSz="1295400">
                <a:buClr>
                  <a:srgbClr val="000000"/>
                </a:buClr>
                <a:buFont typeface="Arial"/>
                <a:defRPr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Program Error</a:t>
              </a:r>
            </a:p>
          </p:txBody>
        </p:sp>
      </p:grp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/>
          <p:nvPr/>
        </p:nvSpPr>
        <p:spPr>
          <a:xfrm>
            <a:off x="647700" y="9169400"/>
            <a:ext cx="11709400" cy="2258"/>
          </a:xfrm>
          <a:prstGeom prst="line">
            <a:avLst/>
          </a:prstGeom>
          <a:ln w="19050">
            <a:solidFill>
              <a:srgbClr val="D6A8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647700" y="1302737"/>
            <a:ext cx="11709400" cy="2259"/>
          </a:xfrm>
          <a:prstGeom prst="line">
            <a:avLst/>
          </a:prstGeom>
          <a:ln w="19050">
            <a:solidFill>
              <a:srgbClr val="D6A8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41" name="Shape 6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Concolic Testing Approach - Example 2</a:t>
            </a:r>
          </a:p>
        </p:txBody>
      </p:sp>
      <p:sp>
        <p:nvSpPr>
          <p:cNvPr id="642" name="Shape 642"/>
          <p:cNvSpPr>
            <a:spLocks noGrp="1"/>
          </p:cNvSpPr>
          <p:nvPr>
            <p:ph type="body" sz="half" idx="1"/>
          </p:nvPr>
        </p:nvSpPr>
        <p:spPr>
          <a:xfrm>
            <a:off x="546100" y="1282700"/>
            <a:ext cx="5486400" cy="7810500"/>
          </a:xfrm>
          <a:prstGeom prst="rect">
            <a:avLst/>
          </a:prstGeom>
        </p:spPr>
        <p:txBody>
          <a:bodyPr/>
          <a:lstStyle/>
          <a:p>
            <a:pPr marL="545479" indent="-487680">
              <a:lnSpc>
                <a:spcPct val="80000"/>
              </a:lnSpc>
              <a:buSzTx/>
              <a:buNone/>
            </a:pPr>
            <a:endParaRPr/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void </a:t>
            </a:r>
            <a:r>
              <a:rPr sz="24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</a:rPr>
              <a:t>testme </a:t>
            </a:r>
            <a:r>
              <a:rPr sz="2400"/>
              <a:t>(int x, int y) {</a:t>
            </a:r>
          </a:p>
          <a:p>
            <a:pPr marL="545479" indent="-487680">
              <a:lnSpc>
                <a:spcPct val="80000"/>
              </a:lnSpc>
              <a:buSzTx/>
              <a:buNone/>
            </a:pPr>
            <a:r>
              <a:rPr sz="2400"/>
              <a:t>	if (hash(y) == x) {</a:t>
            </a:r>
          </a:p>
          <a:p>
            <a:pPr marL="545479" lvl="1" indent="-487680">
              <a:lnSpc>
                <a:spcPct val="80000"/>
              </a:lnSpc>
              <a:buSzTx/>
              <a:buNone/>
            </a:pPr>
            <a:r>
              <a:rPr sz="2400"/>
              <a:t>     </a:t>
            </a:r>
            <a:r>
              <a:rPr sz="24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</a:rPr>
              <a:t>ERROR;</a:t>
            </a:r>
          </a:p>
          <a:p>
            <a:pPr marL="545479" indent="-487680">
              <a:lnSpc>
                <a:spcPct val="80000"/>
              </a:lnSpc>
              <a:buSzTx/>
              <a:buNone/>
              <a:defRPr sz="2400"/>
            </a:pPr>
            <a:r>
              <a:rPr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</a:rPr>
              <a:t>	</a:t>
            </a:r>
            <a:r>
              <a:t>}</a:t>
            </a:r>
          </a:p>
          <a:p>
            <a:pPr marL="545479" indent="-487680">
              <a:lnSpc>
                <a:spcPct val="80000"/>
              </a:lnSpc>
              <a:buSzTx/>
              <a:buNone/>
              <a:defRPr sz="2400"/>
            </a:pPr>
            <a:r>
              <a:t>}</a:t>
            </a:r>
          </a:p>
        </p:txBody>
      </p:sp>
      <p:grpSp>
        <p:nvGrpSpPr>
          <p:cNvPr id="650" name="Group 650"/>
          <p:cNvGrpSpPr/>
          <p:nvPr/>
        </p:nvGrpSpPr>
        <p:grpSpPr>
          <a:xfrm>
            <a:off x="6070600" y="1295400"/>
            <a:ext cx="6946900" cy="7810500"/>
            <a:chOff x="0" y="0"/>
            <a:chExt cx="6946900" cy="7810500"/>
          </a:xfrm>
        </p:grpSpPr>
        <p:sp>
          <p:nvSpPr>
            <p:cNvPr id="643" name="Shape 643"/>
            <p:cNvSpPr/>
            <p:nvPr/>
          </p:nvSpPr>
          <p:spPr>
            <a:xfrm>
              <a:off x="2273300" y="1308100"/>
              <a:ext cx="2258" cy="650240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4762500" y="1308100"/>
              <a:ext cx="2258" cy="650240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193800" y="0"/>
              <a:ext cx="2184400" cy="9027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57799" marR="57799" algn="ct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Concolic Execution</a:t>
              </a:r>
            </a:p>
          </p:txBody>
        </p:sp>
        <p:grpSp>
          <p:nvGrpSpPr>
            <p:cNvPr id="649" name="Group 649"/>
            <p:cNvGrpSpPr/>
            <p:nvPr/>
          </p:nvGrpSpPr>
          <p:grpSpPr>
            <a:xfrm>
              <a:off x="0" y="1092200"/>
              <a:ext cx="6946900" cy="902767"/>
              <a:chOff x="0" y="0"/>
              <a:chExt cx="6946900" cy="902766"/>
            </a:xfrm>
          </p:grpSpPr>
          <p:sp>
            <p:nvSpPr>
              <p:cNvPr id="646" name="Shape 646"/>
              <p:cNvSpPr/>
              <p:nvPr/>
            </p:nvSpPr>
            <p:spPr>
              <a:xfrm>
                <a:off x="0" y="0"/>
                <a:ext cx="1968500" cy="9027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 marL="57799" marR="57799" algn="ctr" defTabSz="1295400">
                  <a:spcBef>
                    <a:spcPts val="1700"/>
                  </a:spcBef>
                  <a:buClr>
                    <a:srgbClr val="004479"/>
                  </a:buClr>
                  <a:buFont typeface="Arial"/>
                  <a:defRPr sz="2800">
                    <a:solidFill>
                      <a:srgbClr val="004479"/>
                    </a:solidFill>
                    <a:uFill>
                      <a:solidFill>
                        <a:srgbClr val="004479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concrete state</a:t>
                </a:r>
              </a:p>
            </p:txBody>
          </p:sp>
          <p:sp>
            <p:nvSpPr>
              <p:cNvPr id="647" name="Shape 647"/>
              <p:cNvSpPr/>
              <p:nvPr/>
            </p:nvSpPr>
            <p:spPr>
              <a:xfrm>
                <a:off x="2819400" y="0"/>
                <a:ext cx="1968500" cy="9027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 marL="57799" marR="57799" algn="ctr" defTabSz="1295400">
                  <a:spcBef>
                    <a:spcPts val="1700"/>
                  </a:spcBef>
                  <a:buClr>
                    <a:srgbClr val="004479"/>
                  </a:buClr>
                  <a:buFont typeface="Arial"/>
                  <a:defRPr sz="2800">
                    <a:solidFill>
                      <a:srgbClr val="004479"/>
                    </a:solidFill>
                    <a:uFill>
                      <a:solidFill>
                        <a:srgbClr val="004479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symbolic state</a:t>
                </a:r>
              </a:p>
            </p:txBody>
          </p:sp>
          <p:sp>
            <p:nvSpPr>
              <p:cNvPr id="648" name="Shape 648"/>
              <p:cNvSpPr/>
              <p:nvPr/>
            </p:nvSpPr>
            <p:spPr>
              <a:xfrm>
                <a:off x="4762500" y="0"/>
                <a:ext cx="2184400" cy="853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/>
              <a:p>
                <a:pPr marL="57799" marR="57799" algn="ctr" defTabSz="1295400">
                  <a:spcBef>
                    <a:spcPts val="1700"/>
                  </a:spcBef>
                  <a:buClr>
                    <a:srgbClr val="004479"/>
                  </a:buClr>
                  <a:buFont typeface="Arial"/>
                  <a:defRPr sz="2400" b="1">
                    <a:uFill>
                      <a:solidFill>
                        <a:srgbClr val="000000"/>
                      </a:solidFill>
                    </a:uFill>
                    <a:latin typeface="Comic Sans MS"/>
                    <a:ea typeface="Comic Sans MS"/>
                    <a:cs typeface="Comic Sans MS"/>
                    <a:sym typeface="Comic Sans MS"/>
                  </a:defRPr>
                </a:pPr>
                <a:r>
                  <a:rPr sz="2800" b="0">
                    <a:solidFill>
                      <a:srgbClr val="004479"/>
                    </a:solidFill>
                    <a:uFill>
                      <a:solidFill>
                        <a:srgbClr val="004479"/>
                      </a:solidFill>
                    </a:uFill>
                    <a:latin typeface="Arial"/>
                    <a:ea typeface="Arial"/>
                    <a:cs typeface="Arial"/>
                    <a:sym typeface="Arial"/>
                  </a:rPr>
                  <a:t>path </a:t>
                </a:r>
                <a:r>
                  <a:rPr b="0">
                    <a:solidFill>
                      <a:srgbClr val="004479"/>
                    </a:solidFill>
                    <a:uFill>
                      <a:solidFill>
                        <a:srgbClr val="004479"/>
                      </a:solidFill>
                    </a:uFill>
                    <a:latin typeface="Arial"/>
                    <a:ea typeface="Arial"/>
                    <a:cs typeface="Arial"/>
                    <a:sym typeface="Arial"/>
                  </a:rPr>
                  <a:t>condition</a:t>
                </a:r>
              </a:p>
            </p:txBody>
          </p:sp>
        </p:grpSp>
      </p:grpSp>
      <p:grpSp>
        <p:nvGrpSpPr>
          <p:cNvPr id="653" name="Group 653"/>
          <p:cNvGrpSpPr/>
          <p:nvPr/>
        </p:nvGrpSpPr>
        <p:grpSpPr>
          <a:xfrm>
            <a:off x="5232400" y="3670300"/>
            <a:ext cx="5486401" cy="3619500"/>
            <a:chOff x="0" y="0"/>
            <a:chExt cx="5486400" cy="3619500"/>
          </a:xfrm>
        </p:grpSpPr>
        <p:sp>
          <p:nvSpPr>
            <p:cNvPr id="651" name="Shape 651"/>
            <p:cNvSpPr/>
            <p:nvPr/>
          </p:nvSpPr>
          <p:spPr>
            <a:xfrm>
              <a:off x="0" y="0"/>
              <a:ext cx="2690949" cy="361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marL="57799" marR="57799" algn="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t>set y = 15, choose x randomly</a:t>
              </a:r>
            </a:p>
            <a:p>
              <a:pPr marL="57799" marR="57799" algn="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t>record hash(y)</a:t>
              </a:r>
            </a:p>
            <a:p>
              <a:pPr marL="57799" marR="57799" algn="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t>Run again by setting </a:t>
              </a:r>
            </a:p>
            <a:p>
              <a:pPr marL="57799" marR="57799" algn="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t>y = 15, x= hash(y)</a:t>
              </a:r>
            </a:p>
          </p:txBody>
        </p:sp>
        <p:sp>
          <p:nvSpPr>
            <p:cNvPr id="652" name="Shape 652"/>
            <p:cNvSpPr/>
            <p:nvPr/>
          </p:nvSpPr>
          <p:spPr>
            <a:xfrm>
              <a:off x="3122023" y="0"/>
              <a:ext cx="2364378" cy="495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marL="57799" marR="57799" algn="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400" b="1">
                  <a:uFill>
                    <a:solidFill>
                      <a:srgbClr val="000000"/>
                    </a:solidFill>
                  </a:u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b="0">
                  <a:latin typeface="Arial"/>
                  <a:ea typeface="Arial"/>
                  <a:cs typeface="Arial"/>
                  <a:sym typeface="Arial"/>
                </a:rPr>
                <a:t>x = x</a:t>
              </a:r>
              <a:r>
                <a:rPr b="0" baseline="-20250"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0">
                  <a:latin typeface="Arial"/>
                  <a:ea typeface="Arial"/>
                  <a:cs typeface="Arial"/>
                  <a:sym typeface="Arial"/>
                </a:rPr>
                <a:t>, y = y</a:t>
              </a:r>
              <a:r>
                <a:rPr b="0" baseline="-20250"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</p:grpSp>
      <p:sp>
        <p:nvSpPr>
          <p:cNvPr id="654" name="Shape 654"/>
          <p:cNvSpPr/>
          <p:nvPr/>
        </p:nvSpPr>
        <p:spPr>
          <a:xfrm>
            <a:off x="10871200" y="3733800"/>
            <a:ext cx="2057400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marL="57799" marR="57799" algn="r" defTabSz="1295400">
              <a:spcBef>
                <a:spcPts val="1700"/>
              </a:spcBef>
              <a:buClr>
                <a:srgbClr val="000000"/>
              </a:buClr>
              <a:buFont typeface="Arial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1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b="0">
                <a:latin typeface="Arial"/>
                <a:ea typeface="Arial"/>
                <a:cs typeface="Arial"/>
                <a:sym typeface="Arial"/>
              </a:rPr>
              <a:t>hash(15) ==x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/>
          <p:nvPr/>
        </p:nvSpPr>
        <p:spPr>
          <a:xfrm>
            <a:off x="647700" y="9169400"/>
            <a:ext cx="11709400" cy="2258"/>
          </a:xfrm>
          <a:prstGeom prst="line">
            <a:avLst/>
          </a:prstGeom>
          <a:ln w="19050">
            <a:solidFill>
              <a:srgbClr val="D6A8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57" name="Shape 657"/>
          <p:cNvSpPr/>
          <p:nvPr/>
        </p:nvSpPr>
        <p:spPr>
          <a:xfrm>
            <a:off x="647700" y="1302737"/>
            <a:ext cx="11709400" cy="2259"/>
          </a:xfrm>
          <a:prstGeom prst="line">
            <a:avLst/>
          </a:prstGeom>
          <a:ln w="19050">
            <a:solidFill>
              <a:srgbClr val="D6A8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58" name="Shape 6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5400"/>
              <a:t>Explicit Path </a:t>
            </a:r>
            <a:r>
              <a:rPr sz="54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</a:rPr>
              <a:t>(not State)</a:t>
            </a:r>
            <a:r>
              <a:rPr sz="5400"/>
              <a:t> Model Checking</a:t>
            </a:r>
          </a:p>
        </p:txBody>
      </p:sp>
      <p:sp>
        <p:nvSpPr>
          <p:cNvPr id="659" name="Shape 659"/>
          <p:cNvSpPr>
            <a:spLocks noGrp="1"/>
          </p:cNvSpPr>
          <p:nvPr>
            <p:ph type="body" sz="half" idx="1"/>
          </p:nvPr>
        </p:nvSpPr>
        <p:spPr>
          <a:xfrm>
            <a:off x="647700" y="1409700"/>
            <a:ext cx="5740400" cy="8343900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Traverse all execution paths one by one to detect errors</a:t>
            </a:r>
          </a:p>
          <a:p>
            <a:pPr marL="656325" lvl="1" indent="-271197"/>
            <a:r>
              <a:rPr sz="30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assertion violations</a:t>
            </a:r>
          </a:p>
          <a:p>
            <a:pPr marL="656325" lvl="1" indent="-271197"/>
            <a:r>
              <a:rPr sz="30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program crash</a:t>
            </a:r>
          </a:p>
          <a:p>
            <a:pPr marL="656325" lvl="1" indent="-271197"/>
            <a:r>
              <a:rPr sz="30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uncaught exceptions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 </a:t>
            </a:r>
          </a:p>
          <a:p>
            <a:pPr marL="334554" indent="-293914"/>
            <a:r>
              <a:rPr sz="3600"/>
              <a:t>combine with </a:t>
            </a:r>
            <a:r>
              <a:rPr sz="3600">
                <a:solidFill>
                  <a:srgbClr val="49903D"/>
                </a:solidFill>
                <a:uFill>
                  <a:solidFill>
                    <a:srgbClr val="49903D"/>
                  </a:solidFill>
                </a:uFill>
              </a:rPr>
              <a:t>valgrind</a:t>
            </a:r>
            <a:r>
              <a:rPr sz="3600"/>
              <a:t> to discover </a:t>
            </a:r>
            <a:r>
              <a:rPr sz="36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</a:rPr>
              <a:t>memory errors</a:t>
            </a:r>
          </a:p>
        </p:txBody>
      </p:sp>
      <p:grpSp>
        <p:nvGrpSpPr>
          <p:cNvPr id="697" name="Group 697"/>
          <p:cNvGrpSpPr/>
          <p:nvPr/>
        </p:nvGrpSpPr>
        <p:grpSpPr>
          <a:xfrm>
            <a:off x="7366000" y="1841500"/>
            <a:ext cx="5448300" cy="6718300"/>
            <a:chOff x="0" y="0"/>
            <a:chExt cx="5448300" cy="6718300"/>
          </a:xfrm>
        </p:grpSpPr>
        <p:sp>
          <p:nvSpPr>
            <p:cNvPr id="660" name="Shape 660"/>
            <p:cNvSpPr/>
            <p:nvPr/>
          </p:nvSpPr>
          <p:spPr>
            <a:xfrm>
              <a:off x="2171700" y="0"/>
              <a:ext cx="546100" cy="546100"/>
            </a:xfrm>
            <a:prstGeom prst="ellipse">
              <a:avLst/>
            </a:prstGeom>
            <a:solidFill>
              <a:srgbClr val="D6A8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57799" marR="57799" algn="ctr" defTabSz="1295400">
                <a:spcBef>
                  <a:spcPts val="1700"/>
                </a:spcBef>
                <a:defRPr sz="2400" b="1">
                  <a:uFill>
                    <a:solidFill>
                      <a:srgbClr val="000000"/>
                    </a:solidFill>
                  </a:u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3149600" y="2489200"/>
              <a:ext cx="546100" cy="546100"/>
            </a:xfrm>
            <a:prstGeom prst="ellipse">
              <a:avLst/>
            </a:prstGeom>
            <a:solidFill>
              <a:srgbClr val="D6A8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57799" marR="57799" algn="ctr" defTabSz="1295400">
                <a:spcBef>
                  <a:spcPts val="1700"/>
                </a:spcBef>
                <a:defRPr sz="2400" b="1">
                  <a:uFill>
                    <a:solidFill>
                      <a:srgbClr val="000000"/>
                    </a:solidFill>
                  </a:u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3898900" y="1193800"/>
              <a:ext cx="546100" cy="546100"/>
            </a:xfrm>
            <a:prstGeom prst="ellipse">
              <a:avLst/>
            </a:prstGeom>
            <a:solidFill>
              <a:srgbClr val="D6A8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57799" marR="57799" algn="ctr" defTabSz="1295400">
                <a:spcBef>
                  <a:spcPts val="1700"/>
                </a:spcBef>
                <a:defRPr sz="2400" b="1">
                  <a:uFill>
                    <a:solidFill>
                      <a:srgbClr val="000000"/>
                    </a:solidFill>
                  </a:u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762000" y="1193800"/>
              <a:ext cx="546100" cy="546100"/>
            </a:xfrm>
            <a:prstGeom prst="ellipse">
              <a:avLst/>
            </a:prstGeom>
            <a:solidFill>
              <a:srgbClr val="D6A8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57799" marR="57799" algn="ctr" defTabSz="1295400">
                <a:spcBef>
                  <a:spcPts val="1700"/>
                </a:spcBef>
                <a:defRPr sz="2400" b="1">
                  <a:uFill>
                    <a:solidFill>
                      <a:srgbClr val="000000"/>
                    </a:solidFill>
                  </a:u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524000" y="2603500"/>
              <a:ext cx="546100" cy="546100"/>
            </a:xfrm>
            <a:prstGeom prst="ellipse">
              <a:avLst/>
            </a:prstGeom>
            <a:solidFill>
              <a:srgbClr val="D6A8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57799" marR="57799" algn="ctr" defTabSz="1295400">
                <a:spcBef>
                  <a:spcPts val="1700"/>
                </a:spcBef>
                <a:defRPr sz="2400" b="1">
                  <a:uFill>
                    <a:solidFill>
                      <a:srgbClr val="000000"/>
                    </a:solidFill>
                  </a:u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0" y="2603500"/>
              <a:ext cx="546100" cy="546100"/>
            </a:xfrm>
            <a:prstGeom prst="ellipse">
              <a:avLst/>
            </a:prstGeom>
            <a:solidFill>
              <a:srgbClr val="D6A8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57799" marR="57799" algn="ctr" defTabSz="1295400">
                <a:spcBef>
                  <a:spcPts val="1700"/>
                </a:spcBef>
                <a:defRPr sz="2400" b="1">
                  <a:uFill>
                    <a:solidFill>
                      <a:srgbClr val="000000"/>
                    </a:solidFill>
                  </a:u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2501900" y="3683000"/>
              <a:ext cx="546100" cy="546100"/>
            </a:xfrm>
            <a:prstGeom prst="ellipse">
              <a:avLst/>
            </a:prstGeom>
            <a:solidFill>
              <a:srgbClr val="D6A8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57799" marR="57799" algn="ctr" defTabSz="1295400">
                <a:spcBef>
                  <a:spcPts val="1700"/>
                </a:spcBef>
                <a:defRPr sz="2400" b="1">
                  <a:uFill>
                    <a:solidFill>
                      <a:srgbClr val="000000"/>
                    </a:solidFill>
                  </a:u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3683000" y="3797300"/>
              <a:ext cx="546100" cy="546100"/>
            </a:xfrm>
            <a:prstGeom prst="ellipse">
              <a:avLst/>
            </a:prstGeom>
            <a:solidFill>
              <a:srgbClr val="D6A8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57799" marR="57799" algn="ctr" defTabSz="1295400">
                <a:spcBef>
                  <a:spcPts val="1700"/>
                </a:spcBef>
                <a:defRPr sz="2400" b="1">
                  <a:uFill>
                    <a:solidFill>
                      <a:srgbClr val="000000"/>
                    </a:solidFill>
                  </a:u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4343400" y="5092700"/>
              <a:ext cx="546100" cy="546100"/>
            </a:xfrm>
            <a:prstGeom prst="ellipse">
              <a:avLst/>
            </a:prstGeom>
            <a:solidFill>
              <a:srgbClr val="D6A8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57799" marR="57799" algn="ctr" defTabSz="1295400">
                <a:spcBef>
                  <a:spcPts val="1700"/>
                </a:spcBef>
                <a:defRPr sz="2400" b="1">
                  <a:uFill>
                    <a:solidFill>
                      <a:srgbClr val="000000"/>
                    </a:solidFill>
                  </a:u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3797300" y="6172200"/>
              <a:ext cx="546100" cy="546100"/>
            </a:xfrm>
            <a:prstGeom prst="ellipse">
              <a:avLst/>
            </a:prstGeom>
            <a:solidFill>
              <a:srgbClr val="D6A8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57799" marR="57799" algn="ctr" defTabSz="1295400">
                <a:spcBef>
                  <a:spcPts val="1700"/>
                </a:spcBef>
                <a:defRPr sz="2400" b="1">
                  <a:uFill>
                    <a:solidFill>
                      <a:srgbClr val="000000"/>
                    </a:solidFill>
                  </a:u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4876800" y="6172200"/>
              <a:ext cx="546100" cy="546100"/>
            </a:xfrm>
            <a:prstGeom prst="ellipse">
              <a:avLst/>
            </a:prstGeom>
            <a:solidFill>
              <a:srgbClr val="D6A8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57799" marR="57799" algn="ctr" defTabSz="1295400">
                <a:spcBef>
                  <a:spcPts val="1700"/>
                </a:spcBef>
                <a:defRPr sz="2400" b="1">
                  <a:uFill>
                    <a:solidFill>
                      <a:srgbClr val="000000"/>
                    </a:solidFill>
                  </a:u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4559300" y="2273300"/>
              <a:ext cx="546100" cy="546100"/>
            </a:xfrm>
            <a:prstGeom prst="ellipse">
              <a:avLst/>
            </a:prstGeom>
            <a:solidFill>
              <a:srgbClr val="D6A8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57799" marR="57799" algn="ctr" defTabSz="1295400">
                <a:spcBef>
                  <a:spcPts val="1700"/>
                </a:spcBef>
                <a:defRPr sz="2400" b="1">
                  <a:uFill>
                    <a:solidFill>
                      <a:srgbClr val="000000"/>
                    </a:solidFill>
                  </a:u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431800" y="3898900"/>
              <a:ext cx="546100" cy="546100"/>
            </a:xfrm>
            <a:prstGeom prst="ellipse">
              <a:avLst/>
            </a:prstGeom>
            <a:solidFill>
              <a:srgbClr val="D6A8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57799" marR="57799" algn="ctr" defTabSz="1295400">
                <a:spcBef>
                  <a:spcPts val="1700"/>
                </a:spcBef>
                <a:defRPr sz="2400" b="1">
                  <a:uFill>
                    <a:solidFill>
                      <a:srgbClr val="000000"/>
                    </a:solidFill>
                  </a:u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 flipH="1">
              <a:off x="1224844" y="266700"/>
              <a:ext cx="927948" cy="98213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57799" marR="57799" algn="ctr" defTabSz="1295400">
                <a:spcBef>
                  <a:spcPts val="1700"/>
                </a:spcBef>
                <a:defRPr sz="2400" b="1">
                  <a:uFill>
                    <a:solidFill>
                      <a:srgbClr val="000000"/>
                    </a:solidFill>
                  </a:u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2730500" y="266700"/>
              <a:ext cx="1253067" cy="98213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57799" marR="57799" algn="ctr" defTabSz="1295400">
                <a:spcBef>
                  <a:spcPts val="1700"/>
                </a:spcBef>
                <a:defRPr sz="2400" b="1">
                  <a:uFill>
                    <a:solidFill>
                      <a:srgbClr val="000000"/>
                    </a:solidFill>
                  </a:u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 flipH="1">
              <a:off x="279400" y="1673860"/>
              <a:ext cx="566703" cy="9098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57799" marR="57799" algn="ctr" defTabSz="1295400">
                <a:spcBef>
                  <a:spcPts val="1700"/>
                </a:spcBef>
                <a:defRPr sz="2400" b="1">
                  <a:uFill>
                    <a:solidFill>
                      <a:srgbClr val="000000"/>
                    </a:solidFill>
                  </a:u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224844" y="1673860"/>
              <a:ext cx="566703" cy="9098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57799" marR="57799" algn="ctr" defTabSz="1295400">
                <a:spcBef>
                  <a:spcPts val="1700"/>
                </a:spcBef>
                <a:defRPr sz="2400" b="1">
                  <a:uFill>
                    <a:solidFill>
                      <a:srgbClr val="000000"/>
                    </a:solidFill>
                  </a:u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466231" y="3082713"/>
              <a:ext cx="241583" cy="8015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57799" marR="57799" algn="ctr" defTabSz="1295400">
                <a:spcBef>
                  <a:spcPts val="1700"/>
                </a:spcBef>
                <a:defRPr sz="2400" b="1">
                  <a:uFill>
                    <a:solidFill>
                      <a:srgbClr val="000000"/>
                    </a:solidFill>
                  </a:u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 flipH="1">
              <a:off x="3416300" y="1673860"/>
              <a:ext cx="566703" cy="8015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57799" marR="57799" algn="ctr" defTabSz="1295400">
                <a:spcBef>
                  <a:spcPts val="1700"/>
                </a:spcBef>
                <a:defRPr sz="2400" b="1">
                  <a:uFill>
                    <a:solidFill>
                      <a:srgbClr val="000000"/>
                    </a:solidFill>
                  </a:u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4367671" y="1673860"/>
              <a:ext cx="458330" cy="5847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57799" marR="57799" algn="ctr" defTabSz="1295400">
                <a:spcBef>
                  <a:spcPts val="1700"/>
                </a:spcBef>
                <a:defRPr sz="2400" b="1">
                  <a:uFill>
                    <a:solidFill>
                      <a:srgbClr val="000000"/>
                    </a:solidFill>
                  </a:u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 flipH="1">
              <a:off x="2768600" y="2974340"/>
              <a:ext cx="458329" cy="6931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57799" marR="57799" algn="ctr" defTabSz="1295400">
                <a:spcBef>
                  <a:spcPts val="1700"/>
                </a:spcBef>
                <a:defRPr sz="2400" b="1">
                  <a:uFill>
                    <a:solidFill>
                      <a:srgbClr val="000000"/>
                    </a:solidFill>
                  </a:u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3609058" y="2974340"/>
              <a:ext cx="349956" cy="8015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57799" marR="57799" algn="ctr" defTabSz="1295400">
                <a:spcBef>
                  <a:spcPts val="1700"/>
                </a:spcBef>
                <a:defRPr sz="2400" b="1">
                  <a:uFill>
                    <a:solidFill>
                      <a:srgbClr val="000000"/>
                    </a:solidFill>
                  </a:u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4150924" y="4274820"/>
              <a:ext cx="458330" cy="8015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57799" marR="57799" algn="ctr" defTabSz="1295400">
                <a:spcBef>
                  <a:spcPts val="1700"/>
                </a:spcBef>
                <a:defRPr sz="2400" b="1">
                  <a:uFill>
                    <a:solidFill>
                      <a:srgbClr val="000000"/>
                    </a:solidFill>
                  </a:u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 flipH="1">
              <a:off x="4064000" y="5575300"/>
              <a:ext cx="349956" cy="5847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57799" marR="57799" algn="ctr" defTabSz="1295400">
                <a:spcBef>
                  <a:spcPts val="1700"/>
                </a:spcBef>
                <a:defRPr sz="2400" b="1">
                  <a:uFill>
                    <a:solidFill>
                      <a:srgbClr val="000000"/>
                    </a:solidFill>
                  </a:u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4801165" y="5575300"/>
              <a:ext cx="349956" cy="5847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57799" marR="57799" algn="ctr" defTabSz="1295400">
                <a:spcBef>
                  <a:spcPts val="1700"/>
                </a:spcBef>
                <a:defRPr sz="2400" b="1">
                  <a:uFill>
                    <a:solidFill>
                      <a:srgbClr val="000000"/>
                    </a:solidFill>
                  </a:uFill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193800" y="431800"/>
              <a:ext cx="673100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57799" marR="57799" algn="ct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F</a:t>
              </a:r>
            </a:p>
          </p:txBody>
        </p:sp>
        <p:sp>
          <p:nvSpPr>
            <p:cNvPr id="686" name="Shape 686"/>
            <p:cNvSpPr/>
            <p:nvPr/>
          </p:nvSpPr>
          <p:spPr>
            <a:xfrm>
              <a:off x="3251200" y="330200"/>
              <a:ext cx="673100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57799" marR="57799" algn="ct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T</a:t>
              </a:r>
            </a:p>
          </p:txBody>
        </p:sp>
        <p:sp>
          <p:nvSpPr>
            <p:cNvPr id="687" name="Shape 687"/>
            <p:cNvSpPr/>
            <p:nvPr/>
          </p:nvSpPr>
          <p:spPr>
            <a:xfrm>
              <a:off x="114300" y="1739900"/>
              <a:ext cx="673100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57799" marR="57799" algn="ct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F</a:t>
              </a:r>
            </a:p>
          </p:txBody>
        </p:sp>
        <p:sp>
          <p:nvSpPr>
            <p:cNvPr id="688" name="Shape 688"/>
            <p:cNvSpPr/>
            <p:nvPr/>
          </p:nvSpPr>
          <p:spPr>
            <a:xfrm>
              <a:off x="3251200" y="1739900"/>
              <a:ext cx="673100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57799" marR="57799" algn="ct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F</a:t>
              </a:r>
            </a:p>
          </p:txBody>
        </p:sp>
        <p:sp>
          <p:nvSpPr>
            <p:cNvPr id="689" name="Shape 689"/>
            <p:cNvSpPr/>
            <p:nvPr/>
          </p:nvSpPr>
          <p:spPr>
            <a:xfrm>
              <a:off x="2501900" y="2921000"/>
              <a:ext cx="673100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57799" marR="57799" algn="ct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F</a:t>
              </a:r>
            </a:p>
          </p:txBody>
        </p:sp>
        <p:sp>
          <p:nvSpPr>
            <p:cNvPr id="690" name="Shape 690"/>
            <p:cNvSpPr/>
            <p:nvPr/>
          </p:nvSpPr>
          <p:spPr>
            <a:xfrm>
              <a:off x="3683000" y="5422900"/>
              <a:ext cx="673100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57799" marR="57799" algn="ct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F</a:t>
              </a:r>
            </a:p>
          </p:txBody>
        </p:sp>
        <p:sp>
          <p:nvSpPr>
            <p:cNvPr id="691" name="Shape 691"/>
            <p:cNvSpPr/>
            <p:nvPr/>
          </p:nvSpPr>
          <p:spPr>
            <a:xfrm>
              <a:off x="4229100" y="4229100"/>
              <a:ext cx="673100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57799" marR="57799" algn="ct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T</a:t>
              </a:r>
            </a:p>
          </p:txBody>
        </p:sp>
        <p:sp>
          <p:nvSpPr>
            <p:cNvPr id="692" name="Shape 692"/>
            <p:cNvSpPr/>
            <p:nvPr/>
          </p:nvSpPr>
          <p:spPr>
            <a:xfrm>
              <a:off x="1409700" y="1739900"/>
              <a:ext cx="673100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57799" marR="57799" algn="ct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T</a:t>
              </a:r>
            </a:p>
          </p:txBody>
        </p:sp>
        <p:sp>
          <p:nvSpPr>
            <p:cNvPr id="693" name="Shape 693"/>
            <p:cNvSpPr/>
            <p:nvPr/>
          </p:nvSpPr>
          <p:spPr>
            <a:xfrm>
              <a:off x="431800" y="3035300"/>
              <a:ext cx="673100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57799" marR="57799" algn="ct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T</a:t>
              </a:r>
            </a:p>
          </p:txBody>
        </p:sp>
        <p:sp>
          <p:nvSpPr>
            <p:cNvPr id="694" name="Shape 694"/>
            <p:cNvSpPr/>
            <p:nvPr/>
          </p:nvSpPr>
          <p:spPr>
            <a:xfrm>
              <a:off x="4445000" y="1524000"/>
              <a:ext cx="673100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57799" marR="57799" algn="ct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T</a:t>
              </a:r>
            </a:p>
          </p:txBody>
        </p:sp>
        <p:sp>
          <p:nvSpPr>
            <p:cNvPr id="695" name="Shape 695"/>
            <p:cNvSpPr/>
            <p:nvPr/>
          </p:nvSpPr>
          <p:spPr>
            <a:xfrm>
              <a:off x="3683000" y="2921000"/>
              <a:ext cx="673100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57799" marR="57799" algn="ct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T</a:t>
              </a:r>
            </a:p>
          </p:txBody>
        </p:sp>
        <p:sp>
          <p:nvSpPr>
            <p:cNvPr id="696" name="Shape 696"/>
            <p:cNvSpPr/>
            <p:nvPr/>
          </p:nvSpPr>
          <p:spPr>
            <a:xfrm>
              <a:off x="4775200" y="5422900"/>
              <a:ext cx="673100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57799" marR="57799" algn="ctr" defTabSz="1295400">
                <a:spcBef>
                  <a:spcPts val="1700"/>
                </a:spcBef>
                <a:buClr>
                  <a:srgbClr val="000000"/>
                </a:buClr>
                <a:buFont typeface="Arial"/>
                <a:defRPr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T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/>
          </p:cNvSpPr>
          <p:nvPr>
            <p:ph type="title"/>
          </p:nvPr>
        </p:nvSpPr>
        <p:spPr>
          <a:xfrm>
            <a:off x="-12700" y="0"/>
            <a:ext cx="13042900" cy="18415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5800" u="sng">
                <a:solidFill>
                  <a:srgbClr val="0433FF"/>
                </a:solidFill>
              </a:defRPr>
            </a:pPr>
            <a:r>
              <a:t>Software Engineering &amp; SAT/SMT Solvers</a:t>
            </a:r>
          </a:p>
          <a:p>
            <a:pPr>
              <a:lnSpc>
                <a:spcPct val="90000"/>
              </a:lnSpc>
              <a:defRPr sz="5800">
                <a:solidFill>
                  <a:srgbClr val="941100"/>
                </a:solidFill>
              </a:defRPr>
            </a:pPr>
            <a:r>
              <a:t>An Indispensable Tactic for Any Strategy</a:t>
            </a:r>
          </a:p>
        </p:txBody>
      </p:sp>
      <p:grpSp>
        <p:nvGrpSpPr>
          <p:cNvPr id="346" name="Group 346"/>
          <p:cNvGrpSpPr/>
          <p:nvPr/>
        </p:nvGrpSpPr>
        <p:grpSpPr>
          <a:xfrm>
            <a:off x="3060700" y="2222500"/>
            <a:ext cx="6908800" cy="6794500"/>
            <a:chOff x="0" y="0"/>
            <a:chExt cx="6908800" cy="6794500"/>
          </a:xfrm>
        </p:grpSpPr>
        <p:pic>
          <p:nvPicPr>
            <p:cNvPr id="334" name="droppedImag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08800" cy="6794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5" name="dropped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9000" y="152400"/>
              <a:ext cx="38100" cy="1651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6" name="dropped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9000" y="5003800"/>
              <a:ext cx="38100" cy="1651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7" name="droppedImage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6200" y="3390900"/>
              <a:ext cx="1651000" cy="25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8" name="droppedImage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600" y="3390900"/>
              <a:ext cx="1651000" cy="25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9" name="Shape 339"/>
            <p:cNvSpPr/>
            <p:nvPr/>
          </p:nvSpPr>
          <p:spPr>
            <a:xfrm>
              <a:off x="1206500" y="1098550"/>
              <a:ext cx="1558380" cy="1143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1600" b="1">
                  <a:solidFill>
                    <a:srgbClr val="062830"/>
                  </a:solidFill>
                  <a:latin typeface="Georgia"/>
                  <a:ea typeface="Georgia"/>
                  <a:cs typeface="Georgia"/>
                  <a:sym typeface="Georgia"/>
                </a:defRPr>
              </a:pPr>
              <a:r>
                <a:rPr sz="2400"/>
                <a:t>Formal </a:t>
              </a:r>
            </a:p>
            <a:p>
              <a:pPr>
                <a:defRPr sz="1600" b="1">
                  <a:solidFill>
                    <a:srgbClr val="062830"/>
                  </a:solidFill>
                  <a:latin typeface="Georgia"/>
                  <a:ea typeface="Georgia"/>
                  <a:cs typeface="Georgia"/>
                  <a:sym typeface="Georgia"/>
                </a:defRPr>
              </a:pPr>
              <a:r>
                <a:rPr sz="2400"/>
                <a:t>Methods</a:t>
              </a:r>
            </a:p>
          </p:txBody>
        </p:sp>
        <p:sp>
          <p:nvSpPr>
            <p:cNvPr id="340" name="Shape 340"/>
            <p:cNvSpPr/>
            <p:nvPr/>
          </p:nvSpPr>
          <p:spPr>
            <a:xfrm>
              <a:off x="4318000" y="1098550"/>
              <a:ext cx="1660476" cy="1143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 b="1">
                  <a:solidFill>
                    <a:srgbClr val="062830"/>
                  </a:solidFill>
                  <a:latin typeface="Georgia"/>
                  <a:ea typeface="Georgia"/>
                  <a:cs typeface="Georgia"/>
                  <a:sym typeface="Georgia"/>
                </a:defRPr>
              </a:pPr>
              <a:r>
                <a:t>Program </a:t>
              </a:r>
            </a:p>
            <a:p>
              <a:pPr>
                <a:defRPr sz="2400" b="1">
                  <a:solidFill>
                    <a:srgbClr val="062830"/>
                  </a:solidFill>
                  <a:latin typeface="Georgia"/>
                  <a:ea typeface="Georgia"/>
                  <a:cs typeface="Georgia"/>
                  <a:sym typeface="Georgia"/>
                </a:defRPr>
              </a:pPr>
              <a:r>
                <a:t>Analysis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1041400" y="4864100"/>
              <a:ext cx="1903363" cy="1143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1600" b="1">
                  <a:solidFill>
                    <a:srgbClr val="062830"/>
                  </a:solidFill>
                  <a:latin typeface="Georgia"/>
                  <a:ea typeface="Georgia"/>
                  <a:cs typeface="Georgia"/>
                  <a:sym typeface="Georgia"/>
                </a:defRPr>
              </a:pPr>
              <a:r>
                <a:rPr sz="2400"/>
                <a:t>Automatic </a:t>
              </a:r>
            </a:p>
            <a:p>
              <a:pPr>
                <a:defRPr sz="1600" b="1">
                  <a:solidFill>
                    <a:srgbClr val="062830"/>
                  </a:solidFill>
                  <a:latin typeface="Georgia"/>
                  <a:ea typeface="Georgia"/>
                  <a:cs typeface="Georgia"/>
                  <a:sym typeface="Georgia"/>
                </a:defRPr>
              </a:pPr>
              <a:r>
                <a:rPr sz="2400"/>
                <a:t>Testing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x="4292600" y="4864100"/>
              <a:ext cx="1693962" cy="1143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1600" b="1">
                  <a:solidFill>
                    <a:srgbClr val="062830"/>
                  </a:solidFill>
                  <a:latin typeface="Georgia"/>
                  <a:ea typeface="Georgia"/>
                  <a:cs typeface="Georgia"/>
                  <a:sym typeface="Georgia"/>
                </a:defRPr>
              </a:pPr>
              <a:r>
                <a:rPr sz="2400"/>
                <a:t>Program </a:t>
              </a:r>
            </a:p>
            <a:p>
              <a:pPr>
                <a:defRPr sz="1600" b="1">
                  <a:solidFill>
                    <a:srgbClr val="062830"/>
                  </a:solidFill>
                  <a:latin typeface="Georgia"/>
                  <a:ea typeface="Georgia"/>
                  <a:cs typeface="Georgia"/>
                  <a:sym typeface="Georgia"/>
                </a:defRPr>
              </a:pPr>
              <a:r>
                <a:rPr sz="2400"/>
                <a:t>Synthesis</a:t>
              </a:r>
            </a:p>
          </p:txBody>
        </p:sp>
        <p:grpSp>
          <p:nvGrpSpPr>
            <p:cNvPr id="345" name="Group 345"/>
            <p:cNvGrpSpPr/>
            <p:nvPr/>
          </p:nvGrpSpPr>
          <p:grpSpPr>
            <a:xfrm>
              <a:off x="2019300" y="2019300"/>
              <a:ext cx="2870200" cy="2768600"/>
              <a:chOff x="0" y="0"/>
              <a:chExt cx="2870200" cy="2768600"/>
            </a:xfrm>
          </p:grpSpPr>
          <p:pic>
            <p:nvPicPr>
              <p:cNvPr id="343" name="droppedImage.pdf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2870200" cy="27686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44" name="Shape 344"/>
              <p:cNvSpPr/>
              <p:nvPr/>
            </p:nvSpPr>
            <p:spPr>
              <a:xfrm>
                <a:off x="228569" y="717550"/>
                <a:ext cx="2402608" cy="13208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algn="ctr" defTabSz="584200">
                  <a:defRPr sz="2800">
                    <a:solidFill>
                      <a:srgbClr val="0433FF"/>
                    </a:solidFill>
                    <a:latin typeface="+mn-lt"/>
                    <a:ea typeface="+mn-ea"/>
                    <a:cs typeface="+mn-cs"/>
                    <a:sym typeface="Gill Sans"/>
                  </a:defRPr>
                </a:pPr>
                <a:r>
                  <a:t>SE Goal:</a:t>
                </a:r>
              </a:p>
              <a:p>
                <a:pPr algn="ctr" defTabSz="584200">
                  <a:defRPr sz="2800">
                    <a:solidFill>
                      <a:srgbClr val="0433FF"/>
                    </a:solidFill>
                    <a:latin typeface="+mn-lt"/>
                    <a:ea typeface="+mn-ea"/>
                    <a:cs typeface="+mn-cs"/>
                    <a:sym typeface="Gill Sans"/>
                  </a:defRPr>
                </a:pPr>
                <a:r>
                  <a:t>Reliable/Secure</a:t>
                </a:r>
              </a:p>
              <a:p>
                <a:pPr algn="ctr" defTabSz="584200">
                  <a:defRPr sz="2800">
                    <a:solidFill>
                      <a:srgbClr val="0433FF"/>
                    </a:solidFill>
                    <a:latin typeface="+mn-lt"/>
                    <a:ea typeface="+mn-ea"/>
                    <a:cs typeface="+mn-cs"/>
                    <a:sym typeface="Gill Sans"/>
                  </a:defRPr>
                </a:pPr>
                <a:r>
                  <a:t>Software</a:t>
                </a:r>
              </a:p>
            </p:txBody>
          </p:sp>
        </p:grpSp>
      </p:grpSp>
      <p:grpSp>
        <p:nvGrpSpPr>
          <p:cNvPr id="349" name="Group 349"/>
          <p:cNvGrpSpPr/>
          <p:nvPr/>
        </p:nvGrpSpPr>
        <p:grpSpPr>
          <a:xfrm>
            <a:off x="5067300" y="4241800"/>
            <a:ext cx="2870200" cy="2768600"/>
            <a:chOff x="0" y="0"/>
            <a:chExt cx="2870200" cy="2768600"/>
          </a:xfrm>
        </p:grpSpPr>
        <p:pic>
          <p:nvPicPr>
            <p:cNvPr id="347" name="droppedImage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2870200" cy="2768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8" name="Shape 348"/>
            <p:cNvSpPr/>
            <p:nvPr/>
          </p:nvSpPr>
          <p:spPr>
            <a:xfrm>
              <a:off x="553771" y="869950"/>
              <a:ext cx="1752204" cy="1016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ctr" defTabSz="584200">
                <a:defRPr sz="3200">
                  <a:solidFill>
                    <a:srgbClr val="941100"/>
                  </a:solidFill>
                  <a:latin typeface="+mn-lt"/>
                  <a:ea typeface="+mn-ea"/>
                  <a:cs typeface="+mn-cs"/>
                  <a:sym typeface="Gill Sans"/>
                </a:defRPr>
              </a:pPr>
              <a:r>
                <a:t>SAT/SMT</a:t>
              </a:r>
            </a:p>
            <a:p>
              <a:pPr algn="ctr" defTabSz="584200">
                <a:defRPr sz="3200">
                  <a:solidFill>
                    <a:srgbClr val="941100"/>
                  </a:solidFill>
                  <a:latin typeface="+mn-lt"/>
                  <a:ea typeface="+mn-ea"/>
                  <a:cs typeface="+mn-cs"/>
                  <a:sym typeface="Gill Sans"/>
                </a:defRPr>
              </a:pPr>
              <a:r>
                <a:t>Solvers</a:t>
              </a:r>
            </a:p>
          </p:txBody>
        </p:sp>
      </p:grpSp>
      <p:sp>
        <p:nvSpPr>
          <p:cNvPr id="350" name="Shape 3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/>
          </p:cNvSpPr>
          <p:nvPr>
            <p:ph type="title"/>
          </p:nvPr>
        </p:nvSpPr>
        <p:spPr>
          <a:xfrm>
            <a:off x="-12700" y="0"/>
            <a:ext cx="13042900" cy="1981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6400" u="sng">
                <a:solidFill>
                  <a:srgbClr val="0433FF"/>
                </a:solidFill>
              </a:defRPr>
            </a:pPr>
            <a:r>
              <a:t>Software Engineering using Solvers</a:t>
            </a:r>
          </a:p>
          <a:p>
            <a:pPr>
              <a:lnSpc>
                <a:spcPct val="90000"/>
              </a:lnSpc>
              <a:defRPr sz="6400">
                <a:solidFill>
                  <a:srgbClr val="941100"/>
                </a:solidFill>
              </a:defRPr>
            </a:pPr>
            <a:r>
              <a:t>Engineering, Usability, Novelty</a:t>
            </a:r>
          </a:p>
        </p:txBody>
      </p:sp>
      <p:sp>
        <p:nvSpPr>
          <p:cNvPr id="353" name="Shape 3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grpSp>
        <p:nvGrpSpPr>
          <p:cNvPr id="370" name="Group 370"/>
          <p:cNvGrpSpPr/>
          <p:nvPr/>
        </p:nvGrpSpPr>
        <p:grpSpPr>
          <a:xfrm>
            <a:off x="1565287" y="2717800"/>
            <a:ext cx="9991713" cy="5797550"/>
            <a:chOff x="0" y="0"/>
            <a:chExt cx="9991712" cy="5797550"/>
          </a:xfrm>
        </p:grpSpPr>
        <p:sp>
          <p:nvSpPr>
            <p:cNvPr id="354" name="Shape 354"/>
            <p:cNvSpPr/>
            <p:nvPr/>
          </p:nvSpPr>
          <p:spPr>
            <a:xfrm>
              <a:off x="1304912" y="1257300"/>
              <a:ext cx="4152901" cy="2844800"/>
            </a:xfrm>
            <a:prstGeom prst="roundRect">
              <a:avLst>
                <a:gd name="adj" fmla="val 6696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7A81FF"/>
                </a:gs>
              </a:gsLst>
              <a:lin ang="5400000" scaled="0"/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1409916" y="2101850"/>
              <a:ext cx="3945137" cy="1143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ctr" defTabSz="584200">
                <a:defRPr sz="3600">
                  <a:solidFill>
                    <a:srgbClr val="0433FF"/>
                  </a:solidFill>
                  <a:latin typeface="+mn-lt"/>
                  <a:ea typeface="+mn-ea"/>
                  <a:cs typeface="+mn-cs"/>
                  <a:sym typeface="Gill Sans"/>
                </a:defRPr>
              </a:pPr>
              <a:r>
                <a:t>Program Reasoning </a:t>
              </a:r>
            </a:p>
            <a:p>
              <a:pPr algn="ctr" defTabSz="584200">
                <a:defRPr sz="3600">
                  <a:solidFill>
                    <a:srgbClr val="0433FF"/>
                  </a:solidFill>
                  <a:latin typeface="+mn-lt"/>
                  <a:ea typeface="+mn-ea"/>
                  <a:cs typeface="+mn-cs"/>
                  <a:sym typeface="Gill Sans"/>
                </a:defRPr>
              </a:pPr>
              <a:r>
                <a:t>Tool</a:t>
              </a:r>
            </a:p>
          </p:txBody>
        </p:sp>
        <p:sp>
          <p:nvSpPr>
            <p:cNvPr id="356" name="Shape 356"/>
            <p:cNvSpPr/>
            <p:nvPr/>
          </p:nvSpPr>
          <p:spPr>
            <a:xfrm flipV="1">
              <a:off x="1978012" y="685800"/>
              <a:ext cx="1" cy="58420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 flipV="1">
              <a:off x="3375012" y="4102100"/>
              <a:ext cx="1" cy="58420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 flipV="1">
              <a:off x="4797412" y="685800"/>
              <a:ext cx="1" cy="58420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1126250" y="0"/>
              <a:ext cx="1693070" cy="622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36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Program</a:t>
              </a:r>
            </a:p>
          </p:txBody>
        </p:sp>
        <p:sp>
          <p:nvSpPr>
            <p:cNvPr id="360" name="Shape 360"/>
            <p:cNvSpPr/>
            <p:nvPr/>
          </p:nvSpPr>
          <p:spPr>
            <a:xfrm>
              <a:off x="3578497" y="0"/>
              <a:ext cx="2429100" cy="622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36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Specification</a:t>
              </a:r>
            </a:p>
          </p:txBody>
        </p:sp>
        <p:sp>
          <p:nvSpPr>
            <p:cNvPr id="361" name="Shape 361"/>
            <p:cNvSpPr/>
            <p:nvPr/>
          </p:nvSpPr>
          <p:spPr>
            <a:xfrm>
              <a:off x="0" y="4806950"/>
              <a:ext cx="6739571" cy="99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ctr" defTabSz="584200">
                <a:defRPr sz="30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Program is correct?</a:t>
              </a:r>
            </a:p>
            <a:p>
              <a:pPr algn="ctr" defTabSz="584200">
                <a:defRPr sz="30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or Generate Counterexamples (test cases)</a:t>
              </a:r>
            </a:p>
          </p:txBody>
        </p:sp>
        <p:sp>
          <p:nvSpPr>
            <p:cNvPr id="362" name="Shape 362"/>
            <p:cNvSpPr/>
            <p:nvPr/>
          </p:nvSpPr>
          <p:spPr>
            <a:xfrm flipH="1">
              <a:off x="5470512" y="1854200"/>
              <a:ext cx="3794761" cy="1263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 flipV="1">
              <a:off x="9255112" y="1844040"/>
              <a:ext cx="1" cy="31496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8442312" y="2184400"/>
              <a:ext cx="1536701" cy="1257300"/>
            </a:xfrm>
            <a:prstGeom prst="roundRect">
              <a:avLst>
                <a:gd name="adj" fmla="val 15152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BFDD8"/>
                </a:gs>
              </a:gsLst>
              <a:lin ang="5400000" scaled="0"/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 flipV="1">
              <a:off x="5445112" y="3759195"/>
              <a:ext cx="3822701" cy="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 flipV="1">
              <a:off x="9255112" y="3454400"/>
              <a:ext cx="1" cy="29210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8429612" y="2343150"/>
              <a:ext cx="1562101" cy="914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800">
                  <a:solidFill>
                    <a:srgbClr val="941100"/>
                  </a:solidFill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SAT/SMT Solver</a:t>
              </a:r>
            </a:p>
          </p:txBody>
        </p:sp>
        <p:sp>
          <p:nvSpPr>
            <p:cNvPr id="368" name="Shape 368"/>
            <p:cNvSpPr/>
            <p:nvPr/>
          </p:nvSpPr>
          <p:spPr>
            <a:xfrm>
              <a:off x="6061391" y="1136650"/>
              <a:ext cx="2592388" cy="558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3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Logic Formulas</a:t>
              </a:r>
            </a:p>
          </p:txBody>
        </p:sp>
        <p:sp>
          <p:nvSpPr>
            <p:cNvPr id="369" name="Shape 369"/>
            <p:cNvSpPr/>
            <p:nvPr/>
          </p:nvSpPr>
          <p:spPr>
            <a:xfrm>
              <a:off x="6284900" y="3848100"/>
              <a:ext cx="2157413" cy="558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3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SAT/UNSAT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roup 382"/>
          <p:cNvGrpSpPr/>
          <p:nvPr/>
        </p:nvGrpSpPr>
        <p:grpSpPr>
          <a:xfrm>
            <a:off x="743991" y="1246493"/>
            <a:ext cx="11501984" cy="8047129"/>
            <a:chOff x="-2986633" y="0"/>
            <a:chExt cx="11501983" cy="8047127"/>
          </a:xfrm>
        </p:grpSpPr>
        <p:graphicFrame>
          <p:nvGraphicFramePr>
            <p:cNvPr id="372" name="Chart 372"/>
            <p:cNvGraphicFramePr/>
            <p:nvPr/>
          </p:nvGraphicFramePr>
          <p:xfrm>
            <a:off x="-2986634" y="1096655"/>
            <a:ext cx="11501984" cy="69504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375" name="Group 375"/>
            <p:cNvGrpSpPr/>
            <p:nvPr/>
          </p:nvGrpSpPr>
          <p:grpSpPr>
            <a:xfrm>
              <a:off x="5005702" y="0"/>
              <a:ext cx="2933701" cy="1612901"/>
              <a:chOff x="0" y="0"/>
              <a:chExt cx="2933700" cy="1612900"/>
            </a:xfrm>
          </p:grpSpPr>
          <p:sp>
            <p:nvSpPr>
              <p:cNvPr id="373" name="Shape 373"/>
              <p:cNvSpPr/>
              <p:nvPr/>
            </p:nvSpPr>
            <p:spPr>
              <a:xfrm>
                <a:off x="12626" y="13403"/>
                <a:ext cx="2914894" cy="1599498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E3E3E3"/>
                  </a:gs>
                </a:gsLst>
                <a:lin ang="5400000" scaled="0"/>
              </a:gradFill>
              <a:ln w="25400" cap="flat">
                <a:solidFill>
                  <a:srgbClr val="0433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Gill Sans"/>
                  </a:defRPr>
                </a:pPr>
                <a:endParaRPr/>
              </a:p>
            </p:txBody>
          </p:sp>
          <p:sp>
            <p:nvSpPr>
              <p:cNvPr id="374" name="Shape 374"/>
              <p:cNvSpPr/>
              <p:nvPr/>
            </p:nvSpPr>
            <p:spPr>
              <a:xfrm>
                <a:off x="0" y="0"/>
                <a:ext cx="2933700" cy="15726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buSzPct val="125000"/>
                  <a:buChar char="•"/>
                  <a:defRPr sz="1400">
                    <a:solidFill>
                      <a:srgbClr val="C71C00"/>
                    </a:solidFill>
                    <a:latin typeface="+mn-lt"/>
                    <a:ea typeface="+mn-ea"/>
                    <a:cs typeface="+mn-cs"/>
                    <a:sym typeface="Gill Sans"/>
                  </a:defRPr>
                </a:pPr>
                <a:r>
                  <a:t> Solver-based programming languages</a:t>
                </a:r>
              </a:p>
              <a:p>
                <a:pPr defTabSz="584200">
                  <a:buSzPct val="125000"/>
                  <a:buChar char="•"/>
                  <a:defRPr sz="1400">
                    <a:solidFill>
                      <a:srgbClr val="C71C00"/>
                    </a:solidFill>
                    <a:latin typeface="+mn-lt"/>
                    <a:ea typeface="+mn-ea"/>
                    <a:cs typeface="+mn-cs"/>
                    <a:sym typeface="Gill Sans"/>
                  </a:defRPr>
                </a:pPr>
                <a:r>
                  <a:t> Compiler optimizations using solvers</a:t>
                </a:r>
              </a:p>
              <a:p>
                <a:pPr defTabSz="584200">
                  <a:buSzPct val="125000"/>
                  <a:buChar char="•"/>
                  <a:defRPr sz="1400">
                    <a:solidFill>
                      <a:srgbClr val="C71C00"/>
                    </a:solidFill>
                    <a:latin typeface="+mn-lt"/>
                    <a:ea typeface="+mn-ea"/>
                    <a:cs typeface="+mn-cs"/>
                    <a:sym typeface="Gill Sans"/>
                  </a:defRPr>
                </a:pPr>
                <a:r>
                  <a:t> Solver-based debuggers</a:t>
                </a:r>
              </a:p>
              <a:p>
                <a:pPr defTabSz="584200">
                  <a:buSzPct val="125000"/>
                  <a:buChar char="•"/>
                  <a:defRPr sz="1400">
                    <a:solidFill>
                      <a:srgbClr val="C71C00"/>
                    </a:solidFill>
                    <a:latin typeface="+mn-lt"/>
                    <a:ea typeface="+mn-ea"/>
                    <a:cs typeface="+mn-cs"/>
                    <a:sym typeface="Gill Sans"/>
                  </a:defRPr>
                </a:pPr>
                <a:r>
                  <a:t> Solver-based type systems</a:t>
                </a:r>
              </a:p>
              <a:p>
                <a:pPr defTabSz="584200">
                  <a:buSzPct val="125000"/>
                  <a:buChar char="•"/>
                  <a:defRPr sz="1400">
                    <a:solidFill>
                      <a:srgbClr val="C71C00"/>
                    </a:solidFill>
                    <a:latin typeface="+mn-lt"/>
                    <a:ea typeface="+mn-ea"/>
                    <a:cs typeface="+mn-cs"/>
                    <a:sym typeface="Gill Sans"/>
                  </a:defRPr>
                </a:pPr>
                <a:r>
                  <a:t> Solver-based concurrency bugfinding</a:t>
                </a:r>
              </a:p>
              <a:p>
                <a:pPr defTabSz="584200">
                  <a:buSzPct val="125000"/>
                  <a:buChar char="•"/>
                  <a:defRPr sz="1400">
                    <a:solidFill>
                      <a:srgbClr val="C71C00"/>
                    </a:solidFill>
                    <a:latin typeface="+mn-lt"/>
                    <a:ea typeface="+mn-ea"/>
                    <a:cs typeface="+mn-cs"/>
                    <a:sym typeface="Gill Sans"/>
                  </a:defRPr>
                </a:pPr>
                <a:r>
                  <a:t> Solver-based synthesis</a:t>
                </a:r>
              </a:p>
              <a:p>
                <a:pPr defTabSz="584200">
                  <a:buSzPct val="125000"/>
                  <a:buChar char="•"/>
                  <a:defRPr sz="1400">
                    <a:solidFill>
                      <a:srgbClr val="C71C00"/>
                    </a:solidFill>
                    <a:latin typeface="+mn-lt"/>
                    <a:ea typeface="+mn-ea"/>
                    <a:cs typeface="+mn-cs"/>
                    <a:sym typeface="Gill Sans"/>
                  </a:defRPr>
                </a:pPr>
                <a:r>
                  <a:t> Bio &amp; Optimization</a:t>
                </a:r>
              </a:p>
            </p:txBody>
          </p:sp>
        </p:grpSp>
        <p:grpSp>
          <p:nvGrpSpPr>
            <p:cNvPr id="378" name="Group 378"/>
            <p:cNvGrpSpPr/>
            <p:nvPr/>
          </p:nvGrpSpPr>
          <p:grpSpPr>
            <a:xfrm>
              <a:off x="383732" y="4590317"/>
              <a:ext cx="1498601" cy="952501"/>
              <a:chOff x="0" y="0"/>
              <a:chExt cx="1498600" cy="952500"/>
            </a:xfrm>
          </p:grpSpPr>
          <p:sp>
            <p:nvSpPr>
              <p:cNvPr id="376" name="Shape 376"/>
              <p:cNvSpPr/>
              <p:nvPr/>
            </p:nvSpPr>
            <p:spPr>
              <a:xfrm>
                <a:off x="12049" y="0"/>
                <a:ext cx="1480655" cy="952500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E3E3E3"/>
                  </a:gs>
                </a:gsLst>
                <a:lin ang="5400000" scaled="0"/>
              </a:gradFill>
              <a:ln w="25400" cap="flat">
                <a:solidFill>
                  <a:srgbClr val="0433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Gill Sans"/>
                  </a:defRPr>
                </a:pPr>
                <a:endParaRPr/>
              </a:p>
            </p:txBody>
          </p:sp>
          <p:sp>
            <p:nvSpPr>
              <p:cNvPr id="377" name="Shape 377"/>
              <p:cNvSpPr/>
              <p:nvPr/>
            </p:nvSpPr>
            <p:spPr>
              <a:xfrm>
                <a:off x="0" y="50372"/>
                <a:ext cx="1498601" cy="8425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buSzPct val="125000"/>
                  <a:buChar char="•"/>
                  <a:defRPr sz="1400">
                    <a:solidFill>
                      <a:srgbClr val="C71C00"/>
                    </a:solidFill>
                    <a:latin typeface="+mn-lt"/>
                    <a:ea typeface="+mn-ea"/>
                    <a:cs typeface="+mn-cs"/>
                    <a:sym typeface="Gill Sans"/>
                  </a:defRPr>
                </a:pPr>
                <a:r>
                  <a:t> Bounded MC</a:t>
                </a:r>
              </a:p>
              <a:p>
                <a:pPr defTabSz="584200">
                  <a:buSzPct val="125000"/>
                  <a:buChar char="•"/>
                  <a:defRPr sz="1400">
                    <a:solidFill>
                      <a:srgbClr val="C71C00"/>
                    </a:solidFill>
                    <a:latin typeface="+mn-lt"/>
                    <a:ea typeface="+mn-ea"/>
                    <a:cs typeface="+mn-cs"/>
                    <a:sym typeface="Gill Sans"/>
                  </a:defRPr>
                </a:pPr>
                <a:r>
                  <a:t> Program Analysis</a:t>
                </a:r>
              </a:p>
              <a:p>
                <a:pPr defTabSz="584200">
                  <a:buSzPct val="125000"/>
                  <a:buChar char="•"/>
                  <a:defRPr sz="1400">
                    <a:solidFill>
                      <a:srgbClr val="C71C00"/>
                    </a:solidFill>
                    <a:latin typeface="+mn-lt"/>
                    <a:ea typeface="+mn-ea"/>
                    <a:cs typeface="+mn-cs"/>
                    <a:sym typeface="Gill Sans"/>
                  </a:defRPr>
                </a:pPr>
                <a:r>
                  <a:t> AI</a:t>
                </a:r>
              </a:p>
            </p:txBody>
          </p:sp>
        </p:grpSp>
        <p:grpSp>
          <p:nvGrpSpPr>
            <p:cNvPr id="381" name="Group 381"/>
            <p:cNvGrpSpPr/>
            <p:nvPr/>
          </p:nvGrpSpPr>
          <p:grpSpPr>
            <a:xfrm>
              <a:off x="2061741" y="2540062"/>
              <a:ext cx="1892301" cy="1041401"/>
              <a:chOff x="0" y="0"/>
              <a:chExt cx="1892300" cy="1041400"/>
            </a:xfrm>
          </p:grpSpPr>
          <p:sp>
            <p:nvSpPr>
              <p:cNvPr id="379" name="Shape 379"/>
              <p:cNvSpPr/>
              <p:nvPr/>
            </p:nvSpPr>
            <p:spPr>
              <a:xfrm>
                <a:off x="13062" y="0"/>
                <a:ext cx="1873956" cy="10414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E3E3E3"/>
                  </a:gs>
                </a:gsLst>
                <a:lin ang="5400000" scaled="0"/>
              </a:gradFill>
              <a:ln w="25400" cap="flat">
                <a:solidFill>
                  <a:srgbClr val="0433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Gill Sans"/>
                  </a:defRPr>
                </a:pPr>
                <a:endParaRPr/>
              </a:p>
            </p:txBody>
          </p:sp>
          <p:sp>
            <p:nvSpPr>
              <p:cNvPr id="380" name="Shape 380"/>
              <p:cNvSpPr/>
              <p:nvPr/>
            </p:nvSpPr>
            <p:spPr>
              <a:xfrm>
                <a:off x="0" y="63641"/>
                <a:ext cx="1892300" cy="9102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buSzPct val="125000"/>
                  <a:buChar char="•"/>
                  <a:defRPr sz="1400">
                    <a:solidFill>
                      <a:srgbClr val="C71C00"/>
                    </a:solidFill>
                    <a:latin typeface="+mn-lt"/>
                    <a:ea typeface="+mn-ea"/>
                    <a:cs typeface="+mn-cs"/>
                    <a:sym typeface="Gill Sans"/>
                  </a:defRPr>
                </a:pPr>
                <a:r>
                  <a:t> Concolic Testing</a:t>
                </a:r>
              </a:p>
              <a:p>
                <a:pPr defTabSz="584200">
                  <a:buSzPct val="125000"/>
                  <a:buChar char="•"/>
                  <a:defRPr sz="1400">
                    <a:solidFill>
                      <a:srgbClr val="C71C00"/>
                    </a:solidFill>
                    <a:latin typeface="+mn-lt"/>
                    <a:ea typeface="+mn-ea"/>
                    <a:cs typeface="+mn-cs"/>
                    <a:sym typeface="Gill Sans"/>
                  </a:defRPr>
                </a:pPr>
                <a:r>
                  <a:t> Program Analysis</a:t>
                </a:r>
              </a:p>
              <a:p>
                <a:pPr defTabSz="584200">
                  <a:buSzPct val="125000"/>
                  <a:buChar char="•"/>
                  <a:defRPr sz="1400">
                    <a:solidFill>
                      <a:srgbClr val="C71C00"/>
                    </a:solidFill>
                    <a:latin typeface="+mn-lt"/>
                    <a:ea typeface="+mn-ea"/>
                    <a:cs typeface="+mn-cs"/>
                    <a:sym typeface="Gill Sans"/>
                  </a:defRPr>
                </a:pPr>
                <a:r>
                  <a:t> Equivalence Checking</a:t>
                </a:r>
              </a:p>
              <a:p>
                <a:pPr defTabSz="584200">
                  <a:buSzPct val="125000"/>
                  <a:buChar char="•"/>
                  <a:defRPr sz="1400">
                    <a:solidFill>
                      <a:srgbClr val="C71C00"/>
                    </a:solidFill>
                    <a:latin typeface="+mn-lt"/>
                    <a:ea typeface="+mn-ea"/>
                    <a:cs typeface="+mn-cs"/>
                    <a:sym typeface="Gill Sans"/>
                  </a:defRPr>
                </a:pPr>
                <a:r>
                  <a:t> Auto Configuration</a:t>
                </a:r>
              </a:p>
            </p:txBody>
          </p:sp>
        </p:grpSp>
      </p:grpSp>
      <p:sp>
        <p:nvSpPr>
          <p:cNvPr id="383" name="Shape 383"/>
          <p:cNvSpPr>
            <a:spLocks noGrp="1"/>
          </p:cNvSpPr>
          <p:nvPr>
            <p:ph type="title"/>
          </p:nvPr>
        </p:nvSpPr>
        <p:spPr>
          <a:xfrm>
            <a:off x="0" y="0"/>
            <a:ext cx="13042900" cy="1193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4000" u="sng">
                <a:solidFill>
                  <a:srgbClr val="0433FF"/>
                </a:solidFill>
              </a:defRPr>
            </a:pPr>
            <a:r>
              <a:t>SAT/SMT Solver Research Story</a:t>
            </a:r>
          </a:p>
          <a:p>
            <a:pPr>
              <a:lnSpc>
                <a:spcPct val="90000"/>
              </a:lnSpc>
              <a:defRPr sz="4000">
                <a:solidFill>
                  <a:srgbClr val="941100"/>
                </a:solidFill>
              </a:defRPr>
            </a:pPr>
            <a:r>
              <a:t>A 1000x Improvement: Democratization of Logic</a:t>
            </a:r>
          </a:p>
        </p:txBody>
      </p:sp>
      <p:sp>
        <p:nvSpPr>
          <p:cNvPr id="384" name="Shape 3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/>
          </p:cNvSpPr>
          <p:nvPr>
            <p:ph type="title"/>
          </p:nvPr>
        </p:nvSpPr>
        <p:spPr>
          <a:xfrm>
            <a:off x="-12700" y="0"/>
            <a:ext cx="13030200" cy="1727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5600" u="sng">
                <a:solidFill>
                  <a:srgbClr val="2C1376"/>
                </a:solidFill>
              </a:defRPr>
            </a:pPr>
            <a:r>
              <a:t>SAT/SMT Solvers</a:t>
            </a:r>
          </a:p>
          <a:p>
            <a:pPr>
              <a:lnSpc>
                <a:spcPct val="90000"/>
              </a:lnSpc>
              <a:defRPr sz="5000">
                <a:solidFill>
                  <a:srgbClr val="9A244F"/>
                </a:solidFill>
              </a:defRPr>
            </a:pPr>
            <a:r>
              <a:t>Pitfalls, Problems, Issues</a:t>
            </a:r>
          </a:p>
        </p:txBody>
      </p:sp>
      <p:sp>
        <p:nvSpPr>
          <p:cNvPr id="389" name="Shape 3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922219" y="2235200"/>
            <a:ext cx="11150601" cy="676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914400">
              <a:buSzPct val="125000"/>
              <a:buChar char="•"/>
              <a:tabLst>
                <a:tab pos="914400" algn="l"/>
              </a:tabLst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 Often requires user writing a layer on top</a:t>
            </a:r>
          </a:p>
          <a:p>
            <a:pPr defTabSz="914400">
              <a:buSzPct val="125000"/>
              <a:buChar char="•"/>
              <a:tabLst>
                <a:tab pos="914400" algn="l"/>
              </a:tabLst>
              <a:defRPr sz="3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914400">
              <a:buSzPct val="125000"/>
              <a:buChar char="•"/>
              <a:tabLst>
                <a:tab pos="914400" algn="l"/>
              </a:tabLst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 Unpredictable performance</a:t>
            </a:r>
          </a:p>
          <a:p>
            <a:pPr defTabSz="914400">
              <a:buSzPct val="125000"/>
              <a:buChar char="•"/>
              <a:tabLst>
                <a:tab pos="914400" algn="l"/>
              </a:tabLst>
              <a:defRPr sz="3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914400">
              <a:buSzPct val="125000"/>
              <a:buChar char="•"/>
              <a:tabLst>
                <a:tab pos="914400" algn="l"/>
              </a:tabLst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 Very useful features like ‘UNSAT core’ are not standard yet</a:t>
            </a:r>
          </a:p>
          <a:p>
            <a:pPr defTabSz="914400">
              <a:buSzPct val="125000"/>
              <a:buChar char="•"/>
              <a:tabLst>
                <a:tab pos="914400" algn="l"/>
              </a:tabLst>
              <a:defRPr sz="3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914400">
              <a:buSzPct val="125000"/>
              <a:buChar char="•"/>
              <a:tabLst>
                <a:tab pos="914400" algn="l"/>
              </a:tabLst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 Frustrating when it doesn’t work. User cannot easily affect behavior</a:t>
            </a:r>
          </a:p>
          <a:p>
            <a:pPr defTabSz="914400">
              <a:buSzPct val="125000"/>
              <a:buChar char="•"/>
              <a:tabLst>
                <a:tab pos="914400" algn="l"/>
              </a:tabLst>
              <a:defRPr sz="3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914400">
              <a:buSzPct val="125000"/>
              <a:buChar char="•"/>
              <a:tabLst>
                <a:tab pos="914400" algn="l"/>
              </a:tabLst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 A solution:</a:t>
            </a:r>
          </a:p>
          <a:p>
            <a:pPr defTabSz="914400">
              <a:buSzPct val="125000"/>
              <a:buChar char="•"/>
              <a:tabLst>
                <a:tab pos="914400" algn="l"/>
              </a:tabLst>
              <a:defRPr sz="3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marL="457200" lvl="1" indent="0" defTabSz="914400">
              <a:buSzPct val="125000"/>
              <a:buChar char="•"/>
              <a:tabLst>
                <a:tab pos="914400" algn="l"/>
              </a:tabLst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 Make solvers programmable</a:t>
            </a:r>
          </a:p>
          <a:p>
            <a:pPr marL="457200" lvl="1" indent="0" defTabSz="914400">
              <a:buSzPct val="125000"/>
              <a:buChar char="•"/>
              <a:tabLst>
                <a:tab pos="914400" algn="l"/>
              </a:tabLst>
              <a:defRPr sz="3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marL="457200" lvl="1" indent="0" defTabSz="914400">
              <a:buSzPct val="125000"/>
              <a:buChar char="•"/>
              <a:tabLst>
                <a:tab pos="914400" algn="l"/>
              </a:tabLst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 Torlak’s work on solver-based DSL</a:t>
            </a:r>
          </a:p>
          <a:p>
            <a:pPr marL="457200" lvl="1" indent="0" defTabSz="914400">
              <a:buSzPct val="125000"/>
              <a:buChar char="•"/>
              <a:tabLst>
                <a:tab pos="914400" algn="l"/>
              </a:tabLst>
              <a:defRPr sz="3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marL="457200" lvl="1" indent="0" defTabSz="914400">
              <a:buSzPct val="125000"/>
              <a:buChar char="•"/>
              <a:tabLst>
                <a:tab pos="914400" algn="l"/>
              </a:tabLst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 Programmatic SAT solvers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" grpId="1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/>
          </p:cNvSpPr>
          <p:nvPr>
            <p:ph type="title"/>
          </p:nvPr>
        </p:nvSpPr>
        <p:spPr>
          <a:xfrm>
            <a:off x="-12700" y="0"/>
            <a:ext cx="13042900" cy="133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6400" u="sng">
                <a:solidFill>
                  <a:srgbClr val="941100"/>
                </a:solidFill>
              </a:defRPr>
            </a:lvl1pPr>
          </a:lstStyle>
          <a:p>
            <a:r>
              <a:t>The SAT/SMT Problem</a:t>
            </a:r>
          </a:p>
        </p:txBody>
      </p:sp>
      <p:sp>
        <p:nvSpPr>
          <p:cNvPr id="393" name="Shape 393"/>
          <p:cNvSpPr/>
          <p:nvPr/>
        </p:nvSpPr>
        <p:spPr>
          <a:xfrm>
            <a:off x="623422" y="5187950"/>
            <a:ext cx="11772901" cy="294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84200">
              <a:buSzPct val="125000"/>
              <a:buChar char="•"/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 Rich logics (Modular arithmetic, Arrays, Strings,...)</a:t>
            </a:r>
            <a:br/>
            <a:endParaRPr/>
          </a:p>
          <a:p>
            <a:pPr defTabSz="584200">
              <a:buSzPct val="125000"/>
              <a:buChar char="•"/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 NP-complete, PSPACE-complete,...</a:t>
            </a:r>
            <a:br/>
            <a:endParaRPr/>
          </a:p>
          <a:p>
            <a:pPr defTabSz="584200">
              <a:buSzPct val="125000"/>
              <a:buChar char="•"/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 Practical, scalable, usable, automatic</a:t>
            </a:r>
            <a:br/>
            <a:endParaRPr/>
          </a:p>
          <a:p>
            <a:pPr defTabSz="584200">
              <a:buSzPct val="125000"/>
              <a:buChar char="•"/>
              <a:defRPr sz="2800">
                <a:solidFill>
                  <a:srgbClr val="9411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Enable novel software reliability approaches</a:t>
            </a:r>
          </a:p>
        </p:txBody>
      </p:sp>
      <p:grpSp>
        <p:nvGrpSpPr>
          <p:cNvPr id="402" name="Group 402"/>
          <p:cNvGrpSpPr/>
          <p:nvPr/>
        </p:nvGrpSpPr>
        <p:grpSpPr>
          <a:xfrm>
            <a:off x="897613" y="2228850"/>
            <a:ext cx="11201404" cy="2717800"/>
            <a:chOff x="0" y="0"/>
            <a:chExt cx="11201403" cy="2717799"/>
          </a:xfrm>
        </p:grpSpPr>
        <p:sp>
          <p:nvSpPr>
            <p:cNvPr id="394" name="Shape 394"/>
            <p:cNvSpPr/>
            <p:nvPr/>
          </p:nvSpPr>
          <p:spPr>
            <a:xfrm flipH="1">
              <a:off x="2104057" y="1151148"/>
              <a:ext cx="89717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0" y="0"/>
              <a:ext cx="2141379" cy="1444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2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Logic </a:t>
              </a:r>
            </a:p>
            <a:p>
              <a:pPr algn="ctr" defTabSz="584200">
                <a:defRPr sz="42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Formula</a:t>
              </a:r>
            </a:p>
          </p:txBody>
        </p:sp>
        <p:sp>
          <p:nvSpPr>
            <p:cNvPr id="396" name="Shape 396"/>
            <p:cNvSpPr/>
            <p:nvPr/>
          </p:nvSpPr>
          <p:spPr>
            <a:xfrm flipH="1">
              <a:off x="8326411" y="796948"/>
              <a:ext cx="766943" cy="381446"/>
            </a:xfrm>
            <a:prstGeom prst="line">
              <a:avLst/>
            </a:prstGeom>
            <a:noFill/>
            <a:ln w="25400" cap="flat">
              <a:solidFill>
                <a:srgbClr val="212121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 flipH="1" flipV="1">
              <a:off x="8355351" y="1178394"/>
              <a:ext cx="738001" cy="354200"/>
            </a:xfrm>
            <a:prstGeom prst="line">
              <a:avLst/>
            </a:prstGeom>
            <a:noFill/>
            <a:ln w="25400" cap="flat">
              <a:solidFill>
                <a:srgbClr val="212121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9174602" y="204345"/>
              <a:ext cx="2025884" cy="7765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SAT</a:t>
              </a:r>
            </a:p>
          </p:txBody>
        </p:sp>
        <p:sp>
          <p:nvSpPr>
            <p:cNvPr id="399" name="Shape 399"/>
            <p:cNvSpPr/>
            <p:nvPr/>
          </p:nvSpPr>
          <p:spPr>
            <a:xfrm>
              <a:off x="9176354" y="1219263"/>
              <a:ext cx="2025050" cy="7765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UNSAT</a:t>
              </a:r>
            </a:p>
          </p:txBody>
        </p:sp>
        <p:sp>
          <p:nvSpPr>
            <p:cNvPr id="400" name="Shape 400"/>
            <p:cNvSpPr/>
            <p:nvPr/>
          </p:nvSpPr>
          <p:spPr>
            <a:xfrm>
              <a:off x="2972293" y="388257"/>
              <a:ext cx="5383060" cy="1512160"/>
            </a:xfrm>
            <a:prstGeom prst="roundRect">
              <a:avLst>
                <a:gd name="adj" fmla="val 12598"/>
              </a:avLst>
            </a:prstGeom>
            <a:gradFill flip="none" rotWithShape="1">
              <a:gsLst>
                <a:gs pos="0">
                  <a:srgbClr val="7A81FF"/>
                </a:gs>
                <a:gs pos="100000">
                  <a:srgbClr val="FFFFFF"/>
                </a:gs>
              </a:gsLst>
              <a:lin ang="9840000" scaled="0"/>
            </a:gradFill>
            <a:ln w="38100" cap="flat">
              <a:solidFill>
                <a:srgbClr val="212121"/>
              </a:solidFill>
              <a:prstDash val="solid"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584200">
                <a:defRPr sz="4800">
                  <a:solidFill>
                    <a:srgbClr val="9411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Solver</a:t>
              </a:r>
            </a:p>
          </p:txBody>
        </p:sp>
        <p:sp>
          <p:nvSpPr>
            <p:cNvPr id="401" name="Shape 401"/>
            <p:cNvSpPr/>
            <p:nvPr/>
          </p:nvSpPr>
          <p:spPr>
            <a:xfrm>
              <a:off x="150309" y="1396363"/>
              <a:ext cx="1840762" cy="1321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2400">
                  <a:solidFill>
                    <a:srgbClr val="941100"/>
                  </a:solidFill>
                  <a:latin typeface="+mn-lt"/>
                  <a:ea typeface="+mn-ea"/>
                  <a:cs typeface="+mn-cs"/>
                  <a:sym typeface="Gill Sans"/>
                </a:defRPr>
              </a:pPr>
              <a:r>
                <a:t>(q ∨ p ∨ ¬r)</a:t>
              </a:r>
            </a:p>
            <a:p>
              <a:pPr algn="ctr" defTabSz="584200">
                <a:defRPr sz="2400">
                  <a:solidFill>
                    <a:srgbClr val="941100"/>
                  </a:solidFill>
                  <a:latin typeface="+mn-lt"/>
                  <a:ea typeface="+mn-ea"/>
                  <a:cs typeface="+mn-cs"/>
                  <a:sym typeface="Gill Sans"/>
                </a:defRPr>
              </a:pPr>
              <a:r>
                <a:t>(q ∨ ¬p ∨ r)</a:t>
              </a:r>
            </a:p>
            <a:p>
              <a:pPr algn="ctr" defTabSz="584200">
                <a:defRPr sz="2400">
                  <a:solidFill>
                    <a:srgbClr val="941100"/>
                  </a:solidFill>
                  <a:latin typeface="+mn-lt"/>
                  <a:ea typeface="+mn-ea"/>
                  <a:cs typeface="+mn-cs"/>
                  <a:sym typeface="Gill Sans"/>
                </a:defRPr>
              </a:pPr>
              <a:r>
                <a:t>...</a:t>
              </a:r>
            </a:p>
          </p:txBody>
        </p:sp>
      </p:grpSp>
      <p:sp>
        <p:nvSpPr>
          <p:cNvPr id="403" name="Shape 4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/>
          </p:cNvSpPr>
          <p:nvPr>
            <p:ph type="title"/>
          </p:nvPr>
        </p:nvSpPr>
        <p:spPr>
          <a:xfrm>
            <a:off x="-12700" y="0"/>
            <a:ext cx="13042900" cy="9398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6000" u="sng">
                <a:solidFill>
                  <a:srgbClr val="0433FF"/>
                </a:solidFill>
              </a:defRPr>
            </a:lvl1pPr>
          </a:lstStyle>
          <a:p>
            <a:r>
              <a:t>Lecture Outline</a:t>
            </a:r>
          </a:p>
        </p:txBody>
      </p:sp>
      <p:sp>
        <p:nvSpPr>
          <p:cNvPr id="408" name="Shape 4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922219" y="1352550"/>
            <a:ext cx="11150601" cy="703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914400">
              <a:tabLst>
                <a:tab pos="914400" algn="l"/>
              </a:tabLst>
              <a:defRPr sz="3000" u="sng">
                <a:solidFill>
                  <a:srgbClr val="9411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Points already covered</a:t>
            </a:r>
          </a:p>
          <a:p>
            <a:pPr lvl="1" indent="0" defTabSz="914400">
              <a:tabLst>
                <a:tab pos="914400" algn="l"/>
              </a:tabLst>
              <a:defRPr sz="24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marL="381000" lvl="1" indent="-38100" defTabSz="914400">
              <a:buSzPct val="100000"/>
              <a:buBlip>
                <a:blip r:embed="rId2"/>
              </a:buBlip>
              <a:tabLst>
                <a:tab pos="914400" algn="l"/>
              </a:tabLst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t>Motivation for SAT/SMT solvers in software engineering</a:t>
            </a:r>
          </a:p>
          <a:p>
            <a:pPr defTabSz="914400">
              <a:tabLst>
                <a:tab pos="914400" algn="l"/>
              </a:tabLst>
              <a:defRPr sz="24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marL="381000" lvl="1" indent="-38100" defTabSz="914400">
              <a:buSzPct val="100000"/>
              <a:buBlip>
                <a:blip r:embed="rId2"/>
              </a:buBlip>
              <a:tabLst>
                <a:tab pos="914400" algn="l"/>
              </a:tabLst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t>High-level description of the SAT/SMT problem &amp; logics</a:t>
            </a:r>
          </a:p>
          <a:p>
            <a:pPr marL="381000" lvl="1" indent="-38100" defTabSz="914400">
              <a:buSzPct val="100000"/>
              <a:buBlip>
                <a:blip r:embed="rId2"/>
              </a:buBlip>
              <a:tabLst>
                <a:tab pos="914400" algn="l"/>
              </a:tabLst>
              <a:defRPr sz="24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marL="381000" lvl="1" indent="-38100" defTabSz="914400">
              <a:buSzPct val="100000"/>
              <a:buBlip>
                <a:blip r:embed="rId2"/>
              </a:buBlip>
              <a:tabLst>
                <a:tab pos="914400" algn="l"/>
              </a:tabLst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t>Why you should care</a:t>
            </a:r>
          </a:p>
          <a:p>
            <a:pPr defTabSz="914400">
              <a:tabLst>
                <a:tab pos="914400" algn="l"/>
              </a:tabLst>
              <a:defRPr sz="24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914400">
              <a:tabLst>
                <a:tab pos="914400" algn="l"/>
              </a:tabLst>
              <a:defRPr sz="3000" u="sng">
                <a:solidFill>
                  <a:srgbClr val="9411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Rest of the lecture</a:t>
            </a:r>
          </a:p>
          <a:p>
            <a:pPr defTabSz="914400">
              <a:tabLst>
                <a:tab pos="914400" algn="l"/>
              </a:tabLst>
              <a:defRPr sz="2400" u="sng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marL="342900" lvl="1" indent="0" defTabSz="914400">
              <a:buSzPct val="125000"/>
              <a:buChar char="•"/>
              <a:tabLst>
                <a:tab pos="914400" algn="l"/>
              </a:tabLst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t> Dynamic symbolic testing (aka concolic testing): A classic use of solvers</a:t>
            </a:r>
          </a:p>
          <a:p>
            <a:pPr marL="342900" lvl="1" indent="0" defTabSz="914400">
              <a:buSzPct val="125000"/>
              <a:buChar char="•"/>
              <a:tabLst>
                <a:tab pos="914400" algn="l"/>
              </a:tabLst>
              <a:defRPr sz="24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marL="342900" lvl="1" indent="0" defTabSz="914400">
              <a:buSzPct val="125000"/>
              <a:buChar char="•"/>
              <a:tabLst>
                <a:tab pos="914400" algn="l"/>
              </a:tabLst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t> Modern CDCL SAT solver architecture &amp; techniques</a:t>
            </a:r>
          </a:p>
          <a:p>
            <a:pPr defTabSz="914400">
              <a:tabLst>
                <a:tab pos="914400" algn="l"/>
              </a:tabLst>
              <a:defRPr sz="24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marL="342900" lvl="1" indent="0" defTabSz="914400">
              <a:buSzPct val="125000"/>
              <a:buChar char="•"/>
              <a:tabLst>
                <a:tab pos="914400" algn="l"/>
              </a:tabLst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t> SAT/SMT-based applications</a:t>
            </a:r>
          </a:p>
          <a:p>
            <a:pPr defTabSz="914400">
              <a:tabLst>
                <a:tab pos="914400" algn="l"/>
              </a:tabLst>
              <a:defRPr sz="24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marL="342900" lvl="1" indent="0" defTabSz="914400">
              <a:buSzPct val="125000"/>
              <a:buChar char="•"/>
              <a:tabLst>
                <a:tab pos="914400" algn="l"/>
              </a:tabLst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t> Future of SAT/SMT solvers</a:t>
            </a:r>
          </a:p>
          <a:p>
            <a:pPr defTabSz="914400">
              <a:tabLst>
                <a:tab pos="914400" algn="l"/>
              </a:tabLst>
              <a:defRPr sz="24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marL="342900" lvl="1" indent="0" defTabSz="914400">
              <a:buSzPct val="125000"/>
              <a:buChar char="•"/>
              <a:tabLst>
                <a:tab pos="914400" algn="l"/>
              </a:tabLst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t> Some history (who, when,...) and references sprinkled throughout the talk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/>
          </p:cNvSpPr>
          <p:nvPr>
            <p:ph type="title"/>
          </p:nvPr>
        </p:nvSpPr>
        <p:spPr>
          <a:xfrm>
            <a:off x="-12700" y="0"/>
            <a:ext cx="13030200" cy="1701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6000" u="sng">
                <a:solidFill>
                  <a:srgbClr val="0433FF"/>
                </a:solidFill>
              </a:defRPr>
            </a:pPr>
            <a:r>
              <a:t>Dynamic Systematic Testing</a:t>
            </a:r>
          </a:p>
          <a:p>
            <a:pPr>
              <a:lnSpc>
                <a:spcPct val="90000"/>
              </a:lnSpc>
              <a:defRPr sz="6000">
                <a:solidFill>
                  <a:srgbClr val="9A244F"/>
                </a:solidFill>
              </a:defRPr>
            </a:pPr>
            <a:r>
              <a:t>Some History</a:t>
            </a:r>
          </a:p>
        </p:txBody>
      </p:sp>
      <p:sp>
        <p:nvSpPr>
          <p:cNvPr id="412" name="Shape 4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922219" y="2114550"/>
            <a:ext cx="11150601" cy="70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914400">
              <a:buSzPct val="100000"/>
              <a:buBlip>
                <a:blip r:embed="rId2"/>
              </a:buBlip>
              <a:tabLst>
                <a:tab pos="914400" algn="l"/>
              </a:tabLst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Symbolic execution for testing first proposed by Lori Clarke (1975)</a:t>
            </a:r>
            <a:br/>
            <a:r>
              <a:t>    </a:t>
            </a:r>
            <a:r>
              <a:rPr>
                <a:solidFill>
                  <a:srgbClr val="B51A00"/>
                </a:solidFill>
              </a:rPr>
              <a:t>ACM SIGSOFT Outstanding Researcher Award 2012</a:t>
            </a:r>
            <a:endParaRPr>
              <a:solidFill>
                <a:srgbClr val="791A3E"/>
              </a:solidFill>
            </a:endParaRPr>
          </a:p>
          <a:p>
            <a:pPr defTabSz="914400">
              <a:tabLst>
                <a:tab pos="914400" algn="l"/>
              </a:tabLst>
              <a:defRPr sz="2800">
                <a:latin typeface="+mn-lt"/>
                <a:ea typeface="+mn-ea"/>
                <a:cs typeface="+mn-cs"/>
                <a:sym typeface="Gill Sans"/>
              </a:defRPr>
            </a:pPr>
            <a:endParaRPr>
              <a:solidFill>
                <a:srgbClr val="791A3E"/>
              </a:solidFill>
            </a:endParaRPr>
          </a:p>
          <a:p>
            <a:pPr marL="38100" indent="-38100" defTabSz="914400">
              <a:buSzPct val="100000"/>
              <a:buBlip>
                <a:blip r:embed="rId2"/>
              </a:buBlip>
              <a:tabLst>
                <a:tab pos="914400" algn="l"/>
              </a:tabLst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 Independently by J.C. King (1976)</a:t>
            </a:r>
          </a:p>
          <a:p>
            <a:pPr defTabSz="914400">
              <a:tabLst>
                <a:tab pos="914400" algn="l"/>
              </a:tabLst>
              <a:defRPr sz="2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marL="38100" indent="-38100" defTabSz="914400">
              <a:buSzPct val="100000"/>
              <a:buBlip>
                <a:blip r:embed="rId2"/>
              </a:buBlip>
              <a:tabLst>
                <a:tab pos="914400" algn="l"/>
              </a:tabLst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Rediscovered/modified in the context of powerful solvers, analysis and appropriate concretizations by two independent groups</a:t>
            </a:r>
          </a:p>
          <a:p>
            <a:pPr marL="381000" lvl="1" indent="-38100" defTabSz="914400">
              <a:buSzPct val="100000"/>
              <a:buBlip>
                <a:blip r:embed="rId2"/>
              </a:buBlip>
              <a:tabLst>
                <a:tab pos="914400" algn="l"/>
              </a:tabLst>
              <a:defRPr sz="2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marL="723900" lvl="2" indent="-38100" defTabSz="914400">
              <a:buSzPct val="100000"/>
              <a:buBlip>
                <a:blip r:embed="rId2"/>
              </a:buBlip>
              <a:tabLst>
                <a:tab pos="914400" algn="l"/>
              </a:tabLst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 Patrice Godefroid and Koushik Sen (2005)</a:t>
            </a:r>
          </a:p>
          <a:p>
            <a:pPr marL="723900" lvl="2" indent="-38100" defTabSz="914400">
              <a:buSzPct val="100000"/>
              <a:buBlip>
                <a:blip r:embed="rId2"/>
              </a:buBlip>
              <a:tabLst>
                <a:tab pos="914400" algn="l"/>
              </a:tabLst>
              <a:defRPr sz="2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marL="723900" lvl="2" indent="-38100" defTabSz="914400">
              <a:buSzPct val="100000"/>
              <a:buBlip>
                <a:blip r:embed="rId2"/>
              </a:buBlip>
              <a:tabLst>
                <a:tab pos="914400" algn="l"/>
              </a:tabLst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 Dawson Engler et al. (2005)</a:t>
            </a:r>
          </a:p>
          <a:p>
            <a:pPr defTabSz="914400">
              <a:tabLst>
                <a:tab pos="914400" algn="l"/>
              </a:tabLst>
              <a:defRPr sz="2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marL="38100" indent="-38100" defTabSz="914400">
              <a:buSzPct val="100000"/>
              <a:buBlip>
                <a:blip r:embed="rId2"/>
              </a:buBlip>
              <a:tabLst>
                <a:tab pos="914400" algn="l"/>
              </a:tabLst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Many follow up works by George Candea, Dawn Song, David Molnar, researchers in the audience,...</a:t>
            </a:r>
          </a:p>
          <a:p>
            <a:pPr marL="38100" indent="-38100" defTabSz="914400">
              <a:buSzPct val="100000"/>
              <a:buBlip>
                <a:blip r:embed="rId2"/>
              </a:buBlip>
              <a:tabLst>
                <a:tab pos="914400" algn="l"/>
              </a:tabLst>
              <a:defRPr sz="2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marL="38100" indent="-38100" defTabSz="914400">
              <a:buSzPct val="100000"/>
              <a:buBlip>
                <a:blip r:embed="rId2"/>
              </a:buBlip>
              <a:tabLst>
                <a:tab pos="914400" algn="l"/>
              </a:tabLst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Beyond testing: Fault localization, repair, security,...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4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" grpId="1" build="p" bldLvl="5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1792</Words>
  <Application>Microsoft Macintosh PowerPoint</Application>
  <PresentationFormat>Custom</PresentationFormat>
  <Paragraphs>437</Paragraphs>
  <Slides>23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Comic Sans MS</vt:lpstr>
      <vt:lpstr>Garamond</vt:lpstr>
      <vt:lpstr>Georgia</vt:lpstr>
      <vt:lpstr>Gill Sans</vt:lpstr>
      <vt:lpstr>Helvetica</vt:lpstr>
      <vt:lpstr>Lucida Grande</vt:lpstr>
      <vt:lpstr>Wingdings</vt:lpstr>
      <vt:lpstr>White</vt:lpstr>
      <vt:lpstr>Concolic Testing: An Application of Solvers</vt:lpstr>
      <vt:lpstr>A Foundation for Software Engineering  Logic Abstractions of Computation</vt:lpstr>
      <vt:lpstr>Software Engineering &amp; SAT/SMT Solvers An Indispensable Tactic for Any Strategy</vt:lpstr>
      <vt:lpstr>Software Engineering using Solvers Engineering, Usability, Novelty</vt:lpstr>
      <vt:lpstr>SAT/SMT Solver Research Story A 1000x Improvement: Democratization of Logic</vt:lpstr>
      <vt:lpstr>SAT/SMT Solvers Pitfalls, Problems, Issues</vt:lpstr>
      <vt:lpstr>The SAT/SMT Problem</vt:lpstr>
      <vt:lpstr>Lecture Outline</vt:lpstr>
      <vt:lpstr>Dynamic Systematic Testing Some History</vt:lpstr>
      <vt:lpstr>Dynamic Symbolic Testing Symbolic/Concrete Execution + Solvers</vt:lpstr>
      <vt:lpstr>Concolic Testing: Example</vt:lpstr>
      <vt:lpstr>Concolic Testing: Example</vt:lpstr>
      <vt:lpstr>Concolic Testing Approach</vt:lpstr>
      <vt:lpstr>Concolic Testing Approach</vt:lpstr>
      <vt:lpstr>Concolic Testing Approach</vt:lpstr>
      <vt:lpstr>Concolic Testing Approach</vt:lpstr>
      <vt:lpstr>Concolic Testing Approach</vt:lpstr>
      <vt:lpstr>Concolic Testing Approach</vt:lpstr>
      <vt:lpstr>Concolic Testing Approach</vt:lpstr>
      <vt:lpstr>Concolic Testing Approach</vt:lpstr>
      <vt:lpstr>Concolic Testing Approach</vt:lpstr>
      <vt:lpstr>Concolic Testing Approach - Example 2</vt:lpstr>
      <vt:lpstr>Explicit Path (not State) Model Checking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Concolic Testing: An Application of Solvers</dc:title>
  <cp:lastModifiedBy>Vijay Ganesh</cp:lastModifiedBy>
  <cp:revision>1</cp:revision>
  <dcterms:modified xsi:type="dcterms:W3CDTF">2022-11-29T06:52:40Z</dcterms:modified>
</cp:coreProperties>
</file>