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B4F2-7ED1-3950-6212-95DFB387D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3036F-D33D-14DC-AA22-98041ED2A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39DDEC-E6C2-1721-ECD3-C95DE0858A4C}"/>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66110560-392B-9143-8BD0-AEF41474D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A350E-4B2D-A75D-1BE1-3405EEE5433C}"/>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228250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10C9-4324-190C-308E-1F38376B6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3C8D39-5FC8-D4F5-92DD-D6493F03D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E4ED-ADB3-2AC5-650D-3B9DFC6206C4}"/>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6C4858CA-E86A-7B9D-24FE-09E1F7504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59C5E-500F-C889-610F-210E5601AE02}"/>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28319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4C843-609D-0097-01B2-A24CB980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6A8C0-B341-F473-B253-F148778CF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7598C-CB4A-5CB7-2AFA-0C49098A58BC}"/>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CC1FB6FB-13BF-6931-3FD2-688E35A08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6A2D8-D17A-16E8-E5A9-687F33AFFCFB}"/>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11729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BBF5-0594-7D07-0053-0BD4400C2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70D70-D788-F238-C089-2093C9709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B359F-84A3-6304-9FEB-720E8F30CE59}"/>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62C9779A-47C4-9F0D-45F0-22482D916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DDDA0-6DF2-78D5-6730-E9CBEFE5AFFC}"/>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220437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F98E-53F3-1BE9-BD87-D7C5667A7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5DD3B-3C76-D35C-8148-41DF4707C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22C29-5AA4-6074-BA02-F67C9718AA31}"/>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47D09E34-7955-1B69-BFC4-CB2300C89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C1CC2-4A1D-99E2-1F67-F276FC12C94B}"/>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130002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5593-1A5F-A921-3293-DC04B0207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735AA1-B4D4-F9A4-0A36-8F11D96CA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9C744-9B34-EC5B-AE1C-01F8C8BA6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99CD34-FC44-E0C4-C1C4-223820CBE408}"/>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6" name="Footer Placeholder 5">
            <a:extLst>
              <a:ext uri="{FF2B5EF4-FFF2-40B4-BE49-F238E27FC236}">
                <a16:creationId xmlns:a16="http://schemas.microsoft.com/office/drawing/2014/main" id="{C89ED5C1-B4A7-9CC1-032A-509743875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F6498-C35C-AE09-ECE0-E81546F8088C}"/>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20330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2958-E6CE-A7E5-FACA-02B7305F9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208E1-D928-7E25-AB46-2F9A186FB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41723-2A94-3054-A50C-199339BE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528A2F-E007-C40F-85D7-5D7598E73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AB0A6F-2AC7-861F-ECB8-AC9BC5C8F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3F8C9-1E81-AC3E-F25C-477366DD742A}"/>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8" name="Footer Placeholder 7">
            <a:extLst>
              <a:ext uri="{FF2B5EF4-FFF2-40B4-BE49-F238E27FC236}">
                <a16:creationId xmlns:a16="http://schemas.microsoft.com/office/drawing/2014/main" id="{9BE820EA-60D7-2724-1B58-FBD1AA6E6B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50783-AE4F-B198-90DA-35A4DB98E68F}"/>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411015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C4BD-E3D0-EF1F-4A46-7FAAF6074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026FAA-E610-7DF4-DA38-4645E96B3634}"/>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4" name="Footer Placeholder 3">
            <a:extLst>
              <a:ext uri="{FF2B5EF4-FFF2-40B4-BE49-F238E27FC236}">
                <a16:creationId xmlns:a16="http://schemas.microsoft.com/office/drawing/2014/main" id="{8030DA57-56AC-D970-D2B7-957ED3C2E3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53C81-B368-44D5-FAA0-81A3270636D4}"/>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67719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5A22A0-4ED0-4470-B8B8-0AEEE058A9D2}"/>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3" name="Footer Placeholder 2">
            <a:extLst>
              <a:ext uri="{FF2B5EF4-FFF2-40B4-BE49-F238E27FC236}">
                <a16:creationId xmlns:a16="http://schemas.microsoft.com/office/drawing/2014/main" id="{C62314B2-2BB8-AF43-C33B-7FD5EF2CCF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8DBB9-7E94-445E-92B2-6146718D5E4C}"/>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38462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2798-5D4B-CE55-8B9D-CCA4EC4B9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A3F2F-3C87-804D-43A5-A58E226FB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92730-A095-38FF-831E-8F05BB37F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60A57-68DE-5597-E667-87B1489755A3}"/>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6" name="Footer Placeholder 5">
            <a:extLst>
              <a:ext uri="{FF2B5EF4-FFF2-40B4-BE49-F238E27FC236}">
                <a16:creationId xmlns:a16="http://schemas.microsoft.com/office/drawing/2014/main" id="{3D1B4568-386D-8413-450F-AE756FF19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C209C-85C2-289D-E02D-48239E889E71}"/>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324870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83E5-3BC6-D5EE-1F35-01FB4EC32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5BFD6-B399-1639-2F08-7A90BBE9E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DD87B-5E49-7D65-E011-CF1FB4222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C7357-D5A1-0A44-4CA9-83EEA476C126}"/>
              </a:ext>
            </a:extLst>
          </p:cNvPr>
          <p:cNvSpPr>
            <a:spLocks noGrp="1"/>
          </p:cNvSpPr>
          <p:nvPr>
            <p:ph type="dt" sz="half" idx="10"/>
          </p:nvPr>
        </p:nvSpPr>
        <p:spPr/>
        <p:txBody>
          <a:bodyPr/>
          <a:lstStyle/>
          <a:p>
            <a:fld id="{45DD56F8-6976-4E60-BCCA-81E2C15E90E2}" type="datetimeFigureOut">
              <a:rPr lang="en-US" smtClean="0"/>
              <a:t>5/4/2024</a:t>
            </a:fld>
            <a:endParaRPr lang="en-US"/>
          </a:p>
        </p:txBody>
      </p:sp>
      <p:sp>
        <p:nvSpPr>
          <p:cNvPr id="6" name="Footer Placeholder 5">
            <a:extLst>
              <a:ext uri="{FF2B5EF4-FFF2-40B4-BE49-F238E27FC236}">
                <a16:creationId xmlns:a16="http://schemas.microsoft.com/office/drawing/2014/main" id="{24C987FD-F357-E7F8-C018-2D945DD68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6FC4C-7390-9671-4AA3-3361A6D2F345}"/>
              </a:ext>
            </a:extLst>
          </p:cNvPr>
          <p:cNvSpPr>
            <a:spLocks noGrp="1"/>
          </p:cNvSpPr>
          <p:nvPr>
            <p:ph type="sldNum" sz="quarter" idx="12"/>
          </p:nvPr>
        </p:nvSpPr>
        <p:spPr/>
        <p:txBody>
          <a:bodyPr/>
          <a:lstStyle/>
          <a:p>
            <a:fld id="{911727FF-FBE3-4DBE-9DCA-819C74318C26}" type="slidenum">
              <a:rPr lang="en-US" smtClean="0"/>
              <a:t>‹#›</a:t>
            </a:fld>
            <a:endParaRPr lang="en-US"/>
          </a:p>
        </p:txBody>
      </p:sp>
    </p:spTree>
    <p:extLst>
      <p:ext uri="{BB962C8B-B14F-4D97-AF65-F5344CB8AC3E}">
        <p14:creationId xmlns:p14="http://schemas.microsoft.com/office/powerpoint/2010/main" val="198495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67493-FF7F-823F-4AD2-949B5818C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AF1B6-5549-6DDB-43A4-A29CEC495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B8EC8-E982-32FC-8E5C-C14688D81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D56F8-6976-4E60-BCCA-81E2C15E90E2}" type="datetimeFigureOut">
              <a:rPr lang="en-US" smtClean="0"/>
              <a:t>5/4/2024</a:t>
            </a:fld>
            <a:endParaRPr lang="en-US"/>
          </a:p>
        </p:txBody>
      </p:sp>
      <p:sp>
        <p:nvSpPr>
          <p:cNvPr id="5" name="Footer Placeholder 4">
            <a:extLst>
              <a:ext uri="{FF2B5EF4-FFF2-40B4-BE49-F238E27FC236}">
                <a16:creationId xmlns:a16="http://schemas.microsoft.com/office/drawing/2014/main" id="{75026197-D729-B21C-A230-6CB674D21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F310E-503C-2AF0-24DE-5B7293639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727FF-FBE3-4DBE-9DCA-819C74318C26}" type="slidenum">
              <a:rPr lang="en-US" smtClean="0"/>
              <a:t>‹#›</a:t>
            </a:fld>
            <a:endParaRPr lang="en-US"/>
          </a:p>
        </p:txBody>
      </p:sp>
    </p:spTree>
    <p:extLst>
      <p:ext uri="{BB962C8B-B14F-4D97-AF65-F5344CB8AC3E}">
        <p14:creationId xmlns:p14="http://schemas.microsoft.com/office/powerpoint/2010/main" val="76100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D4ED-325F-873D-6F5A-ADF4CC927856}"/>
              </a:ext>
            </a:extLst>
          </p:cNvPr>
          <p:cNvSpPr>
            <a:spLocks noGrp="1"/>
          </p:cNvSpPr>
          <p:nvPr>
            <p:ph type="ctrTitle"/>
          </p:nvPr>
        </p:nvSpPr>
        <p:spPr/>
        <p:txBody>
          <a:bodyPr/>
          <a:lstStyle/>
          <a:p>
            <a:r>
              <a:rPr lang="en-US" dirty="0"/>
              <a:t>INMATE EVALUATION AND MANAEMENT SYSTEM(IEMS)</a:t>
            </a:r>
          </a:p>
        </p:txBody>
      </p:sp>
      <p:sp>
        <p:nvSpPr>
          <p:cNvPr id="3" name="Subtitle 2">
            <a:extLst>
              <a:ext uri="{FF2B5EF4-FFF2-40B4-BE49-F238E27FC236}">
                <a16:creationId xmlns:a16="http://schemas.microsoft.com/office/drawing/2014/main" id="{8918A98C-E1D0-2228-B638-485179F69A35}"/>
              </a:ext>
            </a:extLst>
          </p:cNvPr>
          <p:cNvSpPr>
            <a:spLocks noGrp="1"/>
          </p:cNvSpPr>
          <p:nvPr>
            <p:ph type="subTitle" idx="1"/>
          </p:nvPr>
        </p:nvSpPr>
        <p:spPr/>
        <p:txBody>
          <a:bodyPr/>
          <a:lstStyle/>
          <a:p>
            <a:r>
              <a:rPr lang="en-US" dirty="0"/>
              <a:t>KELVIN NG’ANG’A IRUNGU</a:t>
            </a:r>
          </a:p>
          <a:p>
            <a:r>
              <a:rPr lang="en-US" dirty="0"/>
              <a:t>SB30/PU/42106/22</a:t>
            </a:r>
          </a:p>
          <a:p>
            <a:r>
              <a:rPr lang="en-US" dirty="0"/>
              <a:t>SUPERVISOR: MR. MWANGI</a:t>
            </a:r>
          </a:p>
        </p:txBody>
      </p:sp>
    </p:spTree>
    <p:extLst>
      <p:ext uri="{BB962C8B-B14F-4D97-AF65-F5344CB8AC3E}">
        <p14:creationId xmlns:p14="http://schemas.microsoft.com/office/powerpoint/2010/main" val="164732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6DE7-0C64-511F-CF94-751462B2AF46}"/>
              </a:ext>
            </a:extLst>
          </p:cNvPr>
          <p:cNvSpPr>
            <a:spLocks noGrp="1"/>
          </p:cNvSpPr>
          <p:nvPr>
            <p:ph type="title"/>
          </p:nvPr>
        </p:nvSpPr>
        <p:spPr/>
        <p:txBody>
          <a:bodyPr/>
          <a:lstStyle/>
          <a:p>
            <a:pPr algn="ctr"/>
            <a:r>
              <a:rPr lang="en-US" dirty="0"/>
              <a:t>DASHBOARD</a:t>
            </a:r>
          </a:p>
        </p:txBody>
      </p:sp>
      <p:pic>
        <p:nvPicPr>
          <p:cNvPr id="7" name="image7.png">
            <a:extLst>
              <a:ext uri="{FF2B5EF4-FFF2-40B4-BE49-F238E27FC236}">
                <a16:creationId xmlns:a16="http://schemas.microsoft.com/office/drawing/2014/main" id="{E883E71F-E615-852E-F649-FDDBD3CE7776}"/>
              </a:ext>
            </a:extLst>
          </p:cNvPr>
          <p:cNvPicPr>
            <a:picLocks noGrp="1"/>
          </p:cNvPicPr>
          <p:nvPr>
            <p:ph idx="1"/>
          </p:nvPr>
        </p:nvPicPr>
        <p:blipFill>
          <a:blip r:embed="rId2"/>
          <a:srcRect/>
          <a:stretch>
            <a:fillRect/>
          </a:stretch>
        </p:blipFill>
        <p:spPr>
          <a:xfrm>
            <a:off x="1549826" y="1825625"/>
            <a:ext cx="9092348" cy="4351338"/>
          </a:xfrm>
          <a:prstGeom prst="rect">
            <a:avLst/>
          </a:prstGeom>
          <a:ln/>
        </p:spPr>
      </p:pic>
    </p:spTree>
    <p:extLst>
      <p:ext uri="{BB962C8B-B14F-4D97-AF65-F5344CB8AC3E}">
        <p14:creationId xmlns:p14="http://schemas.microsoft.com/office/powerpoint/2010/main" val="290943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E1A6-7612-326D-1C59-139E65E1DEE5}"/>
              </a:ext>
            </a:extLst>
          </p:cNvPr>
          <p:cNvSpPr>
            <a:spLocks noGrp="1"/>
          </p:cNvSpPr>
          <p:nvPr>
            <p:ph type="title"/>
          </p:nvPr>
        </p:nvSpPr>
        <p:spPr/>
        <p:txBody>
          <a:bodyPr/>
          <a:lstStyle/>
          <a:p>
            <a:pPr algn="ctr"/>
            <a:r>
              <a:rPr lang="en-US" dirty="0"/>
              <a:t>PRISONER RECORDS</a:t>
            </a:r>
          </a:p>
        </p:txBody>
      </p:sp>
      <p:pic>
        <p:nvPicPr>
          <p:cNvPr id="4" name="image11.png">
            <a:extLst>
              <a:ext uri="{FF2B5EF4-FFF2-40B4-BE49-F238E27FC236}">
                <a16:creationId xmlns:a16="http://schemas.microsoft.com/office/drawing/2014/main" id="{956A2428-4BD0-BF47-D225-0F2815FDDCE3}"/>
              </a:ext>
            </a:extLst>
          </p:cNvPr>
          <p:cNvPicPr>
            <a:picLocks noGrp="1"/>
          </p:cNvPicPr>
          <p:nvPr>
            <p:ph idx="1"/>
          </p:nvPr>
        </p:nvPicPr>
        <p:blipFill>
          <a:blip r:embed="rId2"/>
          <a:srcRect/>
          <a:stretch>
            <a:fillRect/>
          </a:stretch>
        </p:blipFill>
        <p:spPr>
          <a:xfrm>
            <a:off x="1536873" y="1825625"/>
            <a:ext cx="9118253" cy="4351338"/>
          </a:xfrm>
          <a:prstGeom prst="rect">
            <a:avLst/>
          </a:prstGeom>
          <a:ln/>
        </p:spPr>
      </p:pic>
    </p:spTree>
    <p:extLst>
      <p:ext uri="{BB962C8B-B14F-4D97-AF65-F5344CB8AC3E}">
        <p14:creationId xmlns:p14="http://schemas.microsoft.com/office/powerpoint/2010/main" val="399228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8138-D2DF-6083-E859-33E0471CFC1A}"/>
              </a:ext>
            </a:extLst>
          </p:cNvPr>
          <p:cNvSpPr>
            <a:spLocks noGrp="1"/>
          </p:cNvSpPr>
          <p:nvPr>
            <p:ph type="title"/>
          </p:nvPr>
        </p:nvSpPr>
        <p:spPr/>
        <p:txBody>
          <a:bodyPr/>
          <a:lstStyle/>
          <a:p>
            <a:pPr algn="ctr"/>
            <a:r>
              <a:rPr lang="en-US" dirty="0"/>
              <a:t>PRISONER EVALUATION</a:t>
            </a:r>
          </a:p>
        </p:txBody>
      </p:sp>
      <p:pic>
        <p:nvPicPr>
          <p:cNvPr id="4" name="image10.png">
            <a:extLst>
              <a:ext uri="{FF2B5EF4-FFF2-40B4-BE49-F238E27FC236}">
                <a16:creationId xmlns:a16="http://schemas.microsoft.com/office/drawing/2014/main" id="{BAF814C3-C2C9-EA4D-B1CB-5B4836E76A84}"/>
              </a:ext>
            </a:extLst>
          </p:cNvPr>
          <p:cNvPicPr>
            <a:picLocks noGrp="1"/>
          </p:cNvPicPr>
          <p:nvPr>
            <p:ph idx="1"/>
          </p:nvPr>
        </p:nvPicPr>
        <p:blipFill>
          <a:blip r:embed="rId2"/>
          <a:srcRect/>
          <a:stretch>
            <a:fillRect/>
          </a:stretch>
        </p:blipFill>
        <p:spPr>
          <a:xfrm>
            <a:off x="1558292" y="1825625"/>
            <a:ext cx="9075416" cy="4351338"/>
          </a:xfrm>
          <a:prstGeom prst="rect">
            <a:avLst/>
          </a:prstGeom>
          <a:ln/>
        </p:spPr>
      </p:pic>
    </p:spTree>
    <p:extLst>
      <p:ext uri="{BB962C8B-B14F-4D97-AF65-F5344CB8AC3E}">
        <p14:creationId xmlns:p14="http://schemas.microsoft.com/office/powerpoint/2010/main" val="404475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B9C3-5E0F-6895-C6F2-EBD31CD7D41C}"/>
              </a:ext>
            </a:extLst>
          </p:cNvPr>
          <p:cNvSpPr>
            <a:spLocks noGrp="1"/>
          </p:cNvSpPr>
          <p:nvPr>
            <p:ph type="title"/>
          </p:nvPr>
        </p:nvSpPr>
        <p:spPr/>
        <p:txBody>
          <a:bodyPr/>
          <a:lstStyle/>
          <a:p>
            <a:pPr algn="ctr"/>
            <a:r>
              <a:rPr lang="en-US" dirty="0"/>
              <a:t>FINAL REHABILITATION REPORT</a:t>
            </a:r>
          </a:p>
        </p:txBody>
      </p:sp>
      <p:pic>
        <p:nvPicPr>
          <p:cNvPr id="4" name="image4.png">
            <a:extLst>
              <a:ext uri="{FF2B5EF4-FFF2-40B4-BE49-F238E27FC236}">
                <a16:creationId xmlns:a16="http://schemas.microsoft.com/office/drawing/2014/main" id="{C2E5D70F-6EBB-735E-DC15-A943FD2B4F79}"/>
              </a:ext>
            </a:extLst>
          </p:cNvPr>
          <p:cNvPicPr>
            <a:picLocks noGrp="1"/>
          </p:cNvPicPr>
          <p:nvPr>
            <p:ph idx="1"/>
          </p:nvPr>
        </p:nvPicPr>
        <p:blipFill>
          <a:blip r:embed="rId2"/>
          <a:srcRect/>
          <a:stretch>
            <a:fillRect/>
          </a:stretch>
        </p:blipFill>
        <p:spPr>
          <a:xfrm>
            <a:off x="1532799" y="1825625"/>
            <a:ext cx="9126401" cy="4351338"/>
          </a:xfrm>
          <a:prstGeom prst="rect">
            <a:avLst/>
          </a:prstGeom>
          <a:ln/>
        </p:spPr>
      </p:pic>
    </p:spTree>
    <p:extLst>
      <p:ext uri="{BB962C8B-B14F-4D97-AF65-F5344CB8AC3E}">
        <p14:creationId xmlns:p14="http://schemas.microsoft.com/office/powerpoint/2010/main" val="158434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CD3-D808-707B-33A0-A61C0F8181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79852B7-589B-6ECE-42F0-C58560763F13}"/>
              </a:ext>
            </a:extLst>
          </p:cNvPr>
          <p:cNvSpPr>
            <a:spLocks noGrp="1"/>
          </p:cNvSpPr>
          <p:nvPr>
            <p:ph idx="1"/>
          </p:nvPr>
        </p:nvSpPr>
        <p:spPr/>
        <p:txBody>
          <a:bodyPr/>
          <a:lstStyle/>
          <a:p>
            <a:r>
              <a:rPr lang="en-US" sz="2400" dirty="0">
                <a:solidFill>
                  <a:srgbClr val="000000"/>
                </a:solidFill>
                <a:effectLst/>
                <a:ea typeface="Times New Roman" panose="02020603050405020304" pitchFamily="18" charset="0"/>
              </a:rPr>
              <a:t>The Inmate Evaluation and Management System was a successful project. It has lightened the load of the current prison administrators in coming up with a list of the qualified prisoners for early release. It saves on costs as it reduces a lot of paperwork, security personnel to be employed to protect records, the panel to select the prisoners has also been cut down as most of the work is done by the system and also increased the speed of the process by making use of modern computing power. Further improvements may be done as policies change and new methods are employed. The system is modular enough to support incremental improvement.</a:t>
            </a:r>
            <a:endParaRPr lang="en-US" sz="24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1103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42A2-1BAC-25DA-84D5-8D35FBEEF157}"/>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707F5335-882E-7CD4-118A-5865DCD11A44}"/>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romanUcPeriod"/>
            </a:pPr>
            <a:r>
              <a:rPr lang="en-US" sz="1800" dirty="0">
                <a:solidFill>
                  <a:srgbClr val="000000"/>
                </a:solidFill>
                <a:effectLst/>
                <a:latin typeface="Times New Roman" panose="02020603050405020304" pitchFamily="18" charset="0"/>
                <a:ea typeface="Times New Roman" panose="02020603050405020304" pitchFamily="18" charset="0"/>
              </a:rPr>
              <a:t>Continuous enhancement: Regularly gather user feedback and incorporate new features and improvements to keep the application relevant to the country’s continuously changing policies.</a:t>
            </a:r>
            <a:endParaRPr lang="en-US" sz="1800" dirty="0">
              <a:solidFill>
                <a:srgbClr val="222222"/>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US" sz="1800" dirty="0">
                <a:solidFill>
                  <a:srgbClr val="000000"/>
                </a:solidFill>
                <a:effectLst/>
                <a:latin typeface="Times New Roman" panose="02020603050405020304" pitchFamily="18" charset="0"/>
                <a:ea typeface="Times New Roman" panose="02020603050405020304" pitchFamily="18" charset="0"/>
              </a:rPr>
              <a:t>Expanded usability: Explore opportunities to extend the application’s usefulness beyond prison systems. The algorithm may be altered to suit other areas that require behavioral evaluation and personal improvement.</a:t>
            </a:r>
            <a:endParaRPr lang="en-US" sz="1800" dirty="0">
              <a:solidFill>
                <a:srgbClr val="222222"/>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US" sz="1800" dirty="0">
                <a:solidFill>
                  <a:srgbClr val="000000"/>
                </a:solidFill>
                <a:effectLst/>
                <a:latin typeface="Times New Roman" panose="02020603050405020304" pitchFamily="18" charset="0"/>
                <a:ea typeface="Times New Roman" panose="02020603050405020304" pitchFamily="18" charset="0"/>
              </a:rPr>
              <a:t>Mobile application Development: A mobile application version may be created and the user levels of access may be increased. Instead of individual prisons viewing the data, various relevant government sectors may view. An overall report may be generated from the systems within all the prisons countrywide.</a:t>
            </a:r>
            <a:endParaRPr lang="en-US" sz="1800" dirty="0">
              <a:solidFill>
                <a:srgbClr val="222222"/>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800"/>
              </a:spcAft>
              <a:buFont typeface="+mj-lt"/>
              <a:buAutoNum type="romanUcPeriod"/>
            </a:pPr>
            <a:r>
              <a:rPr lang="en-US" sz="1800" dirty="0">
                <a:solidFill>
                  <a:srgbClr val="000000"/>
                </a:solidFill>
                <a:effectLst/>
                <a:latin typeface="Times New Roman" panose="02020603050405020304" pitchFamily="18" charset="0"/>
                <a:ea typeface="Times New Roman" panose="02020603050405020304" pitchFamily="18" charset="0"/>
              </a:rPr>
              <a:t>Exploration of emerging technologies: Technology is ever evolving. For example, AI has brought about a lot of functionality in the industry. By use of Machine learning and other new technologies, better evaluation methods may be integrated into the system.</a:t>
            </a:r>
            <a:endParaRPr lang="en-US" sz="1800" dirty="0">
              <a:solidFill>
                <a:srgbClr val="222222"/>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2479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2D47-7878-57C5-BDB4-E1FA75890EF5}"/>
              </a:ext>
            </a:extLst>
          </p:cNvPr>
          <p:cNvSpPr>
            <a:spLocks noGrp="1"/>
          </p:cNvSpPr>
          <p:nvPr>
            <p:ph type="title"/>
          </p:nvPr>
        </p:nvSpPr>
        <p:spPr>
          <a:xfrm>
            <a:off x="838200" y="365125"/>
            <a:ext cx="10515600" cy="5740707"/>
          </a:xfrm>
        </p:spPr>
        <p:txBody>
          <a:bodyPr>
            <a:normAutofit/>
          </a:bodyPr>
          <a:lstStyle/>
          <a:p>
            <a:pPr algn="ctr"/>
            <a:r>
              <a:rPr lang="en-US" sz="8800" dirty="0"/>
              <a:t>THANK YOU</a:t>
            </a:r>
          </a:p>
        </p:txBody>
      </p:sp>
    </p:spTree>
    <p:extLst>
      <p:ext uri="{BB962C8B-B14F-4D97-AF65-F5344CB8AC3E}">
        <p14:creationId xmlns:p14="http://schemas.microsoft.com/office/powerpoint/2010/main" val="250847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3286-CA0C-F26E-982D-40A10AFF7B35}"/>
              </a:ext>
            </a:extLst>
          </p:cNvPr>
          <p:cNvSpPr>
            <a:spLocks noGrp="1"/>
          </p:cNvSpPr>
          <p:nvPr>
            <p:ph type="title"/>
          </p:nvPr>
        </p:nvSpPr>
        <p:spPr/>
        <p:txBody>
          <a:bodyPr/>
          <a:lstStyle/>
          <a:p>
            <a:pPr algn="ctr"/>
            <a:r>
              <a:rPr lang="en-US" dirty="0"/>
              <a:t>IINTRODUCTION</a:t>
            </a:r>
          </a:p>
        </p:txBody>
      </p:sp>
      <p:sp>
        <p:nvSpPr>
          <p:cNvPr id="3" name="Content Placeholder 2">
            <a:extLst>
              <a:ext uri="{FF2B5EF4-FFF2-40B4-BE49-F238E27FC236}">
                <a16:creationId xmlns:a16="http://schemas.microsoft.com/office/drawing/2014/main" id="{935676A6-6307-D876-2ACD-604BE6D561BB}"/>
              </a:ext>
            </a:extLst>
          </p:cNvPr>
          <p:cNvSpPr>
            <a:spLocks noGrp="1"/>
          </p:cNvSpPr>
          <p:nvPr>
            <p:ph idx="1"/>
          </p:nvPr>
        </p:nvSpPr>
        <p:spPr/>
        <p:txBody>
          <a:bodyPr>
            <a:normAutofit/>
          </a:bodyPr>
          <a:lstStyle/>
          <a:p>
            <a:r>
              <a:rPr lang="en-US" sz="2400" dirty="0"/>
              <a:t>The existing systems in most prisons use paper-based technology. These tend to be very tedious, prone to alterations, have slow access speed and in case of disasters like fire, recovery is almost none as there are no backups.</a:t>
            </a:r>
          </a:p>
          <a:p>
            <a:r>
              <a:rPr lang="en-US" sz="2400" dirty="0">
                <a:effectLst/>
                <a:ea typeface="Times New Roman" panose="02020603050405020304" pitchFamily="18" charset="0"/>
              </a:rPr>
              <a:t>IEMS aims at solving all these issues by incorporating robust user verification and authentication protocols, the system enables the assignment and storage of merit and demerit points within a modernized database infrastructure. By automating the evaluation process and generating comprehensive reports, IEMS facilitates informed decision-making regarding inmate eligibility for early release, thereby promoting transparency and accountability within the corrections system.</a:t>
            </a:r>
          </a:p>
          <a:p>
            <a:endParaRPr lang="en-US" dirty="0"/>
          </a:p>
        </p:txBody>
      </p:sp>
    </p:spTree>
    <p:extLst>
      <p:ext uri="{BB962C8B-B14F-4D97-AF65-F5344CB8AC3E}">
        <p14:creationId xmlns:p14="http://schemas.microsoft.com/office/powerpoint/2010/main" val="254293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94DA-084C-6556-6A04-B0DC8D5CCDAD}"/>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2E76D035-13D1-31E6-8496-4C2AABD0E5C6}"/>
              </a:ext>
            </a:extLst>
          </p:cNvPr>
          <p:cNvSpPr>
            <a:spLocks noGrp="1"/>
          </p:cNvSpPr>
          <p:nvPr>
            <p:ph idx="1"/>
          </p:nvPr>
        </p:nvSpPr>
        <p:spPr/>
        <p:txBody>
          <a:bodyPr>
            <a:normAutofit lnSpcReduction="10000"/>
          </a:bodyPr>
          <a:lstStyle/>
          <a:p>
            <a:pPr marL="342900" marR="0" lvl="0" indent="-342900" algn="just">
              <a:lnSpc>
                <a:spcPct val="150000"/>
              </a:lnSpc>
              <a:spcBef>
                <a:spcPts val="0"/>
              </a:spcBef>
              <a:spcAft>
                <a:spcPts val="0"/>
              </a:spcAft>
              <a:buFont typeface="+mj-lt"/>
              <a:buAutoNum type="arabicPeriod"/>
            </a:pPr>
            <a:r>
              <a:rPr lang="en-US" sz="2400" dirty="0">
                <a:solidFill>
                  <a:srgbClr val="1F1F1F"/>
                </a:solidFill>
                <a:effectLst/>
                <a:ea typeface="Times New Roman" panose="02020603050405020304" pitchFamily="18" charset="0"/>
              </a:rPr>
              <a:t>To gather information about the existing prison management system and the criteria used in evaluating those who qualify for early release. </a:t>
            </a:r>
          </a:p>
          <a:p>
            <a:pPr marL="342900" marR="0" lvl="0" indent="-342900" algn="just">
              <a:lnSpc>
                <a:spcPct val="150000"/>
              </a:lnSpc>
              <a:spcBef>
                <a:spcPts val="0"/>
              </a:spcBef>
              <a:spcAft>
                <a:spcPts val="0"/>
              </a:spcAft>
              <a:buFont typeface="+mj-lt"/>
              <a:buAutoNum type="arabicPeriod"/>
            </a:pPr>
            <a:r>
              <a:rPr lang="en-US" sz="2400" dirty="0">
                <a:solidFill>
                  <a:srgbClr val="1F1F1F"/>
                </a:solidFill>
                <a:effectLst/>
                <a:ea typeface="Times New Roman" panose="02020603050405020304" pitchFamily="18" charset="0"/>
              </a:rPr>
              <a:t>To analyze the functions that the system will perform in order to effectively design it. Such functions include storage of inmate data and rating them as per who qualifies for early release.</a:t>
            </a:r>
          </a:p>
          <a:p>
            <a:pPr marL="342900" marR="0" lvl="0" indent="-342900" algn="just">
              <a:lnSpc>
                <a:spcPct val="150000"/>
              </a:lnSpc>
              <a:spcBef>
                <a:spcPts val="0"/>
              </a:spcBef>
              <a:spcAft>
                <a:spcPts val="0"/>
              </a:spcAft>
              <a:buFont typeface="+mj-lt"/>
              <a:buAutoNum type="arabicPeriod"/>
            </a:pPr>
            <a:r>
              <a:rPr lang="en-US" sz="2400" dirty="0">
                <a:solidFill>
                  <a:srgbClr val="1F1F1F"/>
                </a:solidFill>
                <a:effectLst/>
                <a:ea typeface="Times New Roman" panose="02020603050405020304" pitchFamily="18" charset="0"/>
              </a:rPr>
              <a:t>To create a simple design, which will highlight some core functions like input, search, and update using the dummy dataset.</a:t>
            </a:r>
          </a:p>
          <a:p>
            <a:pPr marL="342900" marR="0" lvl="0" indent="-342900" algn="just">
              <a:lnSpc>
                <a:spcPct val="150000"/>
              </a:lnSpc>
              <a:spcBef>
                <a:spcPts val="0"/>
              </a:spcBef>
              <a:spcAft>
                <a:spcPts val="0"/>
              </a:spcAft>
              <a:buFont typeface="+mj-lt"/>
              <a:buAutoNum type="arabicPeriod"/>
            </a:pPr>
            <a:r>
              <a:rPr lang="en-US" sz="2400" dirty="0">
                <a:solidFill>
                  <a:srgbClr val="1F1F1F"/>
                </a:solidFill>
                <a:effectLst/>
                <a:ea typeface="Times New Roman" panose="02020603050405020304" pitchFamily="18" charset="0"/>
              </a:rPr>
              <a:t>To implement the Inmate Evaluation and Management System web application.</a:t>
            </a:r>
          </a:p>
          <a:p>
            <a:endParaRPr lang="en-US" dirty="0"/>
          </a:p>
        </p:txBody>
      </p:sp>
    </p:spTree>
    <p:extLst>
      <p:ext uri="{BB962C8B-B14F-4D97-AF65-F5344CB8AC3E}">
        <p14:creationId xmlns:p14="http://schemas.microsoft.com/office/powerpoint/2010/main" val="376097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4900-3001-4C9F-38CD-16EBA9317F96}"/>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0680C367-C04C-BEB4-B34C-E6F2069B8322}"/>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What were the suitable methods to be used to collect and gather information about the existing systems?</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What would be the functions performed by the proposed system?</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What were the best tools and approach to be used in actualizing the system?</a:t>
            </a:r>
          </a:p>
          <a:p>
            <a:pPr marL="342900" marR="0" lvl="0" indent="-342900" algn="just">
              <a:lnSpc>
                <a:spcPct val="150000"/>
              </a:lnSpc>
              <a:spcBef>
                <a:spcPts val="0"/>
              </a:spcBef>
              <a:spcAft>
                <a:spcPts val="800"/>
              </a:spcAft>
              <a:buFont typeface="+mj-lt"/>
              <a:buAutoNum type="arabicPeriod"/>
            </a:pPr>
            <a:r>
              <a:rPr lang="en-US" sz="2400" dirty="0">
                <a:solidFill>
                  <a:srgbClr val="000000"/>
                </a:solidFill>
                <a:effectLst/>
                <a:ea typeface="Times New Roman" panose="02020603050405020304" pitchFamily="18" charset="0"/>
              </a:rPr>
              <a:t>What technology was the most suitable in implementing the system?</a:t>
            </a:r>
          </a:p>
          <a:p>
            <a:endParaRPr lang="en-US" dirty="0"/>
          </a:p>
        </p:txBody>
      </p:sp>
    </p:spTree>
    <p:extLst>
      <p:ext uri="{BB962C8B-B14F-4D97-AF65-F5344CB8AC3E}">
        <p14:creationId xmlns:p14="http://schemas.microsoft.com/office/powerpoint/2010/main" val="193990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0639-3223-2001-23CB-2A78FB3BD4D6}"/>
              </a:ext>
            </a:extLst>
          </p:cNvPr>
          <p:cNvSpPr>
            <a:spLocks noGrp="1"/>
          </p:cNvSpPr>
          <p:nvPr>
            <p:ph type="title"/>
          </p:nvPr>
        </p:nvSpPr>
        <p:spPr/>
        <p:txBody>
          <a:bodyPr/>
          <a:lstStyle/>
          <a:p>
            <a:pPr algn="ctr"/>
            <a:r>
              <a:rPr lang="en-US" dirty="0"/>
              <a:t>SCOPE OF THE PROJECT</a:t>
            </a:r>
          </a:p>
        </p:txBody>
      </p:sp>
      <p:sp>
        <p:nvSpPr>
          <p:cNvPr id="3" name="Content Placeholder 2">
            <a:extLst>
              <a:ext uri="{FF2B5EF4-FFF2-40B4-BE49-F238E27FC236}">
                <a16:creationId xmlns:a16="http://schemas.microsoft.com/office/drawing/2014/main" id="{612B06E5-DAAC-549C-0E87-AA8DF195829D}"/>
              </a:ext>
            </a:extLst>
          </p:cNvPr>
          <p:cNvSpPr>
            <a:spLocks noGrp="1"/>
          </p:cNvSpPr>
          <p:nvPr>
            <p:ph idx="1"/>
          </p:nvPr>
        </p:nvSpPr>
        <p:spPr/>
        <p:txBody>
          <a:bodyPr/>
          <a:lstStyle/>
          <a:p>
            <a:r>
              <a:rPr lang="en-US" sz="2400" dirty="0">
                <a:effectLst/>
                <a:ea typeface="Times New Roman" panose="02020603050405020304" pitchFamily="18" charset="0"/>
              </a:rPr>
              <a:t>The scope of this project was limited to the inmate’s registration details, discipline ratings and suggesting those qualified for early release. Due to the constraints of time and budget, it did not focus on other areas of a Prison.</a:t>
            </a:r>
          </a:p>
          <a:p>
            <a:endParaRPr lang="en-US" dirty="0"/>
          </a:p>
        </p:txBody>
      </p:sp>
    </p:spTree>
    <p:extLst>
      <p:ext uri="{BB962C8B-B14F-4D97-AF65-F5344CB8AC3E}">
        <p14:creationId xmlns:p14="http://schemas.microsoft.com/office/powerpoint/2010/main" val="412320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E8C0-38A6-2656-5450-EF78877F4E27}"/>
              </a:ext>
            </a:extLst>
          </p:cNvPr>
          <p:cNvSpPr>
            <a:spLocks noGrp="1"/>
          </p:cNvSpPr>
          <p:nvPr>
            <p:ph type="title"/>
          </p:nvPr>
        </p:nvSpPr>
        <p:spPr/>
        <p:txBody>
          <a:bodyPr/>
          <a:lstStyle/>
          <a:p>
            <a:pPr algn="ctr"/>
            <a:r>
              <a:rPr lang="en-US" dirty="0"/>
              <a:t>SIGNIFICANCE OF THE PROJECT</a:t>
            </a:r>
          </a:p>
        </p:txBody>
      </p:sp>
      <p:sp>
        <p:nvSpPr>
          <p:cNvPr id="3" name="Content Placeholder 2">
            <a:extLst>
              <a:ext uri="{FF2B5EF4-FFF2-40B4-BE49-F238E27FC236}">
                <a16:creationId xmlns:a16="http://schemas.microsoft.com/office/drawing/2014/main" id="{CA4CA67A-BF18-31E4-0FC0-5701EEB4FBC9}"/>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Reduced running costs. </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Kept of digital records that are tidier and require less physical space.</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Processed data faster.</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Increased confidence of the inmates.</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Led to reduced overcrowding in prisons.</a:t>
            </a:r>
          </a:p>
          <a:p>
            <a:pPr marL="342900" marR="0" lvl="0" indent="-342900" algn="just">
              <a:lnSpc>
                <a:spcPct val="150000"/>
              </a:lnSpc>
              <a:spcBef>
                <a:spcPts val="0"/>
              </a:spcBef>
              <a:spcAft>
                <a:spcPts val="0"/>
              </a:spcAft>
              <a:buFont typeface="+mj-lt"/>
              <a:buAutoNum type="arabicPeriod"/>
            </a:pPr>
            <a:r>
              <a:rPr lang="en-US" sz="2400" dirty="0">
                <a:solidFill>
                  <a:srgbClr val="000000"/>
                </a:solidFill>
                <a:effectLst/>
                <a:ea typeface="Times New Roman" panose="02020603050405020304" pitchFamily="18" charset="0"/>
              </a:rPr>
              <a:t>Increased self-health of the inmates and staff.</a:t>
            </a:r>
          </a:p>
          <a:p>
            <a:pPr marL="0" indent="0">
              <a:buNone/>
            </a:pPr>
            <a:r>
              <a:rPr lang="en-US" sz="2400" dirty="0">
                <a:solidFill>
                  <a:srgbClr val="000000"/>
                </a:solidFill>
                <a:effectLst/>
                <a:ea typeface="Times New Roman" panose="02020603050405020304" pitchFamily="18" charset="0"/>
              </a:rPr>
              <a:t>7.   Provided further data security.</a:t>
            </a:r>
            <a:endParaRPr lang="en-US" sz="2400" dirty="0"/>
          </a:p>
        </p:txBody>
      </p:sp>
    </p:spTree>
    <p:extLst>
      <p:ext uri="{BB962C8B-B14F-4D97-AF65-F5344CB8AC3E}">
        <p14:creationId xmlns:p14="http://schemas.microsoft.com/office/powerpoint/2010/main" val="346504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AB0E-8263-F9BD-60AF-18AA0A6E2433}"/>
              </a:ext>
            </a:extLst>
          </p:cNvPr>
          <p:cNvSpPr>
            <a:spLocks noGrp="1"/>
          </p:cNvSpPr>
          <p:nvPr>
            <p:ph type="title"/>
          </p:nvPr>
        </p:nvSpPr>
        <p:spPr/>
        <p:txBody>
          <a:bodyPr/>
          <a:lstStyle/>
          <a:p>
            <a:pPr algn="ctr"/>
            <a:r>
              <a:rPr lang="en-US" dirty="0"/>
              <a:t>SYSTEM DEVELOPMENT METHODOLOGY</a:t>
            </a:r>
          </a:p>
        </p:txBody>
      </p:sp>
      <p:sp>
        <p:nvSpPr>
          <p:cNvPr id="3" name="Content Placeholder 2">
            <a:extLst>
              <a:ext uri="{FF2B5EF4-FFF2-40B4-BE49-F238E27FC236}">
                <a16:creationId xmlns:a16="http://schemas.microsoft.com/office/drawing/2014/main" id="{82B74062-6242-16AE-D2D2-77223B3CCF41}"/>
              </a:ext>
            </a:extLst>
          </p:cNvPr>
          <p:cNvSpPr>
            <a:spLocks noGrp="1"/>
          </p:cNvSpPr>
          <p:nvPr>
            <p:ph idx="1"/>
          </p:nvPr>
        </p:nvSpPr>
        <p:spPr/>
        <p:txBody>
          <a:bodyPr/>
          <a:lstStyle/>
          <a:p>
            <a:pPr marL="0" marR="0" algn="just">
              <a:lnSpc>
                <a:spcPct val="150000"/>
              </a:lnSpc>
              <a:spcBef>
                <a:spcPts val="0"/>
              </a:spcBef>
              <a:spcAft>
                <a:spcPts val="800"/>
              </a:spcAft>
            </a:pPr>
            <a:r>
              <a:rPr lang="en-US" sz="2400" dirty="0">
                <a:effectLst/>
                <a:ea typeface="Times New Roman" panose="02020603050405020304" pitchFamily="18" charset="0"/>
              </a:rPr>
              <a:t>Agile method was the proposed approach as it provided a structure that fitted the changing needs of the Automated Inmate Evaluation and Management system. This project benefitted with agile approach due to its iterative nature that involves adjustment and improvement as users engage and project evolves.</a:t>
            </a:r>
          </a:p>
          <a:p>
            <a:endParaRPr lang="en-US" dirty="0"/>
          </a:p>
        </p:txBody>
      </p:sp>
    </p:spTree>
    <p:extLst>
      <p:ext uri="{BB962C8B-B14F-4D97-AF65-F5344CB8AC3E}">
        <p14:creationId xmlns:p14="http://schemas.microsoft.com/office/powerpoint/2010/main" val="68658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8EE4-9CF1-88D6-94CA-5BA61E6432DA}"/>
              </a:ext>
            </a:extLst>
          </p:cNvPr>
          <p:cNvSpPr>
            <a:spLocks noGrp="1"/>
          </p:cNvSpPr>
          <p:nvPr>
            <p:ph type="title"/>
          </p:nvPr>
        </p:nvSpPr>
        <p:spPr/>
        <p:txBody>
          <a:bodyPr/>
          <a:lstStyle/>
          <a:p>
            <a:pPr algn="ctr"/>
            <a:r>
              <a:rPr lang="en-US" dirty="0"/>
              <a:t>SOFTWARE RESOURCES USED</a:t>
            </a:r>
          </a:p>
        </p:txBody>
      </p:sp>
      <p:sp>
        <p:nvSpPr>
          <p:cNvPr id="3" name="Content Placeholder 2">
            <a:extLst>
              <a:ext uri="{FF2B5EF4-FFF2-40B4-BE49-F238E27FC236}">
                <a16:creationId xmlns:a16="http://schemas.microsoft.com/office/drawing/2014/main" id="{01797506-DA7C-D715-737E-EA78C01AF572}"/>
              </a:ext>
            </a:extLst>
          </p:cNvPr>
          <p:cNvSpPr>
            <a:spLocks noGrp="1"/>
          </p:cNvSpPr>
          <p:nvPr>
            <p:ph idx="1"/>
          </p:nvPr>
        </p:nvSpPr>
        <p:spPr/>
        <p:txBody>
          <a:bodyPr/>
          <a:lstStyle/>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Programming language: PHP</a:t>
            </a:r>
            <a:endParaRPr lang="en-US" sz="2400" dirty="0">
              <a:effectLst/>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Web framework: Laravel</a:t>
            </a:r>
            <a:endParaRPr lang="en-US" sz="2400" dirty="0">
              <a:effectLst/>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Databases: MySQL</a:t>
            </a:r>
            <a:endParaRPr lang="en-US" sz="2400" dirty="0">
              <a:effectLst/>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GitHub</a:t>
            </a:r>
            <a:endParaRPr lang="en-US" sz="2400" dirty="0">
              <a:effectLst/>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XAMMP Web Server</a:t>
            </a:r>
            <a:endParaRPr lang="en-US" sz="2400" dirty="0">
              <a:effectLst/>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ea typeface="Noto Sans Symbols"/>
                <a:cs typeface="Noto Sans Symbols"/>
              </a:rPr>
              <a:t>Visual Studio Code</a:t>
            </a:r>
            <a:endParaRPr lang="en-US" sz="2400" dirty="0">
              <a:effectLst/>
              <a:ea typeface="Noto Sans Symbols"/>
              <a:cs typeface="Noto Sans Symbols"/>
            </a:endParaRPr>
          </a:p>
          <a:p>
            <a:pPr marL="342900" marR="0" lvl="0" indent="-342900" algn="just">
              <a:lnSpc>
                <a:spcPct val="107000"/>
              </a:lnSpc>
              <a:spcBef>
                <a:spcPts val="0"/>
              </a:spcBef>
              <a:spcAft>
                <a:spcPts val="800"/>
              </a:spcAft>
              <a:buFont typeface="Arial" panose="020B0604020202020204" pitchFamily="34" charset="0"/>
              <a:buChar char="●"/>
            </a:pPr>
            <a:r>
              <a:rPr lang="en-US" sz="2400" dirty="0">
                <a:solidFill>
                  <a:srgbClr val="000000"/>
                </a:solidFill>
                <a:effectLst/>
                <a:ea typeface="Noto Sans Symbols"/>
                <a:cs typeface="Noto Sans Symbols"/>
              </a:rPr>
              <a:t>Node JS</a:t>
            </a:r>
            <a:endParaRPr lang="en-US" sz="2400" dirty="0">
              <a:effectLst/>
              <a:ea typeface="Noto Sans Symbols"/>
              <a:cs typeface="Noto Sans Symbols"/>
            </a:endParaRPr>
          </a:p>
          <a:p>
            <a:pPr marL="0" indent="0">
              <a:buNone/>
            </a:pPr>
            <a:endParaRPr lang="en-US" dirty="0"/>
          </a:p>
        </p:txBody>
      </p:sp>
    </p:spTree>
    <p:extLst>
      <p:ext uri="{BB962C8B-B14F-4D97-AF65-F5344CB8AC3E}">
        <p14:creationId xmlns:p14="http://schemas.microsoft.com/office/powerpoint/2010/main" val="329976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8E20-1F0E-6374-C5CF-510445E759AD}"/>
              </a:ext>
            </a:extLst>
          </p:cNvPr>
          <p:cNvSpPr>
            <a:spLocks noGrp="1"/>
          </p:cNvSpPr>
          <p:nvPr>
            <p:ph type="title"/>
          </p:nvPr>
        </p:nvSpPr>
        <p:spPr/>
        <p:txBody>
          <a:bodyPr/>
          <a:lstStyle/>
          <a:p>
            <a:pPr algn="ctr"/>
            <a:r>
              <a:rPr lang="en-US" dirty="0"/>
              <a:t>GANTT CHART</a:t>
            </a:r>
          </a:p>
        </p:txBody>
      </p:sp>
      <p:pic>
        <p:nvPicPr>
          <p:cNvPr id="4" name="image3.png">
            <a:extLst>
              <a:ext uri="{FF2B5EF4-FFF2-40B4-BE49-F238E27FC236}">
                <a16:creationId xmlns:a16="http://schemas.microsoft.com/office/drawing/2014/main" id="{EBA3F2DF-FD6D-F58B-82D5-9682F3B93776}"/>
              </a:ext>
            </a:extLst>
          </p:cNvPr>
          <p:cNvPicPr>
            <a:picLocks noGrp="1"/>
          </p:cNvPicPr>
          <p:nvPr>
            <p:ph idx="1"/>
          </p:nvPr>
        </p:nvPicPr>
        <p:blipFill>
          <a:blip r:embed="rId2"/>
          <a:srcRect/>
          <a:stretch>
            <a:fillRect/>
          </a:stretch>
        </p:blipFill>
        <p:spPr>
          <a:xfrm>
            <a:off x="1955409" y="2039815"/>
            <a:ext cx="8852499" cy="4271044"/>
          </a:xfrm>
          <a:prstGeom prst="rect">
            <a:avLst/>
          </a:prstGeom>
          <a:ln/>
        </p:spPr>
      </p:pic>
    </p:spTree>
    <p:extLst>
      <p:ext uri="{BB962C8B-B14F-4D97-AF65-F5344CB8AC3E}">
        <p14:creationId xmlns:p14="http://schemas.microsoft.com/office/powerpoint/2010/main" val="2377117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736</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Noto Sans Symbols</vt:lpstr>
      <vt:lpstr>Times New Roman</vt:lpstr>
      <vt:lpstr>Office Theme</vt:lpstr>
      <vt:lpstr>INMATE EVALUATION AND MANAEMENT SYSTEM(IEMS)</vt:lpstr>
      <vt:lpstr>IINTRODUCTION</vt:lpstr>
      <vt:lpstr>OBJECTIVES</vt:lpstr>
      <vt:lpstr>RESEARCH QUESTIONS</vt:lpstr>
      <vt:lpstr>SCOPE OF THE PROJECT</vt:lpstr>
      <vt:lpstr>SIGNIFICANCE OF THE PROJECT</vt:lpstr>
      <vt:lpstr>SYSTEM DEVELOPMENT METHODOLOGY</vt:lpstr>
      <vt:lpstr>SOFTWARE RESOURCES USED</vt:lpstr>
      <vt:lpstr>GANTT CHART</vt:lpstr>
      <vt:lpstr>DASHBOARD</vt:lpstr>
      <vt:lpstr>PRISONER RECORDS</vt:lpstr>
      <vt:lpstr>PRISONER EVALUATION</vt:lpstr>
      <vt:lpstr>FINAL REHABILITATION REPORT</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INMATE EVALUATION AND MANAEMENT SYSTEM</dc:title>
  <dc:creator>Caroh</dc:creator>
  <cp:lastModifiedBy>Caroh</cp:lastModifiedBy>
  <cp:revision>3</cp:revision>
  <dcterms:created xsi:type="dcterms:W3CDTF">2024-05-05T05:05:29Z</dcterms:created>
  <dcterms:modified xsi:type="dcterms:W3CDTF">2024-05-05T05:42:04Z</dcterms:modified>
</cp:coreProperties>
</file>