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64" r:id="rId4"/>
    <p:sldId id="266" r:id="rId5"/>
    <p:sldId id="267" r:id="rId6"/>
    <p:sldId id="274" r:id="rId7"/>
    <p:sldId id="268" r:id="rId8"/>
    <p:sldId id="269" r:id="rId9"/>
    <p:sldId id="287" r:id="rId10"/>
    <p:sldId id="288" r:id="rId11"/>
    <p:sldId id="289" r:id="rId12"/>
    <p:sldId id="275" r:id="rId13"/>
    <p:sldId id="259" r:id="rId14"/>
    <p:sldId id="271" r:id="rId15"/>
    <p:sldId id="257" r:id="rId16"/>
    <p:sldId id="262" r:id="rId17"/>
    <p:sldId id="260" r:id="rId18"/>
    <p:sldId id="263" r:id="rId19"/>
    <p:sldId id="270" r:id="rId20"/>
    <p:sldId id="272" r:id="rId21"/>
    <p:sldId id="276" r:id="rId22"/>
    <p:sldId id="283" r:id="rId23"/>
    <p:sldId id="280" r:id="rId24"/>
    <p:sldId id="281" r:id="rId25"/>
    <p:sldId id="286" r:id="rId26"/>
    <p:sldId id="284" r:id="rId27"/>
    <p:sldId id="285" r:id="rId28"/>
    <p:sldId id="277" r:id="rId29"/>
    <p:sldId id="273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45B74-B36F-4582-86FA-090DEF75140F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9ACF-EA9C-45BF-B1FB-CF1D35F3E2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69ACF-EA9C-45BF-B1FB-CF1D35F3E24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9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9ACF-EA9C-45BF-B1FB-CF1D35F3E24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47EA-87C3-463C-B4C6-595F18E570DE}" type="datetimeFigureOut">
              <a:rPr lang="fr-FR" smtClean="0"/>
              <a:pPr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618C-4465-416C-9D37-0FFD520A7B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modèle MVC</a:t>
            </a:r>
          </a:p>
          <a:p>
            <a:r>
              <a:rPr lang="fr-FR" dirty="0"/>
              <a:t>Le modèle MVVM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à coins arrondis 64">
            <a:extLst>
              <a:ext uri="{FF2B5EF4-FFF2-40B4-BE49-F238E27FC236}">
                <a16:creationId xmlns:a16="http://schemas.microsoft.com/office/drawing/2014/main" id="{B2509D3C-6020-4D55-8CC9-AA1BF1DBD788}"/>
              </a:ext>
            </a:extLst>
          </p:cNvPr>
          <p:cNvSpPr/>
          <p:nvPr/>
        </p:nvSpPr>
        <p:spPr>
          <a:xfrm>
            <a:off x="1306900" y="2794050"/>
            <a:ext cx="2323678" cy="25791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538270-BF52-4122-85C9-4AA0BE5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: la 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B9020-D900-47F1-9B33-447CDADC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640"/>
            <a:ext cx="8229600" cy="1347656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Permet de remettre un objet « propre » à l’ORM lorsque les données permettant de construire les objets de la DAO sont dispersées et/ou hétérogènes.</a:t>
            </a:r>
          </a:p>
          <a:p>
            <a:endParaRPr lang="fr-FR" dirty="0"/>
          </a:p>
        </p:txBody>
      </p:sp>
      <p:sp>
        <p:nvSpPr>
          <p:cNvPr id="4" name="Rectangle à coins arrondis 17">
            <a:extLst>
              <a:ext uri="{FF2B5EF4-FFF2-40B4-BE49-F238E27FC236}">
                <a16:creationId xmlns:a16="http://schemas.microsoft.com/office/drawing/2014/main" id="{84364A5A-D455-41F5-881D-5CB374B07189}"/>
              </a:ext>
            </a:extLst>
          </p:cNvPr>
          <p:cNvSpPr/>
          <p:nvPr/>
        </p:nvSpPr>
        <p:spPr>
          <a:xfrm>
            <a:off x="4283968" y="2850882"/>
            <a:ext cx="3111560" cy="238689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80925-7439-423C-A1CD-992D1EC7E812}"/>
              </a:ext>
            </a:extLst>
          </p:cNvPr>
          <p:cNvSpPr/>
          <p:nvPr/>
        </p:nvSpPr>
        <p:spPr>
          <a:xfrm>
            <a:off x="2547235" y="297580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  <a:p>
            <a:pPr algn="ctr"/>
            <a:r>
              <a:rPr lang="fr-FR" dirty="0"/>
              <a:t>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DBF0A-4AA9-49C7-855F-3256029E41FA}"/>
              </a:ext>
            </a:extLst>
          </p:cNvPr>
          <p:cNvSpPr/>
          <p:nvPr/>
        </p:nvSpPr>
        <p:spPr>
          <a:xfrm>
            <a:off x="4527421" y="3994266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C2a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35DC2-DA7D-48AD-BF60-7D7E66A30007}"/>
              </a:ext>
            </a:extLst>
          </p:cNvPr>
          <p:cNvSpPr/>
          <p:nvPr/>
        </p:nvSpPr>
        <p:spPr>
          <a:xfrm>
            <a:off x="6233026" y="3994266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MySQL</a:t>
            </a:r>
          </a:p>
          <a:p>
            <a:pPr algn="ctr"/>
            <a:r>
              <a:rPr lang="fr-FR" dirty="0"/>
              <a:t>compta</a:t>
            </a:r>
          </a:p>
        </p:txBody>
      </p:sp>
      <p:sp>
        <p:nvSpPr>
          <p:cNvPr id="15" name="Double flèche horizontale 15">
            <a:extLst>
              <a:ext uri="{FF2B5EF4-FFF2-40B4-BE49-F238E27FC236}">
                <a16:creationId xmlns:a16="http://schemas.microsoft.com/office/drawing/2014/main" id="{CEF7741E-488F-4C51-BF9A-266064494D1F}"/>
              </a:ext>
            </a:extLst>
          </p:cNvPr>
          <p:cNvSpPr/>
          <p:nvPr/>
        </p:nvSpPr>
        <p:spPr>
          <a:xfrm>
            <a:off x="5380224" y="4185232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17">
            <a:extLst>
              <a:ext uri="{FF2B5EF4-FFF2-40B4-BE49-F238E27FC236}">
                <a16:creationId xmlns:a16="http://schemas.microsoft.com/office/drawing/2014/main" id="{B257CACF-761B-4F14-85C6-28F2A7F66781}"/>
              </a:ext>
            </a:extLst>
          </p:cNvPr>
          <p:cNvSpPr/>
          <p:nvPr/>
        </p:nvSpPr>
        <p:spPr>
          <a:xfrm>
            <a:off x="4319283" y="5278559"/>
            <a:ext cx="1426870" cy="13192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333A5-6210-4025-B898-05B409F4CF03}"/>
              </a:ext>
            </a:extLst>
          </p:cNvPr>
          <p:cNvSpPr/>
          <p:nvPr/>
        </p:nvSpPr>
        <p:spPr>
          <a:xfrm>
            <a:off x="4564291" y="5596368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C2b</a:t>
            </a:r>
          </a:p>
        </p:txBody>
      </p:sp>
      <p:sp>
        <p:nvSpPr>
          <p:cNvPr id="30" name="Rectangle à coins arrondis 17">
            <a:extLst>
              <a:ext uri="{FF2B5EF4-FFF2-40B4-BE49-F238E27FC236}">
                <a16:creationId xmlns:a16="http://schemas.microsoft.com/office/drawing/2014/main" id="{BF3D9C81-473E-42B3-9E82-00B18CD16B66}"/>
              </a:ext>
            </a:extLst>
          </p:cNvPr>
          <p:cNvSpPr/>
          <p:nvPr/>
        </p:nvSpPr>
        <p:spPr>
          <a:xfrm>
            <a:off x="6026757" y="5274519"/>
            <a:ext cx="2239675" cy="13192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F796A-39EE-41E9-B2C3-67ECEB3850A4}"/>
              </a:ext>
            </a:extLst>
          </p:cNvPr>
          <p:cNvSpPr/>
          <p:nvPr/>
        </p:nvSpPr>
        <p:spPr>
          <a:xfrm>
            <a:off x="6233026" y="5594850"/>
            <a:ext cx="1854075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Microsoft Server</a:t>
            </a:r>
          </a:p>
          <a:p>
            <a:pPr algn="ctr"/>
            <a:r>
              <a:rPr lang="fr-FR" dirty="0"/>
              <a:t>marketing</a:t>
            </a:r>
          </a:p>
        </p:txBody>
      </p:sp>
      <p:sp>
        <p:nvSpPr>
          <p:cNvPr id="29" name="Double flèche horizontale 15">
            <a:extLst>
              <a:ext uri="{FF2B5EF4-FFF2-40B4-BE49-F238E27FC236}">
                <a16:creationId xmlns:a16="http://schemas.microsoft.com/office/drawing/2014/main" id="{12B33C3B-05F4-43DF-9376-FBE1EE191411}"/>
              </a:ext>
            </a:extLst>
          </p:cNvPr>
          <p:cNvSpPr/>
          <p:nvPr/>
        </p:nvSpPr>
        <p:spPr>
          <a:xfrm>
            <a:off x="5380224" y="5787030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2BBF7A0-5B7F-44EE-8937-FC13E37D5F69}"/>
              </a:ext>
            </a:extLst>
          </p:cNvPr>
          <p:cNvSpPr txBox="1"/>
          <p:nvPr/>
        </p:nvSpPr>
        <p:spPr>
          <a:xfrm>
            <a:off x="5243351" y="484359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41B4D3C-A46A-4781-9381-D40C65ADEF3B}"/>
              </a:ext>
            </a:extLst>
          </p:cNvPr>
          <p:cNvSpPr txBox="1"/>
          <p:nvPr/>
        </p:nvSpPr>
        <p:spPr>
          <a:xfrm>
            <a:off x="4433552" y="525160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B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FEC1C5-D641-4C57-A67D-12137FF897A2}"/>
              </a:ext>
            </a:extLst>
          </p:cNvPr>
          <p:cNvSpPr txBox="1"/>
          <p:nvPr/>
        </p:nvSpPr>
        <p:spPr>
          <a:xfrm>
            <a:off x="6551844" y="522703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09ED97-1605-47D9-8910-8F367BD12921}"/>
              </a:ext>
            </a:extLst>
          </p:cNvPr>
          <p:cNvSpPr/>
          <p:nvPr/>
        </p:nvSpPr>
        <p:spPr>
          <a:xfrm>
            <a:off x="1444420" y="297580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 C1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8114C-C3A4-4AB5-83D9-1CF9643EEEBB}"/>
              </a:ext>
            </a:extLst>
          </p:cNvPr>
          <p:cNvSpPr/>
          <p:nvPr/>
        </p:nvSpPr>
        <p:spPr>
          <a:xfrm>
            <a:off x="4527421" y="2976631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C1</a:t>
            </a:r>
          </a:p>
        </p:txBody>
      </p:sp>
      <p:sp>
        <p:nvSpPr>
          <p:cNvPr id="38" name="Double flèche horizontale 15">
            <a:extLst>
              <a:ext uri="{FF2B5EF4-FFF2-40B4-BE49-F238E27FC236}">
                <a16:creationId xmlns:a16="http://schemas.microsoft.com/office/drawing/2014/main" id="{C4D433AA-E57E-49EF-BBD9-89A820CC0CA6}"/>
              </a:ext>
            </a:extLst>
          </p:cNvPr>
          <p:cNvSpPr/>
          <p:nvPr/>
        </p:nvSpPr>
        <p:spPr>
          <a:xfrm rot="2162819">
            <a:off x="5187020" y="3497443"/>
            <a:ext cx="1268157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C4EBBA-F5CB-4874-8DA9-90C6AAAA11F6}"/>
              </a:ext>
            </a:extLst>
          </p:cNvPr>
          <p:cNvSpPr/>
          <p:nvPr/>
        </p:nvSpPr>
        <p:spPr>
          <a:xfrm>
            <a:off x="2547235" y="403387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  <a:p>
            <a:pPr algn="ctr"/>
            <a:r>
              <a:rPr lang="fr-FR" dirty="0"/>
              <a:t>C2</a:t>
            </a:r>
          </a:p>
        </p:txBody>
      </p:sp>
      <p:sp>
        <p:nvSpPr>
          <p:cNvPr id="11" name="Double flèche horizontale 23">
            <a:extLst>
              <a:ext uri="{FF2B5EF4-FFF2-40B4-BE49-F238E27FC236}">
                <a16:creationId xmlns:a16="http://schemas.microsoft.com/office/drawing/2014/main" id="{394FDBB2-BA6A-41F7-9141-B90D935B46AD}"/>
              </a:ext>
            </a:extLst>
          </p:cNvPr>
          <p:cNvSpPr/>
          <p:nvPr/>
        </p:nvSpPr>
        <p:spPr>
          <a:xfrm>
            <a:off x="3390434" y="4062125"/>
            <a:ext cx="1297797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Double flèche horizontale 23">
            <a:extLst>
              <a:ext uri="{FF2B5EF4-FFF2-40B4-BE49-F238E27FC236}">
                <a16:creationId xmlns:a16="http://schemas.microsoft.com/office/drawing/2014/main" id="{A4870ED6-8F79-4BE8-9E02-60CF0D6DF79E}"/>
              </a:ext>
            </a:extLst>
          </p:cNvPr>
          <p:cNvSpPr/>
          <p:nvPr/>
        </p:nvSpPr>
        <p:spPr>
          <a:xfrm>
            <a:off x="3371485" y="3037149"/>
            <a:ext cx="1335697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A9E16F-212D-4D82-8571-F832294E9ED7}"/>
              </a:ext>
            </a:extLst>
          </p:cNvPr>
          <p:cNvSpPr/>
          <p:nvPr/>
        </p:nvSpPr>
        <p:spPr>
          <a:xfrm>
            <a:off x="1444420" y="404265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  <a:p>
            <a:pPr algn="ctr"/>
            <a:r>
              <a:rPr lang="fr-FR" dirty="0"/>
              <a:t>C2</a:t>
            </a:r>
          </a:p>
        </p:txBody>
      </p:sp>
      <p:sp>
        <p:nvSpPr>
          <p:cNvPr id="26" name="Double flèche horizontale 23">
            <a:extLst>
              <a:ext uri="{FF2B5EF4-FFF2-40B4-BE49-F238E27FC236}">
                <a16:creationId xmlns:a16="http://schemas.microsoft.com/office/drawing/2014/main" id="{373D3D03-DCDF-429C-8CF7-D60B33977962}"/>
              </a:ext>
            </a:extLst>
          </p:cNvPr>
          <p:cNvSpPr/>
          <p:nvPr/>
        </p:nvSpPr>
        <p:spPr>
          <a:xfrm rot="2647107">
            <a:off x="3049112" y="5235844"/>
            <a:ext cx="1943821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Double flèche horizontale 27">
            <a:extLst>
              <a:ext uri="{FF2B5EF4-FFF2-40B4-BE49-F238E27FC236}">
                <a16:creationId xmlns:a16="http://schemas.microsoft.com/office/drawing/2014/main" id="{2073E76A-6D72-4EB5-952B-C4062F40D94B}"/>
              </a:ext>
            </a:extLst>
          </p:cNvPr>
          <p:cNvSpPr/>
          <p:nvPr/>
        </p:nvSpPr>
        <p:spPr>
          <a:xfrm rot="5400000">
            <a:off x="1266181" y="3708747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Double flèche horizontale 27">
            <a:extLst>
              <a:ext uri="{FF2B5EF4-FFF2-40B4-BE49-F238E27FC236}">
                <a16:creationId xmlns:a16="http://schemas.microsoft.com/office/drawing/2014/main" id="{A07A0FF3-4BA5-431A-8CD5-636311C2EF57}"/>
              </a:ext>
            </a:extLst>
          </p:cNvPr>
          <p:cNvSpPr/>
          <p:nvPr/>
        </p:nvSpPr>
        <p:spPr>
          <a:xfrm rot="10800000">
            <a:off x="2092988" y="3386270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Double flèche horizontale 27">
            <a:extLst>
              <a:ext uri="{FF2B5EF4-FFF2-40B4-BE49-F238E27FC236}">
                <a16:creationId xmlns:a16="http://schemas.microsoft.com/office/drawing/2014/main" id="{2963208D-6EB6-428A-9A07-9310CD378681}"/>
              </a:ext>
            </a:extLst>
          </p:cNvPr>
          <p:cNvSpPr/>
          <p:nvPr/>
        </p:nvSpPr>
        <p:spPr>
          <a:xfrm rot="10800000">
            <a:off x="2092987" y="4450529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D7E51D6-F53D-4B9F-80A5-796D2B296674}"/>
              </a:ext>
            </a:extLst>
          </p:cNvPr>
          <p:cNvSpPr txBox="1"/>
          <p:nvPr/>
        </p:nvSpPr>
        <p:spPr>
          <a:xfrm>
            <a:off x="1874666" y="497870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D</a:t>
            </a:r>
          </a:p>
        </p:txBody>
      </p:sp>
    </p:spTree>
    <p:extLst>
      <p:ext uri="{BB962C8B-B14F-4D97-AF65-F5344CB8AC3E}">
        <p14:creationId xmlns:p14="http://schemas.microsoft.com/office/powerpoint/2010/main" val="34319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868F0-0245-4871-A322-1C117039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: l’ORM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79166-10A0-493B-BC6E-998451C7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23" y="1576743"/>
            <a:ext cx="8229600" cy="674600"/>
          </a:xfrm>
        </p:spPr>
        <p:txBody>
          <a:bodyPr>
            <a:noAutofit/>
          </a:bodyPr>
          <a:lstStyle/>
          <a:p>
            <a:r>
              <a:rPr lang="fr-FR" sz="2400" dirty="0"/>
              <a:t>L’ORM récupère les données de la DAO à qui il correspond (la même entité)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0E6FB7-A022-469F-9472-13185F635B25}"/>
              </a:ext>
            </a:extLst>
          </p:cNvPr>
          <p:cNvSpPr/>
          <p:nvPr/>
        </p:nvSpPr>
        <p:spPr>
          <a:xfrm>
            <a:off x="8027340" y="4012086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C2a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41A939-3725-4B07-818B-D5CFB1DB29EC}"/>
              </a:ext>
            </a:extLst>
          </p:cNvPr>
          <p:cNvSpPr/>
          <p:nvPr/>
        </p:nvSpPr>
        <p:spPr>
          <a:xfrm>
            <a:off x="8021332" y="5674487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C2b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FD717B-07BF-4A5F-872D-DF5BEF2ACCDA}"/>
              </a:ext>
            </a:extLst>
          </p:cNvPr>
          <p:cNvSpPr/>
          <p:nvPr/>
        </p:nvSpPr>
        <p:spPr>
          <a:xfrm>
            <a:off x="8027340" y="2994451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C1</a:t>
            </a:r>
          </a:p>
        </p:txBody>
      </p:sp>
      <p:sp>
        <p:nvSpPr>
          <p:cNvPr id="4" name="Rectangle à coins arrondis 64">
            <a:extLst>
              <a:ext uri="{FF2B5EF4-FFF2-40B4-BE49-F238E27FC236}">
                <a16:creationId xmlns:a16="http://schemas.microsoft.com/office/drawing/2014/main" id="{C3292856-EE10-46CF-A4CF-FC6621228843}"/>
              </a:ext>
            </a:extLst>
          </p:cNvPr>
          <p:cNvSpPr/>
          <p:nvPr/>
        </p:nvSpPr>
        <p:spPr>
          <a:xfrm>
            <a:off x="4673658" y="2856937"/>
            <a:ext cx="2323678" cy="25791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F0A04-FFBE-4D18-B523-0CA55E65FE04}"/>
              </a:ext>
            </a:extLst>
          </p:cNvPr>
          <p:cNvSpPr/>
          <p:nvPr/>
        </p:nvSpPr>
        <p:spPr>
          <a:xfrm>
            <a:off x="5913993" y="3038689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  <a:p>
            <a:pPr algn="ctr"/>
            <a:r>
              <a:rPr lang="fr-FR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0A0BE-D049-496D-A99E-3C7C942268A2}"/>
              </a:ext>
            </a:extLst>
          </p:cNvPr>
          <p:cNvSpPr/>
          <p:nvPr/>
        </p:nvSpPr>
        <p:spPr>
          <a:xfrm>
            <a:off x="4811178" y="3038689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 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4F06EA-920C-4CFD-9881-D759422833CE}"/>
              </a:ext>
            </a:extLst>
          </p:cNvPr>
          <p:cNvSpPr/>
          <p:nvPr/>
        </p:nvSpPr>
        <p:spPr>
          <a:xfrm>
            <a:off x="5913993" y="4096759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  <a:p>
            <a:pPr algn="ctr"/>
            <a:r>
              <a:rPr lang="fr-FR" dirty="0"/>
              <a:t>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70A19-660F-4292-96C9-0EBA51F91507}"/>
              </a:ext>
            </a:extLst>
          </p:cNvPr>
          <p:cNvSpPr/>
          <p:nvPr/>
        </p:nvSpPr>
        <p:spPr>
          <a:xfrm>
            <a:off x="4811178" y="4105539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  <a:p>
            <a:pPr algn="ctr"/>
            <a:r>
              <a:rPr lang="fr-FR" dirty="0"/>
              <a:t>C2</a:t>
            </a:r>
          </a:p>
        </p:txBody>
      </p:sp>
      <p:sp>
        <p:nvSpPr>
          <p:cNvPr id="9" name="Double flèche horizontale 27">
            <a:extLst>
              <a:ext uri="{FF2B5EF4-FFF2-40B4-BE49-F238E27FC236}">
                <a16:creationId xmlns:a16="http://schemas.microsoft.com/office/drawing/2014/main" id="{8CF0F4F6-60F6-41EE-8963-4CE66B7CB821}"/>
              </a:ext>
            </a:extLst>
          </p:cNvPr>
          <p:cNvSpPr/>
          <p:nvPr/>
        </p:nvSpPr>
        <p:spPr>
          <a:xfrm rot="5400000">
            <a:off x="4771565" y="3756820"/>
            <a:ext cx="633704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Double flèche horizontale 27">
            <a:extLst>
              <a:ext uri="{FF2B5EF4-FFF2-40B4-BE49-F238E27FC236}">
                <a16:creationId xmlns:a16="http://schemas.microsoft.com/office/drawing/2014/main" id="{326C305C-986D-49AC-97E0-8CD8E431D290}"/>
              </a:ext>
            </a:extLst>
          </p:cNvPr>
          <p:cNvSpPr/>
          <p:nvPr/>
        </p:nvSpPr>
        <p:spPr>
          <a:xfrm rot="10800000">
            <a:off x="5459746" y="3449157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Double flèche horizontale 27">
            <a:extLst>
              <a:ext uri="{FF2B5EF4-FFF2-40B4-BE49-F238E27FC236}">
                <a16:creationId xmlns:a16="http://schemas.microsoft.com/office/drawing/2014/main" id="{A94309EE-E737-445E-A018-50FEFC0BB9CF}"/>
              </a:ext>
            </a:extLst>
          </p:cNvPr>
          <p:cNvSpPr/>
          <p:nvPr/>
        </p:nvSpPr>
        <p:spPr>
          <a:xfrm rot="10800000">
            <a:off x="5459745" y="4513416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F5F82BA-E76B-47CE-8F45-ADC2661A9717}"/>
              </a:ext>
            </a:extLst>
          </p:cNvPr>
          <p:cNvSpPr txBox="1"/>
          <p:nvPr/>
        </p:nvSpPr>
        <p:spPr>
          <a:xfrm>
            <a:off x="5241424" y="504158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D</a:t>
            </a:r>
          </a:p>
        </p:txBody>
      </p:sp>
      <p:sp>
        <p:nvSpPr>
          <p:cNvPr id="15" name="Double flèche horizontale 23">
            <a:extLst>
              <a:ext uri="{FF2B5EF4-FFF2-40B4-BE49-F238E27FC236}">
                <a16:creationId xmlns:a16="http://schemas.microsoft.com/office/drawing/2014/main" id="{F4C2BEEB-BFF1-4D92-9B5A-35FFD05D501E}"/>
              </a:ext>
            </a:extLst>
          </p:cNvPr>
          <p:cNvSpPr/>
          <p:nvPr/>
        </p:nvSpPr>
        <p:spPr>
          <a:xfrm>
            <a:off x="6804460" y="4219668"/>
            <a:ext cx="1297797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6" name="Double flèche horizontale 23">
            <a:extLst>
              <a:ext uri="{FF2B5EF4-FFF2-40B4-BE49-F238E27FC236}">
                <a16:creationId xmlns:a16="http://schemas.microsoft.com/office/drawing/2014/main" id="{43FF6526-4E2F-4F5E-87CE-F2A63C3FD9E2}"/>
              </a:ext>
            </a:extLst>
          </p:cNvPr>
          <p:cNvSpPr/>
          <p:nvPr/>
        </p:nvSpPr>
        <p:spPr>
          <a:xfrm>
            <a:off x="6785511" y="3194692"/>
            <a:ext cx="1335697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7" name="Double flèche horizontale 23">
            <a:extLst>
              <a:ext uri="{FF2B5EF4-FFF2-40B4-BE49-F238E27FC236}">
                <a16:creationId xmlns:a16="http://schemas.microsoft.com/office/drawing/2014/main" id="{0108B2A6-42A0-475B-A3E2-88053C21A332}"/>
              </a:ext>
            </a:extLst>
          </p:cNvPr>
          <p:cNvSpPr/>
          <p:nvPr/>
        </p:nvSpPr>
        <p:spPr>
          <a:xfrm rot="2647107">
            <a:off x="6531763" y="5307681"/>
            <a:ext cx="1844576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3973FD-E890-4AFD-A89D-5499B7A2E6C7}"/>
              </a:ext>
            </a:extLst>
          </p:cNvPr>
          <p:cNvSpPr/>
          <p:nvPr/>
        </p:nvSpPr>
        <p:spPr>
          <a:xfrm>
            <a:off x="3096032" y="3026369"/>
            <a:ext cx="914400" cy="9267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Classemétier</a:t>
            </a:r>
            <a:endParaRPr lang="fr-FR" dirty="0"/>
          </a:p>
          <a:p>
            <a:pPr algn="ctr"/>
            <a:r>
              <a:rPr lang="fr-FR" dirty="0"/>
              <a:t>C1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6C265-E1F6-49EE-A257-7307B379CD9C}"/>
              </a:ext>
            </a:extLst>
          </p:cNvPr>
          <p:cNvSpPr/>
          <p:nvPr/>
        </p:nvSpPr>
        <p:spPr>
          <a:xfrm>
            <a:off x="3096032" y="4106548"/>
            <a:ext cx="914400" cy="9056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Classemétier</a:t>
            </a:r>
            <a:endParaRPr lang="fr-FR" dirty="0"/>
          </a:p>
          <a:p>
            <a:pPr algn="ctr"/>
            <a:r>
              <a:rPr lang="fr-FR" dirty="0"/>
              <a:t>C2</a:t>
            </a:r>
          </a:p>
        </p:txBody>
      </p:sp>
      <p:sp>
        <p:nvSpPr>
          <p:cNvPr id="21" name="Double flèche horizontale 26">
            <a:extLst>
              <a:ext uri="{FF2B5EF4-FFF2-40B4-BE49-F238E27FC236}">
                <a16:creationId xmlns:a16="http://schemas.microsoft.com/office/drawing/2014/main" id="{45FADDDE-A144-401D-A02B-5628787F25FD}"/>
              </a:ext>
            </a:extLst>
          </p:cNvPr>
          <p:cNvSpPr/>
          <p:nvPr/>
        </p:nvSpPr>
        <p:spPr>
          <a:xfrm>
            <a:off x="3918771" y="4301931"/>
            <a:ext cx="970910" cy="5040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Double flèche horizontale 26">
            <a:extLst>
              <a:ext uri="{FF2B5EF4-FFF2-40B4-BE49-F238E27FC236}">
                <a16:creationId xmlns:a16="http://schemas.microsoft.com/office/drawing/2014/main" id="{9DED380E-BA97-49CC-9175-61A1399939E3}"/>
              </a:ext>
            </a:extLst>
          </p:cNvPr>
          <p:cNvSpPr/>
          <p:nvPr/>
        </p:nvSpPr>
        <p:spPr>
          <a:xfrm>
            <a:off x="3918771" y="3246065"/>
            <a:ext cx="982320" cy="5040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FD67D4-8078-4F43-9950-A47A24981C34}"/>
              </a:ext>
            </a:extLst>
          </p:cNvPr>
          <p:cNvSpPr txBox="1"/>
          <p:nvPr/>
        </p:nvSpPr>
        <p:spPr>
          <a:xfrm>
            <a:off x="455523" y="2251258"/>
            <a:ext cx="2495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Si la classe fait référence à un objet d’une autre classe (une association en UML), l’ORM demande à l’ORM correspondant (mais surtout pas à la DAO de la classe cible).</a:t>
            </a:r>
          </a:p>
        </p:txBody>
      </p:sp>
    </p:spTree>
    <p:extLst>
      <p:ext uri="{BB962C8B-B14F-4D97-AF65-F5344CB8AC3E}">
        <p14:creationId xmlns:p14="http://schemas.microsoft.com/office/powerpoint/2010/main" val="146833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blog avec </a:t>
            </a:r>
            <a:r>
              <a:rPr lang="fr-FR" dirty="0" err="1"/>
              <a:t>posts</a:t>
            </a:r>
            <a:r>
              <a:rPr lang="fr-FR" dirty="0"/>
              <a:t> et commentaires</a:t>
            </a:r>
          </a:p>
          <a:p>
            <a:r>
              <a:rPr lang="fr-FR" dirty="0"/>
              <a:t>Architecture 3-tiers pour le web</a:t>
            </a:r>
          </a:p>
          <a:p>
            <a:pPr lvl="1"/>
            <a:r>
              <a:rPr lang="fr-FR" dirty="0"/>
              <a:t>Poste client</a:t>
            </a:r>
          </a:p>
          <a:p>
            <a:pPr lvl="1"/>
            <a:r>
              <a:rPr lang="fr-FR" dirty="0"/>
              <a:t>Serveur web</a:t>
            </a:r>
          </a:p>
          <a:p>
            <a:pPr lvl="1"/>
            <a:r>
              <a:rPr lang="fr-FR" dirty="0"/>
              <a:t>Serveur </a:t>
            </a:r>
            <a:r>
              <a:rPr lang="fr-FR" dirty="0" err="1"/>
              <a:t>MyQSL</a:t>
            </a:r>
            <a:endParaRPr lang="fr-FR" dirty="0"/>
          </a:p>
          <a:p>
            <a:r>
              <a:rPr lang="fr-FR" dirty="0"/>
              <a:t>Architecture 3-tiers pour Java (modulable)</a:t>
            </a:r>
          </a:p>
          <a:p>
            <a:pPr lvl="1"/>
            <a:r>
              <a:rPr lang="fr-FR" dirty="0"/>
              <a:t>Un serveur MySQL</a:t>
            </a:r>
          </a:p>
          <a:p>
            <a:pPr lvl="1"/>
            <a:r>
              <a:rPr lang="fr-FR" dirty="0"/>
              <a:t>Un serveur d’objets (JVM + RMI)</a:t>
            </a:r>
          </a:p>
          <a:p>
            <a:pPr lvl="1"/>
            <a:r>
              <a:rPr lang="fr-FR" dirty="0"/>
              <a:t>Un client lourd (JVM + RMI)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le web</a:t>
            </a:r>
            <a:br>
              <a:rPr lang="fr-FR" dirty="0"/>
            </a:br>
            <a:r>
              <a:rPr lang="fr-FR" dirty="0"/>
              <a:t>Browser-http server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et particularités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 difficulté de créer un MVC pour </a:t>
            </a:r>
            <a:r>
              <a:rPr lang="fr-FR" dirty="0" err="1"/>
              <a:t>php</a:t>
            </a:r>
            <a:r>
              <a:rPr lang="fr-FR" dirty="0"/>
              <a:t> tient dans le fait qu’il y a un passage entre la vue HTML (totalement procédural) et le monde objet de </a:t>
            </a:r>
            <a:r>
              <a:rPr lang="fr-FR" dirty="0" err="1"/>
              <a:t>Php</a:t>
            </a:r>
            <a:r>
              <a:rPr lang="fr-FR" dirty="0"/>
              <a:t>.</a:t>
            </a:r>
          </a:p>
          <a:p>
            <a:r>
              <a:rPr lang="fr-FR" dirty="0"/>
              <a:t>Il faut donc ajouter un « adaptateur » </a:t>
            </a:r>
            <a:r>
              <a:rPr lang="fr-FR" dirty="0" err="1"/>
              <a:t>php</a:t>
            </a:r>
            <a:r>
              <a:rPr lang="fr-FR" dirty="0"/>
              <a:t> procédural pour passer du HTML au </a:t>
            </a:r>
            <a:r>
              <a:rPr lang="fr-FR" dirty="0" err="1"/>
              <a:t>Php</a:t>
            </a:r>
            <a:r>
              <a:rPr lang="fr-FR" dirty="0"/>
              <a:t> objet.</a:t>
            </a:r>
          </a:p>
          <a:p>
            <a:r>
              <a:rPr lang="fr-FR" dirty="0"/>
              <a:t>Traditionnellement, un contrôleur gère plusieurs évènements liés à une même vue. Mais on peut faire un contrôleur par évènement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3347864" y="0"/>
            <a:ext cx="24482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3491880" y="1052736"/>
            <a:ext cx="2160240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796136" y="0"/>
            <a:ext cx="18002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7596336" y="0"/>
            <a:ext cx="154766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1619672" y="0"/>
            <a:ext cx="1584176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7668344" y="1052736"/>
            <a:ext cx="1475656" cy="540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à coins arrondis 182"/>
          <p:cNvSpPr/>
          <p:nvPr/>
        </p:nvSpPr>
        <p:spPr>
          <a:xfrm>
            <a:off x="5868144" y="1052736"/>
            <a:ext cx="1656184" cy="540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1691680" y="1052736"/>
            <a:ext cx="1440160" cy="5472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à coins arrondis 180"/>
          <p:cNvSpPr/>
          <p:nvPr/>
        </p:nvSpPr>
        <p:spPr>
          <a:xfrm>
            <a:off x="179512" y="1052736"/>
            <a:ext cx="1224136" cy="5400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864096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/>
              <a:t>Vue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2" y="1556792"/>
            <a:ext cx="864096" cy="2088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/>
              <a:t>Click</a:t>
            </a:r>
          </a:p>
          <a:p>
            <a:pPr algn="ctr"/>
            <a:r>
              <a:rPr lang="fr-FR" dirty="0"/>
              <a:t>PHP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4149080"/>
            <a:ext cx="864096" cy="2088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/>
              <a:t>Click</a:t>
            </a:r>
          </a:p>
          <a:p>
            <a:pPr algn="ctr"/>
            <a:r>
              <a:rPr lang="fr-FR" dirty="0"/>
              <a:t>PHP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4797152"/>
            <a:ext cx="864096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3928" y="1556792"/>
            <a:ext cx="864096" cy="2088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Accueil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0192" y="1556792"/>
            <a:ext cx="864096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4149080"/>
            <a:ext cx="864096" cy="2088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Billet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0192" y="4149080"/>
            <a:ext cx="864096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cxnSp>
        <p:nvCxnSpPr>
          <p:cNvPr id="14" name="Forme 13"/>
          <p:cNvCxnSpPr>
            <a:stCxn id="4" idx="2"/>
            <a:endCxn id="5" idx="1"/>
          </p:cNvCxnSpPr>
          <p:nvPr/>
        </p:nvCxnSpPr>
        <p:spPr>
          <a:xfrm rot="16200000" flipH="1">
            <a:off x="1338790" y="1959986"/>
            <a:ext cx="129716" cy="11521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1680" y="404664"/>
            <a:ext cx="755576" cy="4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index</a:t>
            </a:r>
          </a:p>
        </p:txBody>
      </p:sp>
      <p:cxnSp>
        <p:nvCxnSpPr>
          <p:cNvPr id="18" name="Forme 17"/>
          <p:cNvCxnSpPr>
            <a:stCxn id="16" idx="3"/>
            <a:endCxn id="5" idx="0"/>
          </p:cNvCxnSpPr>
          <p:nvPr/>
        </p:nvCxnSpPr>
        <p:spPr>
          <a:xfrm flipH="1">
            <a:off x="2411760" y="606996"/>
            <a:ext cx="35496" cy="949796"/>
          </a:xfrm>
          <a:prstGeom prst="bentConnector4">
            <a:avLst>
              <a:gd name="adj1" fmla="val -644016"/>
              <a:gd name="adj2" fmla="val 6065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Forme 25"/>
          <p:cNvCxnSpPr>
            <a:stCxn id="29" idx="2"/>
            <a:endCxn id="28" idx="0"/>
          </p:cNvCxnSpPr>
          <p:nvPr/>
        </p:nvCxnSpPr>
        <p:spPr>
          <a:xfrm rot="16200000" flipH="1">
            <a:off x="4067933" y="3775829"/>
            <a:ext cx="1106542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067944" y="4365104"/>
            <a:ext cx="11785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afficherBillet</a:t>
            </a:r>
            <a:r>
              <a:rPr lang="fr-FR" sz="1100" dirty="0"/>
              <a:t>($id)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995936" y="2996952"/>
            <a:ext cx="11785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afficherBillet</a:t>
            </a:r>
            <a:r>
              <a:rPr lang="fr-FR" sz="1100" dirty="0"/>
              <a:t>($id)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067944" y="1772816"/>
            <a:ext cx="1119217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afficherAccueil</a:t>
            </a:r>
            <a:r>
              <a:rPr lang="fr-FR" sz="1100" dirty="0"/>
              <a:t>()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372200" y="1772816"/>
            <a:ext cx="712054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getBillets</a:t>
            </a:r>
            <a:endParaRPr lang="fr-FR" sz="1100" dirty="0"/>
          </a:p>
        </p:txBody>
      </p:sp>
      <p:cxnSp>
        <p:nvCxnSpPr>
          <p:cNvPr id="37" name="Forme 36"/>
          <p:cNvCxnSpPr>
            <a:stCxn id="30" idx="3"/>
            <a:endCxn id="42" idx="1"/>
          </p:cNvCxnSpPr>
          <p:nvPr/>
        </p:nvCxnSpPr>
        <p:spPr>
          <a:xfrm>
            <a:off x="5187161" y="1903621"/>
            <a:ext cx="1185039" cy="280831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372200" y="4581128"/>
            <a:ext cx="115127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getCommentaire</a:t>
            </a:r>
            <a:endParaRPr lang="fr-FR" sz="1100" dirty="0"/>
          </a:p>
        </p:txBody>
      </p:sp>
      <p:cxnSp>
        <p:nvCxnSpPr>
          <p:cNvPr id="46" name="Connecteur en angle 45"/>
          <p:cNvCxnSpPr>
            <a:endCxn id="4" idx="0"/>
          </p:cNvCxnSpPr>
          <p:nvPr/>
        </p:nvCxnSpPr>
        <p:spPr>
          <a:xfrm rot="10800000">
            <a:off x="827584" y="1556792"/>
            <a:ext cx="3672410" cy="216024"/>
          </a:xfrm>
          <a:prstGeom prst="bentConnector4">
            <a:avLst>
              <a:gd name="adj1" fmla="val 11"/>
              <a:gd name="adj2" fmla="val 20582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347864" y="1196752"/>
            <a:ext cx="88678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/>
              <a:t>Lance la vue</a:t>
            </a:r>
          </a:p>
        </p:txBody>
      </p:sp>
      <p:cxnSp>
        <p:nvCxnSpPr>
          <p:cNvPr id="49" name="Connecteur en angle 48"/>
          <p:cNvCxnSpPr>
            <a:stCxn id="28" idx="1"/>
            <a:endCxn id="8" idx="2"/>
          </p:cNvCxnSpPr>
          <p:nvPr/>
        </p:nvCxnSpPr>
        <p:spPr>
          <a:xfrm rot="10800000" flipV="1">
            <a:off x="755576" y="4495908"/>
            <a:ext cx="3312368" cy="1215643"/>
          </a:xfrm>
          <a:prstGeom prst="bentConnector4">
            <a:avLst>
              <a:gd name="adj1" fmla="val 14295"/>
              <a:gd name="adj2" fmla="val 15856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051720" y="6309320"/>
            <a:ext cx="88678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/>
              <a:t>Lance la vue</a:t>
            </a:r>
          </a:p>
        </p:txBody>
      </p:sp>
      <p:cxnSp>
        <p:nvCxnSpPr>
          <p:cNvPr id="52" name="Forme 51"/>
          <p:cNvCxnSpPr>
            <a:stCxn id="8" idx="0"/>
            <a:endCxn id="7" idx="1"/>
          </p:cNvCxnSpPr>
          <p:nvPr/>
        </p:nvCxnSpPr>
        <p:spPr>
          <a:xfrm rot="16200000" flipH="1">
            <a:off x="1169622" y="4383106"/>
            <a:ext cx="396044" cy="1224136"/>
          </a:xfrm>
          <a:prstGeom prst="bentConnector4">
            <a:avLst>
              <a:gd name="adj1" fmla="val -57721"/>
              <a:gd name="adj2" fmla="val 6764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5" idx="1"/>
            <a:endCxn id="5" idx="3"/>
          </p:cNvCxnSpPr>
          <p:nvPr/>
        </p:nvCxnSpPr>
        <p:spPr>
          <a:xfrm>
            <a:off x="1979712" y="26009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4067944" y="5517232"/>
            <a:ext cx="86409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commenter($auteur,</a:t>
            </a:r>
          </a:p>
          <a:p>
            <a:r>
              <a:rPr lang="fr-FR" sz="1100" dirty="0"/>
              <a:t>$</a:t>
            </a:r>
            <a:r>
              <a:rPr lang="fr-FR" sz="1100" dirty="0" err="1"/>
              <a:t>com</a:t>
            </a:r>
            <a:r>
              <a:rPr lang="fr-FR" sz="1100" dirty="0"/>
              <a:t>,</a:t>
            </a:r>
          </a:p>
          <a:p>
            <a:r>
              <a:rPr lang="fr-FR" sz="1100" dirty="0"/>
              <a:t>$</a:t>
            </a:r>
            <a:r>
              <a:rPr lang="fr-FR" sz="1100" dirty="0" err="1"/>
              <a:t>idBillet</a:t>
            </a:r>
            <a:r>
              <a:rPr lang="fr-FR" sz="1100" dirty="0"/>
              <a:t>)</a:t>
            </a:r>
          </a:p>
        </p:txBody>
      </p:sp>
      <p:cxnSp>
        <p:nvCxnSpPr>
          <p:cNvPr id="80" name="Forme 36"/>
          <p:cNvCxnSpPr>
            <a:stCxn id="79" idx="3"/>
            <a:endCxn id="135" idx="1"/>
          </p:cNvCxnSpPr>
          <p:nvPr/>
        </p:nvCxnSpPr>
        <p:spPr>
          <a:xfrm>
            <a:off x="4932040" y="5901953"/>
            <a:ext cx="1440160" cy="34116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7" idx="1"/>
            <a:endCxn id="7" idx="3"/>
          </p:cNvCxnSpPr>
          <p:nvPr/>
        </p:nvCxnSpPr>
        <p:spPr>
          <a:xfrm>
            <a:off x="1979712" y="51931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ngle 117"/>
          <p:cNvCxnSpPr>
            <a:stCxn id="5" idx="0"/>
          </p:cNvCxnSpPr>
          <p:nvPr/>
        </p:nvCxnSpPr>
        <p:spPr>
          <a:xfrm rot="16200000" flipH="1">
            <a:off x="2411760" y="1556792"/>
            <a:ext cx="432048" cy="432048"/>
          </a:xfrm>
          <a:prstGeom prst="bentConnector3">
            <a:avLst>
              <a:gd name="adj1" fmla="val 861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Cylindre 120"/>
          <p:cNvSpPr/>
          <p:nvPr/>
        </p:nvSpPr>
        <p:spPr>
          <a:xfrm>
            <a:off x="7740352" y="2708920"/>
            <a:ext cx="1152128" cy="230425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SGBD</a:t>
            </a:r>
          </a:p>
        </p:txBody>
      </p:sp>
      <p:sp>
        <p:nvSpPr>
          <p:cNvPr id="122" name="Double flèche horizontale 121"/>
          <p:cNvSpPr/>
          <p:nvPr/>
        </p:nvSpPr>
        <p:spPr>
          <a:xfrm>
            <a:off x="6804248" y="3140968"/>
            <a:ext cx="1296144" cy="57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Double flèche horizontale 122"/>
          <p:cNvSpPr/>
          <p:nvPr/>
        </p:nvSpPr>
        <p:spPr>
          <a:xfrm>
            <a:off x="6804248" y="4077072"/>
            <a:ext cx="1296144" cy="57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ZoneTexte 134"/>
          <p:cNvSpPr txBox="1"/>
          <p:nvPr/>
        </p:nvSpPr>
        <p:spPr>
          <a:xfrm>
            <a:off x="6372200" y="5805264"/>
            <a:ext cx="86914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/>
              <a:t>Commenter</a:t>
            </a:r>
          </a:p>
        </p:txBody>
      </p:sp>
      <p:cxnSp>
        <p:nvCxnSpPr>
          <p:cNvPr id="137" name="Connecteur en angle 136"/>
          <p:cNvCxnSpPr>
            <a:stCxn id="7" idx="3"/>
            <a:endCxn id="79" idx="1"/>
          </p:cNvCxnSpPr>
          <p:nvPr/>
        </p:nvCxnSpPr>
        <p:spPr>
          <a:xfrm>
            <a:off x="2843808" y="5193196"/>
            <a:ext cx="1224136" cy="7087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stCxn id="5" idx="3"/>
            <a:endCxn id="29" idx="1"/>
          </p:cNvCxnSpPr>
          <p:nvPr/>
        </p:nvCxnSpPr>
        <p:spPr>
          <a:xfrm>
            <a:off x="2843808" y="2600908"/>
            <a:ext cx="1152128" cy="526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endCxn id="30" idx="1"/>
          </p:cNvCxnSpPr>
          <p:nvPr/>
        </p:nvCxnSpPr>
        <p:spPr>
          <a:xfrm flipV="1">
            <a:off x="2843808" y="1903621"/>
            <a:ext cx="1224136" cy="13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30" idx="3"/>
            <a:endCxn id="35" idx="1"/>
          </p:cNvCxnSpPr>
          <p:nvPr/>
        </p:nvCxnSpPr>
        <p:spPr>
          <a:xfrm>
            <a:off x="5187161" y="1903621"/>
            <a:ext cx="1185039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/>
          <p:nvPr/>
        </p:nvCxnSpPr>
        <p:spPr>
          <a:xfrm rot="5400000" flipH="1" flipV="1">
            <a:off x="4605999" y="2530907"/>
            <a:ext cx="2304256" cy="1364139"/>
          </a:xfrm>
          <a:prstGeom prst="bentConnector3">
            <a:avLst>
              <a:gd name="adj1" fmla="val 19954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Forme 174"/>
          <p:cNvCxnSpPr>
            <a:endCxn id="30" idx="0"/>
          </p:cNvCxnSpPr>
          <p:nvPr/>
        </p:nvCxnSpPr>
        <p:spPr>
          <a:xfrm rot="16200000" flipV="1">
            <a:off x="2615444" y="3784925"/>
            <a:ext cx="4345162" cy="320943"/>
          </a:xfrm>
          <a:prstGeom prst="bentConnector5">
            <a:avLst>
              <a:gd name="adj1" fmla="val 91"/>
              <a:gd name="adj2" fmla="val -145591"/>
              <a:gd name="adj3" fmla="val 1097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327585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ZoneTexte 206"/>
          <p:cNvSpPr txBox="1"/>
          <p:nvPr/>
        </p:nvSpPr>
        <p:spPr>
          <a:xfrm>
            <a:off x="1691680" y="0"/>
            <a:ext cx="1472326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/>
              <a:t>PHP procédural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3347864" y="0"/>
            <a:ext cx="11083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PHP objet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27584" y="2636912"/>
            <a:ext cx="64807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id=?</a:t>
            </a:r>
          </a:p>
        </p:txBody>
      </p:sp>
      <p:sp>
        <p:nvSpPr>
          <p:cNvPr id="213" name="ZoneTexte 212"/>
          <p:cNvSpPr txBox="1"/>
          <p:nvPr/>
        </p:nvSpPr>
        <p:spPr>
          <a:xfrm>
            <a:off x="0" y="3933056"/>
            <a:ext cx="18722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/>
              <a:t>Submit</a:t>
            </a:r>
            <a:r>
              <a:rPr lang="fr-FR" sz="1200" dirty="0"/>
              <a:t> :</a:t>
            </a:r>
          </a:p>
          <a:p>
            <a:r>
              <a:rPr lang="fr-FR" sz="1200" dirty="0"/>
              <a:t>auteur=?, contenu=?, id=?</a:t>
            </a:r>
          </a:p>
        </p:txBody>
      </p:sp>
      <p:cxnSp>
        <p:nvCxnSpPr>
          <p:cNvPr id="53" name="Connecteur droit 52"/>
          <p:cNvCxnSpPr/>
          <p:nvPr/>
        </p:nvCxnSpPr>
        <p:spPr>
          <a:xfrm>
            <a:off x="1547664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0" y="0"/>
            <a:ext cx="1475656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HTML</a:t>
            </a:r>
          </a:p>
          <a:p>
            <a:pPr algn="ctr"/>
            <a:r>
              <a:rPr lang="fr-FR" dirty="0"/>
              <a:t>browser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796136" y="0"/>
            <a:ext cx="110838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PHP objet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596336" y="0"/>
            <a:ext cx="135421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Driver ODBC</a:t>
            </a:r>
          </a:p>
          <a:p>
            <a:r>
              <a:rPr lang="fr-FR" dirty="0"/>
              <a:t>+SGBD</a:t>
            </a:r>
          </a:p>
        </p:txBody>
      </p:sp>
      <p:sp>
        <p:nvSpPr>
          <p:cNvPr id="62" name="Ellipse 61"/>
          <p:cNvSpPr/>
          <p:nvPr/>
        </p:nvSpPr>
        <p:spPr>
          <a:xfrm>
            <a:off x="179512" y="6525344"/>
            <a:ext cx="1224136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browser</a:t>
            </a:r>
          </a:p>
        </p:txBody>
      </p:sp>
      <p:sp>
        <p:nvSpPr>
          <p:cNvPr id="63" name="Ellipse 62"/>
          <p:cNvSpPr/>
          <p:nvPr/>
        </p:nvSpPr>
        <p:spPr>
          <a:xfrm>
            <a:off x="1835696" y="6525344"/>
            <a:ext cx="5472608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Serveur web</a:t>
            </a:r>
          </a:p>
        </p:txBody>
      </p:sp>
      <p:sp>
        <p:nvSpPr>
          <p:cNvPr id="64" name="Ellipse 63"/>
          <p:cNvSpPr/>
          <p:nvPr/>
        </p:nvSpPr>
        <p:spPr>
          <a:xfrm>
            <a:off x="7740352" y="6525344"/>
            <a:ext cx="1403648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Serveur BD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L’exemple est un blog avec des articles. Rien de bien difficile mais qui demande une organisation. </a:t>
            </a:r>
          </a:p>
          <a:p>
            <a:r>
              <a:rPr lang="fr-FR" dirty="0"/>
              <a:t>Le code est disponible dans le dossier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exMVC</a:t>
            </a:r>
            <a:r>
              <a:rPr lang="fr-FR" dirty="0"/>
              <a:t>, lancer un serveur web, copiez le code (y compris le dossier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exMVC</a:t>
            </a:r>
            <a:r>
              <a:rPr lang="fr-FR" dirty="0"/>
              <a:t>) dans :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c:/Program/wamp/www/</a:t>
            </a:r>
          </a:p>
          <a:p>
            <a:r>
              <a:rPr lang="fr-FR" dirty="0"/>
              <a:t>Répondez aux questions suivantes :</a:t>
            </a:r>
          </a:p>
          <a:p>
            <a:pPr lvl="1"/>
            <a:r>
              <a:rPr lang="fr-FR" dirty="0"/>
              <a:t>A quel moment sont instanciés les objets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Contrôleur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Avoir un contrôleur PHP par contrôleur « objet » n’est pas obligatoire. </a:t>
            </a:r>
            <a:r>
              <a:rPr lang="fr-FR" dirty="0">
                <a:solidFill>
                  <a:srgbClr val="FF0000"/>
                </a:solidFill>
              </a:rPr>
              <a:t>On remplace souvent tous ces contrôleurs PHP par un seul « contrôleur principal PHP »</a:t>
            </a:r>
            <a:r>
              <a:rPr lang="fr-FR" dirty="0"/>
              <a:t> qui route les appels vers le bon contrôleur objet (par des appels de méthode).</a:t>
            </a:r>
          </a:p>
          <a:p>
            <a:r>
              <a:rPr lang="fr-FR" dirty="0"/>
              <a:t>Du coup, on est obligé de passer un paramètre de plus dans les _GET (</a:t>
            </a:r>
            <a:r>
              <a:rPr lang="fr-FR" dirty="0">
                <a:solidFill>
                  <a:srgbClr val="FF0000"/>
                </a:solidFill>
              </a:rPr>
              <a:t>action</a:t>
            </a:r>
            <a:r>
              <a:rPr lang="fr-FR" dirty="0"/>
              <a:t>), pour identifier quelle action sera traitée.</a:t>
            </a:r>
          </a:p>
          <a:p>
            <a:r>
              <a:rPr lang="fr-FR" dirty="0"/>
              <a:t>Ce n’était pas forcément le plus pédagogique, mais maintenant, vous pouvez le comprendre.</a:t>
            </a:r>
          </a:p>
          <a:p>
            <a:r>
              <a:rPr lang="fr-FR" dirty="0"/>
              <a:t>Ceci étant, </a:t>
            </a:r>
            <a:r>
              <a:rPr lang="fr-FR" dirty="0">
                <a:solidFill>
                  <a:srgbClr val="FF0000"/>
                </a:solidFill>
              </a:rPr>
              <a:t>c’est moins lisible</a:t>
            </a:r>
            <a:r>
              <a:rPr lang="fr-FR" dirty="0"/>
              <a:t>, si j’étais chef de projet, je prendrais la première méthode, plus claire.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652120" y="0"/>
            <a:ext cx="1872208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7668344" y="0"/>
            <a:ext cx="1475656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7789783" y="0"/>
            <a:ext cx="135421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Driver ODBC</a:t>
            </a:r>
          </a:p>
          <a:p>
            <a:r>
              <a:rPr lang="fr-FR" dirty="0"/>
              <a:t>+SGBD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147565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1619672" y="0"/>
            <a:ext cx="1656184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/>
          <p:nvPr/>
        </p:nvSpPr>
        <p:spPr>
          <a:xfrm>
            <a:off x="3275856" y="0"/>
            <a:ext cx="237626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4" name="Rectangle à coins arrondis 183"/>
          <p:cNvSpPr/>
          <p:nvPr/>
        </p:nvSpPr>
        <p:spPr>
          <a:xfrm>
            <a:off x="7740352" y="1052736"/>
            <a:ext cx="1403648" cy="53285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à coins arrondis 182"/>
          <p:cNvSpPr/>
          <p:nvPr/>
        </p:nvSpPr>
        <p:spPr>
          <a:xfrm>
            <a:off x="5724128" y="1052736"/>
            <a:ext cx="1656184" cy="53285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1691680" y="1052736"/>
            <a:ext cx="3888432" cy="53285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à coins arrondis 180"/>
          <p:cNvSpPr/>
          <p:nvPr/>
        </p:nvSpPr>
        <p:spPr>
          <a:xfrm>
            <a:off x="179512" y="1052736"/>
            <a:ext cx="1224136" cy="53285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864096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/>
              <a:t>Vue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1556792"/>
            <a:ext cx="864096" cy="45365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/>
              <a:t>Click</a:t>
            </a:r>
          </a:p>
          <a:p>
            <a:pPr algn="ctr"/>
            <a:r>
              <a:rPr lang="fr-FR" dirty="0"/>
              <a:t>PHP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5085184"/>
            <a:ext cx="864096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3928" y="1556792"/>
            <a:ext cx="864096" cy="2088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Accueil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0192" y="1556792"/>
            <a:ext cx="864096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4149080"/>
            <a:ext cx="864096" cy="2088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Billet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0192" y="4149080"/>
            <a:ext cx="864096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cxnSp>
        <p:nvCxnSpPr>
          <p:cNvPr id="14" name="Forme 13"/>
          <p:cNvCxnSpPr>
            <a:stCxn id="4" idx="2"/>
          </p:cNvCxnSpPr>
          <p:nvPr/>
        </p:nvCxnSpPr>
        <p:spPr>
          <a:xfrm rot="16200000" flipH="1">
            <a:off x="1140768" y="2158008"/>
            <a:ext cx="597768" cy="1224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1680" y="404664"/>
            <a:ext cx="755576" cy="4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index</a:t>
            </a:r>
          </a:p>
        </p:txBody>
      </p:sp>
      <p:cxnSp>
        <p:nvCxnSpPr>
          <p:cNvPr id="18" name="Forme 17"/>
          <p:cNvCxnSpPr>
            <a:stCxn id="16" idx="3"/>
            <a:endCxn id="5" idx="0"/>
          </p:cNvCxnSpPr>
          <p:nvPr/>
        </p:nvCxnSpPr>
        <p:spPr>
          <a:xfrm>
            <a:off x="2447256" y="606996"/>
            <a:ext cx="36512" cy="9497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Forme 25"/>
          <p:cNvCxnSpPr>
            <a:stCxn id="29" idx="2"/>
            <a:endCxn id="28" idx="0"/>
          </p:cNvCxnSpPr>
          <p:nvPr/>
        </p:nvCxnSpPr>
        <p:spPr>
          <a:xfrm rot="16200000" flipH="1">
            <a:off x="4067933" y="3775829"/>
            <a:ext cx="1106542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067944" y="4365104"/>
            <a:ext cx="11785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afficherBillet</a:t>
            </a:r>
            <a:r>
              <a:rPr lang="fr-FR" sz="1100" dirty="0"/>
              <a:t>($id)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995936" y="2996952"/>
            <a:ext cx="11785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afficherBillet</a:t>
            </a:r>
            <a:r>
              <a:rPr lang="fr-FR" sz="1100" dirty="0"/>
              <a:t>($id)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067944" y="1772816"/>
            <a:ext cx="1119217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afficherAccueil</a:t>
            </a:r>
            <a:r>
              <a:rPr lang="fr-FR" sz="1100" dirty="0"/>
              <a:t>()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372200" y="1772816"/>
            <a:ext cx="712054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getBillets</a:t>
            </a:r>
            <a:endParaRPr lang="fr-FR" sz="1100" dirty="0"/>
          </a:p>
        </p:txBody>
      </p:sp>
      <p:cxnSp>
        <p:nvCxnSpPr>
          <p:cNvPr id="37" name="Forme 36"/>
          <p:cNvCxnSpPr>
            <a:stCxn id="30" idx="3"/>
            <a:endCxn id="42" idx="1"/>
          </p:cNvCxnSpPr>
          <p:nvPr/>
        </p:nvCxnSpPr>
        <p:spPr>
          <a:xfrm>
            <a:off x="5187161" y="1903621"/>
            <a:ext cx="1185039" cy="280831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372200" y="4581128"/>
            <a:ext cx="115127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err="1"/>
              <a:t>getCommentaire</a:t>
            </a:r>
            <a:endParaRPr lang="fr-FR" sz="1100" dirty="0"/>
          </a:p>
        </p:txBody>
      </p:sp>
      <p:cxnSp>
        <p:nvCxnSpPr>
          <p:cNvPr id="46" name="Connecteur en angle 45"/>
          <p:cNvCxnSpPr>
            <a:endCxn id="4" idx="0"/>
          </p:cNvCxnSpPr>
          <p:nvPr/>
        </p:nvCxnSpPr>
        <p:spPr>
          <a:xfrm rot="10800000">
            <a:off x="827584" y="1556792"/>
            <a:ext cx="3672410" cy="216024"/>
          </a:xfrm>
          <a:prstGeom prst="bentConnector4">
            <a:avLst>
              <a:gd name="adj1" fmla="val 11"/>
              <a:gd name="adj2" fmla="val 2058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347864" y="1196752"/>
            <a:ext cx="88678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/>
              <a:t>Lance la vue</a:t>
            </a:r>
          </a:p>
        </p:txBody>
      </p:sp>
      <p:cxnSp>
        <p:nvCxnSpPr>
          <p:cNvPr id="49" name="Connecteur en angle 48"/>
          <p:cNvCxnSpPr>
            <a:stCxn id="28" idx="1"/>
            <a:endCxn id="8" idx="2"/>
          </p:cNvCxnSpPr>
          <p:nvPr/>
        </p:nvCxnSpPr>
        <p:spPr>
          <a:xfrm rot="10800000" flipV="1">
            <a:off x="755576" y="4495908"/>
            <a:ext cx="3312368" cy="1503675"/>
          </a:xfrm>
          <a:prstGeom prst="bentConnector4">
            <a:avLst>
              <a:gd name="adj1" fmla="val 13506"/>
              <a:gd name="adj2" fmla="val 11520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051720" y="6309320"/>
            <a:ext cx="88678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/>
              <a:t>Lance la vue</a:t>
            </a:r>
          </a:p>
        </p:txBody>
      </p:sp>
      <p:cxnSp>
        <p:nvCxnSpPr>
          <p:cNvPr id="52" name="Forme 51"/>
          <p:cNvCxnSpPr>
            <a:stCxn id="8" idx="0"/>
          </p:cNvCxnSpPr>
          <p:nvPr/>
        </p:nvCxnSpPr>
        <p:spPr>
          <a:xfrm rot="16200000" flipH="1">
            <a:off x="1331640" y="4509120"/>
            <a:ext cx="144016" cy="1296144"/>
          </a:xfrm>
          <a:prstGeom prst="bentConnector4">
            <a:avLst>
              <a:gd name="adj1" fmla="val -158732"/>
              <a:gd name="adj2" fmla="val 4852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4067944" y="5517232"/>
            <a:ext cx="86409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commenter($auteur,</a:t>
            </a:r>
          </a:p>
          <a:p>
            <a:r>
              <a:rPr lang="fr-FR" sz="1100" dirty="0"/>
              <a:t>$</a:t>
            </a:r>
            <a:r>
              <a:rPr lang="fr-FR" sz="1100" dirty="0" err="1"/>
              <a:t>com</a:t>
            </a:r>
            <a:r>
              <a:rPr lang="fr-FR" sz="1100" dirty="0"/>
              <a:t>,</a:t>
            </a:r>
          </a:p>
          <a:p>
            <a:r>
              <a:rPr lang="fr-FR" sz="1100" dirty="0"/>
              <a:t>$</a:t>
            </a:r>
            <a:r>
              <a:rPr lang="fr-FR" sz="1100" dirty="0" err="1"/>
              <a:t>idBillet</a:t>
            </a:r>
            <a:r>
              <a:rPr lang="fr-FR" sz="1100" dirty="0"/>
              <a:t>)</a:t>
            </a:r>
          </a:p>
        </p:txBody>
      </p:sp>
      <p:cxnSp>
        <p:nvCxnSpPr>
          <p:cNvPr id="80" name="Forme 36"/>
          <p:cNvCxnSpPr>
            <a:stCxn id="79" idx="3"/>
            <a:endCxn id="135" idx="1"/>
          </p:cNvCxnSpPr>
          <p:nvPr/>
        </p:nvCxnSpPr>
        <p:spPr>
          <a:xfrm>
            <a:off x="4932040" y="5901953"/>
            <a:ext cx="1440160" cy="34116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>
            <a:off x="2051720" y="522920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ngle 117"/>
          <p:cNvCxnSpPr>
            <a:stCxn id="5" idx="0"/>
          </p:cNvCxnSpPr>
          <p:nvPr/>
        </p:nvCxnSpPr>
        <p:spPr>
          <a:xfrm rot="16200000" flipH="1">
            <a:off x="2483768" y="1556792"/>
            <a:ext cx="432048" cy="432048"/>
          </a:xfrm>
          <a:prstGeom prst="bentConnector3">
            <a:avLst>
              <a:gd name="adj1" fmla="val 801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Cylindre 120"/>
          <p:cNvSpPr/>
          <p:nvPr/>
        </p:nvSpPr>
        <p:spPr>
          <a:xfrm>
            <a:off x="7812360" y="2708920"/>
            <a:ext cx="1152128" cy="230425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SGBD</a:t>
            </a:r>
          </a:p>
        </p:txBody>
      </p:sp>
      <p:sp>
        <p:nvSpPr>
          <p:cNvPr id="122" name="Double flèche horizontale 121"/>
          <p:cNvSpPr/>
          <p:nvPr/>
        </p:nvSpPr>
        <p:spPr>
          <a:xfrm>
            <a:off x="6804248" y="3140968"/>
            <a:ext cx="1296144" cy="57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Double flèche horizontale 122"/>
          <p:cNvSpPr/>
          <p:nvPr/>
        </p:nvSpPr>
        <p:spPr>
          <a:xfrm>
            <a:off x="6804248" y="4077072"/>
            <a:ext cx="1296144" cy="57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ZoneTexte 134"/>
          <p:cNvSpPr txBox="1"/>
          <p:nvPr/>
        </p:nvSpPr>
        <p:spPr>
          <a:xfrm>
            <a:off x="6372200" y="5805264"/>
            <a:ext cx="86914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/>
              <a:t>Commenter</a:t>
            </a:r>
          </a:p>
        </p:txBody>
      </p:sp>
      <p:cxnSp>
        <p:nvCxnSpPr>
          <p:cNvPr id="137" name="Connecteur en angle 136"/>
          <p:cNvCxnSpPr>
            <a:endCxn id="79" idx="1"/>
          </p:cNvCxnSpPr>
          <p:nvPr/>
        </p:nvCxnSpPr>
        <p:spPr>
          <a:xfrm>
            <a:off x="2915816" y="5229200"/>
            <a:ext cx="1152128" cy="6727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endCxn id="29" idx="1"/>
          </p:cNvCxnSpPr>
          <p:nvPr/>
        </p:nvCxnSpPr>
        <p:spPr>
          <a:xfrm>
            <a:off x="2915816" y="3068960"/>
            <a:ext cx="1080120" cy="587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endCxn id="30" idx="1"/>
          </p:cNvCxnSpPr>
          <p:nvPr/>
        </p:nvCxnSpPr>
        <p:spPr>
          <a:xfrm flipV="1">
            <a:off x="2915816" y="1903621"/>
            <a:ext cx="1152128" cy="13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30" idx="3"/>
            <a:endCxn id="35" idx="1"/>
          </p:cNvCxnSpPr>
          <p:nvPr/>
        </p:nvCxnSpPr>
        <p:spPr>
          <a:xfrm>
            <a:off x="5187161" y="1903621"/>
            <a:ext cx="1185039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/>
          <p:nvPr/>
        </p:nvCxnSpPr>
        <p:spPr>
          <a:xfrm rot="5400000" flipH="1" flipV="1">
            <a:off x="4605999" y="2530907"/>
            <a:ext cx="2304256" cy="1364139"/>
          </a:xfrm>
          <a:prstGeom prst="bentConnector3">
            <a:avLst>
              <a:gd name="adj1" fmla="val 19954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Forme 174"/>
          <p:cNvCxnSpPr>
            <a:endCxn id="30" idx="0"/>
          </p:cNvCxnSpPr>
          <p:nvPr/>
        </p:nvCxnSpPr>
        <p:spPr>
          <a:xfrm rot="16200000" flipV="1">
            <a:off x="2615444" y="3784925"/>
            <a:ext cx="4345162" cy="320943"/>
          </a:xfrm>
          <a:prstGeom prst="bentConnector5">
            <a:avLst>
              <a:gd name="adj1" fmla="val 91"/>
              <a:gd name="adj2" fmla="val -145591"/>
              <a:gd name="adj3" fmla="val 1097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ZoneTexte 206"/>
          <p:cNvSpPr txBox="1"/>
          <p:nvPr/>
        </p:nvSpPr>
        <p:spPr>
          <a:xfrm>
            <a:off x="1691680" y="0"/>
            <a:ext cx="1472326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dirty="0"/>
              <a:t>PHP procédural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3347864" y="0"/>
            <a:ext cx="11083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PHP objet</a:t>
            </a:r>
          </a:p>
        </p:txBody>
      </p:sp>
      <p:cxnSp>
        <p:nvCxnSpPr>
          <p:cNvPr id="53" name="Connecteur droit 52"/>
          <p:cNvCxnSpPr/>
          <p:nvPr/>
        </p:nvCxnSpPr>
        <p:spPr>
          <a:xfrm>
            <a:off x="1547664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0" y="0"/>
            <a:ext cx="1475656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HTML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0" y="2780928"/>
            <a:ext cx="156408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/>
              <a:t>action = ‘</a:t>
            </a:r>
            <a:r>
              <a:rPr lang="fr-FR" sz="1200" dirty="0" err="1"/>
              <a:t>onClickBillet</a:t>
            </a:r>
            <a:r>
              <a:rPr lang="fr-FR" sz="1200" dirty="0"/>
              <a:t>’</a:t>
            </a:r>
          </a:p>
          <a:p>
            <a:r>
              <a:rPr lang="fr-FR" sz="1200" dirty="0"/>
              <a:t>id=?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0" y="4221088"/>
            <a:ext cx="184431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/>
              <a:t>Submit</a:t>
            </a:r>
            <a:r>
              <a:rPr lang="fr-FR" sz="1200" dirty="0"/>
              <a:t> :</a:t>
            </a:r>
          </a:p>
          <a:p>
            <a:r>
              <a:rPr lang="fr-FR" sz="1200" dirty="0"/>
              <a:t>action=‘commenter’, </a:t>
            </a:r>
          </a:p>
          <a:p>
            <a:r>
              <a:rPr lang="fr-FR" sz="1200" dirty="0"/>
              <a:t>auteur=?, contenu=?, id=?</a:t>
            </a: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2051720" y="30689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652120" y="0"/>
            <a:ext cx="110838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PHP objet</a:t>
            </a:r>
          </a:p>
        </p:txBody>
      </p:sp>
      <p:cxnSp>
        <p:nvCxnSpPr>
          <p:cNvPr id="62" name="Connecteur droit 61"/>
          <p:cNvCxnSpPr/>
          <p:nvPr/>
        </p:nvCxnSpPr>
        <p:spPr>
          <a:xfrm>
            <a:off x="75963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179512" y="6525344"/>
            <a:ext cx="1224136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browser</a:t>
            </a:r>
          </a:p>
        </p:txBody>
      </p:sp>
      <p:sp>
        <p:nvSpPr>
          <p:cNvPr id="64" name="Ellipse 63"/>
          <p:cNvSpPr/>
          <p:nvPr/>
        </p:nvSpPr>
        <p:spPr>
          <a:xfrm>
            <a:off x="1835696" y="6525344"/>
            <a:ext cx="5472608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Serveur web</a:t>
            </a:r>
          </a:p>
        </p:txBody>
      </p:sp>
      <p:sp>
        <p:nvSpPr>
          <p:cNvPr id="65" name="Ellipse 64"/>
          <p:cNvSpPr/>
          <p:nvPr/>
        </p:nvSpPr>
        <p:spPr>
          <a:xfrm>
            <a:off x="7740352" y="6525344"/>
            <a:ext cx="1403648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Serveur BD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langage oriente objets</a:t>
            </a:r>
            <a:br>
              <a:rPr lang="fr-FR" dirty="0"/>
            </a:br>
            <a:r>
              <a:rPr lang="fr-FR" dirty="0"/>
              <a:t>applications lourdes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generalites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MVC en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MVC en Java ne fonctionne pas exactement de la même façon que pour PHP</a:t>
            </a:r>
          </a:p>
          <a:p>
            <a:r>
              <a:rPr lang="fr-FR" dirty="0"/>
              <a:t>Il n’y a pas d’adaptateur Procédural/Objet comme pour PHP</a:t>
            </a:r>
          </a:p>
          <a:p>
            <a:r>
              <a:rPr lang="fr-FR" dirty="0"/>
              <a:t>1 contrôleur gère 1 évènement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5849888"/>
            <a:ext cx="7992888" cy="5314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La ORM (Object Relation </a:t>
            </a:r>
            <a:r>
              <a:rPr lang="fr-FR" dirty="0" err="1">
                <a:solidFill>
                  <a:schemeClr val="bg1"/>
                </a:solidFill>
              </a:rPr>
              <a:t>Mapping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869160"/>
            <a:ext cx="7992888" cy="100811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La couche métier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861048"/>
            <a:ext cx="7992888" cy="1008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La DAO (Data Access Object)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636912"/>
            <a:ext cx="7992888" cy="122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La DAL (Data Access Layer)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L’architecture de la couche Modèle</a:t>
            </a:r>
            <a:br>
              <a:rPr lang="fr-FR" dirty="0"/>
            </a:br>
            <a:r>
              <a:rPr lang="fr-FR" dirty="0"/>
              <a:t>pour une banque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83268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Métier : l’interface fonctionnelle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5024"/>
            <a:ext cx="9201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66770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572000" y="1268760"/>
            <a:ext cx="4392488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Responsabilités :</a:t>
            </a:r>
          </a:p>
          <a:p>
            <a:r>
              <a:rPr lang="fr-FR" dirty="0"/>
              <a:t>Etre appelés par les contrôleur pour rendre les services fonctionnels de l’application. </a:t>
            </a:r>
          </a:p>
          <a:p>
            <a:r>
              <a:rPr lang="fr-FR" dirty="0"/>
              <a:t>Effectuer les calculs et organiser les traitements vers la DAL.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DAO : créer les objets base de données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6124193" cy="227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3789040"/>
            <a:ext cx="8982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115616" y="5657671"/>
            <a:ext cx="7344816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Responsabilités : 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Etre le représentant d’un enregistrement dans le monde objet.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Faire le lien avec les objets de la DAL qui eux, sont responsables de l’accès à la base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DAO : manipuler les objets base de données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93096"/>
            <a:ext cx="4362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38576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 : les 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ORMRelationAgenceDirecteur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DALAgencesMySQL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dalAgences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changeDirecteur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DAOAgence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agence,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DAOEmploye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directeur) {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agence.setCodeDirecteur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directeur.getCodeEmploye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dalAgences.update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(agence);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DAL : Obtenir une connexion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33455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7338185" cy="27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5508104" y="1124744"/>
            <a:ext cx="2880320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Le mot clé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/>
              <a:t> indique que la variable, donc la connexion est unique pour tous les objets.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04048" y="5301208"/>
            <a:ext cx="381642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Responsabilités : 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Gérer les connexions.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Effectuer les requêtes SQL vers la base de données.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DAL - exemple : mise à jour d’une agence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512976" cy="402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du blog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diapo suivante se trouve le schéma de l’application du blog vue en PHP.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/>
          <p:cNvSpPr/>
          <p:nvPr/>
        </p:nvSpPr>
        <p:spPr>
          <a:xfrm>
            <a:off x="1547664" y="0"/>
            <a:ext cx="1728192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228184" y="0"/>
            <a:ext cx="129614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1691680" y="1052736"/>
            <a:ext cx="1440160" cy="5472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4932040" y="0"/>
            <a:ext cx="129614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7668344" y="0"/>
            <a:ext cx="1475656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1547664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/>
          <p:nvPr/>
        </p:nvSpPr>
        <p:spPr>
          <a:xfrm>
            <a:off x="3275856" y="0"/>
            <a:ext cx="1512168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4" name="Rectangle à coins arrondis 183"/>
          <p:cNvSpPr/>
          <p:nvPr/>
        </p:nvSpPr>
        <p:spPr>
          <a:xfrm>
            <a:off x="7740352" y="1052736"/>
            <a:ext cx="1403648" cy="547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à coins arrondis 182"/>
          <p:cNvSpPr/>
          <p:nvPr/>
        </p:nvSpPr>
        <p:spPr>
          <a:xfrm>
            <a:off x="6300192" y="1052736"/>
            <a:ext cx="1152128" cy="547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3419872" y="1052736"/>
            <a:ext cx="1296144" cy="5472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à coins arrondis 180"/>
          <p:cNvSpPr/>
          <p:nvPr/>
        </p:nvSpPr>
        <p:spPr>
          <a:xfrm>
            <a:off x="0" y="1052736"/>
            <a:ext cx="1475656" cy="54726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556792"/>
            <a:ext cx="864096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/>
              <a:t>Vue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2" y="1556792"/>
            <a:ext cx="864096" cy="14401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 err="1"/>
              <a:t>openPost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79712" y="4869160"/>
            <a:ext cx="864096" cy="13681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 err="1"/>
              <a:t>addCom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4797152"/>
            <a:ext cx="864096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5896" y="1556792"/>
            <a:ext cx="93610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</a:t>
            </a:r>
          </a:p>
          <a:p>
            <a:pPr algn="ctr"/>
            <a:r>
              <a:rPr lang="fr-FR" dirty="0"/>
              <a:t>Billets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4208" y="1556792"/>
            <a:ext cx="864096" cy="20882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MySQL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5896" y="4149080"/>
            <a:ext cx="93610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Commentaires</a:t>
            </a:r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444208" y="4149080"/>
            <a:ext cx="864096" cy="20882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CommentaireDAL</a:t>
            </a:r>
            <a:endParaRPr lang="fr-FR" dirty="0"/>
          </a:p>
          <a:p>
            <a:pPr algn="ctr"/>
            <a:r>
              <a:rPr lang="fr-FR" dirty="0"/>
              <a:t>MySQL</a:t>
            </a:r>
          </a:p>
        </p:txBody>
      </p:sp>
      <p:cxnSp>
        <p:nvCxnSpPr>
          <p:cNvPr id="14" name="Forme 13"/>
          <p:cNvCxnSpPr>
            <a:stCxn id="51" idx="3"/>
            <a:endCxn id="5" idx="1"/>
          </p:cNvCxnSpPr>
          <p:nvPr/>
        </p:nvCxnSpPr>
        <p:spPr>
          <a:xfrm flipV="1">
            <a:off x="1691680" y="2276872"/>
            <a:ext cx="288032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5" idx="0"/>
            <a:endCxn id="8" idx="2"/>
          </p:cNvCxnSpPr>
          <p:nvPr/>
        </p:nvCxnSpPr>
        <p:spPr>
          <a:xfrm rot="16200000" flipH="1" flipV="1">
            <a:off x="-655476" y="2644316"/>
            <a:ext cx="4154760" cy="1979712"/>
          </a:xfrm>
          <a:prstGeom prst="bentConnector5">
            <a:avLst>
              <a:gd name="adj1" fmla="val -5502"/>
              <a:gd name="adj2" fmla="val -25881"/>
              <a:gd name="adj3" fmla="val 11556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7" idx="2"/>
            <a:endCxn id="8" idx="2"/>
          </p:cNvCxnSpPr>
          <p:nvPr/>
        </p:nvCxnSpPr>
        <p:spPr>
          <a:xfrm rot="5400000" flipH="1">
            <a:off x="1159024" y="4984576"/>
            <a:ext cx="525760" cy="1979712"/>
          </a:xfrm>
          <a:prstGeom prst="bentConnector3">
            <a:avLst>
              <a:gd name="adj1" fmla="val -1863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Forme 51"/>
          <p:cNvCxnSpPr>
            <a:stCxn id="8" idx="3"/>
            <a:endCxn id="55" idx="1"/>
          </p:cNvCxnSpPr>
          <p:nvPr/>
        </p:nvCxnSpPr>
        <p:spPr>
          <a:xfrm flipV="1">
            <a:off x="864096" y="4977172"/>
            <a:ext cx="251520" cy="277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Cylindre 120"/>
          <p:cNvSpPr/>
          <p:nvPr/>
        </p:nvSpPr>
        <p:spPr>
          <a:xfrm>
            <a:off x="7812360" y="2780928"/>
            <a:ext cx="1152128" cy="230425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SGBD</a:t>
            </a:r>
          </a:p>
        </p:txBody>
      </p:sp>
      <p:sp>
        <p:nvSpPr>
          <p:cNvPr id="122" name="Double flèche horizontale 121"/>
          <p:cNvSpPr/>
          <p:nvPr/>
        </p:nvSpPr>
        <p:spPr>
          <a:xfrm>
            <a:off x="6804248" y="3140968"/>
            <a:ext cx="1296144" cy="57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Double flèche horizontale 122"/>
          <p:cNvSpPr/>
          <p:nvPr/>
        </p:nvSpPr>
        <p:spPr>
          <a:xfrm>
            <a:off x="6804248" y="4077072"/>
            <a:ext cx="1296144" cy="57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ZoneTexte 206"/>
          <p:cNvSpPr txBox="1"/>
          <p:nvPr/>
        </p:nvSpPr>
        <p:spPr>
          <a:xfrm>
            <a:off x="1547664" y="0"/>
            <a:ext cx="1728192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Java Event</a:t>
            </a:r>
          </a:p>
          <a:p>
            <a:r>
              <a:rPr lang="fr-FR" sz="1600" dirty="0"/>
              <a:t>- Contrôleurs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3275856" y="0"/>
            <a:ext cx="144016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Java </a:t>
            </a:r>
            <a:r>
              <a:rPr lang="fr-FR" dirty="0" err="1"/>
              <a:t>core</a:t>
            </a:r>
            <a:endParaRPr lang="fr-FR" dirty="0"/>
          </a:p>
          <a:p>
            <a:r>
              <a:rPr lang="fr-FR" dirty="0"/>
              <a:t>- Métiers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1547664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Java Swing</a:t>
            </a:r>
          </a:p>
          <a:p>
            <a:pPr algn="ctr"/>
            <a:r>
              <a:rPr lang="fr-FR" dirty="0"/>
              <a:t>- interfaces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4932040" y="0"/>
            <a:ext cx="129614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Java </a:t>
            </a:r>
            <a:r>
              <a:rPr lang="fr-FR" dirty="0" err="1"/>
              <a:t>core</a:t>
            </a:r>
            <a:endParaRPr lang="fr-FR" dirty="0"/>
          </a:p>
          <a:p>
            <a:r>
              <a:rPr lang="fr-FR" dirty="0"/>
              <a:t>- DAO/ORM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228184" y="0"/>
            <a:ext cx="129614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Java JDBC</a:t>
            </a:r>
          </a:p>
          <a:p>
            <a:r>
              <a:rPr lang="fr-FR" dirty="0"/>
              <a:t>- DAL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5004048" y="1052736"/>
            <a:ext cx="1152128" cy="547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148064" y="1556792"/>
            <a:ext cx="864096" cy="20882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Billet</a:t>
            </a:r>
          </a:p>
          <a:p>
            <a:pPr algn="ctr"/>
            <a:r>
              <a:rPr lang="fr-FR" dirty="0"/>
              <a:t>DAO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48064" y="4149080"/>
            <a:ext cx="864096" cy="20882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CommentaireDAO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971600" y="2276872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Click sur Post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15616" y="4725144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Click sur</a:t>
            </a:r>
          </a:p>
          <a:p>
            <a:pPr algn="ctr"/>
            <a:r>
              <a:rPr lang="fr-FR" sz="1100" dirty="0"/>
              <a:t>« Ajouter </a:t>
            </a:r>
          </a:p>
          <a:p>
            <a:pPr algn="ctr"/>
            <a:r>
              <a:rPr lang="fr-FR" sz="1100" dirty="0"/>
              <a:t>commentaire»</a:t>
            </a:r>
          </a:p>
        </p:txBody>
      </p:sp>
      <p:cxnSp>
        <p:nvCxnSpPr>
          <p:cNvPr id="63" name="Connecteur droit avec flèche 62"/>
          <p:cNvCxnSpPr>
            <a:stCxn id="5" idx="3"/>
            <a:endCxn id="9" idx="1"/>
          </p:cNvCxnSpPr>
          <p:nvPr/>
        </p:nvCxnSpPr>
        <p:spPr>
          <a:xfrm>
            <a:off x="2843808" y="2276872"/>
            <a:ext cx="792088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7" idx="3"/>
            <a:endCxn id="11" idx="1"/>
          </p:cNvCxnSpPr>
          <p:nvPr/>
        </p:nvCxnSpPr>
        <p:spPr>
          <a:xfrm flipV="1">
            <a:off x="2843808" y="5193196"/>
            <a:ext cx="792088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9" idx="3"/>
            <a:endCxn id="44" idx="1"/>
          </p:cNvCxnSpPr>
          <p:nvPr/>
        </p:nvCxnSpPr>
        <p:spPr>
          <a:xfrm>
            <a:off x="4572000" y="2600908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11" idx="3"/>
            <a:endCxn id="45" idx="1"/>
          </p:cNvCxnSpPr>
          <p:nvPr/>
        </p:nvCxnSpPr>
        <p:spPr>
          <a:xfrm>
            <a:off x="4572000" y="5193196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4" idx="3"/>
            <a:endCxn id="10" idx="1"/>
          </p:cNvCxnSpPr>
          <p:nvPr/>
        </p:nvCxnSpPr>
        <p:spPr>
          <a:xfrm>
            <a:off x="6012160" y="2600908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45" idx="3"/>
            <a:endCxn id="12" idx="1"/>
          </p:cNvCxnSpPr>
          <p:nvPr/>
        </p:nvCxnSpPr>
        <p:spPr>
          <a:xfrm>
            <a:off x="6012160" y="5193196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979712" y="3212976"/>
            <a:ext cx="864096" cy="13681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  <a:p>
            <a:pPr algn="ctr"/>
            <a:r>
              <a:rPr lang="fr-FR" dirty="0"/>
              <a:t>Click</a:t>
            </a:r>
          </a:p>
          <a:p>
            <a:pPr algn="ctr"/>
            <a:r>
              <a:rPr lang="fr-FR" dirty="0"/>
              <a:t>Accueil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83568" y="3501008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Click sur</a:t>
            </a:r>
          </a:p>
          <a:p>
            <a:pPr algn="ctr"/>
            <a:r>
              <a:rPr lang="fr-FR" sz="1100" dirty="0"/>
              <a:t>« Accueil»</a:t>
            </a:r>
          </a:p>
        </p:txBody>
      </p:sp>
      <p:cxnSp>
        <p:nvCxnSpPr>
          <p:cNvPr id="101" name="Connecteur en angle 100"/>
          <p:cNvCxnSpPr>
            <a:stCxn id="4" idx="2"/>
            <a:endCxn id="99" idx="1"/>
          </p:cNvCxnSpPr>
          <p:nvPr/>
        </p:nvCxnSpPr>
        <p:spPr>
          <a:xfrm rot="16200000" flipH="1">
            <a:off x="-83114" y="2986354"/>
            <a:ext cx="1281844" cy="2515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eur en angle 102"/>
          <p:cNvCxnSpPr>
            <a:stCxn id="8" idx="0"/>
            <a:endCxn id="99" idx="2"/>
          </p:cNvCxnSpPr>
          <p:nvPr/>
        </p:nvCxnSpPr>
        <p:spPr>
          <a:xfrm rot="5400000" flipH="1" flipV="1">
            <a:off x="431794" y="4005318"/>
            <a:ext cx="792088" cy="791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eur en angle 106"/>
          <p:cNvCxnSpPr>
            <a:stCxn id="99" idx="3"/>
            <a:endCxn id="97" idx="1"/>
          </p:cNvCxnSpPr>
          <p:nvPr/>
        </p:nvCxnSpPr>
        <p:spPr>
          <a:xfrm>
            <a:off x="1763688" y="3753036"/>
            <a:ext cx="216024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Forme 109"/>
          <p:cNvCxnSpPr>
            <a:stCxn id="4" idx="3"/>
            <a:endCxn id="51" idx="0"/>
          </p:cNvCxnSpPr>
          <p:nvPr/>
        </p:nvCxnSpPr>
        <p:spPr>
          <a:xfrm>
            <a:off x="864096" y="2013992"/>
            <a:ext cx="467544" cy="2628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Forme 124"/>
          <p:cNvCxnSpPr>
            <a:stCxn id="55" idx="2"/>
            <a:endCxn id="7" idx="1"/>
          </p:cNvCxnSpPr>
          <p:nvPr/>
        </p:nvCxnSpPr>
        <p:spPr>
          <a:xfrm rot="16200000" flipH="1">
            <a:off x="1655676" y="5229200"/>
            <a:ext cx="324036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Forme 127"/>
          <p:cNvCxnSpPr>
            <a:stCxn id="97" idx="3"/>
            <a:endCxn id="4" idx="0"/>
          </p:cNvCxnSpPr>
          <p:nvPr/>
        </p:nvCxnSpPr>
        <p:spPr>
          <a:xfrm flipH="1" flipV="1">
            <a:off x="432048" y="1556792"/>
            <a:ext cx="2411760" cy="2340260"/>
          </a:xfrm>
          <a:prstGeom prst="bentConnector4">
            <a:avLst>
              <a:gd name="adj1" fmla="val -9479"/>
              <a:gd name="adj2" fmla="val 128746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>
            <a:off x="7668344" y="0"/>
            <a:ext cx="147565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Driver ODBC</a:t>
            </a:r>
          </a:p>
          <a:p>
            <a:r>
              <a:rPr lang="fr-FR" dirty="0"/>
              <a:t>- SGBD</a:t>
            </a:r>
          </a:p>
        </p:txBody>
      </p:sp>
      <p:cxnSp>
        <p:nvCxnSpPr>
          <p:cNvPr id="141" name="Connecteur droit avec flèche 140"/>
          <p:cNvCxnSpPr>
            <a:stCxn id="45" idx="3"/>
            <a:endCxn id="10" idx="1"/>
          </p:cNvCxnSpPr>
          <p:nvPr/>
        </p:nvCxnSpPr>
        <p:spPr>
          <a:xfrm flipV="1">
            <a:off x="6012160" y="2600908"/>
            <a:ext cx="432048" cy="2592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4860032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75963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179512" y="6525344"/>
            <a:ext cx="4464496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Client lourd : JVM</a:t>
            </a:r>
          </a:p>
        </p:txBody>
      </p:sp>
      <p:sp>
        <p:nvSpPr>
          <p:cNvPr id="79" name="Ellipse 78"/>
          <p:cNvSpPr/>
          <p:nvPr/>
        </p:nvSpPr>
        <p:spPr>
          <a:xfrm>
            <a:off x="5004048" y="6525344"/>
            <a:ext cx="2304256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Serveur RMI - JVM</a:t>
            </a:r>
          </a:p>
        </p:txBody>
      </p:sp>
      <p:sp>
        <p:nvSpPr>
          <p:cNvPr id="80" name="Ellipse 79"/>
          <p:cNvSpPr/>
          <p:nvPr/>
        </p:nvSpPr>
        <p:spPr>
          <a:xfrm>
            <a:off x="7740352" y="6525344"/>
            <a:ext cx="1403648" cy="332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Serveur BD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besoin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applications devenant de plus en plus grosses, les concepteurs et informaticiens ont de nouveaux problèmes et besoins :</a:t>
            </a:r>
          </a:p>
          <a:p>
            <a:pPr lvl="1"/>
            <a:r>
              <a:rPr lang="fr-FR" dirty="0"/>
              <a:t>La lisibilité</a:t>
            </a:r>
          </a:p>
          <a:p>
            <a:pPr lvl="1"/>
            <a:r>
              <a:rPr lang="fr-FR" dirty="0"/>
              <a:t>La maintenance</a:t>
            </a:r>
          </a:p>
          <a:p>
            <a:pPr lvl="1"/>
            <a:r>
              <a:rPr lang="fr-FR" dirty="0"/>
              <a:t>L’efficacité du codage (pas de l’application, ce n’est pas le moment)</a:t>
            </a:r>
          </a:p>
          <a:p>
            <a:pPr lvl="1"/>
            <a:r>
              <a:rPr lang="fr-FR" dirty="0"/>
              <a:t>La modularité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e 4"/>
          <p:cNvGrpSpPr/>
          <p:nvPr/>
        </p:nvGrpSpPr>
        <p:grpSpPr>
          <a:xfrm>
            <a:off x="5652120" y="1556792"/>
            <a:ext cx="2304256" cy="4680520"/>
            <a:chOff x="5364088" y="1124744"/>
            <a:chExt cx="2880320" cy="4680520"/>
          </a:xfrm>
        </p:grpSpPr>
        <p:sp>
          <p:nvSpPr>
            <p:cNvPr id="6" name="Rectangle 5"/>
            <p:cNvSpPr/>
            <p:nvPr/>
          </p:nvSpPr>
          <p:spPr>
            <a:xfrm>
              <a:off x="5364088" y="2060848"/>
              <a:ext cx="2880320" cy="93610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Contrôleur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4088" y="2996952"/>
              <a:ext cx="2880320" cy="93610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Services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64088" y="3933056"/>
              <a:ext cx="2880320" cy="93610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Domaine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088" y="4869160"/>
              <a:ext cx="2880320" cy="936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Persistance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1124744"/>
              <a:ext cx="2880320" cy="9361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Présentation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611560" y="1412776"/>
            <a:ext cx="457874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/>
              <a:t>Visuel + interaction avec les utilisateurs</a:t>
            </a:r>
          </a:p>
          <a:p>
            <a:pPr>
              <a:buFontTx/>
              <a:buChar char="-"/>
            </a:pPr>
            <a:r>
              <a:rPr lang="fr-FR" dirty="0"/>
              <a:t>Clients lourds, riches ou légers (voir Architecture Physique)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1600" y="2420888"/>
            <a:ext cx="421795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/>
              <a:t>Gère les actions utilisateurs</a:t>
            </a:r>
          </a:p>
          <a:p>
            <a:pPr>
              <a:buFontTx/>
              <a:buChar char="-"/>
            </a:pPr>
            <a:r>
              <a:rPr lang="fr-FR" dirty="0"/>
              <a:t>Gère l’enchainement des vues</a:t>
            </a:r>
          </a:p>
          <a:p>
            <a:pPr>
              <a:buFontTx/>
              <a:buChar char="-"/>
            </a:pPr>
            <a:r>
              <a:rPr lang="fr-FR" dirty="0"/>
              <a:t>Appel les services (use-cases fonctionnels)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99592" y="3429000"/>
            <a:ext cx="431034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/>
              <a:t>Répond au cahier des charges fonctionnel</a:t>
            </a:r>
          </a:p>
          <a:p>
            <a:pPr>
              <a:buFontTx/>
              <a:buChar char="-"/>
            </a:pPr>
            <a:r>
              <a:rPr lang="fr-FR" dirty="0"/>
              <a:t>Gère les appels aux objets du domaine</a:t>
            </a:r>
          </a:p>
          <a:p>
            <a:pPr>
              <a:buFontTx/>
              <a:buChar char="-"/>
            </a:pPr>
            <a:r>
              <a:rPr lang="fr-FR" dirty="0"/>
              <a:t>Gère l’intégrité, la sécurité, les transactions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835696" y="4509120"/>
            <a:ext cx="338785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/>
              <a:t>Les objets métiers</a:t>
            </a:r>
          </a:p>
          <a:p>
            <a:pPr>
              <a:buFontTx/>
              <a:buChar char="-"/>
            </a:pPr>
            <a:r>
              <a:rPr lang="fr-FR" dirty="0"/>
              <a:t>La gestion de la transaction SGBD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835696" y="5301208"/>
            <a:ext cx="338785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/>
              <a:t>DAO (Data Access Object)</a:t>
            </a:r>
          </a:p>
          <a:p>
            <a:pPr>
              <a:buFontTx/>
              <a:buChar char="-"/>
            </a:pPr>
            <a:r>
              <a:rPr lang="fr-FR" dirty="0"/>
              <a:t>La gestion de la transaction SGBD</a:t>
            </a:r>
          </a:p>
          <a:p>
            <a:pPr>
              <a:buFontTx/>
              <a:buChar char="-"/>
            </a:pPr>
            <a:r>
              <a:rPr lang="fr-FR" dirty="0"/>
              <a:t>La base de données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5436096" y="1556792"/>
            <a:ext cx="0" cy="4680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72400" y="1556792"/>
            <a:ext cx="576064" cy="46805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M</a:t>
            </a:r>
          </a:p>
          <a:p>
            <a:pPr algn="ctr"/>
            <a:r>
              <a:rPr lang="fr-FR" sz="4000" dirty="0"/>
              <a:t>V</a:t>
            </a:r>
          </a:p>
          <a:p>
            <a:pPr algn="ctr"/>
            <a:r>
              <a:rPr lang="fr-FR" sz="4000" dirty="0"/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MVC</a:t>
            </a:r>
          </a:p>
        </p:txBody>
      </p:sp>
      <p:grpSp>
        <p:nvGrpSpPr>
          <p:cNvPr id="3" name="Groupe 18"/>
          <p:cNvGrpSpPr/>
          <p:nvPr/>
        </p:nvGrpSpPr>
        <p:grpSpPr>
          <a:xfrm>
            <a:off x="5652120" y="1556792"/>
            <a:ext cx="2304256" cy="4680520"/>
            <a:chOff x="1115616" y="1412776"/>
            <a:chExt cx="2304256" cy="4680520"/>
          </a:xfrm>
        </p:grpSpPr>
        <p:sp>
          <p:nvSpPr>
            <p:cNvPr id="8" name="Rectangle 7"/>
            <p:cNvSpPr/>
            <p:nvPr/>
          </p:nvSpPr>
          <p:spPr>
            <a:xfrm>
              <a:off x="1115616" y="2348880"/>
              <a:ext cx="2304256" cy="93610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Contrôleur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5616" y="3284984"/>
              <a:ext cx="2304256" cy="93610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5616" y="4221088"/>
              <a:ext cx="2304256" cy="93610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Modèle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5616" y="5157192"/>
              <a:ext cx="2304256" cy="93610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5616" y="1412776"/>
              <a:ext cx="2304256" cy="9361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Vue</a:t>
              </a:r>
            </a:p>
          </p:txBody>
        </p:sp>
      </p:grpSp>
      <p:grpSp>
        <p:nvGrpSpPr>
          <p:cNvPr id="4" name="Groupe 12"/>
          <p:cNvGrpSpPr/>
          <p:nvPr/>
        </p:nvGrpSpPr>
        <p:grpSpPr>
          <a:xfrm>
            <a:off x="971600" y="1556792"/>
            <a:ext cx="2304256" cy="4680520"/>
            <a:chOff x="5364088" y="1124744"/>
            <a:chExt cx="2880320" cy="4680520"/>
          </a:xfrm>
        </p:grpSpPr>
        <p:sp>
          <p:nvSpPr>
            <p:cNvPr id="14" name="Rectangle 13"/>
            <p:cNvSpPr/>
            <p:nvPr/>
          </p:nvSpPr>
          <p:spPr>
            <a:xfrm>
              <a:off x="5364088" y="2060848"/>
              <a:ext cx="2880320" cy="93610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Contrôleur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4088" y="2996952"/>
              <a:ext cx="2880320" cy="93610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Services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64088" y="3933056"/>
              <a:ext cx="2880320" cy="93610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Domaine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4088" y="4869160"/>
              <a:ext cx="2880320" cy="9361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Persistance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64088" y="1124744"/>
              <a:ext cx="2880320" cy="9361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Présentation</a:t>
              </a:r>
            </a:p>
          </p:txBody>
        </p:sp>
      </p:grpSp>
      <p:sp>
        <p:nvSpPr>
          <p:cNvPr id="20" name="Flèche droite 19"/>
          <p:cNvSpPr/>
          <p:nvPr/>
        </p:nvSpPr>
        <p:spPr>
          <a:xfrm>
            <a:off x="3131840" y="1916832"/>
            <a:ext cx="2520280" cy="2160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131840" y="2852936"/>
            <a:ext cx="2520280" cy="21602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131840" y="3284984"/>
            <a:ext cx="2664296" cy="316835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Erreur commune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On voit souvent des schéma de MVC faisant </a:t>
            </a:r>
            <a:r>
              <a:rPr lang="fr-FR" dirty="0">
                <a:solidFill>
                  <a:srgbClr val="7030A0"/>
                </a:solidFill>
              </a:rPr>
              <a:t>dialoguer la vue directement avec le modèle</a:t>
            </a:r>
            <a:r>
              <a:rPr lang="fr-FR" dirty="0"/>
              <a:t>.</a:t>
            </a:r>
          </a:p>
          <a:p>
            <a:r>
              <a:rPr lang="fr-FR" dirty="0"/>
              <a:t>Il s’agit d’une </a:t>
            </a:r>
            <a:r>
              <a:rPr lang="fr-FR" dirty="0">
                <a:solidFill>
                  <a:srgbClr val="FF0000"/>
                </a:solidFill>
              </a:rPr>
              <a:t>erreur de conception </a:t>
            </a:r>
            <a:r>
              <a:rPr lang="fr-FR" dirty="0"/>
              <a:t>car dans ce cas, on casse le modèle défini en couche.</a:t>
            </a:r>
          </a:p>
          <a:p>
            <a:r>
              <a:rPr lang="fr-FR" dirty="0"/>
              <a:t>Le modèle étant cassé, la couche contrôleur ne centralise pas toutes les interactions,</a:t>
            </a:r>
          </a:p>
          <a:p>
            <a:r>
              <a:rPr lang="fr-FR" dirty="0"/>
              <a:t>Implique un mélange des concepts, amenant l’application à devenir instable.</a:t>
            </a:r>
          </a:p>
          <a:p>
            <a:r>
              <a:rPr lang="fr-FR" dirty="0"/>
              <a:t>C’est pas beau et très discutable. Donc, </a:t>
            </a:r>
            <a:r>
              <a:rPr lang="fr-FR" b="1" dirty="0">
                <a:solidFill>
                  <a:srgbClr val="FF0000"/>
                </a:solidFill>
              </a:rPr>
              <a:t>pas de ça chez nous</a:t>
            </a:r>
            <a:r>
              <a:rPr lang="fr-FR" dirty="0"/>
              <a:t>!</a:t>
            </a:r>
          </a:p>
        </p:txBody>
      </p:sp>
      <p:grpSp>
        <p:nvGrpSpPr>
          <p:cNvPr id="4" name="Groupe 23"/>
          <p:cNvGrpSpPr/>
          <p:nvPr/>
        </p:nvGrpSpPr>
        <p:grpSpPr>
          <a:xfrm>
            <a:off x="5148064" y="332656"/>
            <a:ext cx="2808312" cy="999728"/>
            <a:chOff x="4499992" y="5589240"/>
            <a:chExt cx="2808312" cy="999728"/>
          </a:xfrm>
        </p:grpSpPr>
        <p:sp>
          <p:nvSpPr>
            <p:cNvPr id="10" name="Rectangle 9"/>
            <p:cNvSpPr/>
            <p:nvPr/>
          </p:nvSpPr>
          <p:spPr>
            <a:xfrm>
              <a:off x="4499992" y="5661248"/>
              <a:ext cx="783704" cy="3183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Vue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8184" y="5589240"/>
              <a:ext cx="1080120" cy="38029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Contrôleur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6096" y="6237312"/>
              <a:ext cx="865615" cy="3516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Modèle</a:t>
              </a:r>
            </a:p>
          </p:txBody>
        </p:sp>
        <p:cxnSp>
          <p:nvCxnSpPr>
            <p:cNvPr id="15" name="Connecteur droit avec flèche 14"/>
            <p:cNvCxnSpPr>
              <a:stCxn id="10" idx="2"/>
              <a:endCxn id="13" idx="1"/>
            </p:cNvCxnSpPr>
            <p:nvPr/>
          </p:nvCxnSpPr>
          <p:spPr>
            <a:xfrm>
              <a:off x="4891844" y="5979628"/>
              <a:ext cx="544252" cy="4335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0" idx="3"/>
              <a:endCxn id="11" idx="1"/>
            </p:cNvCxnSpPr>
            <p:nvPr/>
          </p:nvCxnSpPr>
          <p:spPr>
            <a:xfrm flipV="1">
              <a:off x="5283696" y="5779386"/>
              <a:ext cx="944488" cy="410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1" idx="2"/>
              <a:endCxn id="13" idx="3"/>
            </p:cNvCxnSpPr>
            <p:nvPr/>
          </p:nvCxnSpPr>
          <p:spPr>
            <a:xfrm flipH="1">
              <a:off x="6301711" y="5969532"/>
              <a:ext cx="466533" cy="443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>
          <a:xfrm>
            <a:off x="611560" y="4077072"/>
            <a:ext cx="8352928" cy="2700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899592" y="4149080"/>
            <a:ext cx="1296144" cy="26282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2483768" y="4151704"/>
            <a:ext cx="2774980" cy="26256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à coins arrondis 88"/>
          <p:cNvSpPr/>
          <p:nvPr/>
        </p:nvSpPr>
        <p:spPr>
          <a:xfrm>
            <a:off x="5724128" y="260648"/>
            <a:ext cx="3168352" cy="144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11560" y="332656"/>
            <a:ext cx="4608512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115616" y="404664"/>
            <a:ext cx="91440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</a:t>
            </a:r>
            <a:r>
              <a:rPr lang="fr-FR" baseline="-25000" dirty="0"/>
              <a:t>n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5420880" y="4221088"/>
            <a:ext cx="3111560" cy="25562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496708" y="5441612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MySQL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2472" y="5482788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0910" y="5521528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1800" y="551723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616" y="4221088"/>
            <a:ext cx="914400" cy="1022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Classemétier</a:t>
            </a:r>
            <a:endParaRPr lang="fr-FR" dirty="0"/>
          </a:p>
        </p:txBody>
      </p:sp>
      <p:sp>
        <p:nvSpPr>
          <p:cNvPr id="16" name="Double flèche horizontale 15"/>
          <p:cNvSpPr/>
          <p:nvPr/>
        </p:nvSpPr>
        <p:spPr>
          <a:xfrm>
            <a:off x="6597877" y="5666004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11560" y="1772816"/>
            <a:ext cx="4608512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55976" y="4005064"/>
            <a:ext cx="90922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27" name="Double flèche horizontale 26"/>
          <p:cNvSpPr/>
          <p:nvPr/>
        </p:nvSpPr>
        <p:spPr>
          <a:xfrm>
            <a:off x="1928330" y="5720412"/>
            <a:ext cx="936104" cy="5040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27984" y="260648"/>
            <a:ext cx="93610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139952" y="1700808"/>
            <a:ext cx="128092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Contrôleurs</a:t>
            </a:r>
          </a:p>
        </p:txBody>
      </p:sp>
      <p:cxnSp>
        <p:nvCxnSpPr>
          <p:cNvPr id="35" name="Connecteur droit avec flèche 34"/>
          <p:cNvCxnSpPr>
            <a:stCxn id="36" idx="1"/>
            <a:endCxn id="33" idx="3"/>
          </p:cNvCxnSpPr>
          <p:nvPr/>
        </p:nvCxnSpPr>
        <p:spPr>
          <a:xfrm flipH="1" flipV="1">
            <a:off x="3326160" y="728700"/>
            <a:ext cx="3190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2" idx="1"/>
            <a:endCxn id="33" idx="3"/>
          </p:cNvCxnSpPr>
          <p:nvPr/>
        </p:nvCxnSpPr>
        <p:spPr>
          <a:xfrm flipH="1" flipV="1">
            <a:off x="3326160" y="728700"/>
            <a:ext cx="3342456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4" idx="1"/>
            <a:endCxn id="54" idx="2"/>
          </p:cNvCxnSpPr>
          <p:nvPr/>
        </p:nvCxnSpPr>
        <p:spPr>
          <a:xfrm flipH="1" flipV="1">
            <a:off x="1572816" y="1052736"/>
            <a:ext cx="530344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63688" y="404664"/>
            <a:ext cx="91440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</a:t>
            </a:r>
            <a:r>
              <a:rPr lang="fr-FR" baseline="-25000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11760" y="404664"/>
            <a:ext cx="91440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</a:t>
            </a:r>
            <a:r>
              <a:rPr lang="fr-FR" baseline="-25000" dirty="0"/>
              <a:t>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03648" y="2636912"/>
            <a:ext cx="158417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72816" y="2806080"/>
            <a:ext cx="158417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725216" y="2958480"/>
            <a:ext cx="158417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</a:t>
            </a:r>
            <a:r>
              <a:rPr lang="fr-FR" baseline="-25000" dirty="0"/>
              <a:t>n</a:t>
            </a:r>
          </a:p>
        </p:txBody>
      </p:sp>
      <p:cxnSp>
        <p:nvCxnSpPr>
          <p:cNvPr id="74" name="Connecteur droit avec flèche 73"/>
          <p:cNvCxnSpPr>
            <a:stCxn id="33" idx="2"/>
            <a:endCxn id="72" idx="0"/>
          </p:cNvCxnSpPr>
          <p:nvPr/>
        </p:nvCxnSpPr>
        <p:spPr>
          <a:xfrm flipH="1">
            <a:off x="2517304" y="1052736"/>
            <a:ext cx="351656" cy="190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33" idx="2"/>
            <a:endCxn id="71" idx="0"/>
          </p:cNvCxnSpPr>
          <p:nvPr/>
        </p:nvCxnSpPr>
        <p:spPr>
          <a:xfrm flipH="1">
            <a:off x="2364904" y="1052736"/>
            <a:ext cx="504056" cy="1753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54" idx="2"/>
            <a:endCxn id="68" idx="0"/>
          </p:cNvCxnSpPr>
          <p:nvPr/>
        </p:nvCxnSpPr>
        <p:spPr>
          <a:xfrm>
            <a:off x="1572816" y="1052736"/>
            <a:ext cx="6229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Double flèche verticale 90"/>
          <p:cNvSpPr/>
          <p:nvPr/>
        </p:nvSpPr>
        <p:spPr>
          <a:xfrm>
            <a:off x="2987824" y="1340768"/>
            <a:ext cx="504056" cy="79208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/>
          <p:cNvSpPr txBox="1"/>
          <p:nvPr/>
        </p:nvSpPr>
        <p:spPr>
          <a:xfrm>
            <a:off x="7812360" y="188640"/>
            <a:ext cx="115788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92" name="Double flèche verticale 91"/>
          <p:cNvSpPr/>
          <p:nvPr/>
        </p:nvSpPr>
        <p:spPr>
          <a:xfrm>
            <a:off x="1619672" y="3284984"/>
            <a:ext cx="504056" cy="122413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5580112" y="0"/>
            <a:ext cx="13681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Une vue = plusieurs évènements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16216" y="836712"/>
            <a:ext cx="1656184" cy="360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Evénement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68616" y="989112"/>
            <a:ext cx="1656184" cy="360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Evénement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76256" y="1196752"/>
            <a:ext cx="1656184" cy="360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Evénement </a:t>
            </a:r>
            <a:r>
              <a:rPr lang="fr-FR" baseline="-25000" dirty="0"/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B7E14D-0902-4D08-A545-BBA327CA15BC}"/>
              </a:ext>
            </a:extLst>
          </p:cNvPr>
          <p:cNvSpPr/>
          <p:nvPr/>
        </p:nvSpPr>
        <p:spPr>
          <a:xfrm>
            <a:off x="2771800" y="4329256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28" name="Double flèche horizontale 27"/>
          <p:cNvSpPr/>
          <p:nvPr/>
        </p:nvSpPr>
        <p:spPr>
          <a:xfrm rot="5400000">
            <a:off x="2879812" y="5193196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Double flèche horizontale 27">
            <a:extLst>
              <a:ext uri="{FF2B5EF4-FFF2-40B4-BE49-F238E27FC236}">
                <a16:creationId xmlns:a16="http://schemas.microsoft.com/office/drawing/2014/main" id="{3980796F-15AD-4417-9DF7-6E9886F7FFC9}"/>
              </a:ext>
            </a:extLst>
          </p:cNvPr>
          <p:cNvSpPr/>
          <p:nvPr/>
        </p:nvSpPr>
        <p:spPr>
          <a:xfrm rot="10800000">
            <a:off x="3548688" y="5687960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1785F0-54F5-4B67-BAB8-2CD69DA9A283}"/>
              </a:ext>
            </a:extLst>
          </p:cNvPr>
          <p:cNvSpPr/>
          <p:nvPr/>
        </p:nvSpPr>
        <p:spPr>
          <a:xfrm>
            <a:off x="4090910" y="4348656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50" name="Double flèche horizontale 27">
            <a:extLst>
              <a:ext uri="{FF2B5EF4-FFF2-40B4-BE49-F238E27FC236}">
                <a16:creationId xmlns:a16="http://schemas.microsoft.com/office/drawing/2014/main" id="{5EF922D8-9DCE-4759-928F-CF3B50AA2877}"/>
              </a:ext>
            </a:extLst>
          </p:cNvPr>
          <p:cNvSpPr/>
          <p:nvPr/>
        </p:nvSpPr>
        <p:spPr>
          <a:xfrm rot="10800000">
            <a:off x="3548688" y="4515088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uble flèche horizontale 23"/>
          <p:cNvSpPr/>
          <p:nvPr/>
        </p:nvSpPr>
        <p:spPr>
          <a:xfrm>
            <a:off x="4754235" y="4588832"/>
            <a:ext cx="909223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Double flèche horizontale 23">
            <a:extLst>
              <a:ext uri="{FF2B5EF4-FFF2-40B4-BE49-F238E27FC236}">
                <a16:creationId xmlns:a16="http://schemas.microsoft.com/office/drawing/2014/main" id="{56D119B0-207D-4344-8049-03585D8E6B12}"/>
              </a:ext>
            </a:extLst>
          </p:cNvPr>
          <p:cNvSpPr/>
          <p:nvPr/>
        </p:nvSpPr>
        <p:spPr>
          <a:xfrm>
            <a:off x="4777767" y="5677696"/>
            <a:ext cx="909223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7C32A-AFD0-4027-98DA-9C6846D4F16C}"/>
              </a:ext>
            </a:extLst>
          </p:cNvPr>
          <p:cNvSpPr/>
          <p:nvPr/>
        </p:nvSpPr>
        <p:spPr>
          <a:xfrm>
            <a:off x="5643940" y="434568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53E00D-8083-404E-9EC6-F395044D8412}"/>
              </a:ext>
            </a:extLst>
          </p:cNvPr>
          <p:cNvSpPr/>
          <p:nvPr/>
        </p:nvSpPr>
        <p:spPr>
          <a:xfrm>
            <a:off x="7496708" y="4361618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MySQL</a:t>
            </a:r>
          </a:p>
        </p:txBody>
      </p:sp>
      <p:sp>
        <p:nvSpPr>
          <p:cNvPr id="56" name="Double flèche horizontale 15">
            <a:extLst>
              <a:ext uri="{FF2B5EF4-FFF2-40B4-BE49-F238E27FC236}">
                <a16:creationId xmlns:a16="http://schemas.microsoft.com/office/drawing/2014/main" id="{65E6993E-EBAB-4C35-A113-B271C7AD5C3A}"/>
              </a:ext>
            </a:extLst>
          </p:cNvPr>
          <p:cNvSpPr/>
          <p:nvPr/>
        </p:nvSpPr>
        <p:spPr>
          <a:xfrm>
            <a:off x="6582308" y="4560564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Double flèche horizontale 26">
            <a:extLst>
              <a:ext uri="{FF2B5EF4-FFF2-40B4-BE49-F238E27FC236}">
                <a16:creationId xmlns:a16="http://schemas.microsoft.com/office/drawing/2014/main" id="{3CD83566-6DB2-4E8C-821F-188A37C1E460}"/>
              </a:ext>
            </a:extLst>
          </p:cNvPr>
          <p:cNvSpPr/>
          <p:nvPr/>
        </p:nvSpPr>
        <p:spPr>
          <a:xfrm>
            <a:off x="1926536" y="4553828"/>
            <a:ext cx="936104" cy="5040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C7EF85-EC58-44DA-BA4E-638C9ED71277}"/>
              </a:ext>
            </a:extLst>
          </p:cNvPr>
          <p:cNvSpPr/>
          <p:nvPr/>
        </p:nvSpPr>
        <p:spPr>
          <a:xfrm>
            <a:off x="1106564" y="5442356"/>
            <a:ext cx="914400" cy="1022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Classemétier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688E86-FD2E-4A30-86E6-843585306037}"/>
              </a:ext>
            </a:extLst>
          </p:cNvPr>
          <p:cNvSpPr/>
          <p:nvPr/>
        </p:nvSpPr>
        <p:spPr>
          <a:xfrm>
            <a:off x="7649108" y="5594012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MySQL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D0AFF5-4F20-4703-A3F3-98910FC748DD}"/>
              </a:ext>
            </a:extLst>
          </p:cNvPr>
          <p:cNvSpPr/>
          <p:nvPr/>
        </p:nvSpPr>
        <p:spPr>
          <a:xfrm>
            <a:off x="5844872" y="5635188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35E310-55E6-45D3-878F-54F537CEDA11}"/>
              </a:ext>
            </a:extLst>
          </p:cNvPr>
          <p:cNvSpPr/>
          <p:nvPr/>
        </p:nvSpPr>
        <p:spPr>
          <a:xfrm>
            <a:off x="4243310" y="5673928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2FE6ED-06F5-4262-BB0E-D7E27948C1DA}"/>
              </a:ext>
            </a:extLst>
          </p:cNvPr>
          <p:cNvSpPr/>
          <p:nvPr/>
        </p:nvSpPr>
        <p:spPr>
          <a:xfrm>
            <a:off x="2924200" y="566963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Double flèche horizontale 15">
            <a:extLst>
              <a:ext uri="{FF2B5EF4-FFF2-40B4-BE49-F238E27FC236}">
                <a16:creationId xmlns:a16="http://schemas.microsoft.com/office/drawing/2014/main" id="{C2FB7576-720A-4C21-8A5F-356B8532AEA2}"/>
              </a:ext>
            </a:extLst>
          </p:cNvPr>
          <p:cNvSpPr/>
          <p:nvPr/>
        </p:nvSpPr>
        <p:spPr>
          <a:xfrm>
            <a:off x="6750277" y="5818404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Double flèche horizontale 26">
            <a:extLst>
              <a:ext uri="{FF2B5EF4-FFF2-40B4-BE49-F238E27FC236}">
                <a16:creationId xmlns:a16="http://schemas.microsoft.com/office/drawing/2014/main" id="{4B801209-A4C2-4D32-8A3E-F6DCB626A65B}"/>
              </a:ext>
            </a:extLst>
          </p:cNvPr>
          <p:cNvSpPr/>
          <p:nvPr/>
        </p:nvSpPr>
        <p:spPr>
          <a:xfrm>
            <a:off x="2080730" y="5872812"/>
            <a:ext cx="936104" cy="5040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Double flèche horizontale 27">
            <a:extLst>
              <a:ext uri="{FF2B5EF4-FFF2-40B4-BE49-F238E27FC236}">
                <a16:creationId xmlns:a16="http://schemas.microsoft.com/office/drawing/2014/main" id="{725D4A24-E55D-446B-8623-AF9F6543DA5E}"/>
              </a:ext>
            </a:extLst>
          </p:cNvPr>
          <p:cNvSpPr/>
          <p:nvPr/>
        </p:nvSpPr>
        <p:spPr>
          <a:xfrm rot="10800000">
            <a:off x="3701088" y="5840360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Double flèche horizontale 23">
            <a:extLst>
              <a:ext uri="{FF2B5EF4-FFF2-40B4-BE49-F238E27FC236}">
                <a16:creationId xmlns:a16="http://schemas.microsoft.com/office/drawing/2014/main" id="{0301E9DD-602B-4B01-857C-82FD49CB32AE}"/>
              </a:ext>
            </a:extLst>
          </p:cNvPr>
          <p:cNvSpPr/>
          <p:nvPr/>
        </p:nvSpPr>
        <p:spPr>
          <a:xfrm>
            <a:off x="4930167" y="5830096"/>
            <a:ext cx="909223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86154-5372-44AB-982E-91348FD32325}"/>
              </a:ext>
            </a:extLst>
          </p:cNvPr>
          <p:cNvSpPr/>
          <p:nvPr/>
        </p:nvSpPr>
        <p:spPr>
          <a:xfrm>
            <a:off x="1258964" y="5594756"/>
            <a:ext cx="914400" cy="1022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Classemétier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51983A-A0D9-4CB7-9646-3493DD68514B}"/>
              </a:ext>
            </a:extLst>
          </p:cNvPr>
          <p:cNvSpPr/>
          <p:nvPr/>
        </p:nvSpPr>
        <p:spPr>
          <a:xfrm>
            <a:off x="7801508" y="5746412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MySQL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DF41F-5169-4109-8B97-7D074A2EE66B}"/>
              </a:ext>
            </a:extLst>
          </p:cNvPr>
          <p:cNvSpPr/>
          <p:nvPr/>
        </p:nvSpPr>
        <p:spPr>
          <a:xfrm>
            <a:off x="5997272" y="5787588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E9B3A5-C6FD-456E-90E7-4E64D9B6BBA7}"/>
              </a:ext>
            </a:extLst>
          </p:cNvPr>
          <p:cNvSpPr/>
          <p:nvPr/>
        </p:nvSpPr>
        <p:spPr>
          <a:xfrm>
            <a:off x="4395710" y="5826328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83276F-C3CF-4BFE-99F6-841ECB7BFCCF}"/>
              </a:ext>
            </a:extLst>
          </p:cNvPr>
          <p:cNvSpPr/>
          <p:nvPr/>
        </p:nvSpPr>
        <p:spPr>
          <a:xfrm>
            <a:off x="3076600" y="5822032"/>
            <a:ext cx="9144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80" name="Double flèche horizontale 15">
            <a:extLst>
              <a:ext uri="{FF2B5EF4-FFF2-40B4-BE49-F238E27FC236}">
                <a16:creationId xmlns:a16="http://schemas.microsoft.com/office/drawing/2014/main" id="{0FC6F551-C1F2-4727-A01E-82AFAA2399DC}"/>
              </a:ext>
            </a:extLst>
          </p:cNvPr>
          <p:cNvSpPr/>
          <p:nvPr/>
        </p:nvSpPr>
        <p:spPr>
          <a:xfrm>
            <a:off x="6902677" y="5970804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Double flèche horizontale 26">
            <a:extLst>
              <a:ext uri="{FF2B5EF4-FFF2-40B4-BE49-F238E27FC236}">
                <a16:creationId xmlns:a16="http://schemas.microsoft.com/office/drawing/2014/main" id="{09280E5B-6E65-408D-B5CC-7FFEB9380C8F}"/>
              </a:ext>
            </a:extLst>
          </p:cNvPr>
          <p:cNvSpPr/>
          <p:nvPr/>
        </p:nvSpPr>
        <p:spPr>
          <a:xfrm>
            <a:off x="2233130" y="6025212"/>
            <a:ext cx="936104" cy="5040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Double flèche horizontale 27">
            <a:extLst>
              <a:ext uri="{FF2B5EF4-FFF2-40B4-BE49-F238E27FC236}">
                <a16:creationId xmlns:a16="http://schemas.microsoft.com/office/drawing/2014/main" id="{A67C1816-130F-47F4-8678-1C39F950BF67}"/>
              </a:ext>
            </a:extLst>
          </p:cNvPr>
          <p:cNvSpPr/>
          <p:nvPr/>
        </p:nvSpPr>
        <p:spPr>
          <a:xfrm rot="10800000">
            <a:off x="3853488" y="5992760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Double flèche horizontale 23">
            <a:extLst>
              <a:ext uri="{FF2B5EF4-FFF2-40B4-BE49-F238E27FC236}">
                <a16:creationId xmlns:a16="http://schemas.microsoft.com/office/drawing/2014/main" id="{1E8934E6-3BC3-45CD-ABF9-0CC9E786E1D1}"/>
              </a:ext>
            </a:extLst>
          </p:cNvPr>
          <p:cNvSpPr/>
          <p:nvPr/>
        </p:nvSpPr>
        <p:spPr>
          <a:xfrm>
            <a:off x="5082567" y="5982496"/>
            <a:ext cx="909223" cy="4997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9F9C60-8296-442A-9FA8-C17866ACE2B4}"/>
              </a:ext>
            </a:extLst>
          </p:cNvPr>
          <p:cNvSpPr/>
          <p:nvPr/>
        </p:nvSpPr>
        <p:spPr>
          <a:xfrm>
            <a:off x="1411364" y="5747156"/>
            <a:ext cx="914400" cy="1022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Classemétier</a:t>
            </a:r>
            <a:endParaRPr lang="fr-FR" dirty="0"/>
          </a:p>
        </p:txBody>
      </p:sp>
      <p:sp>
        <p:nvSpPr>
          <p:cNvPr id="85" name="Double flèche horizontale 27">
            <a:extLst>
              <a:ext uri="{FF2B5EF4-FFF2-40B4-BE49-F238E27FC236}">
                <a16:creationId xmlns:a16="http://schemas.microsoft.com/office/drawing/2014/main" id="{F6613813-5AB3-4C75-B23E-01DB7B04C4B3}"/>
              </a:ext>
            </a:extLst>
          </p:cNvPr>
          <p:cNvSpPr/>
          <p:nvPr/>
        </p:nvSpPr>
        <p:spPr>
          <a:xfrm rot="5400000">
            <a:off x="3032212" y="5345596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Double flèche horizontale 27">
            <a:extLst>
              <a:ext uri="{FF2B5EF4-FFF2-40B4-BE49-F238E27FC236}">
                <a16:creationId xmlns:a16="http://schemas.microsoft.com/office/drawing/2014/main" id="{D35719CE-0929-4AF1-929B-B587B7B14517}"/>
              </a:ext>
            </a:extLst>
          </p:cNvPr>
          <p:cNvSpPr/>
          <p:nvPr/>
        </p:nvSpPr>
        <p:spPr>
          <a:xfrm rot="5400000">
            <a:off x="3184612" y="5497996"/>
            <a:ext cx="720080" cy="50405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fr-FR" dirty="0"/>
              <a:t>La </a:t>
            </a:r>
            <a:r>
              <a:rPr lang="fr-FR" dirty="0">
                <a:solidFill>
                  <a:srgbClr val="FF0000"/>
                </a:solidFill>
              </a:rPr>
              <a:t>DAL (Data Access Layer)</a:t>
            </a:r>
            <a:r>
              <a:rPr lang="fr-FR" dirty="0"/>
              <a:t> : couche abstraction de données, c’est ce qui permet à un même langage d’ouvrir des sessions sur des SGBD différents. Bref, il s’agit de l’accès physique aux bases.</a:t>
            </a:r>
          </a:p>
          <a:p>
            <a:pPr fontAlgn="base"/>
            <a:r>
              <a:rPr lang="fr-FR" dirty="0"/>
              <a:t>Le </a:t>
            </a:r>
            <a:r>
              <a:rPr lang="fr-FR" dirty="0">
                <a:solidFill>
                  <a:srgbClr val="FF0000"/>
                </a:solidFill>
              </a:rPr>
              <a:t>DAO (Data Access Object)</a:t>
            </a:r>
            <a:r>
              <a:rPr lang="fr-FR" dirty="0"/>
              <a:t> : objet d’accès aux données, il s’agit des classes qui représentent les différentes tables de la base.</a:t>
            </a:r>
          </a:p>
          <a:p>
            <a:pPr fontAlgn="base"/>
            <a:r>
              <a:rPr lang="fr-FR" dirty="0"/>
              <a:t>L’ </a:t>
            </a:r>
            <a:r>
              <a:rPr lang="fr-FR" dirty="0">
                <a:solidFill>
                  <a:srgbClr val="FF0000"/>
                </a:solidFill>
              </a:rPr>
              <a:t>ORM (Object / Relation </a:t>
            </a:r>
            <a:r>
              <a:rPr lang="fr-FR" dirty="0" err="1">
                <a:solidFill>
                  <a:srgbClr val="FF0000"/>
                </a:solidFill>
              </a:rPr>
              <a:t>Mapping</a:t>
            </a:r>
            <a:r>
              <a:rPr lang="fr-FR" dirty="0">
                <a:solidFill>
                  <a:srgbClr val="FF0000"/>
                </a:solidFill>
              </a:rPr>
              <a:t>) </a:t>
            </a:r>
            <a:r>
              <a:rPr lang="fr-FR" dirty="0"/>
              <a:t>: </a:t>
            </a:r>
            <a:r>
              <a:rPr lang="fr-FR" dirty="0" err="1"/>
              <a:t>Mapping</a:t>
            </a:r>
            <a:r>
              <a:rPr lang="fr-FR" dirty="0"/>
              <a:t> objet / relationnel, il s’agit plutôt des classes qui représentent les tables issues des associations entre classes du MCD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BACAB-F14C-4606-B299-B1DE3AF0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: la DAL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85DC-531C-411C-AAAB-A91EAC95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3967226" cy="514508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 DAL permet d’accéder aux données (</a:t>
            </a:r>
            <a:r>
              <a:rPr lang="fr-FR" dirty="0" err="1"/>
              <a:t>noSQL</a:t>
            </a:r>
            <a:r>
              <a:rPr lang="fr-FR" dirty="0"/>
              <a:t>, SGBDR,CSV, fichier texte, …)</a:t>
            </a:r>
          </a:p>
          <a:p>
            <a:r>
              <a:rPr lang="fr-FR" dirty="0"/>
              <a:t>La DAL permet surtout d’abstraire les différentes formes d’accès aux données </a:t>
            </a:r>
          </a:p>
          <a:p>
            <a:r>
              <a:rPr lang="fr-FR" dirty="0"/>
              <a:t>Exemple ci-contre : plusieurs sources de données.</a:t>
            </a:r>
          </a:p>
          <a:p>
            <a:r>
              <a:rPr lang="fr-FR" dirty="0"/>
              <a:t>En général : une classe DAL par entité (en terme d’analyse)</a:t>
            </a: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51574A2A-1943-4D64-8701-2AA0F22C39BB}"/>
              </a:ext>
            </a:extLst>
          </p:cNvPr>
          <p:cNvSpPr/>
          <p:nvPr/>
        </p:nvSpPr>
        <p:spPr>
          <a:xfrm>
            <a:off x="4845435" y="1797451"/>
            <a:ext cx="3111560" cy="238689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62312-CD96-4A92-A758-D8EA14B8F6F1}"/>
              </a:ext>
            </a:extLst>
          </p:cNvPr>
          <p:cNvSpPr/>
          <p:nvPr/>
        </p:nvSpPr>
        <p:spPr>
          <a:xfrm>
            <a:off x="5088888" y="2940835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BE671D-62BB-484F-AA3F-E92AE5754B4C}"/>
              </a:ext>
            </a:extLst>
          </p:cNvPr>
          <p:cNvSpPr/>
          <p:nvPr/>
        </p:nvSpPr>
        <p:spPr>
          <a:xfrm>
            <a:off x="6794493" y="2940835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MySQL</a:t>
            </a:r>
          </a:p>
          <a:p>
            <a:pPr algn="ctr"/>
            <a:r>
              <a:rPr lang="fr-FR" dirty="0"/>
              <a:t>compta</a:t>
            </a:r>
          </a:p>
        </p:txBody>
      </p:sp>
      <p:sp>
        <p:nvSpPr>
          <p:cNvPr id="21" name="Double flèche horizontale 15">
            <a:extLst>
              <a:ext uri="{FF2B5EF4-FFF2-40B4-BE49-F238E27FC236}">
                <a16:creationId xmlns:a16="http://schemas.microsoft.com/office/drawing/2014/main" id="{6CBCD97A-26E4-44CE-8B79-A042C4BB314E}"/>
              </a:ext>
            </a:extLst>
          </p:cNvPr>
          <p:cNvSpPr/>
          <p:nvPr/>
        </p:nvSpPr>
        <p:spPr>
          <a:xfrm>
            <a:off x="5941691" y="3131801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17">
            <a:extLst>
              <a:ext uri="{FF2B5EF4-FFF2-40B4-BE49-F238E27FC236}">
                <a16:creationId xmlns:a16="http://schemas.microsoft.com/office/drawing/2014/main" id="{F0C47E9A-5746-42DC-B736-8E463E6C1DCF}"/>
              </a:ext>
            </a:extLst>
          </p:cNvPr>
          <p:cNvSpPr/>
          <p:nvPr/>
        </p:nvSpPr>
        <p:spPr>
          <a:xfrm>
            <a:off x="4880750" y="4225128"/>
            <a:ext cx="1426870" cy="13192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A18CD-5E90-4D91-B0C9-62B963E457A8}"/>
              </a:ext>
            </a:extLst>
          </p:cNvPr>
          <p:cNvSpPr/>
          <p:nvPr/>
        </p:nvSpPr>
        <p:spPr>
          <a:xfrm>
            <a:off x="5125758" y="4542937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C3</a:t>
            </a:r>
          </a:p>
        </p:txBody>
      </p:sp>
      <p:sp>
        <p:nvSpPr>
          <p:cNvPr id="24" name="Rectangle à coins arrondis 17">
            <a:extLst>
              <a:ext uri="{FF2B5EF4-FFF2-40B4-BE49-F238E27FC236}">
                <a16:creationId xmlns:a16="http://schemas.microsoft.com/office/drawing/2014/main" id="{6C52508D-4735-4616-836C-5E3ABAFBA7BD}"/>
              </a:ext>
            </a:extLst>
          </p:cNvPr>
          <p:cNvSpPr/>
          <p:nvPr/>
        </p:nvSpPr>
        <p:spPr>
          <a:xfrm>
            <a:off x="6588224" y="4221088"/>
            <a:ext cx="2239675" cy="13192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D1F32-34F8-4607-ABC9-514E8249BC73}"/>
              </a:ext>
            </a:extLst>
          </p:cNvPr>
          <p:cNvSpPr/>
          <p:nvPr/>
        </p:nvSpPr>
        <p:spPr>
          <a:xfrm>
            <a:off x="6825153" y="4542555"/>
            <a:ext cx="1854075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/>
              <a:t>Microsoft Server</a:t>
            </a:r>
          </a:p>
          <a:p>
            <a:pPr algn="ctr"/>
            <a:r>
              <a:rPr lang="fr-FR" dirty="0"/>
              <a:t>marketing</a:t>
            </a:r>
          </a:p>
        </p:txBody>
      </p:sp>
      <p:sp>
        <p:nvSpPr>
          <p:cNvPr id="26" name="Double flèche horizontale 15">
            <a:extLst>
              <a:ext uri="{FF2B5EF4-FFF2-40B4-BE49-F238E27FC236}">
                <a16:creationId xmlns:a16="http://schemas.microsoft.com/office/drawing/2014/main" id="{EDCABEAE-AA5D-4AE1-9DFC-110C28BB4E4A}"/>
              </a:ext>
            </a:extLst>
          </p:cNvPr>
          <p:cNvSpPr/>
          <p:nvPr/>
        </p:nvSpPr>
        <p:spPr>
          <a:xfrm>
            <a:off x="5941691" y="4733599"/>
            <a:ext cx="914400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0D19FC-9A04-40ED-988A-B7408CB40586}"/>
              </a:ext>
            </a:extLst>
          </p:cNvPr>
          <p:cNvSpPr txBox="1"/>
          <p:nvPr/>
        </p:nvSpPr>
        <p:spPr>
          <a:xfrm>
            <a:off x="5804818" y="379016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35E85B-B855-42B5-B654-1B3CA4503340}"/>
              </a:ext>
            </a:extLst>
          </p:cNvPr>
          <p:cNvSpPr txBox="1"/>
          <p:nvPr/>
        </p:nvSpPr>
        <p:spPr>
          <a:xfrm>
            <a:off x="4995019" y="419817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78E4736-9A2E-43FE-91FE-51D7DC6DA5E5}"/>
              </a:ext>
            </a:extLst>
          </p:cNvPr>
          <p:cNvSpPr txBox="1"/>
          <p:nvPr/>
        </p:nvSpPr>
        <p:spPr>
          <a:xfrm>
            <a:off x="7113311" y="417360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Machine 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219745-C818-456F-8E28-C5750A8283AE}"/>
              </a:ext>
            </a:extLst>
          </p:cNvPr>
          <p:cNvSpPr/>
          <p:nvPr/>
        </p:nvSpPr>
        <p:spPr>
          <a:xfrm>
            <a:off x="5088888" y="1923200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DAL</a:t>
            </a:r>
          </a:p>
          <a:p>
            <a:pPr algn="ctr"/>
            <a:r>
              <a:rPr lang="fr-FR" dirty="0"/>
              <a:t>C1</a:t>
            </a:r>
          </a:p>
        </p:txBody>
      </p:sp>
      <p:sp>
        <p:nvSpPr>
          <p:cNvPr id="31" name="Double flèche horizontale 15">
            <a:extLst>
              <a:ext uri="{FF2B5EF4-FFF2-40B4-BE49-F238E27FC236}">
                <a16:creationId xmlns:a16="http://schemas.microsoft.com/office/drawing/2014/main" id="{79F11F12-6558-4E87-B883-18A0B400520D}"/>
              </a:ext>
            </a:extLst>
          </p:cNvPr>
          <p:cNvSpPr/>
          <p:nvPr/>
        </p:nvSpPr>
        <p:spPr>
          <a:xfrm rot="2162819">
            <a:off x="5726555" y="2359012"/>
            <a:ext cx="1496198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24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8842</TotalTime>
  <Words>1128</Words>
  <Application>Microsoft Office PowerPoint</Application>
  <PresentationFormat>Affichage à l'écran (4:3)</PresentationFormat>
  <Paragraphs>364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Thème Office</vt:lpstr>
      <vt:lpstr>ARCHITECTURE LOGICIELLE</vt:lpstr>
      <vt:lpstr>generalites</vt:lpstr>
      <vt:lpstr>Le besoin</vt:lpstr>
      <vt:lpstr>Structure Logique</vt:lpstr>
      <vt:lpstr>Le modèle MVC</vt:lpstr>
      <vt:lpstr>Erreur commune :</vt:lpstr>
      <vt:lpstr>Présentation PowerPoint</vt:lpstr>
      <vt:lpstr>Vocabulaire</vt:lpstr>
      <vt:lpstr>ZOOM : la DAL </vt:lpstr>
      <vt:lpstr>ZOOM : la DAO</vt:lpstr>
      <vt:lpstr>ZOOM : l’ORM</vt:lpstr>
      <vt:lpstr>Architecture exemple</vt:lpstr>
      <vt:lpstr>Pour le web Browser-http server</vt:lpstr>
      <vt:lpstr>Difficultés et particularités</vt:lpstr>
      <vt:lpstr>Présentation PowerPoint</vt:lpstr>
      <vt:lpstr>Exemple</vt:lpstr>
      <vt:lpstr>Contrôleur général</vt:lpstr>
      <vt:lpstr>Présentation PowerPoint</vt:lpstr>
      <vt:lpstr>Pour langage oriente objets applications lourdes</vt:lpstr>
      <vt:lpstr>Le MVC en Java</vt:lpstr>
      <vt:lpstr>L’architecture de la couche Modèle pour une banque</vt:lpstr>
      <vt:lpstr>Métier : l’interface fonctionnelle</vt:lpstr>
      <vt:lpstr>DAO : créer les objets base de données</vt:lpstr>
      <vt:lpstr>DAO : manipuler les objets base de données</vt:lpstr>
      <vt:lpstr>ORM : les associations</vt:lpstr>
      <vt:lpstr>DAL : Obtenir une connexion</vt:lpstr>
      <vt:lpstr>DAL - exemple : mise à jour d’une agence</vt:lpstr>
      <vt:lpstr>Exemple du blog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MVC</dc:title>
  <dc:creator>mathias</dc:creator>
  <cp:lastModifiedBy>BRAUX Mathias</cp:lastModifiedBy>
  <cp:revision>43</cp:revision>
  <dcterms:created xsi:type="dcterms:W3CDTF">2015-02-04T13:21:34Z</dcterms:created>
  <dcterms:modified xsi:type="dcterms:W3CDTF">2019-11-04T15:07:01Z</dcterms:modified>
</cp:coreProperties>
</file>