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288" r:id="rId3"/>
    <p:sldId id="318" r:id="rId4"/>
    <p:sldId id="335" r:id="rId5"/>
    <p:sldId id="336" r:id="rId6"/>
    <p:sldId id="337" r:id="rId7"/>
    <p:sldId id="338" r:id="rId8"/>
    <p:sldId id="302" r:id="rId9"/>
    <p:sldId id="319" r:id="rId10"/>
    <p:sldId id="340" r:id="rId11"/>
    <p:sldId id="393" r:id="rId12"/>
    <p:sldId id="394" r:id="rId13"/>
    <p:sldId id="311" r:id="rId14"/>
    <p:sldId id="396" r:id="rId15"/>
    <p:sldId id="395" r:id="rId16"/>
    <p:sldId id="329" r:id="rId17"/>
    <p:sldId id="397" r:id="rId18"/>
    <p:sldId id="399" r:id="rId19"/>
    <p:sldId id="401" r:id="rId20"/>
    <p:sldId id="398" r:id="rId21"/>
    <p:sldId id="400" r:id="rId22"/>
    <p:sldId id="388" r:id="rId23"/>
    <p:sldId id="334" r:id="rId24"/>
    <p:sldId id="315" r:id="rId25"/>
    <p:sldId id="403" r:id="rId26"/>
    <p:sldId id="402" r:id="rId27"/>
    <p:sldId id="404" r:id="rId28"/>
    <p:sldId id="406" r:id="rId29"/>
    <p:sldId id="405" r:id="rId30"/>
    <p:sldId id="407" r:id="rId31"/>
    <p:sldId id="408" r:id="rId32"/>
    <p:sldId id="409" r:id="rId33"/>
    <p:sldId id="41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35"/>
            <p14:sldId id="336"/>
            <p14:sldId id="337"/>
            <p14:sldId id="338"/>
            <p14:sldId id="302"/>
            <p14:sldId id="319"/>
            <p14:sldId id="340"/>
            <p14:sldId id="393"/>
            <p14:sldId id="394"/>
            <p14:sldId id="311"/>
            <p14:sldId id="396"/>
            <p14:sldId id="395"/>
            <p14:sldId id="329"/>
            <p14:sldId id="397"/>
            <p14:sldId id="399"/>
            <p14:sldId id="401"/>
            <p14:sldId id="398"/>
            <p14:sldId id="400"/>
            <p14:sldId id="388"/>
            <p14:sldId id="334"/>
            <p14:sldId id="315"/>
            <p14:sldId id="403"/>
            <p14:sldId id="402"/>
            <p14:sldId id="404"/>
            <p14:sldId id="406"/>
            <p14:sldId id="405"/>
            <p14:sldId id="407"/>
            <p14:sldId id="408"/>
            <p14:sldId id="409"/>
            <p14:sldId id="410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67219" autoAdjust="0"/>
  </p:normalViewPr>
  <p:slideViewPr>
    <p:cSldViewPr snapToGrid="0" snapToObjects="1">
      <p:cViewPr>
        <p:scale>
          <a:sx n="125" d="100"/>
          <a:sy n="125" d="100"/>
        </p:scale>
        <p:origin x="192" y="-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3: Exploratory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6432-9E19-66D5-27CC-2E1408EE4964}"/>
              </a:ext>
            </a:extLst>
          </p:cNvPr>
          <p:cNvSpPr txBox="1"/>
          <p:nvPr/>
        </p:nvSpPr>
        <p:spPr>
          <a:xfrm>
            <a:off x="429869" y="1230992"/>
            <a:ext cx="82842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Data visualization is one of the major parts of any exploratory analysis, it’s easier to identify trends visually than by staring at raw data or summary tables</a:t>
            </a:r>
          </a:p>
        </p:txBody>
      </p:sp>
    </p:spTree>
    <p:extLst>
      <p:ext uri="{BB962C8B-B14F-4D97-AF65-F5344CB8AC3E}">
        <p14:creationId xmlns:p14="http://schemas.microsoft.com/office/powerpoint/2010/main" val="25075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are you trying to learn?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814B-5B03-7E02-AE35-F8687510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942897"/>
            <a:ext cx="6417128" cy="4611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945FA-5FEE-3489-62B2-F3142F074365}"/>
              </a:ext>
            </a:extLst>
          </p:cNvPr>
          <p:cNvSpPr txBox="1"/>
          <p:nvPr/>
        </p:nvSpPr>
        <p:spPr>
          <a:xfrm>
            <a:off x="212271" y="5514993"/>
            <a:ext cx="4419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Graphic by Andrew Abela</a:t>
            </a:r>
            <a:endParaRPr lang="en-US" sz="1000" u="sng" dirty="0"/>
          </a:p>
          <a:p>
            <a:r>
              <a:rPr lang="en-US" sz="1000" dirty="0"/>
              <a:t>https://</a:t>
            </a:r>
            <a:r>
              <a:rPr lang="en-US" sz="1000" dirty="0" err="1"/>
              <a:t>extremepresentation.typepad.com</a:t>
            </a:r>
            <a:r>
              <a:rPr lang="en-US" sz="1000" dirty="0"/>
              <a:t>/blog/2006/09/</a:t>
            </a:r>
            <a:r>
              <a:rPr lang="en-US" sz="1000" dirty="0" err="1"/>
              <a:t>choosing_a_good.html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12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are you trying to learn?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45FA-5FEE-3489-62B2-F3142F074365}"/>
              </a:ext>
            </a:extLst>
          </p:cNvPr>
          <p:cNvSpPr txBox="1"/>
          <p:nvPr/>
        </p:nvSpPr>
        <p:spPr>
          <a:xfrm>
            <a:off x="212271" y="5514993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Graphic by Data to Viz</a:t>
            </a:r>
            <a:endParaRPr lang="en-US" sz="1000" u="sng" dirty="0"/>
          </a:p>
          <a:p>
            <a:r>
              <a:rPr lang="en-US" sz="1000" dirty="0"/>
              <a:t>https://</a:t>
            </a:r>
            <a:r>
              <a:rPr lang="en-US" sz="1000" dirty="0" err="1"/>
              <a:t>www.data</a:t>
            </a:r>
            <a:r>
              <a:rPr lang="en-US" sz="1000" dirty="0"/>
              <a:t>-to-</a:t>
            </a:r>
            <a:r>
              <a:rPr lang="en-US" sz="1000" dirty="0" err="1"/>
              <a:t>viz.com</a:t>
            </a:r>
            <a:r>
              <a:rPr lang="en-US" sz="1000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F97E0-0D75-7ED3-B9B3-9ECE26BF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1" y="942897"/>
            <a:ext cx="7772400" cy="43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3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plots in R</a:t>
            </a:r>
          </a:p>
          <a:p>
            <a:r>
              <a:rPr lang="en-US" sz="3200" i="1" dirty="0"/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57FE-9F18-55C7-86B1-068DA7D8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9" y="1612667"/>
            <a:ext cx="5845629" cy="39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plots in R</a:t>
            </a:r>
          </a:p>
          <a:p>
            <a:r>
              <a:rPr lang="en-US" sz="3200" i="1" dirty="0"/>
              <a:t>labeling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CE835-9C45-C2B7-4A64-58E73314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1547868"/>
            <a:ext cx="5992586" cy="40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2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plots in R</a:t>
            </a:r>
          </a:p>
          <a:p>
            <a:r>
              <a:rPr lang="en-US" sz="3200" i="1" dirty="0"/>
              <a:t>scatterplot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D4978-9768-016A-9937-0BEBCD1C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449381"/>
            <a:ext cx="563335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59F5E-43C1-C2D1-6262-FF3C8709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1449381"/>
            <a:ext cx="5461907" cy="41421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E5D7DE-C36F-2526-504A-29765E94A7A1}"/>
              </a:ext>
            </a:extLst>
          </p:cNvPr>
          <p:cNvSpPr/>
          <p:nvPr/>
        </p:nvSpPr>
        <p:spPr>
          <a:xfrm>
            <a:off x="2684206" y="1681842"/>
            <a:ext cx="1045028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EF685-415F-F6DD-FD5D-4366DDE3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2" y="1140393"/>
            <a:ext cx="6218042" cy="43296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E5D7DE-C36F-2526-504A-29765E94A7A1}"/>
              </a:ext>
            </a:extLst>
          </p:cNvPr>
          <p:cNvSpPr/>
          <p:nvPr/>
        </p:nvSpPr>
        <p:spPr>
          <a:xfrm>
            <a:off x="2455606" y="1449381"/>
            <a:ext cx="2116394" cy="643684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2684206" y="1681842"/>
            <a:ext cx="1045028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3544813" y="2088391"/>
            <a:ext cx="180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Name your file</a:t>
            </a:r>
          </a:p>
        </p:txBody>
      </p:sp>
    </p:spTree>
    <p:extLst>
      <p:ext uri="{BB962C8B-B14F-4D97-AF65-F5344CB8AC3E}">
        <p14:creationId xmlns:p14="http://schemas.microsoft.com/office/powerpoint/2010/main" val="253061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2880148" y="1447953"/>
            <a:ext cx="2720551" cy="457201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76037" y="753938"/>
            <a:ext cx="180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Specify where you want to save the file</a:t>
            </a:r>
          </a:p>
        </p:txBody>
      </p:sp>
    </p:spTree>
    <p:extLst>
      <p:ext uri="{BB962C8B-B14F-4D97-AF65-F5344CB8AC3E}">
        <p14:creationId xmlns:p14="http://schemas.microsoft.com/office/powerpoint/2010/main" val="249145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6432-9E19-66D5-27CC-2E1408EE4964}"/>
              </a:ext>
            </a:extLst>
          </p:cNvPr>
          <p:cNvSpPr txBox="1"/>
          <p:nvPr/>
        </p:nvSpPr>
        <p:spPr>
          <a:xfrm>
            <a:off x="429869" y="1230992"/>
            <a:ext cx="828426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Define </a:t>
            </a:r>
            <a:r>
              <a:rPr lang="en-US" sz="2600" dirty="0"/>
              <a:t>descriptive statistics &amp; exploratory data analysis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  <a:r>
              <a:rPr lang="en-US" sz="2600" dirty="0"/>
              <a:t> your first data visualization in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Identify </a:t>
            </a:r>
            <a:r>
              <a:rPr lang="en-US" sz="2600" dirty="0"/>
              <a:t>options for visualization in R, including ggplot2</a:t>
            </a:r>
            <a:endParaRPr lang="en-US" sz="2600" b="1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Great creative </a:t>
            </a:r>
            <a:r>
              <a:rPr lang="en-US" sz="2600" dirty="0"/>
              <a:t>and have fun exploring datasets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6194848" y="4931230"/>
            <a:ext cx="1045028" cy="58782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76037" y="4334726"/>
            <a:ext cx="180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Adjust dimensions</a:t>
            </a:r>
          </a:p>
        </p:txBody>
      </p:sp>
    </p:spTree>
    <p:extLst>
      <p:ext uri="{BB962C8B-B14F-4D97-AF65-F5344CB8AC3E}">
        <p14:creationId xmlns:p14="http://schemas.microsoft.com/office/powerpoint/2010/main" val="232149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4FB7-7302-E0E4-8C9B-82971EC8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2" y="1130057"/>
            <a:ext cx="4808075" cy="45978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69257F-8797-3B96-F39F-0E9359D56484}"/>
              </a:ext>
            </a:extLst>
          </p:cNvPr>
          <p:cNvSpPr/>
          <p:nvPr/>
        </p:nvSpPr>
        <p:spPr>
          <a:xfrm>
            <a:off x="5231463" y="5257802"/>
            <a:ext cx="1045028" cy="58782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FBE20-A358-5495-F4B2-B0A127556307}"/>
              </a:ext>
            </a:extLst>
          </p:cNvPr>
          <p:cNvSpPr txBox="1"/>
          <p:nvPr/>
        </p:nvSpPr>
        <p:spPr>
          <a:xfrm>
            <a:off x="6906307" y="4905385"/>
            <a:ext cx="180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Save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79653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Now you try!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D5AA2-9148-F048-F920-939CF2727948}"/>
              </a:ext>
            </a:extLst>
          </p:cNvPr>
          <p:cNvSpPr txBox="1"/>
          <p:nvPr/>
        </p:nvSpPr>
        <p:spPr>
          <a:xfrm>
            <a:off x="429869" y="1230992"/>
            <a:ext cx="85671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Make a histogram or </a:t>
            </a:r>
            <a:r>
              <a:rPr lang="en-US" sz="2600" dirty="0" err="1"/>
              <a:t>barchart</a:t>
            </a:r>
            <a:r>
              <a:rPr lang="en-US" sz="2600" dirty="0"/>
              <a:t>  using the countries dataset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Save it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47661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Fun with ggplot2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is ggplot2?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D242B-2E17-1439-3226-250A45B1D5F4}"/>
              </a:ext>
            </a:extLst>
          </p:cNvPr>
          <p:cNvSpPr txBox="1"/>
          <p:nvPr/>
        </p:nvSpPr>
        <p:spPr>
          <a:xfrm>
            <a:off x="429869" y="1230992"/>
            <a:ext cx="82842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ggplot2 is a plotting library in 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It’s a bit challenging to get the hang of at first, but it’s incredibly powerful and popular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3900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Packages and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D242B-2E17-1439-3226-250A45B1D5F4}"/>
              </a:ext>
            </a:extLst>
          </p:cNvPr>
          <p:cNvSpPr txBox="1"/>
          <p:nvPr/>
        </p:nvSpPr>
        <p:spPr>
          <a:xfrm>
            <a:off x="429869" y="1230992"/>
            <a:ext cx="82842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Packages (like ggplot2) are sets of functions and data that can be loaded for specialized projects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The first time you use them, you need to install them: </a:t>
            </a:r>
            <a:r>
              <a:rPr lang="en-US" sz="2600" dirty="0" err="1"/>
              <a:t>install.packages</a:t>
            </a:r>
            <a:r>
              <a:rPr lang="en-US" sz="2600" dirty="0"/>
              <a:t>(”ggplot2”)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The next time you use them, you can just load them from your R library: library(“ggplot2”)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0200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Now you try!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36FA6-0E47-0E04-5273-716A758CAEC4}"/>
              </a:ext>
            </a:extLst>
          </p:cNvPr>
          <p:cNvSpPr txBox="1"/>
          <p:nvPr/>
        </p:nvSpPr>
        <p:spPr>
          <a:xfrm>
            <a:off x="429869" y="1230992"/>
            <a:ext cx="8284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/>
              <a:t>install.package</a:t>
            </a:r>
            <a:r>
              <a:rPr lang="en-US" sz="2600" dirty="0"/>
              <a:t>(”ggplot2”)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Try installing ggplot2 on your computer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1196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CFE36-12B3-37EB-A2BD-0FCDF3DC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86" y="1852793"/>
            <a:ext cx="6185828" cy="36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83C6-8DA1-EBF3-576A-33C5CFBC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975758"/>
            <a:ext cx="8262985" cy="220020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BDF9EB-241A-608A-74C3-09817AD32732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</p:spTree>
    <p:extLst>
      <p:ext uri="{BB962C8B-B14F-4D97-AF65-F5344CB8AC3E}">
        <p14:creationId xmlns:p14="http://schemas.microsoft.com/office/powerpoint/2010/main" val="62608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83C6-8DA1-EBF3-576A-33C5CFBC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975758"/>
            <a:ext cx="8262985" cy="220020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BDF9EB-241A-608A-74C3-09817AD32732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11343-E00D-5D90-99EE-863B835582A6}"/>
              </a:ext>
            </a:extLst>
          </p:cNvPr>
          <p:cNvSpPr/>
          <p:nvPr/>
        </p:nvSpPr>
        <p:spPr>
          <a:xfrm>
            <a:off x="937048" y="1975758"/>
            <a:ext cx="1136681" cy="489856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72EAF-4A0A-DAC7-B215-C5BE42385912}"/>
              </a:ext>
            </a:extLst>
          </p:cNvPr>
          <p:cNvSpPr txBox="1"/>
          <p:nvPr/>
        </p:nvSpPr>
        <p:spPr>
          <a:xfrm>
            <a:off x="4885980" y="2036020"/>
            <a:ext cx="15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Dataset name</a:t>
            </a:r>
          </a:p>
        </p:txBody>
      </p:sp>
    </p:spTree>
    <p:extLst>
      <p:ext uri="{BB962C8B-B14F-4D97-AF65-F5344CB8AC3E}">
        <p14:creationId xmlns:p14="http://schemas.microsoft.com/office/powerpoint/2010/main" val="26281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Descriptive statistics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83C6-8DA1-EBF3-576A-33C5CFBC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975758"/>
            <a:ext cx="8262985" cy="220020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BDF9EB-241A-608A-74C3-09817AD32732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11343-E00D-5D90-99EE-863B835582A6}"/>
              </a:ext>
            </a:extLst>
          </p:cNvPr>
          <p:cNvSpPr/>
          <p:nvPr/>
        </p:nvSpPr>
        <p:spPr>
          <a:xfrm>
            <a:off x="1230962" y="2220686"/>
            <a:ext cx="3341038" cy="636814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72EAF-4A0A-DAC7-B215-C5BE42385912}"/>
              </a:ext>
            </a:extLst>
          </p:cNvPr>
          <p:cNvSpPr txBox="1"/>
          <p:nvPr/>
        </p:nvSpPr>
        <p:spPr>
          <a:xfrm>
            <a:off x="4741660" y="2220686"/>
            <a:ext cx="15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X and Y axes</a:t>
            </a:r>
          </a:p>
        </p:txBody>
      </p:sp>
    </p:spTree>
    <p:extLst>
      <p:ext uri="{BB962C8B-B14F-4D97-AF65-F5344CB8AC3E}">
        <p14:creationId xmlns:p14="http://schemas.microsoft.com/office/powerpoint/2010/main" val="52956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83C6-8DA1-EBF3-576A-33C5CFBC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975758"/>
            <a:ext cx="8262985" cy="220020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BDF9EB-241A-608A-74C3-09817AD32732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11343-E00D-5D90-99EE-863B835582A6}"/>
              </a:ext>
            </a:extLst>
          </p:cNvPr>
          <p:cNvSpPr/>
          <p:nvPr/>
        </p:nvSpPr>
        <p:spPr>
          <a:xfrm>
            <a:off x="1230962" y="2590017"/>
            <a:ext cx="2051081" cy="528739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72EAF-4A0A-DAC7-B215-C5BE42385912}"/>
              </a:ext>
            </a:extLst>
          </p:cNvPr>
          <p:cNvSpPr txBox="1"/>
          <p:nvPr/>
        </p:nvSpPr>
        <p:spPr>
          <a:xfrm>
            <a:off x="4741660" y="2220686"/>
            <a:ext cx="156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Color the dots based on WHO region</a:t>
            </a:r>
          </a:p>
        </p:txBody>
      </p:sp>
    </p:spTree>
    <p:extLst>
      <p:ext uri="{BB962C8B-B14F-4D97-AF65-F5344CB8AC3E}">
        <p14:creationId xmlns:p14="http://schemas.microsoft.com/office/powerpoint/2010/main" val="4258951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83C6-8DA1-EBF3-576A-33C5CFBC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975758"/>
            <a:ext cx="8262985" cy="220020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BDF9EB-241A-608A-74C3-09817AD32732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11343-E00D-5D90-99EE-863B835582A6}"/>
              </a:ext>
            </a:extLst>
          </p:cNvPr>
          <p:cNvSpPr/>
          <p:nvPr/>
        </p:nvSpPr>
        <p:spPr>
          <a:xfrm>
            <a:off x="429870" y="2824843"/>
            <a:ext cx="1563807" cy="519581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72EAF-4A0A-DAC7-B215-C5BE42385912}"/>
              </a:ext>
            </a:extLst>
          </p:cNvPr>
          <p:cNvSpPr txBox="1"/>
          <p:nvPr/>
        </p:nvSpPr>
        <p:spPr>
          <a:xfrm>
            <a:off x="4572000" y="2616450"/>
            <a:ext cx="15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Make a scatterplot</a:t>
            </a:r>
          </a:p>
        </p:txBody>
      </p:sp>
    </p:spTree>
    <p:extLst>
      <p:ext uri="{BB962C8B-B14F-4D97-AF65-F5344CB8AC3E}">
        <p14:creationId xmlns:p14="http://schemas.microsoft.com/office/powerpoint/2010/main" val="3762402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83C6-8DA1-EBF3-576A-33C5CFBC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975758"/>
            <a:ext cx="8262985" cy="2200202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CBDF9EB-241A-608A-74C3-09817AD32732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Using </a:t>
            </a:r>
            <a:r>
              <a:rPr lang="en-US" sz="3200" dirty="0" err="1"/>
              <a:t>ggplot</a:t>
            </a:r>
            <a:endParaRPr lang="en-US" sz="3200" dirty="0"/>
          </a:p>
          <a:p>
            <a:r>
              <a:rPr lang="en-US" sz="3200" b="0" i="1" dirty="0"/>
              <a:t>scatterplot with groups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211343-E00D-5D90-99EE-863B835582A6}"/>
              </a:ext>
            </a:extLst>
          </p:cNvPr>
          <p:cNvSpPr/>
          <p:nvPr/>
        </p:nvSpPr>
        <p:spPr>
          <a:xfrm>
            <a:off x="429870" y="3002990"/>
            <a:ext cx="8262985" cy="1172970"/>
          </a:xfrm>
          <a:prstGeom prst="ellipse">
            <a:avLst/>
          </a:prstGeom>
          <a:noFill/>
          <a:ln w="76200">
            <a:solidFill>
              <a:schemeClr val="accent6">
                <a:lumMod val="10000"/>
                <a:lumOff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72EAF-4A0A-DAC7-B215-C5BE42385912}"/>
              </a:ext>
            </a:extLst>
          </p:cNvPr>
          <p:cNvSpPr txBox="1"/>
          <p:nvPr/>
        </p:nvSpPr>
        <p:spPr>
          <a:xfrm>
            <a:off x="7053814" y="2152529"/>
            <a:ext cx="156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Specify axis and legend titles</a:t>
            </a:r>
          </a:p>
        </p:txBody>
      </p:sp>
    </p:spTree>
    <p:extLst>
      <p:ext uri="{BB962C8B-B14F-4D97-AF65-F5344CB8AC3E}">
        <p14:creationId xmlns:p14="http://schemas.microsoft.com/office/powerpoint/2010/main" val="1605038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See you tomorrow.</a:t>
            </a:r>
          </a:p>
          <a:p>
            <a:r>
              <a:rPr lang="en-US" sz="2400" i="1" dirty="0"/>
              <a:t>Please come with a fully charged laptop.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Descriptive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6432-9E19-66D5-27CC-2E1408EE4964}"/>
              </a:ext>
            </a:extLst>
          </p:cNvPr>
          <p:cNvSpPr txBox="1"/>
          <p:nvPr/>
        </p:nvSpPr>
        <p:spPr>
          <a:xfrm>
            <a:off x="429869" y="1230992"/>
            <a:ext cx="8284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Descriptive statistics summarize data, and typically describe three types of things: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center (e.g., mean, median)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spread (e.g., standard deviation, interquartile range)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counts &amp; rates (e.g., summary tables)</a:t>
            </a:r>
          </a:p>
        </p:txBody>
      </p:sp>
    </p:spTree>
    <p:extLst>
      <p:ext uri="{BB962C8B-B14F-4D97-AF65-F5344CB8AC3E}">
        <p14:creationId xmlns:p14="http://schemas.microsoft.com/office/powerpoint/2010/main" val="111402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Descriptive statistics</a:t>
            </a:r>
          </a:p>
          <a:p>
            <a:r>
              <a:rPr lang="en-US" sz="3200" b="0" i="1" dirty="0"/>
              <a:t>Measures of centrality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3D9E9-725E-B1FA-F4C8-B35F71D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34974"/>
            <a:ext cx="7772400" cy="27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Descriptive statistics</a:t>
            </a:r>
          </a:p>
          <a:p>
            <a:r>
              <a:rPr lang="en-US" sz="3200" b="0" i="1" dirty="0"/>
              <a:t>Measures of spread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6A1B5-0F5E-18A2-F43A-94F42EE3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0" y="1568912"/>
            <a:ext cx="7320527" cy="39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Descriptive statistics</a:t>
            </a:r>
          </a:p>
          <a:p>
            <a:r>
              <a:rPr lang="en-US" sz="3200" b="0" i="1" dirty="0"/>
              <a:t>Counts and rates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096A-E80E-D258-CCB8-DCE8A68A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23" y="1449380"/>
            <a:ext cx="6221677" cy="42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7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data summarization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D023A-138E-A95A-4D5A-D9D25C0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0" y="1222031"/>
            <a:ext cx="7772400" cy="18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visualization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479</Words>
  <Application>Microsoft Macintosh PowerPoint</Application>
  <PresentationFormat>On-screen Show (4:3)</PresentationFormat>
  <Paragraphs>97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282</cp:revision>
  <cp:lastPrinted>2018-07-26T19:34:42Z</cp:lastPrinted>
  <dcterms:created xsi:type="dcterms:W3CDTF">2012-07-27T14:34:45Z</dcterms:created>
  <dcterms:modified xsi:type="dcterms:W3CDTF">2023-06-02T22:26:03Z</dcterms:modified>
</cp:coreProperties>
</file>