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0" r:id="rId2"/>
    <p:sldId id="288" r:id="rId3"/>
    <p:sldId id="318" r:id="rId4"/>
    <p:sldId id="393" r:id="rId5"/>
    <p:sldId id="394" r:id="rId6"/>
    <p:sldId id="329" r:id="rId7"/>
    <p:sldId id="397" r:id="rId8"/>
    <p:sldId id="399" r:id="rId9"/>
    <p:sldId id="401" r:id="rId10"/>
    <p:sldId id="39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9A0B8C7A-C9C0-B94F-A9FB-CCD2E2CBEA15}">
          <p14:sldIdLst>
            <p14:sldId id="260"/>
            <p14:sldId id="288"/>
            <p14:sldId id="318"/>
            <p14:sldId id="393"/>
            <p14:sldId id="394"/>
            <p14:sldId id="329"/>
            <p14:sldId id="397"/>
            <p14:sldId id="399"/>
            <p14:sldId id="401"/>
            <p14:sldId id="398"/>
          </p14:sldIdLst>
        </p14:section>
        <p14:section name="Placeholder Layouts" id="{5BEC25FF-7F29-2943-A432-7FFF68D68758}">
          <p14:sldIdLst/>
        </p14:section>
        <p14:section name="Standard Layouts" id="{F9EF3464-936C-014C-A632-CE56507E9B00}">
          <p14:sldIdLst/>
        </p14:section>
        <p14:section name="Charts" id="{52C98C5D-227F-4142-AA74-55937EFDFBCC}">
          <p14:sldIdLst/>
        </p14:section>
        <p14:section name="Impact Slides" id="{CAED85A7-BC6B-6E4E-A73A-F4501BB66642}">
          <p14:sldIdLst/>
        </p14:section>
        <p14:section name="Common Graphic Elements" id="{0023C3F2-59FE-9845-A788-3BF002CBE98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A52B"/>
    <a:srgbClr val="63666A"/>
    <a:srgbClr val="BBBCBC"/>
    <a:srgbClr val="041E42"/>
    <a:srgbClr val="003D81"/>
    <a:srgbClr val="9CA09C"/>
    <a:srgbClr val="4A4C4D"/>
    <a:srgbClr val="00A4CC"/>
    <a:srgbClr val="011B39"/>
    <a:srgbClr val="003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1" autoAdjust="0"/>
    <p:restoredTop sz="67219" autoAdjust="0"/>
  </p:normalViewPr>
  <p:slideViewPr>
    <p:cSldViewPr snapToGrid="0" snapToObjects="1">
      <p:cViewPr varScale="1">
        <p:scale>
          <a:sx n="78" d="100"/>
          <a:sy n="78" d="100"/>
        </p:scale>
        <p:origin x="27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208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3AA83-0331-A946-ADDB-F287CC1969EF}" type="datetimeFigureOut">
              <a:rPr lang="en-US" smtClean="0"/>
              <a:t>6/14/23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CCF24-3E22-D241-8907-2A37EE42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0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B2523-9D72-CB41-8D09-2C15EA0C0F3C}" type="datetimeFigureOut">
              <a:rPr lang="en-US" smtClean="0"/>
              <a:t>6/14/23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9852F-C953-3445-B10C-3B6B94EB4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25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2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894" y="530103"/>
            <a:ext cx="5267656" cy="1731951"/>
          </a:xfrm>
        </p:spPr>
        <p:txBody>
          <a:bodyPr/>
          <a:lstStyle>
            <a:lvl1pPr algn="l">
              <a:defRPr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896" y="2479367"/>
            <a:ext cx="5267655" cy="978607"/>
          </a:xfrm>
        </p:spPr>
        <p:txBody>
          <a:bodyPr>
            <a:normAutofit/>
          </a:bodyPr>
          <a:lstStyle>
            <a:lvl1pPr marL="0" indent="0" algn="l">
              <a:buNone/>
              <a:defRPr sz="2251"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7896" y="6124651"/>
            <a:ext cx="393097" cy="365125"/>
          </a:xfrm>
        </p:spPr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1"/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6/14/23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6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6/14/23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45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04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1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474" y="1686737"/>
            <a:ext cx="8686426" cy="4262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0695"/>
            <a:ext cx="2166730" cy="8661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A8CE6B-3838-8645-ACEB-ED077F51C55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369" y="341769"/>
            <a:ext cx="1716531" cy="43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4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556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1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7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6/14/23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1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6/14/23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6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6/14/23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7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6/14/23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4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6049342"/>
            <a:ext cx="9157815" cy="808658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474" y="341769"/>
            <a:ext cx="8686426" cy="8789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474" y="1338867"/>
            <a:ext cx="8686426" cy="4262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7896" y="6070861"/>
            <a:ext cx="3930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bg1"/>
                </a:solidFill>
                <a:latin typeface="55 Helvetica Roman"/>
                <a:cs typeface="55 Helvetica Roman"/>
              </a:defRPr>
            </a:lvl1pPr>
          </a:lstStyle>
          <a:p>
            <a:fld id="{A11F1ED6-03CA-FF41-BAAB-392506A14B1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4928135" y="6262916"/>
            <a:ext cx="3903964" cy="42456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" y="5956648"/>
            <a:ext cx="9144001" cy="92697"/>
          </a:xfrm>
          <a:prstGeom prst="rect">
            <a:avLst/>
          </a:prstGeom>
          <a:solidFill>
            <a:srgbClr val="BBBC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8972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342991" rtl="0" eaLnBrk="1" latinLnBrk="0" hangingPunct="1">
        <a:spcBef>
          <a:spcPct val="0"/>
        </a:spcBef>
        <a:buNone/>
        <a:defRPr sz="2701" b="1" i="0" kern="1200">
          <a:solidFill>
            <a:srgbClr val="002D50"/>
          </a:solidFill>
          <a:latin typeface="Helvetica Neue"/>
          <a:ea typeface="+mj-ea"/>
          <a:cs typeface="Helvetica Neue"/>
        </a:defRPr>
      </a:lvl1pPr>
    </p:titleStyle>
    <p:bodyStyle>
      <a:lvl1pPr marL="257244" indent="-257244" algn="l" defTabSz="342991" rtl="0" eaLnBrk="1" latinLnBrk="0" hangingPunct="1">
        <a:spcBef>
          <a:spcPct val="20000"/>
        </a:spcBef>
        <a:buFont typeface="Arial"/>
        <a:buChar char="•"/>
        <a:defRPr sz="2401" b="0" i="0" kern="1200">
          <a:solidFill>
            <a:schemeClr val="tx1"/>
          </a:solidFill>
          <a:latin typeface="Adobe Caslon Pro"/>
          <a:ea typeface="+mn-ea"/>
          <a:cs typeface="Adobe Caslon Pro"/>
        </a:defRPr>
      </a:lvl1pPr>
      <a:lvl2pPr marL="557361" indent="-214370" algn="l" defTabSz="342991" rtl="0" eaLnBrk="1" latinLnBrk="0" hangingPunct="1">
        <a:spcBef>
          <a:spcPct val="20000"/>
        </a:spcBef>
        <a:buFont typeface="Arial"/>
        <a:buChar char="–"/>
        <a:defRPr sz="2101" b="0" i="0" kern="1200">
          <a:solidFill>
            <a:schemeClr val="tx1"/>
          </a:solidFill>
          <a:latin typeface="Adobe Caslon Pro"/>
          <a:ea typeface="+mn-ea"/>
          <a:cs typeface="Adobe Caslon Pro"/>
        </a:defRPr>
      </a:lvl2pPr>
      <a:lvl3pPr marL="857479" indent="-171496" algn="l" defTabSz="342991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Adobe Caslon Pro"/>
          <a:ea typeface="+mn-ea"/>
          <a:cs typeface="Adobe Caslon Pro"/>
        </a:defRPr>
      </a:lvl3pPr>
      <a:lvl4pPr marL="1200470" indent="-171496" algn="l" defTabSz="342991" rtl="0" eaLnBrk="1" latinLnBrk="0" hangingPunct="1">
        <a:spcBef>
          <a:spcPct val="20000"/>
        </a:spcBef>
        <a:buFont typeface="Arial"/>
        <a:buChar char="–"/>
        <a:defRPr sz="1500" b="0" i="0" kern="1200">
          <a:solidFill>
            <a:schemeClr val="tx1"/>
          </a:solidFill>
          <a:latin typeface="Adobe Caslon Pro"/>
          <a:ea typeface="+mn-ea"/>
          <a:cs typeface="Adobe Caslon Pro"/>
        </a:defRPr>
      </a:lvl4pPr>
      <a:lvl5pPr marL="1543461" indent="-171496" algn="l" defTabSz="342991" rtl="0" eaLnBrk="1" latinLnBrk="0" hangingPunct="1">
        <a:spcBef>
          <a:spcPct val="20000"/>
        </a:spcBef>
        <a:buFont typeface="Arial"/>
        <a:buChar char="»"/>
        <a:defRPr sz="1500" b="0" i="0" kern="1200">
          <a:solidFill>
            <a:schemeClr val="tx1"/>
          </a:solidFill>
          <a:latin typeface="Adobe Caslon Pro"/>
          <a:ea typeface="+mn-ea"/>
          <a:cs typeface="Adobe Caslon Pro"/>
        </a:defRPr>
      </a:lvl5pPr>
      <a:lvl6pPr marL="1886453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1330504"/>
            <a:ext cx="9144001" cy="5527496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3218" y="1477992"/>
            <a:ext cx="7954732" cy="81589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1" kern="1200">
                <a:solidFill>
                  <a:srgbClr val="002D50"/>
                </a:solidFill>
                <a:latin typeface="Adobe Caslon Pro"/>
                <a:ea typeface="+mj-ea"/>
                <a:cs typeface="Adobe Caslon Pro"/>
              </a:defRPr>
            </a:lvl1pPr>
          </a:lstStyle>
          <a:p>
            <a:pPr algn="l"/>
            <a:r>
              <a:rPr lang="en-US" sz="4051" i="0" dirty="0">
                <a:solidFill>
                  <a:schemeClr val="bg1"/>
                </a:solidFill>
                <a:latin typeface="Helvetica Neue"/>
                <a:cs typeface="Helvetica Neue"/>
              </a:rPr>
              <a:t>Data Science Basics in R:</a:t>
            </a:r>
          </a:p>
          <a:p>
            <a:pPr algn="l"/>
            <a:r>
              <a:rPr lang="en-US" sz="4051" dirty="0">
                <a:solidFill>
                  <a:schemeClr val="bg1"/>
                </a:solidFill>
                <a:latin typeface="Helvetica Neue"/>
                <a:cs typeface="Helvetica Neue"/>
              </a:rPr>
              <a:t>Day 3: Exploratory data analysis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465" y="398530"/>
            <a:ext cx="5120827" cy="5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92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Exporting plots from RStudio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A4FB7-7302-E0E4-8C9B-82971EC8B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962" y="1130057"/>
            <a:ext cx="4808075" cy="459788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A69257F-8797-3B96-F39F-0E9359D56484}"/>
              </a:ext>
            </a:extLst>
          </p:cNvPr>
          <p:cNvSpPr/>
          <p:nvPr/>
        </p:nvSpPr>
        <p:spPr>
          <a:xfrm>
            <a:off x="6194848" y="4931230"/>
            <a:ext cx="1045028" cy="587828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FFBE20-A358-5495-F4B2-B0A127556307}"/>
              </a:ext>
            </a:extLst>
          </p:cNvPr>
          <p:cNvSpPr txBox="1"/>
          <p:nvPr/>
        </p:nvSpPr>
        <p:spPr>
          <a:xfrm>
            <a:off x="6976037" y="4334726"/>
            <a:ext cx="1807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Adjust dimensions</a:t>
            </a:r>
          </a:p>
        </p:txBody>
      </p:sp>
    </p:spTree>
    <p:extLst>
      <p:ext uri="{BB962C8B-B14F-4D97-AF65-F5344CB8AC3E}">
        <p14:creationId xmlns:p14="http://schemas.microsoft.com/office/powerpoint/2010/main" val="232149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Goals for today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836432-9E19-66D5-27CC-2E1408EE4964}"/>
              </a:ext>
            </a:extLst>
          </p:cNvPr>
          <p:cNvSpPr txBox="1"/>
          <p:nvPr/>
        </p:nvSpPr>
        <p:spPr>
          <a:xfrm>
            <a:off x="429869" y="1230992"/>
            <a:ext cx="828426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b="1" dirty="0"/>
              <a:t>Define </a:t>
            </a:r>
            <a:r>
              <a:rPr lang="en-US" sz="2600" dirty="0"/>
              <a:t>descriptive statistics &amp; exploratory data analysis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b="1" dirty="0"/>
              <a:t>Create</a:t>
            </a:r>
            <a:r>
              <a:rPr lang="en-US" sz="2600" dirty="0"/>
              <a:t> your first data visualization in R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b="1" dirty="0"/>
              <a:t>Identify </a:t>
            </a:r>
            <a:r>
              <a:rPr lang="en-US" sz="2600" dirty="0"/>
              <a:t>options for visualization in R, including ggplot2</a:t>
            </a:r>
            <a:endParaRPr lang="en-US" sz="2600" b="1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b="1" dirty="0"/>
              <a:t>Great creative </a:t>
            </a:r>
            <a:r>
              <a:rPr lang="en-US" sz="2600" dirty="0"/>
              <a:t>and have fun exploring datasets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sz="26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8891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1330504"/>
            <a:ext cx="9144001" cy="5527496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594633" y="3278354"/>
            <a:ext cx="7954732" cy="81589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1" kern="1200">
                <a:solidFill>
                  <a:srgbClr val="002D50"/>
                </a:solidFill>
                <a:latin typeface="Adobe Caslon Pro"/>
                <a:ea typeface="+mj-ea"/>
                <a:cs typeface="Adobe Caslon Pro"/>
              </a:defRPr>
            </a:lvl1pPr>
          </a:lstStyle>
          <a:p>
            <a:r>
              <a:rPr lang="en-US" sz="4051" i="0" dirty="0" err="1">
                <a:solidFill>
                  <a:schemeClr val="bg1"/>
                </a:solidFill>
                <a:latin typeface="Helvetica Neue"/>
                <a:cs typeface="Helvetica Neue"/>
              </a:rPr>
              <a:t>bit.ly</a:t>
            </a:r>
            <a:r>
              <a:rPr lang="en-US" sz="4051" i="0" dirty="0">
                <a:solidFill>
                  <a:schemeClr val="bg1"/>
                </a:solidFill>
                <a:latin typeface="Helvetica Neue"/>
                <a:cs typeface="Helvetica Neue"/>
              </a:rPr>
              <a:t>/r_basics_day3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465" y="398530"/>
            <a:ext cx="5120827" cy="5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8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What are you trying to learn?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1814B-5B03-7E02-AE35-F8687510B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1" y="942897"/>
            <a:ext cx="6417128" cy="46113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D945FA-5FEE-3489-62B2-F3142F074365}"/>
              </a:ext>
            </a:extLst>
          </p:cNvPr>
          <p:cNvSpPr txBox="1"/>
          <p:nvPr/>
        </p:nvSpPr>
        <p:spPr>
          <a:xfrm>
            <a:off x="212271" y="5514993"/>
            <a:ext cx="4419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Graphic by Andrew Abela</a:t>
            </a:r>
            <a:endParaRPr lang="en-US" sz="1000" u="sng" dirty="0"/>
          </a:p>
          <a:p>
            <a:r>
              <a:rPr lang="en-US" sz="1000" dirty="0"/>
              <a:t>https://</a:t>
            </a:r>
            <a:r>
              <a:rPr lang="en-US" sz="1000" dirty="0" err="1"/>
              <a:t>extremepresentation.typepad.com</a:t>
            </a:r>
            <a:r>
              <a:rPr lang="en-US" sz="1000" dirty="0"/>
              <a:t>/blog/2006/09/</a:t>
            </a:r>
            <a:r>
              <a:rPr lang="en-US" sz="1000" dirty="0" err="1"/>
              <a:t>choosing_a_good.html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91258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What are you trying to learn?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D945FA-5FEE-3489-62B2-F3142F074365}"/>
              </a:ext>
            </a:extLst>
          </p:cNvPr>
          <p:cNvSpPr txBox="1"/>
          <p:nvPr/>
        </p:nvSpPr>
        <p:spPr>
          <a:xfrm>
            <a:off x="212271" y="5514993"/>
            <a:ext cx="1758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Graphic by Data to Viz</a:t>
            </a:r>
            <a:endParaRPr lang="en-US" sz="1000" u="sng" dirty="0"/>
          </a:p>
          <a:p>
            <a:r>
              <a:rPr lang="en-US" sz="1000" dirty="0"/>
              <a:t>https://</a:t>
            </a:r>
            <a:r>
              <a:rPr lang="en-US" sz="1000" dirty="0" err="1"/>
              <a:t>www.data</a:t>
            </a:r>
            <a:r>
              <a:rPr lang="en-US" sz="1000" dirty="0"/>
              <a:t>-to-</a:t>
            </a:r>
            <a:r>
              <a:rPr lang="en-US" sz="1000" dirty="0" err="1"/>
              <a:t>viz.com</a:t>
            </a:r>
            <a:r>
              <a:rPr lang="en-US" sz="1000" dirty="0"/>
              <a:t>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9F97E0-0D75-7ED3-B9B3-9ECE26BF1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71" y="942897"/>
            <a:ext cx="7772400" cy="437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3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Exporting plots from RStudio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59F5E-43C1-C2D1-6262-FF3C87098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079" y="1449381"/>
            <a:ext cx="5461907" cy="414218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FE5D7DE-C36F-2526-504A-29765E94A7A1}"/>
              </a:ext>
            </a:extLst>
          </p:cNvPr>
          <p:cNvSpPr/>
          <p:nvPr/>
        </p:nvSpPr>
        <p:spPr>
          <a:xfrm>
            <a:off x="2684206" y="1681842"/>
            <a:ext cx="1045028" cy="457201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98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Exporting plots from RStudio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8EF685-415F-F6DD-FD5D-4366DDE3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272" y="1140393"/>
            <a:ext cx="6218042" cy="432967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FE5D7DE-C36F-2526-504A-29765E94A7A1}"/>
              </a:ext>
            </a:extLst>
          </p:cNvPr>
          <p:cNvSpPr/>
          <p:nvPr/>
        </p:nvSpPr>
        <p:spPr>
          <a:xfrm>
            <a:off x="2455606" y="1449381"/>
            <a:ext cx="2116394" cy="643684"/>
          </a:xfrm>
          <a:prstGeom prst="ellipse">
            <a:avLst/>
          </a:prstGeom>
          <a:noFill/>
          <a:ln w="76200">
            <a:solidFill>
              <a:schemeClr val="accent6">
                <a:lumMod val="10000"/>
                <a:lumOff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9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Exporting plots from RStudio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A4FB7-7302-E0E4-8C9B-82971EC8B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962" y="1130057"/>
            <a:ext cx="4808075" cy="459788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A69257F-8797-3B96-F39F-0E9359D56484}"/>
              </a:ext>
            </a:extLst>
          </p:cNvPr>
          <p:cNvSpPr/>
          <p:nvPr/>
        </p:nvSpPr>
        <p:spPr>
          <a:xfrm>
            <a:off x="2684206" y="1681842"/>
            <a:ext cx="1045028" cy="457201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FFBE20-A358-5495-F4B2-B0A127556307}"/>
              </a:ext>
            </a:extLst>
          </p:cNvPr>
          <p:cNvSpPr txBox="1"/>
          <p:nvPr/>
        </p:nvSpPr>
        <p:spPr>
          <a:xfrm>
            <a:off x="3544813" y="2088391"/>
            <a:ext cx="180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Name your file</a:t>
            </a:r>
          </a:p>
        </p:txBody>
      </p:sp>
    </p:spTree>
    <p:extLst>
      <p:ext uri="{BB962C8B-B14F-4D97-AF65-F5344CB8AC3E}">
        <p14:creationId xmlns:p14="http://schemas.microsoft.com/office/powerpoint/2010/main" val="253061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Exporting plots from RStudio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A4FB7-7302-E0E4-8C9B-82971EC8B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962" y="1130057"/>
            <a:ext cx="4808075" cy="459788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A69257F-8797-3B96-F39F-0E9359D56484}"/>
              </a:ext>
            </a:extLst>
          </p:cNvPr>
          <p:cNvSpPr/>
          <p:nvPr/>
        </p:nvSpPr>
        <p:spPr>
          <a:xfrm>
            <a:off x="2880148" y="1447953"/>
            <a:ext cx="2720551" cy="457201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FFBE20-A358-5495-F4B2-B0A127556307}"/>
              </a:ext>
            </a:extLst>
          </p:cNvPr>
          <p:cNvSpPr txBox="1"/>
          <p:nvPr/>
        </p:nvSpPr>
        <p:spPr>
          <a:xfrm>
            <a:off x="6976037" y="753938"/>
            <a:ext cx="1807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Specify where you want to save the file</a:t>
            </a:r>
          </a:p>
        </p:txBody>
      </p:sp>
    </p:spTree>
    <p:extLst>
      <p:ext uri="{BB962C8B-B14F-4D97-AF65-F5344CB8AC3E}">
        <p14:creationId xmlns:p14="http://schemas.microsoft.com/office/powerpoint/2010/main" val="249145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rgetown University OA">
      <a:dk1>
        <a:sysClr val="windowText" lastClr="000000"/>
      </a:dk1>
      <a:lt1>
        <a:sysClr val="window" lastClr="FFFFFF"/>
      </a:lt1>
      <a:dk2>
        <a:srgbClr val="011B39"/>
      </a:dk2>
      <a:lt2>
        <a:srgbClr val="4A4C4D"/>
      </a:lt2>
      <a:accent1>
        <a:srgbClr val="003B7C"/>
      </a:accent1>
      <a:accent2>
        <a:srgbClr val="9CA09C"/>
      </a:accent2>
      <a:accent3>
        <a:srgbClr val="00A4CC"/>
      </a:accent3>
      <a:accent4>
        <a:srgbClr val="46A536"/>
      </a:accent4>
      <a:accent5>
        <a:srgbClr val="CD0032"/>
      </a:accent5>
      <a:accent6>
        <a:srgbClr val="580A1D"/>
      </a:accent6>
      <a:hlink>
        <a:srgbClr val="003D81"/>
      </a:hlink>
      <a:folHlink>
        <a:srgbClr val="00A4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1441</TotalTime>
  <Words>139</Words>
  <Application>Microsoft Macintosh PowerPoint</Application>
  <PresentationFormat>On-screen Show (4:3)</PresentationFormat>
  <Paragraphs>24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55 Helvetica Roman</vt:lpstr>
      <vt:lpstr>Adobe Caslon Pro</vt:lpstr>
      <vt:lpstr>Arial</vt:lpstr>
      <vt:lpstr>Calibri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 One Title Here</dc:title>
  <dc:creator>Shikha Savdas</dc:creator>
  <cp:lastModifiedBy>Steph Eaneff</cp:lastModifiedBy>
  <cp:revision>284</cp:revision>
  <cp:lastPrinted>2018-07-26T19:34:42Z</cp:lastPrinted>
  <dcterms:created xsi:type="dcterms:W3CDTF">2012-07-27T14:34:45Z</dcterms:created>
  <dcterms:modified xsi:type="dcterms:W3CDTF">2023-06-14T15:40:20Z</dcterms:modified>
</cp:coreProperties>
</file>