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88" r:id="rId3"/>
    <p:sldId id="289" r:id="rId4"/>
    <p:sldId id="291" r:id="rId5"/>
    <p:sldId id="290" r:id="rId6"/>
    <p:sldId id="304" r:id="rId7"/>
    <p:sldId id="292" r:id="rId8"/>
    <p:sldId id="294" r:id="rId9"/>
    <p:sldId id="295" r:id="rId10"/>
    <p:sldId id="296" r:id="rId11"/>
    <p:sldId id="293" r:id="rId12"/>
    <p:sldId id="297" r:id="rId13"/>
    <p:sldId id="298" r:id="rId14"/>
    <p:sldId id="299" r:id="rId15"/>
    <p:sldId id="300" r:id="rId16"/>
    <p:sldId id="302" r:id="rId17"/>
    <p:sldId id="303" r:id="rId18"/>
    <p:sldId id="301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289"/>
            <p14:sldId id="291"/>
            <p14:sldId id="290"/>
            <p14:sldId id="304"/>
            <p14:sldId id="292"/>
            <p14:sldId id="294"/>
            <p14:sldId id="295"/>
            <p14:sldId id="296"/>
            <p14:sldId id="293"/>
            <p14:sldId id="297"/>
            <p14:sldId id="298"/>
            <p14:sldId id="299"/>
            <p14:sldId id="300"/>
            <p14:sldId id="302"/>
            <p14:sldId id="303"/>
            <p14:sldId id="301"/>
            <p14:sldId id="287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2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RK do slide.  </a:t>
            </a:r>
          </a:p>
          <a:p>
            <a:endParaRPr lang="en-US" dirty="0"/>
          </a:p>
          <a:p>
            <a:r>
              <a:rPr lang="en-US" dirty="0"/>
              <a:t>We’ve been working on this for a while.   Started</a:t>
            </a:r>
            <a:r>
              <a:rPr lang="en-US" baseline="0" dirty="0"/>
              <a:t> costing IHR about a decade ago. To help countries build a business case for investing in IHR implementation. </a:t>
            </a:r>
          </a:p>
          <a:p>
            <a:endParaRPr lang="en-US" baseline="0" dirty="0"/>
          </a:p>
          <a:p>
            <a:r>
              <a:rPr lang="en-US" baseline="0" dirty="0"/>
              <a:t>It is now part of a large suite of tools that are connected on the back end through GHSIDEA.org</a:t>
            </a:r>
          </a:p>
          <a:p>
            <a:endParaRPr lang="en-US" baseline="0" dirty="0"/>
          </a:p>
          <a:p>
            <a:r>
              <a:rPr lang="en-US" baseline="0" dirty="0"/>
              <a:t>Everything we do is publicly available and we make the back end spreadsheets </a:t>
            </a:r>
            <a:r>
              <a:rPr lang="en-US" baseline="0" dirty="0" err="1"/>
              <a:t>availalb.e</a:t>
            </a:r>
            <a:r>
              <a:rPr lang="en-US" baseline="0" dirty="0"/>
              <a:t>  </a:t>
            </a:r>
          </a:p>
          <a:p>
            <a:endParaRPr lang="en-US" baseline="0" dirty="0"/>
          </a:p>
          <a:p>
            <a:r>
              <a:rPr lang="en-US" dirty="0"/>
              <a:t>RK do this slide. 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IHR costing tool is a publicly available, online tool to estimate country-level costs to build health capacity</a:t>
            </a:r>
          </a:p>
          <a:p>
            <a:pPr marL="912813" lvl="1" indent="-342900">
              <a:buFont typeface="Arial" panose="020B0604020202020204" pitchFamily="34" charset="0"/>
              <a:buChar char="•"/>
            </a:pPr>
            <a:r>
              <a:rPr lang="en-US" dirty="0"/>
              <a:t>aligned to benchmarks identified in first edition JEE </a:t>
            </a:r>
          </a:p>
          <a:p>
            <a:pPr marL="912813" lvl="1" indent="-342900">
              <a:buFont typeface="Arial" panose="020B0604020202020204" pitchFamily="34" charset="0"/>
              <a:buChar char="•"/>
            </a:pPr>
            <a:r>
              <a:rPr lang="en-US" dirty="0"/>
              <a:t>incorporates guidance from WHO, OIE, &amp; global experts</a:t>
            </a:r>
          </a:p>
          <a:p>
            <a:pPr marL="912813" lvl="1" indent="-342900">
              <a:buFont typeface="Arial" panose="020B0604020202020204" pitchFamily="34" charset="0"/>
              <a:buChar char="•"/>
            </a:pPr>
            <a:r>
              <a:rPr lang="en-US" dirty="0"/>
              <a:t>estimates 5-year costs to achieve “demonstrated capacity”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 has been used and validated at the country-level, including to develop specific costed national action plans that identify prioritized and costed activities </a:t>
            </a:r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</a:t>
            </a:r>
            <a:r>
              <a:rPr lang="en-US" baseline="0" dirty="0"/>
              <a:t> developed a tool.  People/orgs used it.  Available online in English and French and always made the back end spreadsheets available. 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It estimates country level costs to reach a 4 (not a 5)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- aligned to the benchmarks for health security capacity that are part of the WHO monitoring framework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Its been used an validated, including to develop specific costed national action plans</a:t>
            </a:r>
          </a:p>
          <a:p>
            <a:pPr marL="285750" indent="-285750">
              <a:buFontTx/>
              <a:buChar char="-"/>
            </a:pPr>
            <a:r>
              <a:rPr lang="en-US" baseline="0" dirty="0"/>
              <a:t>BUT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82FFDA-57F7-2547-980C-1E7FC642E23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d106.github.io/intro2R/lectures.html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Day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is R Studio?</a:t>
            </a:r>
          </a:p>
        </p:txBody>
      </p:sp>
    </p:spTree>
    <p:extLst>
      <p:ext uri="{BB962C8B-B14F-4D97-AF65-F5344CB8AC3E}">
        <p14:creationId xmlns:p14="http://schemas.microsoft.com/office/powerpoint/2010/main" val="145231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Getting familiar with R Studio</a:t>
            </a:r>
          </a:p>
        </p:txBody>
      </p:sp>
    </p:spTree>
    <p:extLst>
      <p:ext uri="{BB962C8B-B14F-4D97-AF65-F5344CB8AC3E}">
        <p14:creationId xmlns:p14="http://schemas.microsoft.com/office/powerpoint/2010/main" val="242732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85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R Basics</a:t>
            </a:r>
          </a:p>
        </p:txBody>
      </p:sp>
    </p:spTree>
    <p:extLst>
      <p:ext uri="{BB962C8B-B14F-4D97-AF65-F5344CB8AC3E}">
        <p14:creationId xmlns:p14="http://schemas.microsoft.com/office/powerpoint/2010/main" val="126282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28970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45383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47057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47261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0"/>
            <a:ext cx="7914030" cy="1587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Thank you!</a:t>
            </a:r>
          </a:p>
          <a:p>
            <a:endParaRPr lang="en-US" sz="3200" dirty="0"/>
          </a:p>
          <a:p>
            <a:r>
              <a:rPr lang="en-US" sz="3200" dirty="0"/>
              <a:t>See you tomorrow.</a:t>
            </a:r>
          </a:p>
          <a:p>
            <a:r>
              <a:rPr lang="en-US" sz="2400" i="1" dirty="0"/>
              <a:t>Please come with a fully charged laptop.</a:t>
            </a:r>
          </a:p>
          <a:p>
            <a:endParaRPr lang="en-US" sz="320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600" b="0" dirty="0"/>
              <a:t>Lecture and course material adapted from Intro to R materials created by Alex Douglas, available online </a:t>
            </a:r>
            <a:r>
              <a:rPr lang="en-US" sz="1600" b="0" dirty="0">
                <a:hlinkClick r:id="rId2"/>
              </a:rPr>
              <a:t>here</a:t>
            </a:r>
            <a:r>
              <a:rPr lang="en-US" sz="1600" b="0" dirty="0"/>
              <a:t>, with corresponding free online textbook.</a:t>
            </a:r>
          </a:p>
          <a:p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270-FC82-8F69-DD7E-DA9BB724AB36}"/>
              </a:ext>
            </a:extLst>
          </p:cNvPr>
          <p:cNvSpPr txBox="1"/>
          <p:nvPr/>
        </p:nvSpPr>
        <p:spPr>
          <a:xfrm>
            <a:off x="930729" y="832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097A1A2-F254-F34C-9DF3-AA27DFD42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" y="1129249"/>
            <a:ext cx="7139584" cy="3074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522FBF-48C4-3944-AC2A-D9BB0F0D9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91" y="1992217"/>
            <a:ext cx="7047818" cy="3322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7E778-353A-0340-BB9C-18A3C324C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15" y="2929377"/>
            <a:ext cx="6375090" cy="3223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34AEF5-7230-ED49-B5F8-CC3F70299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9" y="4526680"/>
            <a:ext cx="4719491" cy="17255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31AA29-8575-0D41-9333-52345D57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70" y="77776"/>
            <a:ext cx="6598728" cy="1143000"/>
          </a:xfrm>
        </p:spPr>
        <p:txBody>
          <a:bodyPr>
            <a:normAutofit/>
          </a:bodyPr>
          <a:lstStyle/>
          <a:p>
            <a:r>
              <a:rPr lang="en-US" dirty="0"/>
              <a:t>Open-source tools for global health funding and policy (ghsidea.org)</a:t>
            </a:r>
          </a:p>
        </p:txBody>
      </p:sp>
    </p:spTree>
    <p:extLst>
      <p:ext uri="{BB962C8B-B14F-4D97-AF65-F5344CB8AC3E}">
        <p14:creationId xmlns:p14="http://schemas.microsoft.com/office/powerpoint/2010/main" val="345819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Housekeeping notes</a:t>
            </a:r>
          </a:p>
        </p:txBody>
      </p:sp>
    </p:spTree>
    <p:extLst>
      <p:ext uri="{BB962C8B-B14F-4D97-AF65-F5344CB8AC3E}">
        <p14:creationId xmlns:p14="http://schemas.microsoft.com/office/powerpoint/2010/main" val="34698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to expect</a:t>
            </a:r>
          </a:p>
        </p:txBody>
      </p:sp>
    </p:spTree>
    <p:extLst>
      <p:ext uri="{BB962C8B-B14F-4D97-AF65-F5344CB8AC3E}">
        <p14:creationId xmlns:p14="http://schemas.microsoft.com/office/powerpoint/2010/main" val="254465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Workshop goals</a:t>
            </a:r>
          </a:p>
        </p:txBody>
      </p:sp>
    </p:spTree>
    <p:extLst>
      <p:ext uri="{BB962C8B-B14F-4D97-AF65-F5344CB8AC3E}">
        <p14:creationId xmlns:p14="http://schemas.microsoft.com/office/powerpoint/2010/main" val="385086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</p:spTree>
    <p:extLst>
      <p:ext uri="{BB962C8B-B14F-4D97-AF65-F5344CB8AC3E}">
        <p14:creationId xmlns:p14="http://schemas.microsoft.com/office/powerpoint/2010/main" val="282212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is statistical programming?</a:t>
            </a:r>
          </a:p>
        </p:txBody>
      </p:sp>
    </p:spTree>
    <p:extLst>
      <p:ext uri="{BB962C8B-B14F-4D97-AF65-F5344CB8AC3E}">
        <p14:creationId xmlns:p14="http://schemas.microsoft.com/office/powerpoint/2010/main" val="56701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235413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Why learn R?</a:t>
            </a:r>
          </a:p>
        </p:txBody>
      </p:sp>
    </p:spTree>
    <p:extLst>
      <p:ext uri="{BB962C8B-B14F-4D97-AF65-F5344CB8AC3E}">
        <p14:creationId xmlns:p14="http://schemas.microsoft.com/office/powerpoint/2010/main" val="179173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320</Words>
  <Application>Microsoft Macintosh PowerPoint</Application>
  <PresentationFormat>On-screen Show (4:3)</PresentationFormat>
  <Paragraphs>57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Open-source tools for global health funding and policy (ghsidea.org)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241</cp:revision>
  <cp:lastPrinted>2018-07-26T19:34:42Z</cp:lastPrinted>
  <dcterms:created xsi:type="dcterms:W3CDTF">2012-07-27T14:34:45Z</dcterms:created>
  <dcterms:modified xsi:type="dcterms:W3CDTF">2023-04-21T17:05:13Z</dcterms:modified>
</cp:coreProperties>
</file>