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7" r:id="rId2"/>
    <p:sldId id="258" r:id="rId3"/>
    <p:sldId id="259" r:id="rId4"/>
    <p:sldId id="270" r:id="rId5"/>
    <p:sldId id="269" r:id="rId6"/>
    <p:sldId id="266" r:id="rId7"/>
    <p:sldId id="26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227" autoAdjust="0"/>
  </p:normalViewPr>
  <p:slideViewPr>
    <p:cSldViewPr snapToObjects="1">
      <p:cViewPr varScale="1">
        <p:scale>
          <a:sx n="68" d="100"/>
          <a:sy n="68" d="100"/>
        </p:scale>
        <p:origin x="146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D81F57-BC9D-B345-9B66-37641C657B79}" type="datetimeFigureOut">
              <a:rPr lang="es-ES_tradnl" smtClean="0"/>
              <a:pPr/>
              <a:t>04/11/2019</a:t>
            </a:fld>
            <a:endParaRPr lang="es-ES_tradnl"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endParaRPr lang="es-ES_tradnl"/>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D21B4-388A-464B-A5FA-B80F13FAC469}" type="slidenum">
              <a:rPr lang="es-ES_tradnl" smtClean="0"/>
              <a:pPr/>
              <a:t>‹Nº›</a:t>
            </a:fld>
            <a:endParaRPr lang="es-ES_tradnl" dirty="0"/>
          </a:p>
        </p:txBody>
      </p:sp>
    </p:spTree>
    <p:extLst>
      <p:ext uri="{BB962C8B-B14F-4D97-AF65-F5344CB8AC3E}">
        <p14:creationId xmlns:p14="http://schemas.microsoft.com/office/powerpoint/2010/main" val="32454166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s-ES_tradnl" baseline="0" dirty="0"/>
          </a:p>
        </p:txBody>
      </p:sp>
      <p:sp>
        <p:nvSpPr>
          <p:cNvPr id="4" name="Marcador de número de diapositiva 3"/>
          <p:cNvSpPr>
            <a:spLocks noGrp="1"/>
          </p:cNvSpPr>
          <p:nvPr>
            <p:ph type="sldNum" sz="quarter" idx="10"/>
          </p:nvPr>
        </p:nvSpPr>
        <p:spPr/>
        <p:txBody>
          <a:bodyPr/>
          <a:lstStyle/>
          <a:p>
            <a:fld id="{881546CA-063A-1E49-B9A4-30C19B12EBB6}" type="slidenum">
              <a:rPr lang="es-ES_tradnl" smtClean="0"/>
              <a:pPr/>
              <a:t>1</a:t>
            </a:fld>
            <a:endParaRPr 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s-ES_tradnl" dirty="0"/>
          </a:p>
        </p:txBody>
      </p:sp>
      <p:sp>
        <p:nvSpPr>
          <p:cNvPr id="4" name="Marcador de número de diapositiva 3"/>
          <p:cNvSpPr>
            <a:spLocks noGrp="1"/>
          </p:cNvSpPr>
          <p:nvPr>
            <p:ph type="sldNum" sz="quarter" idx="10"/>
          </p:nvPr>
        </p:nvSpPr>
        <p:spPr/>
        <p:txBody>
          <a:bodyPr/>
          <a:lstStyle/>
          <a:p>
            <a:fld id="{881546CA-063A-1E49-B9A4-30C19B12EBB6}" type="slidenum">
              <a:rPr lang="es-ES_tradnl" smtClean="0"/>
              <a:pPr/>
              <a:t>2</a:t>
            </a:fld>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s-ES_tradnl" dirty="0"/>
          </a:p>
        </p:txBody>
      </p:sp>
      <p:sp>
        <p:nvSpPr>
          <p:cNvPr id="4" name="Marcador de número de diapositiva 3"/>
          <p:cNvSpPr>
            <a:spLocks noGrp="1"/>
          </p:cNvSpPr>
          <p:nvPr>
            <p:ph type="sldNum" sz="quarter" idx="10"/>
          </p:nvPr>
        </p:nvSpPr>
        <p:spPr/>
        <p:txBody>
          <a:bodyPr/>
          <a:lstStyle/>
          <a:p>
            <a:fld id="{881546CA-063A-1E49-B9A4-30C19B12EBB6}" type="slidenum">
              <a:rPr lang="es-ES_tradnl" smtClean="0"/>
              <a:pPr/>
              <a:t>3</a:t>
            </a:fld>
            <a:endParaRPr lang="es-ES_tradnl"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362744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4249296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24854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dirty="0"/>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9438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596314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4" name="Footer Placeholder 3"/>
          <p:cNvSpPr>
            <a:spLocks noGrp="1"/>
          </p:cNvSpPr>
          <p:nvPr>
            <p:ph type="ftr" sz="quarter" idx="11"/>
          </p:nvPr>
        </p:nvSpPr>
        <p:spPr/>
        <p:txBody>
          <a:bodyPr/>
          <a:lstStyle/>
          <a:p>
            <a:endParaRPr lang="es-ES_tradnl" dirty="0"/>
          </a:p>
        </p:txBody>
      </p:sp>
      <p:sp>
        <p:nvSpPr>
          <p:cNvPr id="5" name="Slide Number Placeholder 4"/>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3346524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4" name="Footer Placeholder 3"/>
          <p:cNvSpPr>
            <a:spLocks noGrp="1"/>
          </p:cNvSpPr>
          <p:nvPr>
            <p:ph type="ftr" sz="quarter" idx="11"/>
          </p:nvPr>
        </p:nvSpPr>
        <p:spPr/>
        <p:txBody>
          <a:bodyPr/>
          <a:lstStyle/>
          <a:p>
            <a:endParaRPr lang="es-ES_tradnl" dirty="0"/>
          </a:p>
        </p:txBody>
      </p:sp>
      <p:sp>
        <p:nvSpPr>
          <p:cNvPr id="5" name="Slide Number Placeholder 4"/>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4128278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259311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389813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242167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5" name="Footer Placeholder 4"/>
          <p:cNvSpPr>
            <a:spLocks noGrp="1"/>
          </p:cNvSpPr>
          <p:nvPr>
            <p:ph type="ftr" sz="quarter" idx="11"/>
          </p:nvPr>
        </p:nvSpPr>
        <p:spPr/>
        <p:txBody>
          <a:bodyPr/>
          <a:lstStyle/>
          <a:p>
            <a:endParaRPr lang="es-ES_tradnl" dirty="0"/>
          </a:p>
        </p:txBody>
      </p:sp>
      <p:sp>
        <p:nvSpPr>
          <p:cNvPr id="6" name="Slide Number Placeholder 5"/>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149004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420612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8" name="Footer Placeholder 7"/>
          <p:cNvSpPr>
            <a:spLocks noGrp="1"/>
          </p:cNvSpPr>
          <p:nvPr>
            <p:ph type="ftr" sz="quarter" idx="11"/>
          </p:nvPr>
        </p:nvSpPr>
        <p:spPr/>
        <p:txBody>
          <a:bodyPr/>
          <a:lstStyle/>
          <a:p>
            <a:endParaRPr lang="es-ES_tradnl" dirty="0"/>
          </a:p>
        </p:txBody>
      </p:sp>
      <p:sp>
        <p:nvSpPr>
          <p:cNvPr id="9" name="Slide Number Placeholder 8"/>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220348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4" name="Footer Placeholder 3"/>
          <p:cNvSpPr>
            <a:spLocks noGrp="1"/>
          </p:cNvSpPr>
          <p:nvPr>
            <p:ph type="ftr" sz="quarter" idx="11"/>
          </p:nvPr>
        </p:nvSpPr>
        <p:spPr/>
        <p:txBody>
          <a:bodyPr/>
          <a:lstStyle/>
          <a:p>
            <a:endParaRPr lang="es-ES_tradnl" dirty="0"/>
          </a:p>
        </p:txBody>
      </p:sp>
      <p:sp>
        <p:nvSpPr>
          <p:cNvPr id="5" name="Slide Number Placeholder 4"/>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333699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3" name="Footer Placeholder 2"/>
          <p:cNvSpPr>
            <a:spLocks noGrp="1"/>
          </p:cNvSpPr>
          <p:nvPr>
            <p:ph type="ftr" sz="quarter" idx="11"/>
          </p:nvPr>
        </p:nvSpPr>
        <p:spPr/>
        <p:txBody>
          <a:bodyPr/>
          <a:lstStyle/>
          <a:p>
            <a:endParaRPr lang="es-ES_tradnl" dirty="0"/>
          </a:p>
        </p:txBody>
      </p:sp>
      <p:sp>
        <p:nvSpPr>
          <p:cNvPr id="4" name="Slide Number Placeholder 3"/>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14457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9174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8F8BDEE-8CF7-9D45-BAE9-9BE49CFBB3EA}" type="datetimeFigureOut">
              <a:rPr lang="es-ES_tradnl" smtClean="0"/>
              <a:pPr/>
              <a:t>04/11/2019</a:t>
            </a:fld>
            <a:endParaRPr lang="es-ES_tradnl" dirty="0"/>
          </a:p>
        </p:txBody>
      </p:sp>
      <p:sp>
        <p:nvSpPr>
          <p:cNvPr id="6" name="Footer Placeholder 5"/>
          <p:cNvSpPr>
            <a:spLocks noGrp="1"/>
          </p:cNvSpPr>
          <p:nvPr>
            <p:ph type="ftr" sz="quarter" idx="11"/>
          </p:nvPr>
        </p:nvSpPr>
        <p:spPr/>
        <p:txBody>
          <a:bodyPr/>
          <a:lstStyle/>
          <a:p>
            <a:endParaRPr lang="es-ES_tradnl" dirty="0"/>
          </a:p>
        </p:txBody>
      </p:sp>
      <p:sp>
        <p:nvSpPr>
          <p:cNvPr id="7" name="Slide Number Placeholder 6"/>
          <p:cNvSpPr>
            <a:spLocks noGrp="1"/>
          </p:cNvSpPr>
          <p:nvPr>
            <p:ph type="sldNum" sz="quarter" idx="12"/>
          </p:nvPr>
        </p:nvSpPr>
        <p:spPr/>
        <p:txBody>
          <a:body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294599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F8BDEE-8CF7-9D45-BAE9-9BE49CFBB3EA}" type="datetimeFigureOut">
              <a:rPr lang="es-ES_tradnl" smtClean="0"/>
              <a:pPr/>
              <a:t>04/11/2019</a:t>
            </a:fld>
            <a:endParaRPr lang="es-ES_tradnl" dirty="0"/>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ES_tradnl"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7F82B71-9B00-B14B-86AF-1230AB6777C7}" type="slidenum">
              <a:rPr lang="es-ES_tradnl" smtClean="0"/>
              <a:pPr/>
              <a:t>‹Nº›</a:t>
            </a:fld>
            <a:endParaRPr lang="es-ES_tradnl" dirty="0"/>
          </a:p>
        </p:txBody>
      </p:sp>
    </p:spTree>
    <p:extLst>
      <p:ext uri="{BB962C8B-B14F-4D97-AF65-F5344CB8AC3E}">
        <p14:creationId xmlns:p14="http://schemas.microsoft.com/office/powerpoint/2010/main" val="197891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sultado de imagen para amadeus steins gate">
            <a:extLst>
              <a:ext uri="{FF2B5EF4-FFF2-40B4-BE49-F238E27FC236}">
                <a16:creationId xmlns:a16="http://schemas.microsoft.com/office/drawing/2014/main" id="{C6D2DE62-FAC5-4EB8-A429-08B7E0565F20}"/>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l="2057" r="6516" b="2"/>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685346" y="609600"/>
            <a:ext cx="7765321" cy="970450"/>
          </a:xfrm>
        </p:spPr>
        <p:txBody>
          <a:bodyPr vert="horz" lIns="91440" tIns="45720" rIns="91440" bIns="45720" rtlCol="0" anchor="ctr">
            <a:normAutofit/>
          </a:bodyPr>
          <a:lstStyle/>
          <a:p>
            <a:pPr>
              <a:lnSpc>
                <a:spcPct val="90000"/>
              </a:lnSpc>
            </a:pPr>
            <a:r>
              <a:rPr lang="en-US" sz="31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AMADEUS PROJECT</a:t>
            </a:r>
            <a:br>
              <a:rPr lang="en-US" sz="31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br>
            <a:endParaRPr lang="en-US" sz="31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
        <p:nvSpPr>
          <p:cNvPr id="4" name="CuadroTexto 3">
            <a:extLst>
              <a:ext uri="{FF2B5EF4-FFF2-40B4-BE49-F238E27FC236}">
                <a16:creationId xmlns:a16="http://schemas.microsoft.com/office/drawing/2014/main" id="{2F0F3A86-E761-4981-98B8-30E1B5A104B6}"/>
              </a:ext>
            </a:extLst>
          </p:cNvPr>
          <p:cNvSpPr txBox="1"/>
          <p:nvPr/>
        </p:nvSpPr>
        <p:spPr>
          <a:xfrm>
            <a:off x="685346" y="1732449"/>
            <a:ext cx="7765321" cy="4058751"/>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2"/>
              </a:buClr>
              <a:buSzPct val="70000"/>
              <a:buFont typeface="Wingdings 2" charset="2"/>
              <a:buChar char="-"/>
            </a:pP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Kevin Miguel </a:t>
            </a:r>
            <a:r>
              <a:rPr lang="en-US" sz="1800" kern="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Mahecha</a:t>
            </a: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Torres</a:t>
            </a:r>
          </a:p>
          <a:p>
            <a:pPr marL="285750" indent="-285750">
              <a:spcBef>
                <a:spcPct val="20000"/>
              </a:spcBef>
              <a:spcAft>
                <a:spcPts val="600"/>
              </a:spcAft>
              <a:buClr>
                <a:schemeClr val="tx2"/>
              </a:buClr>
              <a:buSzPct val="70000"/>
              <a:buFont typeface="Wingdings 2" charset="2"/>
              <a:buChar char="-"/>
            </a:pPr>
            <a:endPar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a:p>
            <a:pPr marL="285750" indent="-285750">
              <a:spcBef>
                <a:spcPct val="20000"/>
              </a:spcBef>
              <a:spcAft>
                <a:spcPts val="600"/>
              </a:spcAft>
              <a:buClr>
                <a:schemeClr val="tx2"/>
              </a:buClr>
              <a:buSzPct val="70000"/>
              <a:buFont typeface="Wingdings 2" charset="2"/>
              <a:buChar char="-"/>
            </a:pP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José Sebastián </a:t>
            </a:r>
            <a:r>
              <a:rPr lang="en-US" sz="1800" kern="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Caviedes</a:t>
            </a: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Pérez</a:t>
            </a:r>
          </a:p>
          <a:p>
            <a:pPr marL="285750" indent="-285750">
              <a:spcBef>
                <a:spcPct val="20000"/>
              </a:spcBef>
              <a:spcAft>
                <a:spcPts val="600"/>
              </a:spcAft>
              <a:buClr>
                <a:schemeClr val="tx2"/>
              </a:buClr>
              <a:buSzPct val="70000"/>
              <a:buFont typeface="Wingdings 2" charset="2"/>
              <a:buChar char="-"/>
            </a:pPr>
            <a:endPar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a:p>
            <a:pPr marL="285750" indent="-285750">
              <a:spcBef>
                <a:spcPct val="20000"/>
              </a:spcBef>
              <a:spcAft>
                <a:spcPts val="600"/>
              </a:spcAft>
              <a:buClr>
                <a:schemeClr val="tx2"/>
              </a:buClr>
              <a:buSzPct val="70000"/>
              <a:buFont typeface="Wingdings 2" charset="2"/>
              <a:buChar char="-"/>
            </a:pP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Brayan </a:t>
            </a:r>
            <a:r>
              <a:rPr lang="en-US" sz="1800" kern="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Stiven</a:t>
            </a: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a:t>
            </a:r>
            <a:r>
              <a:rPr lang="en-US" sz="1800" kern="1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Acero</a:t>
            </a: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Zamudio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25509" y="1115568"/>
            <a:ext cx="2615712" cy="4626864"/>
          </a:xfrm>
        </p:spPr>
        <p:txBody>
          <a:bodyPr>
            <a:normAutofit/>
          </a:bodyPr>
          <a:lstStyle/>
          <a:p>
            <a:pPr algn="l"/>
            <a:r>
              <a:rPr lang="es-ES_tradnl" sz="1900"/>
              <a:t>CONTEXTUALIZAR EL PROBLEMA</a:t>
            </a:r>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FAE0CF71-A57C-46E4-8619-5BE0AA3F2420}"/>
              </a:ext>
            </a:extLst>
          </p:cNvPr>
          <p:cNvSpPr txBox="1"/>
          <p:nvPr/>
        </p:nvSpPr>
        <p:spPr>
          <a:xfrm>
            <a:off x="3829048" y="1115568"/>
            <a:ext cx="4684014" cy="4626864"/>
          </a:xfrm>
          <a:prstGeom prst="rect">
            <a:avLst/>
          </a:prstGeom>
        </p:spPr>
        <p:txBody>
          <a:bodyPr rtlCol="0" anchor="ctr">
            <a:normAutofit/>
          </a:bodyPr>
          <a:lstStyle/>
          <a:p>
            <a:pPr>
              <a:spcAft>
                <a:spcPts val="600"/>
              </a:spcAft>
            </a:pPr>
            <a:r>
              <a:rPr lang="es-ES" dirty="0"/>
              <a:t>L</a:t>
            </a:r>
            <a:r>
              <a:rPr lang="es-ES" sz="1800" dirty="0"/>
              <a:t>a INTERPOL usa un software de reconocimiento facial automatizado basado en modelos de rasgos y contornos faciales. </a:t>
            </a:r>
            <a:r>
              <a:rPr lang="es-ES" dirty="0"/>
              <a:t>Esta se puso en marcha a mediados de noviembre de 2016.</a:t>
            </a:r>
            <a:endParaRPr lang="es-ES" sz="1800" dirty="0"/>
          </a:p>
          <a:p>
            <a:pPr>
              <a:spcAft>
                <a:spcPts val="600"/>
              </a:spcAft>
            </a:pPr>
            <a:r>
              <a:rPr lang="es-ES" sz="1800" dirty="0"/>
              <a:t>En China el reconocimiento facial ha podido lograr identificar miles de sospechosos desde que 170 millones de cámaras de videovigilancia se instalaron por todo el territorio del país.</a:t>
            </a:r>
          </a:p>
          <a:p>
            <a:pPr>
              <a:spcAft>
                <a:spcPts val="600"/>
              </a:spcAft>
            </a:pPr>
            <a:endParaRPr lang="es-ES" dirty="0"/>
          </a:p>
          <a:p>
            <a:pPr>
              <a:spcAft>
                <a:spcPts val="600"/>
              </a:spcAft>
            </a:pPr>
            <a:r>
              <a:rPr lang="es-ES" sz="1800" dirty="0"/>
              <a:t>En general el problema que planteamos aquí es: ¿Cómo podemos facilitar el trabajo de criminalística de la policía?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25509" y="1115568"/>
            <a:ext cx="2615712" cy="4626864"/>
          </a:xfrm>
        </p:spPr>
        <p:txBody>
          <a:bodyPr vert="horz" lIns="91440" tIns="45720" rIns="91440" bIns="45720" rtlCol="0" anchor="ctr">
            <a:normAutofit/>
          </a:bodyPr>
          <a:lstStyle/>
          <a:p>
            <a:pPr algn="l"/>
            <a:r>
              <a:rPr lang="en-US" sz="31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LA SOLUCION Y CLIENTES</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Rectángulo 2"/>
          <p:cNvSpPr/>
          <p:nvPr/>
        </p:nvSpPr>
        <p:spPr>
          <a:xfrm>
            <a:off x="3978106" y="1115568"/>
            <a:ext cx="4684014" cy="4626864"/>
          </a:xfrm>
          <a:prstGeom prst="rect">
            <a:avLst/>
          </a:prstGeom>
        </p:spPr>
        <p:txBody>
          <a:bodyPr vert="horz" lIns="91440" tIns="45720" rIns="91440" bIns="45720" rtlCol="0" anchor="ctr">
            <a:normAutofit/>
          </a:bodyPr>
          <a:lstStyle/>
          <a:p>
            <a:pPr>
              <a:spcBef>
                <a:spcPct val="20000"/>
              </a:spcBef>
              <a:spcAft>
                <a:spcPts val="600"/>
              </a:spcAft>
              <a:buClr>
                <a:schemeClr val="tx2"/>
              </a:buClr>
              <a:buSzPct val="70000"/>
              <a:buFont typeface="Wingdings 2" charset="2"/>
            </a:pPr>
            <a:endPar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sp>
        <p:nvSpPr>
          <p:cNvPr id="4" name="CuadroTexto 3">
            <a:extLst>
              <a:ext uri="{FF2B5EF4-FFF2-40B4-BE49-F238E27FC236}">
                <a16:creationId xmlns:a16="http://schemas.microsoft.com/office/drawing/2014/main" id="{DF903FC6-5D63-4A9D-A2AC-1204BABCAE7F}"/>
              </a:ext>
            </a:extLst>
          </p:cNvPr>
          <p:cNvSpPr txBox="1"/>
          <p:nvPr/>
        </p:nvSpPr>
        <p:spPr>
          <a:xfrm>
            <a:off x="3978106" y="1219200"/>
            <a:ext cx="4684014" cy="3970318"/>
          </a:xfrm>
          <a:prstGeom prst="rect">
            <a:avLst/>
          </a:prstGeom>
          <a:noFill/>
        </p:spPr>
        <p:txBody>
          <a:bodyPr wrap="square" rtlCol="0">
            <a:spAutoFit/>
          </a:bodyPr>
          <a:lstStyle/>
          <a:p>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 que </a:t>
            </a:r>
            <a:r>
              <a:rPr lang="es-ES_tradnl"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queremos</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brindarle</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al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usuario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es una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experiencia</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facilidad</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manejo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de un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programa</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en</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el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cual</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tengan</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una base de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apoyo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para el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facil</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reconocimiento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algunos</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sospechosos</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Esto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proporcionara</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tanto una simple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interfaz</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como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una gamma de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personalizacion</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facetas</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rostros</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Este Sistema de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reconocimiento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es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llamado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un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reconocimiento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holistico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que a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diferencia</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del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geometrico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y “pingo” que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trabajan</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 base de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poligonos</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este</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trabaja</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por medio de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correlacion</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entre imagen y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descripcion</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del </a:t>
            </a:r>
            <a:r>
              <a:rPr lang="en-US"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sospechoso</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1 Título"/>
          <p:cNvSpPr>
            <a:spLocks noGrp="1"/>
          </p:cNvSpPr>
          <p:nvPr>
            <p:ph type="title"/>
          </p:nvPr>
        </p:nvSpPr>
        <p:spPr>
          <a:xfrm>
            <a:off x="625509" y="1115568"/>
            <a:ext cx="2615712" cy="4626864"/>
          </a:xfrm>
        </p:spPr>
        <p:txBody>
          <a:bodyPr>
            <a:normAutofit/>
          </a:bodyPr>
          <a:lstStyle/>
          <a:p>
            <a:pPr algn="l"/>
            <a:r>
              <a:rPr lang="es-CO" sz="2200" dirty="0"/>
              <a:t>SOLUCIONES ACTUALES EN EL MERCADO – COMPETENCIA-</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829048" y="1115568"/>
            <a:ext cx="4684014" cy="4626864"/>
          </a:xfrm>
        </p:spPr>
        <p:txBody>
          <a:bodyPr anchor="ctr">
            <a:normAutofit lnSpcReduction="10000"/>
          </a:bodyPr>
          <a:lstStyle/>
          <a:p>
            <a:pPr marL="0" indent="0">
              <a:buNone/>
            </a:pPr>
            <a:r>
              <a:rPr lang="es-CO" sz="2000" dirty="0"/>
              <a:t>Como anteriormente se mencionaba la INTERPOL posee ya un s</a:t>
            </a:r>
            <a:r>
              <a:rPr lang="es-CO" dirty="0"/>
              <a:t>istema totalmente automatizado,  y china también posee un sistema similar pero estos aun no se han viralizado en esta parte de Latinoamérica, también se tiene conocimiento que el </a:t>
            </a:r>
            <a:r>
              <a:rPr lang="es-MX" dirty="0">
                <a:effectLst/>
              </a:rPr>
              <a:t>instituto de estudio de las implicaciones sociales de la inteligencia artificial en estados unidos tiene en fase beta un prototipo de sistema de reconocimiento facial por medio de video.</a:t>
            </a:r>
            <a:endParaRPr lang="es-MX" sz="2000" dirty="0">
              <a:effectLst/>
            </a:endParaRPr>
          </a:p>
          <a:p>
            <a:pPr marL="0" indent="0">
              <a:buNone/>
            </a:pPr>
            <a:r>
              <a:rPr lang="es-MX" dirty="0">
                <a:effectLst/>
              </a:rPr>
              <a:t>El sistema mas conocido a día de hoy es el utilizado por el FBI llamado </a:t>
            </a:r>
            <a:r>
              <a:rPr lang="en-US" dirty="0">
                <a:effectLst/>
              </a:rPr>
              <a:t>Next</a:t>
            </a:r>
            <a:r>
              <a:rPr lang="en-US" i="1" dirty="0">
                <a:effectLst/>
              </a:rPr>
              <a:t> </a:t>
            </a:r>
            <a:r>
              <a:rPr lang="en-US" dirty="0">
                <a:effectLst/>
              </a:rPr>
              <a:t>Generation Identification-Interstate Photo System (NGI-IPS).</a:t>
            </a:r>
            <a:endParaRPr lang="es-CO" sz="2000" dirty="0"/>
          </a:p>
        </p:txBody>
      </p:sp>
    </p:spTree>
    <p:extLst>
      <p:ext uri="{BB962C8B-B14F-4D97-AF65-F5344CB8AC3E}">
        <p14:creationId xmlns:p14="http://schemas.microsoft.com/office/powerpoint/2010/main" val="91835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1"/>
          <p:cNvSpPr>
            <a:spLocks noGrp="1"/>
          </p:cNvSpPr>
          <p:nvPr>
            <p:ph type="title"/>
          </p:nvPr>
        </p:nvSpPr>
        <p:spPr>
          <a:xfrm>
            <a:off x="625509" y="1115568"/>
            <a:ext cx="2615712" cy="4626864"/>
          </a:xfrm>
        </p:spPr>
        <p:txBody>
          <a:bodyPr>
            <a:normAutofit/>
          </a:bodyPr>
          <a:lstStyle/>
          <a:p>
            <a:pPr algn="l"/>
            <a:r>
              <a:rPr lang="es-ES_tradnl" sz="2200" dirty="0"/>
              <a:t>DESCRIPCIÓN DEL MODELO DE MONETIZACIÓN</a:t>
            </a:r>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829048" y="1115568"/>
            <a:ext cx="4684014" cy="4626864"/>
          </a:xfrm>
        </p:spPr>
        <p:txBody>
          <a:bodyPr anchor="ctr">
            <a:normAutofit/>
          </a:bodyPr>
          <a:lstStyle/>
          <a:p>
            <a:pPr marL="0" indent="0">
              <a:buNone/>
            </a:pPr>
            <a:r>
              <a:rPr lang="es-CO" sz="2000" dirty="0"/>
              <a:t> </a:t>
            </a:r>
          </a:p>
          <a:p>
            <a:pPr marL="0" indent="0">
              <a:buNone/>
            </a:pPr>
            <a:r>
              <a:rPr lang="es-ES" dirty="0">
                <a:effectLst/>
              </a:rPr>
              <a:t>Para el desarrollo no se tuvo ninguna fuente de ingresos, para la posterior instancia de mercadeo del proyecto se tiene planeado que a los usuarios por fuera de las instituciones del estado paguen y a las instituciones del estado se les cobre un porcentaje más bajo después de un año de uso una licencia para poder seguir utilizando la herramienta dada por nosotros.</a:t>
            </a:r>
            <a:endParaRPr lang="es-CO" dirty="0">
              <a:effectLst/>
            </a:endParaRPr>
          </a:p>
          <a:p>
            <a:pPr marL="0" indent="0">
              <a:buNone/>
            </a:pPr>
            <a:endParaRPr lang="es-CO" sz="2000" dirty="0"/>
          </a:p>
        </p:txBody>
      </p:sp>
    </p:spTree>
    <p:extLst>
      <p:ext uri="{BB962C8B-B14F-4D97-AF65-F5344CB8AC3E}">
        <p14:creationId xmlns:p14="http://schemas.microsoft.com/office/powerpoint/2010/main" val="236725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8903" y="228600"/>
            <a:ext cx="7765322" cy="970450"/>
          </a:xfrm>
        </p:spPr>
        <p:txBody>
          <a:bodyPr/>
          <a:lstStyle/>
          <a:p>
            <a:r>
              <a:rPr lang="es-ES_tradnl" dirty="0"/>
              <a:t>EQUIPO</a:t>
            </a:r>
          </a:p>
        </p:txBody>
      </p:sp>
      <p:sp>
        <p:nvSpPr>
          <p:cNvPr id="5" name="CuadroTexto 4"/>
          <p:cNvSpPr txBox="1"/>
          <p:nvPr/>
        </p:nvSpPr>
        <p:spPr>
          <a:xfrm>
            <a:off x="609600" y="1381374"/>
            <a:ext cx="2438400" cy="923330"/>
          </a:xfrm>
          <a:prstGeom prst="rect">
            <a:avLst/>
          </a:prstGeom>
          <a:noFill/>
        </p:spPr>
        <p:txBody>
          <a:bodyPr wrap="square" rtlCol="0">
            <a:spAutoFit/>
          </a:bodyPr>
          <a:lstStyle/>
          <a:p>
            <a:r>
              <a:rPr lang="es-ES_tradnl" b="1" dirty="0"/>
              <a:t>Sebastián Caviedes</a:t>
            </a:r>
          </a:p>
          <a:p>
            <a:r>
              <a:rPr lang="es-MX" dirty="0"/>
              <a:t>Líder de desarrollo y programación</a:t>
            </a:r>
            <a:endParaRPr lang="es-ES_tradnl" dirty="0"/>
          </a:p>
        </p:txBody>
      </p:sp>
      <p:sp>
        <p:nvSpPr>
          <p:cNvPr id="8" name="CuadroTexto 7"/>
          <p:cNvSpPr txBox="1"/>
          <p:nvPr/>
        </p:nvSpPr>
        <p:spPr>
          <a:xfrm>
            <a:off x="3159964" y="1457236"/>
            <a:ext cx="2743200" cy="923330"/>
          </a:xfrm>
          <a:prstGeom prst="rect">
            <a:avLst/>
          </a:prstGeom>
          <a:noFill/>
        </p:spPr>
        <p:txBody>
          <a:bodyPr wrap="square" rtlCol="0">
            <a:spAutoFit/>
          </a:bodyPr>
          <a:lstStyle/>
          <a:p>
            <a:r>
              <a:rPr lang="es-ES_tradnl" b="1" dirty="0"/>
              <a:t>Stiven Acero</a:t>
            </a:r>
          </a:p>
          <a:p>
            <a:r>
              <a:rPr lang="es-ES_tradnl" dirty="0"/>
              <a:t> </a:t>
            </a:r>
            <a:r>
              <a:rPr lang="es-MX" dirty="0"/>
              <a:t>Líder de diseño y tester</a:t>
            </a:r>
            <a:endParaRPr lang="es-ES_tradnl" dirty="0"/>
          </a:p>
          <a:p>
            <a:endParaRPr lang="es-ES_tradnl" dirty="0"/>
          </a:p>
        </p:txBody>
      </p:sp>
      <p:sp>
        <p:nvSpPr>
          <p:cNvPr id="11" name="CuadroTexto 10">
            <a:extLst>
              <a:ext uri="{FF2B5EF4-FFF2-40B4-BE49-F238E27FC236}">
                <a16:creationId xmlns:a16="http://schemas.microsoft.com/office/drawing/2014/main" id="{7B032AAA-7EB7-49C9-A3B0-1E380001D022}"/>
              </a:ext>
            </a:extLst>
          </p:cNvPr>
          <p:cNvSpPr txBox="1"/>
          <p:nvPr/>
        </p:nvSpPr>
        <p:spPr>
          <a:xfrm>
            <a:off x="6116363" y="1343412"/>
            <a:ext cx="2971800" cy="923330"/>
          </a:xfrm>
          <a:prstGeom prst="rect">
            <a:avLst/>
          </a:prstGeom>
          <a:noFill/>
        </p:spPr>
        <p:txBody>
          <a:bodyPr wrap="square" rtlCol="0">
            <a:spAutoFit/>
          </a:bodyPr>
          <a:lstStyle/>
          <a:p>
            <a:r>
              <a:rPr lang="es-ES_tradnl" b="1" dirty="0"/>
              <a:t>Kevin Mahecha</a:t>
            </a:r>
          </a:p>
          <a:p>
            <a:r>
              <a:rPr lang="es-MX" dirty="0"/>
              <a:t>Líder de documentación y analista </a:t>
            </a:r>
            <a:endParaRPr lang="es-ES_tradnl" dirty="0"/>
          </a:p>
        </p:txBody>
      </p:sp>
      <p:pic>
        <p:nvPicPr>
          <p:cNvPr id="4" name="Imagen 3" descr="Imagen que contiene persona, interior, corbata, hombre&#10;&#10;Descripción generada automáticamente">
            <a:extLst>
              <a:ext uri="{FF2B5EF4-FFF2-40B4-BE49-F238E27FC236}">
                <a16:creationId xmlns:a16="http://schemas.microsoft.com/office/drawing/2014/main" id="{D0079B60-8C55-481F-9869-E459567F1E06}"/>
              </a:ext>
            </a:extLst>
          </p:cNvPr>
          <p:cNvPicPr>
            <a:picLocks noChangeAspect="1"/>
          </p:cNvPicPr>
          <p:nvPr/>
        </p:nvPicPr>
        <p:blipFill>
          <a:blip r:embed="rId2"/>
          <a:stretch>
            <a:fillRect/>
          </a:stretch>
        </p:blipFill>
        <p:spPr>
          <a:xfrm>
            <a:off x="821635" y="2772875"/>
            <a:ext cx="1492574" cy="17572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Imagen 13" descr="Un joven con cabello negro&#10;&#10;Descripción generada automáticamente">
            <a:extLst>
              <a:ext uri="{FF2B5EF4-FFF2-40B4-BE49-F238E27FC236}">
                <a16:creationId xmlns:a16="http://schemas.microsoft.com/office/drawing/2014/main" id="{AF3850D7-86AF-48AA-878C-2B38212FE2BA}"/>
              </a:ext>
            </a:extLst>
          </p:cNvPr>
          <p:cNvPicPr>
            <a:picLocks noChangeAspect="1"/>
          </p:cNvPicPr>
          <p:nvPr/>
        </p:nvPicPr>
        <p:blipFill>
          <a:blip r:embed="rId3"/>
          <a:stretch>
            <a:fillRect/>
          </a:stretch>
        </p:blipFill>
        <p:spPr>
          <a:xfrm>
            <a:off x="3657600" y="2766648"/>
            <a:ext cx="1492574" cy="1763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Imagen 14">
            <a:extLst>
              <a:ext uri="{FF2B5EF4-FFF2-40B4-BE49-F238E27FC236}">
                <a16:creationId xmlns:a16="http://schemas.microsoft.com/office/drawing/2014/main" id="{C82C969B-510D-4072-9801-389657055A43}"/>
              </a:ext>
            </a:extLst>
          </p:cNvPr>
          <p:cNvPicPr>
            <a:picLocks noChangeAspect="1"/>
          </p:cNvPicPr>
          <p:nvPr/>
        </p:nvPicPr>
        <p:blipFill>
          <a:blip r:embed="rId4"/>
          <a:stretch>
            <a:fillRect/>
          </a:stretch>
        </p:blipFill>
        <p:spPr>
          <a:xfrm>
            <a:off x="6705600" y="2766648"/>
            <a:ext cx="1504435" cy="1763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ítulo 1"/>
          <p:cNvSpPr>
            <a:spLocks noGrp="1"/>
          </p:cNvSpPr>
          <p:nvPr>
            <p:ph type="title"/>
          </p:nvPr>
        </p:nvSpPr>
        <p:spPr>
          <a:xfrm>
            <a:off x="625509" y="1115568"/>
            <a:ext cx="2615712" cy="4626864"/>
          </a:xfrm>
        </p:spPr>
        <p:txBody>
          <a:bodyPr>
            <a:normAutofit/>
          </a:bodyPr>
          <a:lstStyle/>
          <a:p>
            <a:pPr algn="l"/>
            <a:r>
              <a:rPr lang="es-ES_tradnl" sz="3100" dirty="0"/>
              <a:t>DEBEMOS SER ELEGIDOS PORQUE…</a:t>
            </a:r>
          </a:p>
        </p:txBody>
      </p:sp>
      <p:cxnSp>
        <p:nvCxnSpPr>
          <p:cNvPr id="11" name="Straight Connector 10">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2 Marcador de contenido"/>
          <p:cNvSpPr>
            <a:spLocks noGrp="1"/>
          </p:cNvSpPr>
          <p:nvPr>
            <p:ph idx="1"/>
          </p:nvPr>
        </p:nvSpPr>
        <p:spPr>
          <a:xfrm>
            <a:off x="3829048" y="1115568"/>
            <a:ext cx="4684014" cy="4626864"/>
          </a:xfrm>
        </p:spPr>
        <p:txBody>
          <a:bodyPr anchor="ctr">
            <a:normAutofit/>
          </a:bodyPr>
          <a:lstStyle/>
          <a:p>
            <a:pPr marL="0" indent="0">
              <a:buNone/>
            </a:pPr>
            <a:r>
              <a:rPr lang="es-CO" sz="2000" dirty="0"/>
              <a:t>Tenemos las capacidades necesarias para lograr un correcto trabajo en equipo dando un excelente resultado final bajo los estándares de calidad que nos solicite el comprador como basados en los lineamientos que mantiene la base de datos FERET que regula y testea los sistemas de reconocimiento facial.</a:t>
            </a:r>
          </a:p>
        </p:txBody>
      </p:sp>
    </p:spTree>
    <p:extLst>
      <p:ext uri="{BB962C8B-B14F-4D97-AF65-F5344CB8AC3E}">
        <p14:creationId xmlns:p14="http://schemas.microsoft.com/office/powerpoint/2010/main" val="3123722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638</TotalTime>
  <Words>367</Words>
  <Application>Microsoft Office PowerPoint</Application>
  <PresentationFormat>Presentación en pantalla (4:3)</PresentationFormat>
  <Paragraphs>33</Paragraphs>
  <Slides>7</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Calibri</vt:lpstr>
      <vt:lpstr>Calisto MT</vt:lpstr>
      <vt:lpstr>Wingdings 2</vt:lpstr>
      <vt:lpstr>Pizarra</vt:lpstr>
      <vt:lpstr>AMADEUS PROJECT </vt:lpstr>
      <vt:lpstr>CONTEXTUALIZAR EL PROBLEMA</vt:lpstr>
      <vt:lpstr>LA SOLUCION Y CLIENTES</vt:lpstr>
      <vt:lpstr>SOLUCIONES ACTUALES EN EL MERCADO – COMPETENCIA-</vt:lpstr>
      <vt:lpstr>DESCRIPCIÓN DEL MODELO DE MONETIZACIÓN</vt:lpstr>
      <vt:lpstr>EQUIPO</vt:lpstr>
      <vt:lpstr>DEBEMOS SER ELEGIDOS PORQUE…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AMADEUS PROJECT</dc:title>
  <dc:creator>Kevin</dc:creator>
  <cp:lastModifiedBy>Kevin</cp:lastModifiedBy>
  <cp:revision>13</cp:revision>
  <dcterms:created xsi:type="dcterms:W3CDTF">2019-10-28T16:37:48Z</dcterms:created>
  <dcterms:modified xsi:type="dcterms:W3CDTF">2019-11-05T06:32:34Z</dcterms:modified>
</cp:coreProperties>
</file>