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5" r:id="rId8"/>
    <p:sldId id="264" r:id="rId9"/>
    <p:sldId id="268"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R" userId="6495e01e5240e2dd" providerId="LiveId" clId="{457F6201-9670-451A-9CD3-68EC31A347F5}"/>
    <pc:docChg chg="undo custSel addSld delSld modSld">
      <pc:chgData name="Kevin R" userId="6495e01e5240e2dd" providerId="LiveId" clId="{457F6201-9670-451A-9CD3-68EC31A347F5}" dt="2023-12-05T15:22:50.089" v="2914" actId="1076"/>
      <pc:docMkLst>
        <pc:docMk/>
      </pc:docMkLst>
      <pc:sldChg chg="modSp mod">
        <pc:chgData name="Kevin R" userId="6495e01e5240e2dd" providerId="LiveId" clId="{457F6201-9670-451A-9CD3-68EC31A347F5}" dt="2023-12-05T07:03:10.481" v="1535" actId="2711"/>
        <pc:sldMkLst>
          <pc:docMk/>
          <pc:sldMk cId="4223321700" sldId="259"/>
        </pc:sldMkLst>
        <pc:spChg chg="mod">
          <ac:chgData name="Kevin R" userId="6495e01e5240e2dd" providerId="LiveId" clId="{457F6201-9670-451A-9CD3-68EC31A347F5}" dt="2023-12-05T07:03:10.481" v="1535" actId="2711"/>
          <ac:spMkLst>
            <pc:docMk/>
            <pc:sldMk cId="4223321700" sldId="259"/>
            <ac:spMk id="2" creationId="{6AEB3D25-C48A-FAFA-8F50-1DC97C046E96}"/>
          </ac:spMkLst>
        </pc:spChg>
        <pc:spChg chg="mod">
          <ac:chgData name="Kevin R" userId="6495e01e5240e2dd" providerId="LiveId" clId="{457F6201-9670-451A-9CD3-68EC31A347F5}" dt="2023-12-05T07:03:10.481" v="1535" actId="2711"/>
          <ac:spMkLst>
            <pc:docMk/>
            <pc:sldMk cId="4223321700" sldId="259"/>
            <ac:spMk id="3" creationId="{4874E51C-A78C-A7E4-C875-79E823DC0577}"/>
          </ac:spMkLst>
        </pc:spChg>
      </pc:sldChg>
      <pc:sldChg chg="addSp delSp modSp new mod">
        <pc:chgData name="Kevin R" userId="6495e01e5240e2dd" providerId="LiveId" clId="{457F6201-9670-451A-9CD3-68EC31A347F5}" dt="2023-12-05T07:02:31.937" v="1533" actId="113"/>
        <pc:sldMkLst>
          <pc:docMk/>
          <pc:sldMk cId="880912181" sldId="260"/>
        </pc:sldMkLst>
        <pc:spChg chg="mod">
          <ac:chgData name="Kevin R" userId="6495e01e5240e2dd" providerId="LiveId" clId="{457F6201-9670-451A-9CD3-68EC31A347F5}" dt="2023-12-05T07:02:31.937" v="1533" actId="113"/>
          <ac:spMkLst>
            <pc:docMk/>
            <pc:sldMk cId="880912181" sldId="260"/>
            <ac:spMk id="2" creationId="{ACD7BC99-4DF7-111C-6310-25BB75E11A76}"/>
          </ac:spMkLst>
        </pc:spChg>
        <pc:spChg chg="add del mod">
          <ac:chgData name="Kevin R" userId="6495e01e5240e2dd" providerId="LiveId" clId="{457F6201-9670-451A-9CD3-68EC31A347F5}" dt="2023-12-05T06:35:58.843" v="808" actId="113"/>
          <ac:spMkLst>
            <pc:docMk/>
            <pc:sldMk cId="880912181" sldId="260"/>
            <ac:spMk id="3" creationId="{FED4C0DB-5DE0-7704-6DAF-1A7062BC1102}"/>
          </ac:spMkLst>
        </pc:spChg>
        <pc:picChg chg="add del mod ord">
          <ac:chgData name="Kevin R" userId="6495e01e5240e2dd" providerId="LiveId" clId="{457F6201-9670-451A-9CD3-68EC31A347F5}" dt="2023-12-05T06:23:25.777" v="292" actId="22"/>
          <ac:picMkLst>
            <pc:docMk/>
            <pc:sldMk cId="880912181" sldId="260"/>
            <ac:picMk id="5" creationId="{A7F7B420-C09C-5D84-842C-A45A18303B75}"/>
          </ac:picMkLst>
        </pc:picChg>
        <pc:picChg chg="add del mod">
          <ac:chgData name="Kevin R" userId="6495e01e5240e2dd" providerId="LiveId" clId="{457F6201-9670-451A-9CD3-68EC31A347F5}" dt="2023-12-05T06:29:36.565" v="593" actId="478"/>
          <ac:picMkLst>
            <pc:docMk/>
            <pc:sldMk cId="880912181" sldId="260"/>
            <ac:picMk id="7" creationId="{0A98505D-CCFA-2B6A-9F93-34CF32D4FFE4}"/>
          </ac:picMkLst>
        </pc:picChg>
        <pc:picChg chg="add mod">
          <ac:chgData name="Kevin R" userId="6495e01e5240e2dd" providerId="LiveId" clId="{457F6201-9670-451A-9CD3-68EC31A347F5}" dt="2023-12-05T06:30:23.495" v="599" actId="1076"/>
          <ac:picMkLst>
            <pc:docMk/>
            <pc:sldMk cId="880912181" sldId="260"/>
            <ac:picMk id="9" creationId="{3DE3AB3E-F460-ACB1-11BF-3252F8EF2D6F}"/>
          </ac:picMkLst>
        </pc:picChg>
      </pc:sldChg>
      <pc:sldChg chg="addSp modSp new mod">
        <pc:chgData name="Kevin R" userId="6495e01e5240e2dd" providerId="LiveId" clId="{457F6201-9670-451A-9CD3-68EC31A347F5}" dt="2023-12-05T07:02:26.674" v="1532" actId="113"/>
        <pc:sldMkLst>
          <pc:docMk/>
          <pc:sldMk cId="270545970" sldId="261"/>
        </pc:sldMkLst>
        <pc:spChg chg="mod">
          <ac:chgData name="Kevin R" userId="6495e01e5240e2dd" providerId="LiveId" clId="{457F6201-9670-451A-9CD3-68EC31A347F5}" dt="2023-12-05T07:02:26.674" v="1532" actId="113"/>
          <ac:spMkLst>
            <pc:docMk/>
            <pc:sldMk cId="270545970" sldId="261"/>
            <ac:spMk id="2" creationId="{BCCE9277-6558-9B6F-A37F-65019C974914}"/>
          </ac:spMkLst>
        </pc:spChg>
        <pc:spChg chg="mod">
          <ac:chgData name="Kevin R" userId="6495e01e5240e2dd" providerId="LiveId" clId="{457F6201-9670-451A-9CD3-68EC31A347F5}" dt="2023-12-05T06:52:37.913" v="1224" actId="14100"/>
          <ac:spMkLst>
            <pc:docMk/>
            <pc:sldMk cId="270545970" sldId="261"/>
            <ac:spMk id="3" creationId="{8457C861-201F-A761-1FF8-6F5CE309CCDA}"/>
          </ac:spMkLst>
        </pc:spChg>
        <pc:spChg chg="add mod">
          <ac:chgData name="Kevin R" userId="6495e01e5240e2dd" providerId="LiveId" clId="{457F6201-9670-451A-9CD3-68EC31A347F5}" dt="2023-12-05T07:02:17.591" v="1531" actId="27636"/>
          <ac:spMkLst>
            <pc:docMk/>
            <pc:sldMk cId="270545970" sldId="261"/>
            <ac:spMk id="10" creationId="{0A59571A-F873-FB57-A7D7-0EAFB4B0217C}"/>
          </ac:spMkLst>
        </pc:spChg>
        <pc:picChg chg="add mod">
          <ac:chgData name="Kevin R" userId="6495e01e5240e2dd" providerId="LiveId" clId="{457F6201-9670-451A-9CD3-68EC31A347F5}" dt="2023-12-05T06:50:19.395" v="1203" actId="1076"/>
          <ac:picMkLst>
            <pc:docMk/>
            <pc:sldMk cId="270545970" sldId="261"/>
            <ac:picMk id="5" creationId="{55989909-645A-DFAC-0E14-48F224540533}"/>
          </ac:picMkLst>
        </pc:picChg>
        <pc:picChg chg="add mod">
          <ac:chgData name="Kevin R" userId="6495e01e5240e2dd" providerId="LiveId" clId="{457F6201-9670-451A-9CD3-68EC31A347F5}" dt="2023-12-05T06:50:54.250" v="1208" actId="1076"/>
          <ac:picMkLst>
            <pc:docMk/>
            <pc:sldMk cId="270545970" sldId="261"/>
            <ac:picMk id="7" creationId="{0E9C0EBE-7EAB-CD05-C29C-2E149D99B8CC}"/>
          </ac:picMkLst>
        </pc:picChg>
        <pc:picChg chg="add mod">
          <ac:chgData name="Kevin R" userId="6495e01e5240e2dd" providerId="LiveId" clId="{457F6201-9670-451A-9CD3-68EC31A347F5}" dt="2023-12-05T06:52:30.834" v="1223" actId="1076"/>
          <ac:picMkLst>
            <pc:docMk/>
            <pc:sldMk cId="270545970" sldId="261"/>
            <ac:picMk id="9" creationId="{346D87CE-BF19-77AD-C9C8-1232A0DA19A5}"/>
          </ac:picMkLst>
        </pc:picChg>
        <pc:picChg chg="add mod">
          <ac:chgData name="Kevin R" userId="6495e01e5240e2dd" providerId="LiveId" clId="{457F6201-9670-451A-9CD3-68EC31A347F5}" dt="2023-12-05T07:01:41.146" v="1521" actId="1076"/>
          <ac:picMkLst>
            <pc:docMk/>
            <pc:sldMk cId="270545970" sldId="261"/>
            <ac:picMk id="12" creationId="{9B25E8E8-7237-BE6A-C58F-E9CD41720C83}"/>
          </ac:picMkLst>
        </pc:picChg>
      </pc:sldChg>
      <pc:sldChg chg="addSp modSp new mod">
        <pc:chgData name="Kevin R" userId="6495e01e5240e2dd" providerId="LiveId" clId="{457F6201-9670-451A-9CD3-68EC31A347F5}" dt="2023-12-05T07:22:11.718" v="1859" actId="113"/>
        <pc:sldMkLst>
          <pc:docMk/>
          <pc:sldMk cId="18920972" sldId="262"/>
        </pc:sldMkLst>
        <pc:spChg chg="mod">
          <ac:chgData name="Kevin R" userId="6495e01e5240e2dd" providerId="LiveId" clId="{457F6201-9670-451A-9CD3-68EC31A347F5}" dt="2023-12-05T07:22:11.718" v="1859" actId="113"/>
          <ac:spMkLst>
            <pc:docMk/>
            <pc:sldMk cId="18920972" sldId="262"/>
            <ac:spMk id="2" creationId="{22A0D3F7-E305-D128-46CD-0CC830F22587}"/>
          </ac:spMkLst>
        </pc:spChg>
        <pc:spChg chg="mod">
          <ac:chgData name="Kevin R" userId="6495e01e5240e2dd" providerId="LiveId" clId="{457F6201-9670-451A-9CD3-68EC31A347F5}" dt="2023-12-05T07:22:08.387" v="1858" actId="113"/>
          <ac:spMkLst>
            <pc:docMk/>
            <pc:sldMk cId="18920972" sldId="262"/>
            <ac:spMk id="3" creationId="{97DA3326-F3E4-EED6-66FF-2BF865D5E251}"/>
          </ac:spMkLst>
        </pc:spChg>
        <pc:picChg chg="add mod">
          <ac:chgData name="Kevin R" userId="6495e01e5240e2dd" providerId="LiveId" clId="{457F6201-9670-451A-9CD3-68EC31A347F5}" dt="2023-12-05T07:21:57.490" v="1856" actId="1076"/>
          <ac:picMkLst>
            <pc:docMk/>
            <pc:sldMk cId="18920972" sldId="262"/>
            <ac:picMk id="5" creationId="{AB6BB047-0A94-C61F-9C57-E50BB387EAA3}"/>
          </ac:picMkLst>
        </pc:picChg>
      </pc:sldChg>
      <pc:sldChg chg="modSp new mod">
        <pc:chgData name="Kevin R" userId="6495e01e5240e2dd" providerId="LiveId" clId="{457F6201-9670-451A-9CD3-68EC31A347F5}" dt="2023-12-05T14:33:28.838" v="2320" actId="403"/>
        <pc:sldMkLst>
          <pc:docMk/>
          <pc:sldMk cId="2827643296" sldId="263"/>
        </pc:sldMkLst>
        <pc:spChg chg="mod">
          <ac:chgData name="Kevin R" userId="6495e01e5240e2dd" providerId="LiveId" clId="{457F6201-9670-451A-9CD3-68EC31A347F5}" dt="2023-12-05T14:27:28.802" v="1987" actId="20577"/>
          <ac:spMkLst>
            <pc:docMk/>
            <pc:sldMk cId="2827643296" sldId="263"/>
            <ac:spMk id="2" creationId="{8F31AA3F-DF2C-7FC4-C26F-F5582631AA57}"/>
          </ac:spMkLst>
        </pc:spChg>
        <pc:spChg chg="mod">
          <ac:chgData name="Kevin R" userId="6495e01e5240e2dd" providerId="LiveId" clId="{457F6201-9670-451A-9CD3-68EC31A347F5}" dt="2023-12-05T14:33:28.838" v="2320" actId="403"/>
          <ac:spMkLst>
            <pc:docMk/>
            <pc:sldMk cId="2827643296" sldId="263"/>
            <ac:spMk id="3" creationId="{FCDFEAE9-61F8-ED09-E7A1-9204898DBAA0}"/>
          </ac:spMkLst>
        </pc:spChg>
      </pc:sldChg>
      <pc:sldChg chg="modSp new mod">
        <pc:chgData name="Kevin R" userId="6495e01e5240e2dd" providerId="LiveId" clId="{457F6201-9670-451A-9CD3-68EC31A347F5}" dt="2023-12-05T14:57:33.648" v="2715" actId="27636"/>
        <pc:sldMkLst>
          <pc:docMk/>
          <pc:sldMk cId="305915746" sldId="264"/>
        </pc:sldMkLst>
        <pc:spChg chg="mod">
          <ac:chgData name="Kevin R" userId="6495e01e5240e2dd" providerId="LiveId" clId="{457F6201-9670-451A-9CD3-68EC31A347F5}" dt="2023-12-05T06:40:29.571" v="822"/>
          <ac:spMkLst>
            <pc:docMk/>
            <pc:sldMk cId="305915746" sldId="264"/>
            <ac:spMk id="2" creationId="{EF562310-2FAC-FE77-56C5-670225EA8106}"/>
          </ac:spMkLst>
        </pc:spChg>
        <pc:spChg chg="mod">
          <ac:chgData name="Kevin R" userId="6495e01e5240e2dd" providerId="LiveId" clId="{457F6201-9670-451A-9CD3-68EC31A347F5}" dt="2023-12-05T14:57:33.648" v="2715" actId="27636"/>
          <ac:spMkLst>
            <pc:docMk/>
            <pc:sldMk cId="305915746" sldId="264"/>
            <ac:spMk id="3" creationId="{898232F6-D179-F0DD-95EC-E58556D5CB69}"/>
          </ac:spMkLst>
        </pc:spChg>
      </pc:sldChg>
      <pc:sldChg chg="addSp modSp new mod">
        <pc:chgData name="Kevin R" userId="6495e01e5240e2dd" providerId="LiveId" clId="{457F6201-9670-451A-9CD3-68EC31A347F5}" dt="2023-12-05T14:39:51.160" v="2346" actId="14100"/>
        <pc:sldMkLst>
          <pc:docMk/>
          <pc:sldMk cId="2079892533" sldId="265"/>
        </pc:sldMkLst>
        <pc:spChg chg="mod">
          <ac:chgData name="Kevin R" userId="6495e01e5240e2dd" providerId="LiveId" clId="{457F6201-9670-451A-9CD3-68EC31A347F5}" dt="2023-12-05T06:40:19.439" v="821"/>
          <ac:spMkLst>
            <pc:docMk/>
            <pc:sldMk cId="2079892533" sldId="265"/>
            <ac:spMk id="2" creationId="{4F01AE90-35C1-AFC4-45BC-2579F18E4355}"/>
          </ac:spMkLst>
        </pc:spChg>
        <pc:spChg chg="mod">
          <ac:chgData name="Kevin R" userId="6495e01e5240e2dd" providerId="LiveId" clId="{457F6201-9670-451A-9CD3-68EC31A347F5}" dt="2023-12-05T14:38:59.776" v="2343" actId="20577"/>
          <ac:spMkLst>
            <pc:docMk/>
            <pc:sldMk cId="2079892533" sldId="265"/>
            <ac:spMk id="3" creationId="{AA0524B8-60B6-1FAD-ED96-CF323F4DEB13}"/>
          </ac:spMkLst>
        </pc:spChg>
        <pc:picChg chg="add mod">
          <ac:chgData name="Kevin R" userId="6495e01e5240e2dd" providerId="LiveId" clId="{457F6201-9670-451A-9CD3-68EC31A347F5}" dt="2023-12-05T14:39:51.160" v="2346" actId="14100"/>
          <ac:picMkLst>
            <pc:docMk/>
            <pc:sldMk cId="2079892533" sldId="265"/>
            <ac:picMk id="5" creationId="{138743F3-6600-B57A-B7D8-6E285744CE6B}"/>
          </ac:picMkLst>
        </pc:picChg>
      </pc:sldChg>
      <pc:sldChg chg="modSp new del mod">
        <pc:chgData name="Kevin R" userId="6495e01e5240e2dd" providerId="LiveId" clId="{457F6201-9670-451A-9CD3-68EC31A347F5}" dt="2023-12-05T14:59:12.375" v="2717" actId="47"/>
        <pc:sldMkLst>
          <pc:docMk/>
          <pc:sldMk cId="3403992714" sldId="266"/>
        </pc:sldMkLst>
        <pc:spChg chg="mod">
          <ac:chgData name="Kevin R" userId="6495e01e5240e2dd" providerId="LiveId" clId="{457F6201-9670-451A-9CD3-68EC31A347F5}" dt="2023-12-05T14:57:12.407" v="2701" actId="21"/>
          <ac:spMkLst>
            <pc:docMk/>
            <pc:sldMk cId="3403992714" sldId="266"/>
            <ac:spMk id="3" creationId="{81378CB5-2996-42CF-CBB6-9216D082B548}"/>
          </ac:spMkLst>
        </pc:spChg>
      </pc:sldChg>
      <pc:sldChg chg="modSp new del mod">
        <pc:chgData name="Kevin R" userId="6495e01e5240e2dd" providerId="LiveId" clId="{457F6201-9670-451A-9CD3-68EC31A347F5}" dt="2023-12-05T14:59:11.103" v="2716" actId="47"/>
        <pc:sldMkLst>
          <pc:docMk/>
          <pc:sldMk cId="43176904" sldId="267"/>
        </pc:sldMkLst>
        <pc:spChg chg="mod">
          <ac:chgData name="Kevin R" userId="6495e01e5240e2dd" providerId="LiveId" clId="{457F6201-9670-451A-9CD3-68EC31A347F5}" dt="2023-12-05T06:41:31.965" v="825"/>
          <ac:spMkLst>
            <pc:docMk/>
            <pc:sldMk cId="43176904" sldId="267"/>
            <ac:spMk id="2" creationId="{503D4402-DB98-54D6-EEDA-7444F5B5C473}"/>
          </ac:spMkLst>
        </pc:spChg>
      </pc:sldChg>
      <pc:sldChg chg="modSp new mod">
        <pc:chgData name="Kevin R" userId="6495e01e5240e2dd" providerId="LiveId" clId="{457F6201-9670-451A-9CD3-68EC31A347F5}" dt="2023-12-05T15:13:44.604" v="2773" actId="20577"/>
        <pc:sldMkLst>
          <pc:docMk/>
          <pc:sldMk cId="1963451964" sldId="268"/>
        </pc:sldMkLst>
        <pc:spChg chg="mod">
          <ac:chgData name="Kevin R" userId="6495e01e5240e2dd" providerId="LiveId" clId="{457F6201-9670-451A-9CD3-68EC31A347F5}" dt="2023-12-05T06:43:24.379" v="845"/>
          <ac:spMkLst>
            <pc:docMk/>
            <pc:sldMk cId="1963451964" sldId="268"/>
            <ac:spMk id="2" creationId="{35BCACA8-C912-58DD-AC3F-85DAA85DF703}"/>
          </ac:spMkLst>
        </pc:spChg>
        <pc:spChg chg="mod">
          <ac:chgData name="Kevin R" userId="6495e01e5240e2dd" providerId="LiveId" clId="{457F6201-9670-451A-9CD3-68EC31A347F5}" dt="2023-12-05T15:13:44.604" v="2773" actId="20577"/>
          <ac:spMkLst>
            <pc:docMk/>
            <pc:sldMk cId="1963451964" sldId="268"/>
            <ac:spMk id="3" creationId="{9B68B912-CAD6-D332-A3B0-A7965ED7E05D}"/>
          </ac:spMkLst>
        </pc:spChg>
      </pc:sldChg>
      <pc:sldChg chg="modSp new mod">
        <pc:chgData name="Kevin R" userId="6495e01e5240e2dd" providerId="LiveId" clId="{457F6201-9670-451A-9CD3-68EC31A347F5}" dt="2023-12-05T15:17:23.041" v="2845" actId="20577"/>
        <pc:sldMkLst>
          <pc:docMk/>
          <pc:sldMk cId="1906737538" sldId="269"/>
        </pc:sldMkLst>
        <pc:spChg chg="mod">
          <ac:chgData name="Kevin R" userId="6495e01e5240e2dd" providerId="LiveId" clId="{457F6201-9670-451A-9CD3-68EC31A347F5}" dt="2023-12-05T06:44:22.679" v="853"/>
          <ac:spMkLst>
            <pc:docMk/>
            <pc:sldMk cId="1906737538" sldId="269"/>
            <ac:spMk id="2" creationId="{49AA86AA-FAE8-67DC-71B8-0F147926C6D4}"/>
          </ac:spMkLst>
        </pc:spChg>
        <pc:spChg chg="mod">
          <ac:chgData name="Kevin R" userId="6495e01e5240e2dd" providerId="LiveId" clId="{457F6201-9670-451A-9CD3-68EC31A347F5}" dt="2023-12-05T15:17:23.041" v="2845" actId="20577"/>
          <ac:spMkLst>
            <pc:docMk/>
            <pc:sldMk cId="1906737538" sldId="269"/>
            <ac:spMk id="3" creationId="{3198CE8D-DBA5-CE3A-A60E-87D7EF34D9A4}"/>
          </ac:spMkLst>
        </pc:spChg>
      </pc:sldChg>
      <pc:sldChg chg="addSp delSp modSp new mod">
        <pc:chgData name="Kevin R" userId="6495e01e5240e2dd" providerId="LiveId" clId="{457F6201-9670-451A-9CD3-68EC31A347F5}" dt="2023-12-05T15:22:50.089" v="2914" actId="1076"/>
        <pc:sldMkLst>
          <pc:docMk/>
          <pc:sldMk cId="3866428026" sldId="270"/>
        </pc:sldMkLst>
        <pc:spChg chg="mod">
          <ac:chgData name="Kevin R" userId="6495e01e5240e2dd" providerId="LiveId" clId="{457F6201-9670-451A-9CD3-68EC31A347F5}" dt="2023-12-05T15:21:52.630" v="2851" actId="1076"/>
          <ac:spMkLst>
            <pc:docMk/>
            <pc:sldMk cId="3866428026" sldId="270"/>
            <ac:spMk id="2" creationId="{10E4C8B1-BDC3-FB1E-8481-90C6F7196045}"/>
          </ac:spMkLst>
        </pc:spChg>
        <pc:spChg chg="del">
          <ac:chgData name="Kevin R" userId="6495e01e5240e2dd" providerId="LiveId" clId="{457F6201-9670-451A-9CD3-68EC31A347F5}" dt="2023-12-05T15:04:48.757" v="2733" actId="22"/>
          <ac:spMkLst>
            <pc:docMk/>
            <pc:sldMk cId="3866428026" sldId="270"/>
            <ac:spMk id="3" creationId="{36C56C5A-44A2-51C1-8808-21EB35EE2298}"/>
          </ac:spMkLst>
        </pc:spChg>
        <pc:spChg chg="add mod">
          <ac:chgData name="Kevin R" userId="6495e01e5240e2dd" providerId="LiveId" clId="{457F6201-9670-451A-9CD3-68EC31A347F5}" dt="2023-12-05T15:22:50.089" v="2914" actId="1076"/>
          <ac:spMkLst>
            <pc:docMk/>
            <pc:sldMk cId="3866428026" sldId="270"/>
            <ac:spMk id="10" creationId="{506FE054-1098-6E48-9714-16DA3D560C06}"/>
          </ac:spMkLst>
        </pc:spChg>
        <pc:picChg chg="add mod ord">
          <ac:chgData name="Kevin R" userId="6495e01e5240e2dd" providerId="LiveId" clId="{457F6201-9670-451A-9CD3-68EC31A347F5}" dt="2023-12-05T15:10:02.962" v="2767" actId="1076"/>
          <ac:picMkLst>
            <pc:docMk/>
            <pc:sldMk cId="3866428026" sldId="270"/>
            <ac:picMk id="5" creationId="{3759D0C8-C6CE-FA1A-D349-306D31E8577A}"/>
          </ac:picMkLst>
        </pc:picChg>
        <pc:picChg chg="add mod">
          <ac:chgData name="Kevin R" userId="6495e01e5240e2dd" providerId="LiveId" clId="{457F6201-9670-451A-9CD3-68EC31A347F5}" dt="2023-12-05T15:10:05.205" v="2768" actId="1076"/>
          <ac:picMkLst>
            <pc:docMk/>
            <pc:sldMk cId="3866428026" sldId="270"/>
            <ac:picMk id="7" creationId="{29DE96DB-6941-8E62-B4F7-75898BC12D5B}"/>
          </ac:picMkLst>
        </pc:picChg>
        <pc:picChg chg="add mod">
          <ac:chgData name="Kevin R" userId="6495e01e5240e2dd" providerId="LiveId" clId="{457F6201-9670-451A-9CD3-68EC31A347F5}" dt="2023-12-05T15:21:23.655" v="2846" actId="1076"/>
          <ac:picMkLst>
            <pc:docMk/>
            <pc:sldMk cId="3866428026" sldId="270"/>
            <ac:picMk id="9" creationId="{9EF29394-DC36-D554-ACF5-84D89B8C2FC1}"/>
          </ac:picMkLst>
        </pc:picChg>
      </pc:sldChg>
    </pc:docChg>
  </pc:docChgLst>
  <pc:docChgLst>
    <pc:chgData name="Kevin R" userId="6495e01e5240e2dd" providerId="LiveId" clId="{0913C5B2-66B9-47FE-A862-8215547C6536}"/>
    <pc:docChg chg="undo custSel modSld">
      <pc:chgData name="Kevin R" userId="6495e01e5240e2dd" providerId="LiveId" clId="{0913C5B2-66B9-47FE-A862-8215547C6536}" dt="2024-06-22T21:55:55.098" v="2" actId="20577"/>
      <pc:docMkLst>
        <pc:docMk/>
      </pc:docMkLst>
      <pc:sldChg chg="modSp mod">
        <pc:chgData name="Kevin R" userId="6495e01e5240e2dd" providerId="LiveId" clId="{0913C5B2-66B9-47FE-A862-8215547C6536}" dt="2024-06-22T21:55:55.098" v="2" actId="20577"/>
        <pc:sldMkLst>
          <pc:docMk/>
          <pc:sldMk cId="4266686875" sldId="258"/>
        </pc:sldMkLst>
        <pc:spChg chg="mod">
          <ac:chgData name="Kevin R" userId="6495e01e5240e2dd" providerId="LiveId" clId="{0913C5B2-66B9-47FE-A862-8215547C6536}" dt="2024-06-22T21:55:55.098" v="2" actId="20577"/>
          <ac:spMkLst>
            <pc:docMk/>
            <pc:sldMk cId="4266686875" sldId="258"/>
            <ac:spMk id="4" creationId="{466C6753-A26B-A536-23BD-7F5CE960D8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6CD2F5-4223-419D-8AB3-E5E015BE234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94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CD2F5-4223-419D-8AB3-E5E015BE234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179249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CD2F5-4223-419D-8AB3-E5E015BE234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338610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CD2F5-4223-419D-8AB3-E5E015BE234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149074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CD2F5-4223-419D-8AB3-E5E015BE234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51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6CD2F5-4223-419D-8AB3-E5E015BE234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326660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6CD2F5-4223-419D-8AB3-E5E015BE234A}"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102800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D2F5-4223-419D-8AB3-E5E015BE234A}"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79472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6CD2F5-4223-419D-8AB3-E5E015BE234A}" type="datetimeFigureOut">
              <a:rPr lang="en-IN" smtClean="0"/>
              <a:t>22-06-2024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247210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6CD2F5-4223-419D-8AB3-E5E015BE234A}" type="datetimeFigureOut">
              <a:rPr lang="en-IN" smtClean="0"/>
              <a:t>22-06-2024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E82287-12FF-4B16-832A-50A09613E192}" type="slidenum">
              <a:rPr lang="en-IN" smtClean="0"/>
              <a:t>‹#›</a:t>
            </a:fld>
            <a:endParaRPr lang="en-IN"/>
          </a:p>
        </p:txBody>
      </p:sp>
    </p:spTree>
    <p:extLst>
      <p:ext uri="{BB962C8B-B14F-4D97-AF65-F5344CB8AC3E}">
        <p14:creationId xmlns:p14="http://schemas.microsoft.com/office/powerpoint/2010/main" val="152953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6CD2F5-4223-419D-8AB3-E5E015BE234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73296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6CD2F5-4223-419D-8AB3-E5E015BE234A}" type="datetimeFigureOut">
              <a:rPr lang="en-IN" smtClean="0"/>
              <a:t>22-06-2024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E82287-12FF-4B16-832A-50A09613E1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466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4C60-B9BE-C494-5FE0-9E0868F698CE}"/>
              </a:ext>
            </a:extLst>
          </p:cNvPr>
          <p:cNvSpPr>
            <a:spLocks noGrp="1"/>
          </p:cNvSpPr>
          <p:nvPr>
            <p:ph type="ctrTitle"/>
          </p:nvPr>
        </p:nvSpPr>
        <p:spPr>
          <a:xfrm>
            <a:off x="1097280" y="579338"/>
            <a:ext cx="10058400" cy="1860423"/>
          </a:xfrm>
        </p:spPr>
        <p:txBody>
          <a:bodyPr>
            <a:normAutofit/>
          </a:bodyPr>
          <a:lstStyle/>
          <a:p>
            <a:pPr algn="ctr"/>
            <a:r>
              <a:rPr lang="en-US" sz="6600" dirty="0">
                <a:solidFill>
                  <a:schemeClr val="bg2">
                    <a:lumMod val="25000"/>
                  </a:schemeClr>
                </a:solidFill>
                <a:latin typeface="Times New Roman" panose="02020603050405020304" pitchFamily="18" charset="0"/>
                <a:cs typeface="Times New Roman" panose="02020603050405020304" pitchFamily="18" charset="0"/>
              </a:rPr>
              <a:t>Causal Fairness</a:t>
            </a:r>
            <a:endParaRPr lang="en-IN" sz="6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3FD9052-B5FF-DCB6-99FD-248860C96521}"/>
              </a:ext>
            </a:extLst>
          </p:cNvPr>
          <p:cNvSpPr>
            <a:spLocks noGrp="1"/>
          </p:cNvSpPr>
          <p:nvPr>
            <p:ph type="subTitle" idx="1"/>
          </p:nvPr>
        </p:nvSpPr>
        <p:spPr>
          <a:xfrm>
            <a:off x="1097280" y="3605891"/>
            <a:ext cx="10058400" cy="1143000"/>
          </a:xfrm>
        </p:spPr>
        <p:txBody>
          <a:bodyPr>
            <a:normAutofit/>
          </a:bodyPr>
          <a:lstStyle/>
          <a:p>
            <a:pPr algn="ctr"/>
            <a:r>
              <a:rPr lang="en-US" sz="3200" cap="none" dirty="0">
                <a:solidFill>
                  <a:schemeClr val="bg2">
                    <a:lumMod val="50000"/>
                  </a:schemeClr>
                </a:solidFill>
                <a:latin typeface="Times New Roman" panose="02020603050405020304" pitchFamily="18" charset="0"/>
                <a:cs typeface="Times New Roman" panose="02020603050405020304" pitchFamily="18" charset="0"/>
              </a:rPr>
              <a:t>Guided Dataset Reweighting using Neural Networks</a:t>
            </a:r>
            <a:endParaRPr lang="en-IN" sz="3200" cap="none" dirty="0">
              <a:solidFill>
                <a:schemeClr val="bg2">
                  <a:lumMod val="50000"/>
                </a:schemeClr>
              </a:solidFill>
            </a:endParaRPr>
          </a:p>
        </p:txBody>
      </p:sp>
      <p:sp>
        <p:nvSpPr>
          <p:cNvPr id="4" name="Subtitle 2">
            <a:extLst>
              <a:ext uri="{FF2B5EF4-FFF2-40B4-BE49-F238E27FC236}">
                <a16:creationId xmlns:a16="http://schemas.microsoft.com/office/drawing/2014/main" id="{466C6753-A26B-A536-23BD-7F5CE960D89F}"/>
              </a:ext>
            </a:extLst>
          </p:cNvPr>
          <p:cNvSpPr txBox="1">
            <a:spLocks/>
          </p:cNvSpPr>
          <p:nvPr/>
        </p:nvSpPr>
        <p:spPr>
          <a:xfrm>
            <a:off x="7777843" y="5308145"/>
            <a:ext cx="4221479" cy="8997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r>
              <a:rPr kumimoji="0" lang="en-US" sz="2000" b="0" i="0" u="none" strike="noStrike" kern="1200" cap="none" spc="200" normalizeH="0" baseline="0" noProof="0" dirty="0">
                <a:ln>
                  <a:noFill/>
                </a:ln>
                <a:solidFill>
                  <a:srgbClr val="637052"/>
                </a:solidFill>
                <a:effectLst/>
                <a:uLnTx/>
                <a:uFillTx/>
                <a:latin typeface="Times New Roman" panose="02020603050405020304" pitchFamily="18" charset="0"/>
                <a:ea typeface="+mn-ea"/>
                <a:cs typeface="Times New Roman" panose="02020603050405020304" pitchFamily="18" charset="0"/>
              </a:rPr>
              <a:t>Presentation by: </a:t>
            </a:r>
            <a:r>
              <a:rPr kumimoji="0" lang="en-US" sz="2000" b="0" i="0" u="none" strike="noStrike" kern="1200" cap="none" spc="200" normalizeH="0" baseline="0" noProof="0">
                <a:ln>
                  <a:noFill/>
                </a:ln>
                <a:solidFill>
                  <a:srgbClr val="637052"/>
                </a:solidFill>
                <a:effectLst/>
                <a:uLnTx/>
                <a:uFillTx/>
                <a:latin typeface="Times New Roman" panose="02020603050405020304" pitchFamily="18" charset="0"/>
                <a:ea typeface="+mn-ea"/>
                <a:cs typeface="Times New Roman" panose="02020603050405020304" pitchFamily="18" charset="0"/>
              </a:rPr>
              <a:t>Kevin Richard</a:t>
            </a:r>
            <a:endParaRPr kumimoji="0" lang="en-IN" sz="2000" b="0" i="0" u="none" strike="noStrike" kern="1200" cap="none" spc="200" normalizeH="0" baseline="0" noProof="0" dirty="0">
              <a:ln>
                <a:noFill/>
              </a:ln>
              <a:solidFill>
                <a:srgbClr val="637052"/>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CC96E2F6-9ABA-484A-4BF2-B5EF23BF1D15}"/>
              </a:ext>
            </a:extLst>
          </p:cNvPr>
          <p:cNvSpPr txBox="1"/>
          <p:nvPr/>
        </p:nvSpPr>
        <p:spPr>
          <a:xfrm>
            <a:off x="4235948" y="4376372"/>
            <a:ext cx="624664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Xuan Zhao, Klaus </a:t>
            </a:r>
            <a:r>
              <a:rPr lang="en-US" dirty="0" err="1"/>
              <a:t>Broelemann</a:t>
            </a:r>
            <a:r>
              <a:rPr lang="en-US" dirty="0"/>
              <a:t>, Salvatore Ruggieri, </a:t>
            </a:r>
            <a:r>
              <a:rPr lang="en-US" dirty="0" err="1"/>
              <a:t>Gjergji</a:t>
            </a:r>
            <a:r>
              <a:rPr lang="en-US" dirty="0"/>
              <a:t> </a:t>
            </a:r>
            <a:r>
              <a:rPr lang="en-US" dirty="0" err="1"/>
              <a:t>Kasneci</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686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C8B1-BDC3-FB1E-8481-90C6F7196045}"/>
              </a:ext>
            </a:extLst>
          </p:cNvPr>
          <p:cNvSpPr>
            <a:spLocks noGrp="1"/>
          </p:cNvSpPr>
          <p:nvPr>
            <p:ph type="title"/>
          </p:nvPr>
        </p:nvSpPr>
        <p:spPr>
          <a:xfrm>
            <a:off x="1066800" y="150921"/>
            <a:ext cx="10058400" cy="861060"/>
          </a:xfrm>
        </p:spPr>
        <p:txBody>
          <a:bodyPr/>
          <a:lstStyle/>
          <a:p>
            <a:r>
              <a:rPr lang="en-US" dirty="0"/>
              <a:t>Experimental Results for Adult Dataset</a:t>
            </a:r>
          </a:p>
        </p:txBody>
      </p:sp>
      <p:pic>
        <p:nvPicPr>
          <p:cNvPr id="5" name="Content Placeholder 4">
            <a:extLst>
              <a:ext uri="{FF2B5EF4-FFF2-40B4-BE49-F238E27FC236}">
                <a16:creationId xmlns:a16="http://schemas.microsoft.com/office/drawing/2014/main" id="{3759D0C8-C6CE-FA1A-D349-306D31E8577A}"/>
              </a:ext>
            </a:extLst>
          </p:cNvPr>
          <p:cNvPicPr>
            <a:picLocks noGrp="1" noChangeAspect="1"/>
          </p:cNvPicPr>
          <p:nvPr>
            <p:ph idx="1"/>
          </p:nvPr>
        </p:nvPicPr>
        <p:blipFill>
          <a:blip r:embed="rId2"/>
          <a:stretch>
            <a:fillRect/>
          </a:stretch>
        </p:blipFill>
        <p:spPr>
          <a:xfrm>
            <a:off x="1097280" y="931323"/>
            <a:ext cx="6266979" cy="2925616"/>
          </a:xfrm>
        </p:spPr>
      </p:pic>
      <p:pic>
        <p:nvPicPr>
          <p:cNvPr id="7" name="Picture 6">
            <a:extLst>
              <a:ext uri="{FF2B5EF4-FFF2-40B4-BE49-F238E27FC236}">
                <a16:creationId xmlns:a16="http://schemas.microsoft.com/office/drawing/2014/main" id="{29DE96DB-6941-8E62-B4F7-75898BC12D5B}"/>
              </a:ext>
            </a:extLst>
          </p:cNvPr>
          <p:cNvPicPr>
            <a:picLocks noChangeAspect="1"/>
          </p:cNvPicPr>
          <p:nvPr/>
        </p:nvPicPr>
        <p:blipFill>
          <a:blip r:embed="rId3"/>
          <a:stretch>
            <a:fillRect/>
          </a:stretch>
        </p:blipFill>
        <p:spPr>
          <a:xfrm>
            <a:off x="1097280" y="3813396"/>
            <a:ext cx="6324872" cy="2309818"/>
          </a:xfrm>
          <a:prstGeom prst="rect">
            <a:avLst/>
          </a:prstGeom>
        </p:spPr>
      </p:pic>
      <p:pic>
        <p:nvPicPr>
          <p:cNvPr id="9" name="Picture 8">
            <a:extLst>
              <a:ext uri="{FF2B5EF4-FFF2-40B4-BE49-F238E27FC236}">
                <a16:creationId xmlns:a16="http://schemas.microsoft.com/office/drawing/2014/main" id="{9EF29394-DC36-D554-ACF5-84D89B8C2FC1}"/>
              </a:ext>
            </a:extLst>
          </p:cNvPr>
          <p:cNvPicPr>
            <a:picLocks noChangeAspect="1"/>
          </p:cNvPicPr>
          <p:nvPr/>
        </p:nvPicPr>
        <p:blipFill>
          <a:blip r:embed="rId4"/>
          <a:stretch>
            <a:fillRect/>
          </a:stretch>
        </p:blipFill>
        <p:spPr>
          <a:xfrm>
            <a:off x="7620000" y="1075264"/>
            <a:ext cx="3422885" cy="2868974"/>
          </a:xfrm>
          <a:prstGeom prst="rect">
            <a:avLst/>
          </a:prstGeom>
        </p:spPr>
      </p:pic>
      <p:sp>
        <p:nvSpPr>
          <p:cNvPr id="10" name="Title 1">
            <a:extLst>
              <a:ext uri="{FF2B5EF4-FFF2-40B4-BE49-F238E27FC236}">
                <a16:creationId xmlns:a16="http://schemas.microsoft.com/office/drawing/2014/main" id="{506FE054-1098-6E48-9714-16DA3D560C06}"/>
              </a:ext>
            </a:extLst>
          </p:cNvPr>
          <p:cNvSpPr txBox="1">
            <a:spLocks/>
          </p:cNvSpPr>
          <p:nvPr/>
        </p:nvSpPr>
        <p:spPr>
          <a:xfrm>
            <a:off x="7683718" y="4278086"/>
            <a:ext cx="3576808" cy="79835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Example of weights and their attributes</a:t>
            </a:r>
          </a:p>
        </p:txBody>
      </p:sp>
    </p:spTree>
    <p:extLst>
      <p:ext uri="{BB962C8B-B14F-4D97-AF65-F5344CB8AC3E}">
        <p14:creationId xmlns:p14="http://schemas.microsoft.com/office/powerpoint/2010/main" val="386642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86AA-FAE8-67DC-71B8-0F147926C6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198CE8D-DBA5-CE3A-A60E-87D7EF34D9A4}"/>
              </a:ext>
            </a:extLst>
          </p:cNvPr>
          <p:cNvSpPr>
            <a:spLocks noGrp="1"/>
          </p:cNvSpPr>
          <p:nvPr>
            <p:ph idx="1"/>
          </p:nvPr>
        </p:nvSpPr>
        <p:spPr/>
        <p:txBody>
          <a:bodyPr/>
          <a:lstStyle/>
          <a:p>
            <a:endParaRPr lang="en-US" b="0" i="0" dirty="0">
              <a:solidFill>
                <a:srgbClr val="374151"/>
              </a:solidFill>
              <a:effectLst/>
              <a:latin typeface="Söhne"/>
            </a:endParaRPr>
          </a:p>
          <a:p>
            <a:r>
              <a:rPr lang="en-US" b="0" i="0" dirty="0">
                <a:solidFill>
                  <a:srgbClr val="374151"/>
                </a:solidFill>
                <a:effectLst/>
                <a:latin typeface="Söhne"/>
              </a:rPr>
              <a:t>The overall architecture is trained to balance fairness objectives with minimal loss of utility, and the experiments conducted the datasets demonstrate improvements over existing approaches for the targeted causal fairness notions. The method is versatile, considering various causal fairness objectives, including total fairness, path-specific fairness, and counterfactual fairness.</a:t>
            </a:r>
            <a:endParaRPr lang="en-US" dirty="0"/>
          </a:p>
          <a:p>
            <a:r>
              <a:rPr lang="en-US" dirty="0" err="1"/>
              <a:t>Explainability</a:t>
            </a:r>
            <a:r>
              <a:rPr lang="en-US" dirty="0"/>
              <a:t>:</a:t>
            </a:r>
            <a:br>
              <a:rPr lang="en-US" dirty="0"/>
            </a:br>
            <a:r>
              <a:rPr lang="en-US" b="0" i="0" dirty="0">
                <a:solidFill>
                  <a:srgbClr val="374151"/>
                </a:solidFill>
                <a:effectLst/>
                <a:latin typeface="Söhne"/>
              </a:rPr>
              <a:t>By analyzing the sample weights assigned by the method, users can gain a better understanding of the distribution of biases, helping to interpret and address potential sources of unfairness.</a:t>
            </a:r>
            <a:endParaRPr lang="en-US" dirty="0"/>
          </a:p>
        </p:txBody>
      </p:sp>
    </p:spTree>
    <p:extLst>
      <p:ext uri="{BB962C8B-B14F-4D97-AF65-F5344CB8AC3E}">
        <p14:creationId xmlns:p14="http://schemas.microsoft.com/office/powerpoint/2010/main" val="190673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3D25-C48A-FAFA-8F50-1DC97C046E96}"/>
              </a:ext>
            </a:extLst>
          </p:cNvPr>
          <p:cNvSpPr>
            <a:spLocks noGrp="1"/>
          </p:cNvSpPr>
          <p:nvPr>
            <p:ph type="title"/>
          </p:nvPr>
        </p:nvSpPr>
        <p:spPr/>
        <p:txBody>
          <a:bodyPr/>
          <a:lstStyle/>
          <a:p>
            <a:r>
              <a:rPr lang="en-IN" sz="4800" dirty="0">
                <a:cs typeface="Times New Roman" panose="02020603050405020304" pitchFamily="18" charset="0"/>
              </a:rPr>
              <a:t>Motivation</a:t>
            </a:r>
            <a:endParaRPr lang="en-US"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4874E51C-A78C-A7E4-C875-79E823DC0577}"/>
              </a:ext>
            </a:extLst>
          </p:cNvPr>
          <p:cNvSpPr>
            <a:spLocks noGrp="1"/>
          </p:cNvSpPr>
          <p:nvPr>
            <p:ph idx="1"/>
          </p:nvPr>
        </p:nvSpPr>
        <p:spPr>
          <a:xfrm>
            <a:off x="1097280" y="2215242"/>
            <a:ext cx="10058400" cy="3653851"/>
          </a:xfrm>
        </p:spPr>
        <p:txBody>
          <a:bodyPr/>
          <a:lstStyle/>
          <a:p>
            <a:pPr>
              <a:buFont typeface="Wingdings" panose="05000000000000000000" pitchFamily="2" charset="2"/>
              <a:buChar char="§"/>
            </a:pPr>
            <a:r>
              <a:rPr lang="en-IN" sz="2400" b="1" dirty="0">
                <a:latin typeface="+mj-lt"/>
                <a:cs typeface="Times New Roman" panose="02020603050405020304" pitchFamily="18" charset="0"/>
              </a:rPr>
              <a:t> Fairness:</a:t>
            </a:r>
          </a:p>
          <a:p>
            <a:pPr marL="292608" lvl="1" indent="0">
              <a:buNone/>
            </a:pPr>
            <a:r>
              <a:rPr lang="en-US" b="0" i="0" dirty="0">
                <a:solidFill>
                  <a:srgbClr val="374151"/>
                </a:solidFill>
                <a:effectLst/>
                <a:latin typeface="+mj-lt"/>
                <a:cs typeface="Times New Roman" panose="02020603050405020304" pitchFamily="18" charset="0"/>
              </a:rPr>
              <a:t>It refers to the concept of treating individuals or groups equitably, without discrimination or bias to make decisions that do not perpetuate or amplify biases that may exist in the data or in society.</a:t>
            </a:r>
          </a:p>
          <a:p>
            <a:pPr marL="292608" lvl="1" indent="0">
              <a:buNone/>
            </a:pPr>
            <a:endParaRPr lang="en-IN" sz="2000" b="1" dirty="0">
              <a:latin typeface="+mj-lt"/>
              <a:cs typeface="Times New Roman" panose="02020603050405020304" pitchFamily="18" charset="0"/>
            </a:endParaRPr>
          </a:p>
          <a:p>
            <a:pPr>
              <a:buFont typeface="Wingdings" panose="05000000000000000000" pitchFamily="2" charset="2"/>
              <a:buChar char="§"/>
            </a:pPr>
            <a:r>
              <a:rPr lang="en-IN" sz="2400" b="1" dirty="0">
                <a:latin typeface="+mj-lt"/>
                <a:cs typeface="Times New Roman" panose="02020603050405020304" pitchFamily="18" charset="0"/>
              </a:rPr>
              <a:t> Causal Fairness:</a:t>
            </a:r>
          </a:p>
          <a:p>
            <a:pPr marL="201168" lvl="1" indent="0">
              <a:buNone/>
            </a:pPr>
            <a:r>
              <a:rPr lang="en-IN" sz="2200" b="1" dirty="0">
                <a:latin typeface="+mj-lt"/>
                <a:cs typeface="Times New Roman" panose="02020603050405020304" pitchFamily="18" charset="0"/>
              </a:rPr>
              <a:t> </a:t>
            </a:r>
            <a:r>
              <a:rPr lang="en-US" b="0" i="0" dirty="0">
                <a:solidFill>
                  <a:srgbClr val="374151"/>
                </a:solidFill>
                <a:effectLst/>
                <a:latin typeface="+mj-lt"/>
                <a:cs typeface="Times New Roman" panose="02020603050405020304" pitchFamily="18" charset="0"/>
              </a:rPr>
              <a:t>It refers to fairness of causal relations in a system or model. It tries to ensure that the consequences of decision and actions of attributes are fair, especially w.r.t sensitive or protected attributes.. </a:t>
            </a:r>
          </a:p>
          <a:p>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422332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BC99-4DF7-111C-6310-25BB75E11A76}"/>
              </a:ext>
            </a:extLst>
          </p:cNvPr>
          <p:cNvSpPr>
            <a:spLocks noGrp="1"/>
          </p:cNvSpPr>
          <p:nvPr>
            <p:ph type="title"/>
          </p:nvPr>
        </p:nvSpPr>
        <p:spPr/>
        <p:txBody>
          <a:bodyPr/>
          <a:lstStyle/>
          <a:p>
            <a:r>
              <a:rPr lang="en-US" b="1" dirty="0"/>
              <a:t>Understanding Causal Graph </a:t>
            </a:r>
          </a:p>
        </p:txBody>
      </p:sp>
      <p:sp>
        <p:nvSpPr>
          <p:cNvPr id="3" name="Content Placeholder 2">
            <a:extLst>
              <a:ext uri="{FF2B5EF4-FFF2-40B4-BE49-F238E27FC236}">
                <a16:creationId xmlns:a16="http://schemas.microsoft.com/office/drawing/2014/main" id="{FED4C0DB-5DE0-7704-6DAF-1A7062BC1102}"/>
              </a:ext>
            </a:extLst>
          </p:cNvPr>
          <p:cNvSpPr>
            <a:spLocks noGrp="1"/>
          </p:cNvSpPr>
          <p:nvPr>
            <p:ph idx="1"/>
          </p:nvPr>
        </p:nvSpPr>
        <p:spPr>
          <a:xfrm>
            <a:off x="6232072" y="1845734"/>
            <a:ext cx="4778828" cy="4023360"/>
          </a:xfrm>
        </p:spPr>
        <p:txBody>
          <a:bodyPr/>
          <a:lstStyle/>
          <a:p>
            <a:pPr>
              <a:buFont typeface="Wingdings" panose="05000000000000000000" pitchFamily="2" charset="2"/>
              <a:buChar char="§"/>
            </a:pPr>
            <a:r>
              <a:rPr lang="en-US" b="1" dirty="0"/>
              <a:t>Structure of Causal Model:</a:t>
            </a:r>
            <a:r>
              <a:rPr lang="en-US" dirty="0"/>
              <a:t> (M)</a:t>
            </a:r>
          </a:p>
          <a:p>
            <a:pPr marL="0" indent="0">
              <a:buNone/>
            </a:pPr>
            <a:r>
              <a:rPr lang="en-US" dirty="0"/>
              <a:t> 	M = (U, V, F )</a:t>
            </a:r>
          </a:p>
          <a:p>
            <a:pPr>
              <a:buFont typeface="Wingdings" panose="05000000000000000000" pitchFamily="2" charset="2"/>
              <a:buChar char="§"/>
            </a:pPr>
            <a:r>
              <a:rPr lang="en-US" b="1" dirty="0"/>
              <a:t>Exogenous Variables</a:t>
            </a:r>
            <a:r>
              <a:rPr lang="en-US" dirty="0"/>
              <a:t>: (U)</a:t>
            </a:r>
          </a:p>
          <a:p>
            <a:pPr marL="201168" lvl="1" indent="0">
              <a:buNone/>
            </a:pPr>
            <a:r>
              <a:rPr lang="en-US" dirty="0"/>
              <a:t>	External variables that are not influences by others.</a:t>
            </a:r>
          </a:p>
          <a:p>
            <a:pPr>
              <a:buFont typeface="Wingdings" panose="05000000000000000000" pitchFamily="2" charset="2"/>
              <a:buChar char="§"/>
            </a:pPr>
            <a:r>
              <a:rPr lang="en-US" dirty="0"/>
              <a:t> </a:t>
            </a:r>
            <a:r>
              <a:rPr lang="en-US" b="1" dirty="0"/>
              <a:t>Endogenous Variables</a:t>
            </a:r>
            <a:r>
              <a:rPr lang="en-US" dirty="0">
                <a:sym typeface="Wingdings" panose="05000000000000000000" pitchFamily="2" charset="2"/>
              </a:rPr>
              <a:t>: (V)</a:t>
            </a:r>
          </a:p>
          <a:p>
            <a:pPr marL="201168" lvl="1" indent="0">
              <a:buNone/>
            </a:pPr>
            <a:r>
              <a:rPr lang="en-US" dirty="0">
                <a:sym typeface="Wingdings" panose="05000000000000000000" pitchFamily="2" charset="2"/>
              </a:rPr>
              <a:t>	</a:t>
            </a:r>
            <a:r>
              <a:rPr lang="en-US" dirty="0"/>
              <a:t>Internal variables that are not influenced by others.</a:t>
            </a:r>
          </a:p>
          <a:p>
            <a:pPr>
              <a:buFont typeface="Wingdings" panose="05000000000000000000" pitchFamily="2" charset="2"/>
              <a:buChar char="§"/>
            </a:pPr>
            <a:r>
              <a:rPr lang="en-US" dirty="0"/>
              <a:t> </a:t>
            </a:r>
            <a:r>
              <a:rPr lang="en-US" b="1" dirty="0"/>
              <a:t>Deterministic Function</a:t>
            </a:r>
            <a:r>
              <a:rPr lang="en-US" dirty="0"/>
              <a:t>:</a:t>
            </a:r>
            <a:r>
              <a:rPr lang="en-US" b="1" dirty="0"/>
              <a:t> </a:t>
            </a:r>
            <a:r>
              <a:rPr lang="en-US" dirty="0"/>
              <a:t>(F)</a:t>
            </a:r>
          </a:p>
          <a:p>
            <a:pPr marL="201168" lvl="1" indent="0">
              <a:buNone/>
            </a:pPr>
            <a:r>
              <a:rPr lang="en-US" dirty="0"/>
              <a:t>	Measure of influence of U on V.</a:t>
            </a:r>
          </a:p>
        </p:txBody>
      </p:sp>
      <p:pic>
        <p:nvPicPr>
          <p:cNvPr id="9" name="Picture 8">
            <a:extLst>
              <a:ext uri="{FF2B5EF4-FFF2-40B4-BE49-F238E27FC236}">
                <a16:creationId xmlns:a16="http://schemas.microsoft.com/office/drawing/2014/main" id="{3DE3AB3E-F460-ACB1-11BF-3252F8EF2D6F}"/>
              </a:ext>
            </a:extLst>
          </p:cNvPr>
          <p:cNvPicPr>
            <a:picLocks noChangeAspect="1"/>
          </p:cNvPicPr>
          <p:nvPr/>
        </p:nvPicPr>
        <p:blipFill>
          <a:blip r:embed="rId2"/>
          <a:stretch>
            <a:fillRect/>
          </a:stretch>
        </p:blipFill>
        <p:spPr>
          <a:xfrm>
            <a:off x="454868" y="2002959"/>
            <a:ext cx="5505061" cy="3608415"/>
          </a:xfrm>
          <a:prstGeom prst="rect">
            <a:avLst/>
          </a:prstGeom>
        </p:spPr>
      </p:pic>
    </p:spTree>
    <p:extLst>
      <p:ext uri="{BB962C8B-B14F-4D97-AF65-F5344CB8AC3E}">
        <p14:creationId xmlns:p14="http://schemas.microsoft.com/office/powerpoint/2010/main" val="88091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9277-6558-9B6F-A37F-65019C974914}"/>
              </a:ext>
            </a:extLst>
          </p:cNvPr>
          <p:cNvSpPr>
            <a:spLocks noGrp="1"/>
          </p:cNvSpPr>
          <p:nvPr>
            <p:ph type="title"/>
          </p:nvPr>
        </p:nvSpPr>
        <p:spPr/>
        <p:txBody>
          <a:bodyPr/>
          <a:lstStyle/>
          <a:p>
            <a:r>
              <a:rPr lang="en-US" b="1" dirty="0"/>
              <a:t>Causal Fairness Criteria</a:t>
            </a:r>
          </a:p>
        </p:txBody>
      </p:sp>
      <p:sp>
        <p:nvSpPr>
          <p:cNvPr id="3" name="Content Placeholder 2">
            <a:extLst>
              <a:ext uri="{FF2B5EF4-FFF2-40B4-BE49-F238E27FC236}">
                <a16:creationId xmlns:a16="http://schemas.microsoft.com/office/drawing/2014/main" id="{8457C861-201F-A761-1FF8-6F5CE309CCDA}"/>
              </a:ext>
            </a:extLst>
          </p:cNvPr>
          <p:cNvSpPr>
            <a:spLocks noGrp="1"/>
          </p:cNvSpPr>
          <p:nvPr>
            <p:ph idx="1"/>
          </p:nvPr>
        </p:nvSpPr>
        <p:spPr>
          <a:xfrm>
            <a:off x="1097280" y="1845734"/>
            <a:ext cx="7725591" cy="4023360"/>
          </a:xfrm>
        </p:spPr>
        <p:txBody>
          <a:bodyPr/>
          <a:lstStyle/>
          <a:p>
            <a:pPr>
              <a:buFont typeface="Wingdings" panose="05000000000000000000" pitchFamily="2" charset="2"/>
              <a:buChar char="§"/>
            </a:pPr>
            <a:r>
              <a:rPr lang="en-US" b="1" dirty="0"/>
              <a:t> Total effect:</a:t>
            </a:r>
          </a:p>
          <a:p>
            <a:pPr marL="0" indent="0">
              <a:buNone/>
            </a:pPr>
            <a:r>
              <a:rPr lang="en-US" dirty="0"/>
              <a:t>	Causal effect of </a:t>
            </a:r>
            <a:r>
              <a:rPr lang="en-US" b="1" dirty="0"/>
              <a:t>S</a:t>
            </a:r>
            <a:r>
              <a:rPr lang="en-US" dirty="0"/>
              <a:t> on </a:t>
            </a:r>
            <a:r>
              <a:rPr lang="en-US" b="1" dirty="0"/>
              <a:t>Y</a:t>
            </a:r>
            <a:r>
              <a:rPr lang="en-US" dirty="0"/>
              <a:t> through all causal paths from </a:t>
            </a:r>
            <a:r>
              <a:rPr lang="en-US" b="1" dirty="0"/>
              <a:t>S</a:t>
            </a:r>
            <a:r>
              <a:rPr lang="en-US" dirty="0"/>
              <a:t> to </a:t>
            </a:r>
            <a:r>
              <a:rPr lang="en-US" b="1" dirty="0"/>
              <a:t>Y</a:t>
            </a:r>
            <a:r>
              <a:rPr lang="en-US" dirty="0"/>
              <a:t>.</a:t>
            </a:r>
          </a:p>
          <a:p>
            <a:pPr marL="0" indent="0">
              <a:buNone/>
            </a:pPr>
            <a:r>
              <a:rPr lang="en-US" dirty="0"/>
              <a:t>	</a:t>
            </a:r>
          </a:p>
          <a:p>
            <a:pPr>
              <a:buFont typeface="Wingdings" panose="05000000000000000000" pitchFamily="2" charset="2"/>
              <a:buChar char="§"/>
            </a:pPr>
            <a:r>
              <a:rPr lang="en-US" b="1" dirty="0"/>
              <a:t>Path-Specific Fairness:</a:t>
            </a:r>
          </a:p>
          <a:p>
            <a:pPr marL="0" indent="0">
              <a:buNone/>
            </a:pPr>
            <a:r>
              <a:rPr lang="en-US" dirty="0"/>
              <a:t>	Causal effect of </a:t>
            </a:r>
            <a:r>
              <a:rPr lang="en-US" b="1" dirty="0"/>
              <a:t>S</a:t>
            </a:r>
            <a:r>
              <a:rPr lang="en-US" dirty="0"/>
              <a:t> on </a:t>
            </a:r>
            <a:r>
              <a:rPr lang="en-US" b="1" dirty="0"/>
              <a:t>Y</a:t>
            </a:r>
            <a:r>
              <a:rPr lang="en-US" dirty="0"/>
              <a:t> through specific causal path from </a:t>
            </a:r>
            <a:r>
              <a:rPr lang="en-US" b="1" dirty="0"/>
              <a:t>S</a:t>
            </a:r>
            <a:r>
              <a:rPr lang="en-US" dirty="0"/>
              <a:t> to </a:t>
            </a:r>
            <a:r>
              <a:rPr lang="en-US" b="1" dirty="0"/>
              <a:t>Y</a:t>
            </a:r>
            <a:r>
              <a:rPr lang="en-US" dirty="0"/>
              <a:t>.</a:t>
            </a:r>
          </a:p>
          <a:p>
            <a:pPr marL="0" indent="0">
              <a:buNone/>
            </a:pPr>
            <a:r>
              <a:rPr lang="en-US" dirty="0"/>
              <a:t>		</a:t>
            </a:r>
          </a:p>
          <a:p>
            <a:pPr>
              <a:buFont typeface="Wingdings" panose="05000000000000000000" pitchFamily="2" charset="2"/>
              <a:buChar char="§"/>
            </a:pPr>
            <a:r>
              <a:rPr lang="en-US" b="1" dirty="0"/>
              <a:t>Counterfactual Fairness:</a:t>
            </a:r>
          </a:p>
          <a:p>
            <a:pPr marL="0" indent="0">
              <a:buNone/>
            </a:pPr>
            <a:r>
              <a:rPr lang="en-US" dirty="0"/>
              <a:t>	Similar to above but after creating duplicate data points and mixing up the sensitive attribute data.</a:t>
            </a:r>
          </a:p>
        </p:txBody>
      </p:sp>
      <p:pic>
        <p:nvPicPr>
          <p:cNvPr id="5" name="Picture 4">
            <a:extLst>
              <a:ext uri="{FF2B5EF4-FFF2-40B4-BE49-F238E27FC236}">
                <a16:creationId xmlns:a16="http://schemas.microsoft.com/office/drawing/2014/main" id="{55989909-645A-DFAC-0E14-48F224540533}"/>
              </a:ext>
            </a:extLst>
          </p:cNvPr>
          <p:cNvPicPr>
            <a:picLocks noChangeAspect="1"/>
          </p:cNvPicPr>
          <p:nvPr/>
        </p:nvPicPr>
        <p:blipFill>
          <a:blip r:embed="rId2"/>
          <a:stretch>
            <a:fillRect/>
          </a:stretch>
        </p:blipFill>
        <p:spPr>
          <a:xfrm>
            <a:off x="3096975" y="2786742"/>
            <a:ext cx="2895621" cy="304802"/>
          </a:xfrm>
          <a:prstGeom prst="rect">
            <a:avLst/>
          </a:prstGeom>
        </p:spPr>
      </p:pic>
      <p:pic>
        <p:nvPicPr>
          <p:cNvPr id="7" name="Picture 6">
            <a:extLst>
              <a:ext uri="{FF2B5EF4-FFF2-40B4-BE49-F238E27FC236}">
                <a16:creationId xmlns:a16="http://schemas.microsoft.com/office/drawing/2014/main" id="{0E9C0EBE-7EAB-CD05-C29C-2E149D99B8CC}"/>
              </a:ext>
            </a:extLst>
          </p:cNvPr>
          <p:cNvPicPr>
            <a:picLocks noChangeAspect="1"/>
          </p:cNvPicPr>
          <p:nvPr/>
        </p:nvPicPr>
        <p:blipFill>
          <a:blip r:embed="rId3"/>
          <a:stretch>
            <a:fillRect/>
          </a:stretch>
        </p:blipFill>
        <p:spPr>
          <a:xfrm>
            <a:off x="3139155" y="4135890"/>
            <a:ext cx="3333774" cy="295277"/>
          </a:xfrm>
          <a:prstGeom prst="rect">
            <a:avLst/>
          </a:prstGeom>
        </p:spPr>
      </p:pic>
      <p:pic>
        <p:nvPicPr>
          <p:cNvPr id="9" name="Picture 8">
            <a:extLst>
              <a:ext uri="{FF2B5EF4-FFF2-40B4-BE49-F238E27FC236}">
                <a16:creationId xmlns:a16="http://schemas.microsoft.com/office/drawing/2014/main" id="{346D87CE-BF19-77AD-C9C8-1232A0DA19A5}"/>
              </a:ext>
            </a:extLst>
          </p:cNvPr>
          <p:cNvPicPr>
            <a:picLocks noChangeAspect="1"/>
          </p:cNvPicPr>
          <p:nvPr/>
        </p:nvPicPr>
        <p:blipFill>
          <a:blip r:embed="rId4"/>
          <a:stretch>
            <a:fillRect/>
          </a:stretch>
        </p:blipFill>
        <p:spPr>
          <a:xfrm>
            <a:off x="2935729" y="5602392"/>
            <a:ext cx="3305199" cy="266702"/>
          </a:xfrm>
          <a:prstGeom prst="rect">
            <a:avLst/>
          </a:prstGeom>
        </p:spPr>
      </p:pic>
      <p:sp>
        <p:nvSpPr>
          <p:cNvPr id="10" name="Content Placeholder 2">
            <a:extLst>
              <a:ext uri="{FF2B5EF4-FFF2-40B4-BE49-F238E27FC236}">
                <a16:creationId xmlns:a16="http://schemas.microsoft.com/office/drawing/2014/main" id="{0A59571A-F873-FB57-A7D7-0EAFB4B0217C}"/>
              </a:ext>
            </a:extLst>
          </p:cNvPr>
          <p:cNvSpPr txBox="1">
            <a:spLocks/>
          </p:cNvSpPr>
          <p:nvPr/>
        </p:nvSpPr>
        <p:spPr>
          <a:xfrm>
            <a:off x="8670471" y="2226129"/>
            <a:ext cx="2835750" cy="38644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b="1" dirty="0"/>
              <a:t> Total Fairness:</a:t>
            </a:r>
          </a:p>
          <a:p>
            <a:pPr marL="201168" lvl="1" indent="0">
              <a:buNone/>
            </a:pPr>
            <a:r>
              <a:rPr lang="en-US" dirty="0"/>
              <a:t>	Is satisfied when TE, SE, CE are above a certain fairness threshold value.</a:t>
            </a:r>
          </a:p>
          <a:p>
            <a:pPr marL="0" indent="0">
              <a:buNone/>
            </a:pPr>
            <a:endParaRPr lang="en-US" dirty="0"/>
          </a:p>
          <a:p>
            <a:pPr>
              <a:buFont typeface="Wingdings" panose="05000000000000000000" pitchFamily="2" charset="2"/>
              <a:buChar char="§"/>
            </a:pPr>
            <a:r>
              <a:rPr lang="en-US" dirty="0"/>
              <a:t> S -&gt; Sensitive Attribute</a:t>
            </a:r>
          </a:p>
          <a:p>
            <a:pPr>
              <a:buFont typeface="Wingdings" panose="05000000000000000000" pitchFamily="2" charset="2"/>
              <a:buChar char="§"/>
            </a:pPr>
            <a:r>
              <a:rPr lang="en-US" dirty="0"/>
              <a:t> Y -&gt; Label	</a:t>
            </a:r>
          </a:p>
          <a:p>
            <a:pPr>
              <a:buFont typeface="Wingdings" panose="05000000000000000000" pitchFamily="2" charset="2"/>
              <a:buChar char="§"/>
            </a:pPr>
            <a:r>
              <a:rPr lang="en-US" dirty="0"/>
              <a:t> </a:t>
            </a:r>
            <a:r>
              <a:rPr lang="el-GR" dirty="0"/>
              <a:t>π</a:t>
            </a:r>
            <a:r>
              <a:rPr lang="en-US" dirty="0"/>
              <a:t> -&gt; Path subset</a:t>
            </a:r>
          </a:p>
          <a:p>
            <a:pPr>
              <a:buFont typeface="Wingdings" panose="05000000000000000000" pitchFamily="2" charset="2"/>
              <a:buChar char="§"/>
            </a:pPr>
            <a:r>
              <a:rPr lang="en-US" dirty="0"/>
              <a:t> o -&gt; Population subgroup</a:t>
            </a:r>
          </a:p>
          <a:p>
            <a:pPr marL="0" indent="0">
              <a:buFont typeface="Calibri" panose="020F0502020204030204" pitchFamily="34" charset="0"/>
              <a:buNone/>
            </a:pPr>
            <a:endParaRPr lang="en-US" dirty="0"/>
          </a:p>
        </p:txBody>
      </p:sp>
      <p:pic>
        <p:nvPicPr>
          <p:cNvPr id="12" name="Picture 11">
            <a:extLst>
              <a:ext uri="{FF2B5EF4-FFF2-40B4-BE49-F238E27FC236}">
                <a16:creationId xmlns:a16="http://schemas.microsoft.com/office/drawing/2014/main" id="{9B25E8E8-7237-BE6A-C58F-E9CD41720C83}"/>
              </a:ext>
            </a:extLst>
          </p:cNvPr>
          <p:cNvPicPr>
            <a:picLocks noChangeAspect="1"/>
          </p:cNvPicPr>
          <p:nvPr/>
        </p:nvPicPr>
        <p:blipFill>
          <a:blip r:embed="rId5"/>
          <a:stretch>
            <a:fillRect/>
          </a:stretch>
        </p:blipFill>
        <p:spPr>
          <a:xfrm>
            <a:off x="9205234" y="3475052"/>
            <a:ext cx="1609737" cy="285752"/>
          </a:xfrm>
          <a:prstGeom prst="rect">
            <a:avLst/>
          </a:prstGeom>
        </p:spPr>
      </p:pic>
    </p:spTree>
    <p:extLst>
      <p:ext uri="{BB962C8B-B14F-4D97-AF65-F5344CB8AC3E}">
        <p14:creationId xmlns:p14="http://schemas.microsoft.com/office/powerpoint/2010/main" val="27054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D3F7-E305-D128-46CD-0CC830F22587}"/>
              </a:ext>
            </a:extLst>
          </p:cNvPr>
          <p:cNvSpPr>
            <a:spLocks noGrp="1"/>
          </p:cNvSpPr>
          <p:nvPr>
            <p:ph type="title"/>
          </p:nvPr>
        </p:nvSpPr>
        <p:spPr>
          <a:xfrm>
            <a:off x="1135380" y="923418"/>
            <a:ext cx="10058400" cy="1450757"/>
          </a:xfrm>
        </p:spPr>
        <p:txBody>
          <a:bodyPr>
            <a:normAutofit/>
          </a:bodyPr>
          <a:lstStyle/>
          <a:p>
            <a:r>
              <a:rPr lang="en-US" b="1" dirty="0"/>
              <a:t>Causal Discovery</a:t>
            </a:r>
            <a:r>
              <a:rPr lang="en-US" dirty="0"/>
              <a:t>: </a:t>
            </a:r>
            <a:r>
              <a:rPr lang="en-US" sz="2400" dirty="0"/>
              <a:t>Extracting a causal graph from the given data.</a:t>
            </a:r>
            <a:br>
              <a:rPr lang="en-US" dirty="0"/>
            </a:br>
            <a:endParaRPr lang="en-US" dirty="0"/>
          </a:p>
        </p:txBody>
      </p:sp>
      <p:sp>
        <p:nvSpPr>
          <p:cNvPr id="3" name="Content Placeholder 2">
            <a:extLst>
              <a:ext uri="{FF2B5EF4-FFF2-40B4-BE49-F238E27FC236}">
                <a16:creationId xmlns:a16="http://schemas.microsoft.com/office/drawing/2014/main" id="{97DA3326-F3E4-EED6-66FF-2BF865D5E251}"/>
              </a:ext>
            </a:extLst>
          </p:cNvPr>
          <p:cNvSpPr>
            <a:spLocks noGrp="1"/>
          </p:cNvSpPr>
          <p:nvPr>
            <p:ph idx="1"/>
          </p:nvPr>
        </p:nvSpPr>
        <p:spPr/>
        <p:txBody>
          <a:bodyPr/>
          <a:lstStyle/>
          <a:p>
            <a:pPr marL="0" indent="0">
              <a:buNone/>
            </a:pPr>
            <a:r>
              <a:rPr lang="en-US" b="1" dirty="0"/>
              <a:t>Objective: </a:t>
            </a:r>
          </a:p>
          <a:p>
            <a:pPr marL="0" indent="0">
              <a:buNone/>
            </a:pPr>
            <a:r>
              <a:rPr lang="en-US" b="1" i="0" dirty="0">
                <a:solidFill>
                  <a:srgbClr val="374151"/>
                </a:solidFill>
                <a:effectLst/>
                <a:latin typeface="Söhne"/>
              </a:rPr>
              <a:t>	</a:t>
            </a:r>
            <a:r>
              <a:rPr lang="en-US" b="0" i="0" dirty="0">
                <a:solidFill>
                  <a:srgbClr val="374151"/>
                </a:solidFill>
                <a:effectLst/>
                <a:latin typeface="Söhne"/>
              </a:rPr>
              <a:t>To find the best possible causal graph that explains the relationships between variables in a system based on observed data.</a:t>
            </a:r>
            <a:endParaRPr lang="en-US" dirty="0"/>
          </a:p>
          <a:p>
            <a:pPr marL="457200" indent="-457200">
              <a:buFont typeface="+mj-lt"/>
              <a:buAutoNum type="arabicPeriod"/>
            </a:pPr>
            <a:r>
              <a:rPr lang="en-US" b="1" dirty="0"/>
              <a:t>Score-Based Method:</a:t>
            </a:r>
          </a:p>
          <a:p>
            <a:pPr marL="201168" lvl="1" indent="0">
              <a:buNone/>
            </a:pPr>
            <a:r>
              <a:rPr lang="en-US" dirty="0"/>
              <a:t>Evaluate candidate graphs using a pre-defined score function. In the paper, they just assume that this is how they got their causal graph.</a:t>
            </a:r>
          </a:p>
          <a:p>
            <a:pPr marL="201168" lvl="1" indent="0">
              <a:buNone/>
            </a:pPr>
            <a:r>
              <a:rPr lang="en-US" dirty="0"/>
              <a:t>	</a:t>
            </a:r>
          </a:p>
          <a:p>
            <a:pPr marL="201168" lvl="1" indent="0">
              <a:buNone/>
            </a:pPr>
            <a:endParaRPr lang="en-US" dirty="0"/>
          </a:p>
          <a:p>
            <a:pPr marL="457200" indent="-457200">
              <a:buFont typeface="+mj-lt"/>
              <a:buAutoNum type="arabicPeriod"/>
            </a:pPr>
            <a:r>
              <a:rPr lang="en-US" b="1" dirty="0"/>
              <a:t>Constraint-Based Methods:</a:t>
            </a:r>
          </a:p>
          <a:p>
            <a:pPr marL="201168" lvl="1" indent="0">
              <a:buNone/>
            </a:pPr>
            <a:r>
              <a:rPr lang="en-US" dirty="0"/>
              <a:t>Uses conditional independence tests under specific assumptions to determine the Markov equivalence class of causal graphs.</a:t>
            </a:r>
          </a:p>
        </p:txBody>
      </p:sp>
      <p:pic>
        <p:nvPicPr>
          <p:cNvPr id="5" name="Picture 4">
            <a:extLst>
              <a:ext uri="{FF2B5EF4-FFF2-40B4-BE49-F238E27FC236}">
                <a16:creationId xmlns:a16="http://schemas.microsoft.com/office/drawing/2014/main" id="{AB6BB047-0A94-C61F-9C57-E50BB387EAA3}"/>
              </a:ext>
            </a:extLst>
          </p:cNvPr>
          <p:cNvPicPr>
            <a:picLocks noChangeAspect="1"/>
          </p:cNvPicPr>
          <p:nvPr/>
        </p:nvPicPr>
        <p:blipFill>
          <a:blip r:embed="rId2"/>
          <a:stretch>
            <a:fillRect/>
          </a:stretch>
        </p:blipFill>
        <p:spPr>
          <a:xfrm>
            <a:off x="2398245" y="3982128"/>
            <a:ext cx="3552851" cy="581029"/>
          </a:xfrm>
          <a:prstGeom prst="rect">
            <a:avLst/>
          </a:prstGeom>
        </p:spPr>
      </p:pic>
    </p:spTree>
    <p:extLst>
      <p:ext uri="{BB962C8B-B14F-4D97-AF65-F5344CB8AC3E}">
        <p14:creationId xmlns:p14="http://schemas.microsoft.com/office/powerpoint/2010/main" val="189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AA3F-DF2C-7FC4-C26F-F5582631AA57}"/>
              </a:ext>
            </a:extLst>
          </p:cNvPr>
          <p:cNvSpPr>
            <a:spLocks noGrp="1"/>
          </p:cNvSpPr>
          <p:nvPr>
            <p:ph type="title"/>
          </p:nvPr>
        </p:nvSpPr>
        <p:spPr/>
        <p:txBody>
          <a:bodyPr/>
          <a:lstStyle/>
          <a:p>
            <a:r>
              <a:rPr lang="en-US" dirty="0"/>
              <a:t>Model : Controlled Neural Networks</a:t>
            </a:r>
          </a:p>
        </p:txBody>
      </p:sp>
      <p:sp>
        <p:nvSpPr>
          <p:cNvPr id="3" name="Content Placeholder 2">
            <a:extLst>
              <a:ext uri="{FF2B5EF4-FFF2-40B4-BE49-F238E27FC236}">
                <a16:creationId xmlns:a16="http://schemas.microsoft.com/office/drawing/2014/main" id="{FCDFEAE9-61F8-ED09-E7A1-9204898DBAA0}"/>
              </a:ext>
            </a:extLst>
          </p:cNvPr>
          <p:cNvSpPr>
            <a:spLocks noGrp="1"/>
          </p:cNvSpPr>
          <p:nvPr>
            <p:ph idx="1"/>
          </p:nvPr>
        </p:nvSpPr>
        <p:spPr/>
        <p:txBody>
          <a:bodyPr/>
          <a:lstStyle/>
          <a:p>
            <a:pPr>
              <a:buFont typeface="Wingdings" panose="05000000000000000000" pitchFamily="2" charset="2"/>
              <a:buChar char="§"/>
            </a:pPr>
            <a:r>
              <a:rPr lang="en-US" sz="2400" dirty="0"/>
              <a:t>A model similar to GAN called </a:t>
            </a:r>
            <a:r>
              <a:rPr lang="en-US" sz="2400" dirty="0" err="1"/>
              <a:t>causalGAN</a:t>
            </a:r>
            <a:r>
              <a:rPr lang="en-US" sz="2400" dirty="0"/>
              <a:t> which is trained </a:t>
            </a:r>
            <a:r>
              <a:rPr lang="en-US" sz="2400" dirty="0" err="1"/>
              <a:t>adversarially</a:t>
            </a:r>
            <a:r>
              <a:rPr lang="en-US" sz="2400" dirty="0"/>
              <a:t>.</a:t>
            </a:r>
          </a:p>
          <a:p>
            <a:pPr>
              <a:buFont typeface="Wingdings" panose="05000000000000000000" pitchFamily="2" charset="2"/>
              <a:buChar char="§"/>
            </a:pPr>
            <a:r>
              <a:rPr lang="en-US" sz="2400" dirty="0"/>
              <a:t>Two generators are used to generate:</a:t>
            </a:r>
          </a:p>
          <a:p>
            <a:pPr marL="749808" lvl="1" indent="-457200">
              <a:buFont typeface="Wingdings" panose="05000000000000000000" pitchFamily="2" charset="2"/>
              <a:buChar char="§"/>
            </a:pPr>
            <a:r>
              <a:rPr lang="en-US" sz="2000" dirty="0"/>
              <a:t>Simulate Causal Model</a:t>
            </a:r>
          </a:p>
          <a:p>
            <a:pPr marL="749808" lvl="1" indent="-457200">
              <a:buFont typeface="Wingdings" panose="05000000000000000000" pitchFamily="2" charset="2"/>
              <a:buChar char="§"/>
            </a:pPr>
            <a:r>
              <a:rPr lang="en-US" sz="2000" dirty="0"/>
              <a:t>Interventional Model</a:t>
            </a:r>
          </a:p>
          <a:p>
            <a:pPr>
              <a:buFont typeface="Wingdings" panose="05000000000000000000" pitchFamily="2" charset="2"/>
              <a:buChar char="§"/>
            </a:pPr>
            <a:r>
              <a:rPr lang="en-US" sz="2400" dirty="0"/>
              <a:t>Two Discriminators are used:</a:t>
            </a:r>
          </a:p>
          <a:p>
            <a:pPr marL="749808" lvl="1" indent="-457200">
              <a:buFont typeface="Wingdings" panose="05000000000000000000" pitchFamily="2" charset="2"/>
              <a:buChar char="§"/>
            </a:pPr>
            <a:r>
              <a:rPr lang="en-US" sz="2000" dirty="0"/>
              <a:t>Make sure generated data is close to original data.</a:t>
            </a:r>
          </a:p>
          <a:p>
            <a:pPr marL="749808" lvl="1" indent="-457200">
              <a:buFont typeface="Wingdings" panose="05000000000000000000" pitchFamily="2" charset="2"/>
              <a:buChar char="§"/>
            </a:pPr>
            <a:r>
              <a:rPr lang="en-US" sz="2000" dirty="0"/>
              <a:t>Mitigate Causal effect.</a:t>
            </a:r>
          </a:p>
          <a:p>
            <a:pPr>
              <a:buFont typeface="Wingdings" panose="05000000000000000000" pitchFamily="2" charset="2"/>
              <a:buChar char="§"/>
            </a:pPr>
            <a:r>
              <a:rPr lang="en-US" sz="2400" dirty="0"/>
              <a:t>Causal GAN is similar to </a:t>
            </a:r>
            <a:r>
              <a:rPr lang="en-US" sz="2400" dirty="0" err="1"/>
              <a:t>to</a:t>
            </a:r>
            <a:r>
              <a:rPr lang="en-US" sz="2400" dirty="0"/>
              <a:t> Collaborative Filtering GAN (CFGAN) but without Noise </a:t>
            </a:r>
            <a:endParaRPr lang="en-US" dirty="0"/>
          </a:p>
        </p:txBody>
      </p:sp>
    </p:spTree>
    <p:extLst>
      <p:ext uri="{BB962C8B-B14F-4D97-AF65-F5344CB8AC3E}">
        <p14:creationId xmlns:p14="http://schemas.microsoft.com/office/powerpoint/2010/main" val="282764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AE90-35C1-AFC4-45BC-2579F18E4355}"/>
              </a:ext>
            </a:extLst>
          </p:cNvPr>
          <p:cNvSpPr>
            <a:spLocks noGrp="1"/>
          </p:cNvSpPr>
          <p:nvPr>
            <p:ph type="title"/>
          </p:nvPr>
        </p:nvSpPr>
        <p:spPr/>
        <p:txBody>
          <a:bodyPr/>
          <a:lstStyle/>
          <a:p>
            <a:r>
              <a:rPr lang="en-US" dirty="0"/>
              <a:t>REWEIGHTING APPROACH : Problem Formulation</a:t>
            </a:r>
          </a:p>
        </p:txBody>
      </p:sp>
      <p:sp>
        <p:nvSpPr>
          <p:cNvPr id="3" name="Content Placeholder 2">
            <a:extLst>
              <a:ext uri="{FF2B5EF4-FFF2-40B4-BE49-F238E27FC236}">
                <a16:creationId xmlns:a16="http://schemas.microsoft.com/office/drawing/2014/main" id="{AA0524B8-60B6-1FAD-ED96-CF323F4DEB13}"/>
              </a:ext>
            </a:extLst>
          </p:cNvPr>
          <p:cNvSpPr>
            <a:spLocks noGrp="1"/>
          </p:cNvSpPr>
          <p:nvPr>
            <p:ph idx="1"/>
          </p:nvPr>
        </p:nvSpPr>
        <p:spPr/>
        <p:txBody>
          <a:bodyPr/>
          <a:lstStyle/>
          <a:p>
            <a:r>
              <a:rPr lang="en-US" b="1" dirty="0"/>
              <a:t>Objectives: </a:t>
            </a:r>
          </a:p>
          <a:p>
            <a:r>
              <a:rPr lang="en-US" dirty="0"/>
              <a:t>1) Preserve the goodness-of-fit by maintaining the empirical reweighted data distribution close to the original data distribution for utility of the downstream tasks</a:t>
            </a:r>
          </a:p>
          <a:p>
            <a:r>
              <a:rPr lang="en-US" dirty="0"/>
              <a:t>2) Ensure that S cannot be used to discriminate when predicting Y based on various causal criteria in the interventional model Ms. We treat S and Y as binary variables in this paper.</a:t>
            </a:r>
          </a:p>
        </p:txBody>
      </p:sp>
      <p:pic>
        <p:nvPicPr>
          <p:cNvPr id="5" name="Picture 4">
            <a:extLst>
              <a:ext uri="{FF2B5EF4-FFF2-40B4-BE49-F238E27FC236}">
                <a16:creationId xmlns:a16="http://schemas.microsoft.com/office/drawing/2014/main" id="{138743F3-6600-B57A-B7D8-6E285744CE6B}"/>
              </a:ext>
            </a:extLst>
          </p:cNvPr>
          <p:cNvPicPr>
            <a:picLocks noChangeAspect="1"/>
          </p:cNvPicPr>
          <p:nvPr/>
        </p:nvPicPr>
        <p:blipFill>
          <a:blip r:embed="rId2"/>
          <a:stretch>
            <a:fillRect/>
          </a:stretch>
        </p:blipFill>
        <p:spPr>
          <a:xfrm>
            <a:off x="3079963" y="3733111"/>
            <a:ext cx="4474723" cy="2539708"/>
          </a:xfrm>
          <a:prstGeom prst="rect">
            <a:avLst/>
          </a:prstGeom>
        </p:spPr>
      </p:pic>
    </p:spTree>
    <p:extLst>
      <p:ext uri="{BB962C8B-B14F-4D97-AF65-F5344CB8AC3E}">
        <p14:creationId xmlns:p14="http://schemas.microsoft.com/office/powerpoint/2010/main" val="207989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2310-2FAC-FE77-56C5-670225EA8106}"/>
              </a:ext>
            </a:extLst>
          </p:cNvPr>
          <p:cNvSpPr>
            <a:spLocks noGrp="1"/>
          </p:cNvSpPr>
          <p:nvPr>
            <p:ph type="title"/>
          </p:nvPr>
        </p:nvSpPr>
        <p:spPr/>
        <p:txBody>
          <a:bodyPr/>
          <a:lstStyle/>
          <a:p>
            <a:r>
              <a:rPr lang="en-US" dirty="0"/>
              <a:t>Reweighting For Causal Fairness</a:t>
            </a:r>
          </a:p>
        </p:txBody>
      </p:sp>
      <p:sp>
        <p:nvSpPr>
          <p:cNvPr id="3" name="Content Placeholder 2">
            <a:extLst>
              <a:ext uri="{FF2B5EF4-FFF2-40B4-BE49-F238E27FC236}">
                <a16:creationId xmlns:a16="http://schemas.microsoft.com/office/drawing/2014/main" id="{898232F6-D179-F0DD-95EC-E58556D5CB69}"/>
              </a:ext>
            </a:extLst>
          </p:cNvPr>
          <p:cNvSpPr>
            <a:spLocks noGrp="1"/>
          </p:cNvSpPr>
          <p:nvPr>
            <p:ph idx="1"/>
          </p:nvPr>
        </p:nvSpPr>
        <p:spPr/>
        <p:txBody>
          <a:bodyPr>
            <a:normAutofit lnSpcReduction="10000"/>
          </a:bodyPr>
          <a:lstStyle/>
          <a:p>
            <a:pPr marL="0" indent="0">
              <a:buNone/>
            </a:pPr>
            <a:r>
              <a:rPr lang="en-US" dirty="0"/>
              <a:t>1) Reweighting for Total Fairness</a:t>
            </a:r>
          </a:p>
          <a:p>
            <a:pPr marL="201168" lvl="1" indent="0">
              <a:buNone/>
            </a:pPr>
            <a:r>
              <a:rPr lang="en-US" dirty="0"/>
              <a:t>a) Neural Networks F 1 and F 2</a:t>
            </a:r>
          </a:p>
          <a:p>
            <a:pPr marL="384048" lvl="2" indent="0">
              <a:buNone/>
            </a:pPr>
            <a:r>
              <a:rPr lang="en-US" dirty="0"/>
              <a:t>One neural network F 1 simulates the causal model M.</a:t>
            </a:r>
          </a:p>
          <a:p>
            <a:pPr marL="384048" lvl="2" indent="0">
              <a:buNone/>
            </a:pPr>
            <a:r>
              <a:rPr lang="en-US" dirty="0"/>
              <a:t>Other neural network F 2 approximates the interventional model according to the causal effect measured.</a:t>
            </a:r>
          </a:p>
          <a:p>
            <a:pPr marL="201168" lvl="1" indent="0">
              <a:buNone/>
            </a:pPr>
            <a:r>
              <a:rPr lang="en-US" dirty="0"/>
              <a:t>b) Discriminator : (it makes the generated data seem indistinguishable to original data)</a:t>
            </a:r>
          </a:p>
          <a:p>
            <a:pPr marL="384048" lvl="2" indent="0">
              <a:buNone/>
            </a:pPr>
            <a:r>
              <a:rPr lang="en-US" sz="1600" dirty="0"/>
              <a:t>It penalizes the differences between the generated data for different sensitive data.</a:t>
            </a:r>
          </a:p>
          <a:p>
            <a:pPr marL="384048" lvl="2" indent="0">
              <a:buNone/>
            </a:pPr>
            <a:r>
              <a:rPr lang="en-US" sz="1600" dirty="0"/>
              <a:t>It ensures that the synthetic data is similar enough to original to mitigate bias.</a:t>
            </a:r>
            <a:endParaRPr lang="en-US" dirty="0"/>
          </a:p>
          <a:p>
            <a:pPr marL="201168" lvl="1" indent="0">
              <a:buNone/>
            </a:pPr>
            <a:r>
              <a:rPr lang="en-US" dirty="0"/>
              <a:t>c) Weights</a:t>
            </a:r>
          </a:p>
          <a:p>
            <a:pPr lvl="1"/>
            <a:r>
              <a:rPr lang="en-US" b="0" i="0" dirty="0">
                <a:solidFill>
                  <a:srgbClr val="374151"/>
                </a:solidFill>
                <a:effectLst/>
                <a:latin typeface="Söhne"/>
              </a:rPr>
              <a:t>To formulate an objective function that balances goodness-of-fit and causal fairness.</a:t>
            </a:r>
          </a:p>
          <a:p>
            <a:pPr lvl="1"/>
            <a:r>
              <a:rPr lang="en-US" b="0" i="0" dirty="0">
                <a:solidFill>
                  <a:srgbClr val="374151"/>
                </a:solidFill>
                <a:effectLst/>
                <a:latin typeface="Söhne"/>
              </a:rPr>
              <a:t>The strategy involves </a:t>
            </a:r>
            <a:r>
              <a:rPr lang="en-US" b="0" i="0" dirty="0" err="1">
                <a:solidFill>
                  <a:srgbClr val="374151"/>
                </a:solidFill>
                <a:effectLst/>
                <a:latin typeface="Söhne"/>
              </a:rPr>
              <a:t>downweighting</a:t>
            </a:r>
            <a:r>
              <a:rPr lang="en-US" b="0" i="0" dirty="0">
                <a:solidFill>
                  <a:srgbClr val="374151"/>
                </a:solidFill>
                <a:effectLst/>
                <a:latin typeface="Söhne"/>
              </a:rPr>
              <a:t> and upweighting based on fairness constraints and extends to path-specific fairness considerations.</a:t>
            </a:r>
          </a:p>
          <a:p>
            <a:r>
              <a:rPr lang="en-US" dirty="0"/>
              <a:t>2) Reweighting for Path-Specific Fairness</a:t>
            </a:r>
          </a:p>
          <a:p>
            <a:r>
              <a:rPr lang="en-US" dirty="0"/>
              <a:t>3) Reweighting for Counterfactual Fairness</a:t>
            </a:r>
          </a:p>
          <a:p>
            <a:pPr marL="201168" lvl="1"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30591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ACA8-C912-58DD-AC3F-85DAA85DF703}"/>
              </a:ext>
            </a:extLst>
          </p:cNvPr>
          <p:cNvSpPr>
            <a:spLocks noGrp="1"/>
          </p:cNvSpPr>
          <p:nvPr>
            <p:ph type="title"/>
          </p:nvPr>
        </p:nvSpPr>
        <p:spPr/>
        <p:txBody>
          <a:bodyPr/>
          <a:lstStyle/>
          <a:p>
            <a:r>
              <a:rPr lang="en-US" dirty="0"/>
              <a:t>EXPERIMENTAL EVALUATION</a:t>
            </a:r>
          </a:p>
        </p:txBody>
      </p:sp>
      <p:sp>
        <p:nvSpPr>
          <p:cNvPr id="3" name="Content Placeholder 2">
            <a:extLst>
              <a:ext uri="{FF2B5EF4-FFF2-40B4-BE49-F238E27FC236}">
                <a16:creationId xmlns:a16="http://schemas.microsoft.com/office/drawing/2014/main" id="{9B68B912-CAD6-D332-A3B0-A7965ED7E05D}"/>
              </a:ext>
            </a:extLst>
          </p:cNvPr>
          <p:cNvSpPr>
            <a:spLocks noGrp="1"/>
          </p:cNvSpPr>
          <p:nvPr>
            <p:ph idx="1"/>
          </p:nvPr>
        </p:nvSpPr>
        <p:spPr/>
        <p:txBody>
          <a:bodyPr>
            <a:normAutofit/>
          </a:bodyPr>
          <a:lstStyle/>
          <a:p>
            <a:endParaRPr lang="en-US" dirty="0"/>
          </a:p>
          <a:p>
            <a:pPr marL="457200" indent="-457200">
              <a:buAutoNum type="arabicParenR"/>
            </a:pPr>
            <a:r>
              <a:rPr lang="en-US" b="1" i="0" dirty="0">
                <a:effectLst/>
                <a:latin typeface="Söhne"/>
              </a:rPr>
              <a:t>Wasserstein Distance:</a:t>
            </a:r>
            <a:r>
              <a:rPr lang="en-US" b="0" i="0" dirty="0">
                <a:solidFill>
                  <a:srgbClr val="374151"/>
                </a:solidFill>
                <a:effectLst/>
                <a:latin typeface="Söhne"/>
              </a:rPr>
              <a:t> The Wasserstein distance between manipulated data and original data is computed to assess the utility of the downstream tasks. A smaller Wasserstein distance indicates closer distributions and better utility. It is a measure of the effort required to transform one distribution into the other. </a:t>
            </a:r>
          </a:p>
          <a:p>
            <a:pPr marL="457200" indent="-457200">
              <a:buAutoNum type="arabicParenR"/>
            </a:pPr>
            <a:r>
              <a:rPr lang="en-US" b="1" dirty="0">
                <a:solidFill>
                  <a:srgbClr val="374151"/>
                </a:solidFill>
                <a:latin typeface="Söhne"/>
              </a:rPr>
              <a:t>Indirect discrimination: </a:t>
            </a:r>
            <a:r>
              <a:rPr lang="en-US" dirty="0">
                <a:solidFill>
                  <a:srgbClr val="374151"/>
                </a:solidFill>
                <a:latin typeface="Söhne"/>
              </a:rPr>
              <a:t>refers to a form of discrimination that occurs when a policy, practice, or decision seems neutral on the surface but has a disproportionate and adverse impact on a particular group of people based on certain characteristics, such as race, gender, or other protected attributes.</a:t>
            </a:r>
          </a:p>
          <a:p>
            <a:pPr marL="457200" indent="-457200">
              <a:buAutoNum type="arabicParenR"/>
            </a:pPr>
            <a:r>
              <a:rPr lang="en-US" b="1" i="0" dirty="0">
                <a:solidFill>
                  <a:srgbClr val="374151"/>
                </a:solidFill>
                <a:effectLst/>
                <a:latin typeface="Söhne"/>
              </a:rPr>
              <a:t>Counterfactual fairness: </a:t>
            </a:r>
            <a:r>
              <a:rPr lang="en-US" b="0" i="0" dirty="0">
                <a:solidFill>
                  <a:srgbClr val="374151"/>
                </a:solidFill>
                <a:effectLst/>
                <a:latin typeface="Söhne"/>
              </a:rPr>
              <a:t>aims to evaluate whether the predicted outcomes for an individual would be fair under different hypothetical conditions, specifically when certain attributes are changed.</a:t>
            </a:r>
            <a:endParaRPr lang="en-US" dirty="0">
              <a:solidFill>
                <a:srgbClr val="374151"/>
              </a:solidFill>
              <a:latin typeface="Söhne"/>
            </a:endParaRPr>
          </a:p>
        </p:txBody>
      </p:sp>
    </p:spTree>
    <p:extLst>
      <p:ext uri="{BB962C8B-B14F-4D97-AF65-F5344CB8AC3E}">
        <p14:creationId xmlns:p14="http://schemas.microsoft.com/office/powerpoint/2010/main" val="19634519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571</TotalTime>
  <Words>873</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Söhne</vt:lpstr>
      <vt:lpstr>Times New Roman</vt:lpstr>
      <vt:lpstr>Wingdings</vt:lpstr>
      <vt:lpstr>Retrospect</vt:lpstr>
      <vt:lpstr>Causal Fairness</vt:lpstr>
      <vt:lpstr>Motivation</vt:lpstr>
      <vt:lpstr>Understanding Causal Graph </vt:lpstr>
      <vt:lpstr>Causal Fairness Criteria</vt:lpstr>
      <vt:lpstr>Causal Discovery: Extracting a causal graph from the given data. </vt:lpstr>
      <vt:lpstr>Model : Controlled Neural Networks</vt:lpstr>
      <vt:lpstr>REWEIGHTING APPROACH : Problem Formulation</vt:lpstr>
      <vt:lpstr>Reweighting For Causal Fairness</vt:lpstr>
      <vt:lpstr>EXPERIMENTAL EVALUATION</vt:lpstr>
      <vt:lpstr>Experimental Results for Adult Dataset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Fairness</dc:title>
  <dc:creator>Kevin R</dc:creator>
  <cp:lastModifiedBy>Kevin R</cp:lastModifiedBy>
  <cp:revision>1</cp:revision>
  <dcterms:created xsi:type="dcterms:W3CDTF">2023-12-05T05:51:09Z</dcterms:created>
  <dcterms:modified xsi:type="dcterms:W3CDTF">2024-06-22T21:55:57Z</dcterms:modified>
</cp:coreProperties>
</file>