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71" r:id="rId7"/>
    <p:sldId id="272" r:id="rId8"/>
    <p:sldId id="270" r:id="rId9"/>
    <p:sldId id="261" r:id="rId10"/>
    <p:sldId id="274" r:id="rId11"/>
    <p:sldId id="275" r:id="rId12"/>
    <p:sldId id="276" r:id="rId13"/>
    <p:sldId id="277" r:id="rId14"/>
    <p:sldId id="262" r:id="rId15"/>
    <p:sldId id="263"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1" autoAdjust="0"/>
    <p:restoredTop sz="9466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3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32676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154616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CD2F5-4223-419D-8AB3-E5E015BE234A}"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73658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CD2F5-4223-419D-8AB3-E5E015BE234A}"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82287-12FF-4B16-832A-50A09613E1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78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6CD2F5-4223-419D-8AB3-E5E015BE234A}"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392792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6CD2F5-4223-419D-8AB3-E5E015BE234A}"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25660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D2F5-4223-419D-8AB3-E5E015BE234A}"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166622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6CD2F5-4223-419D-8AB3-E5E015BE234A}" type="datetimeFigureOut">
              <a:rPr lang="en-IN" smtClean="0"/>
              <a:t>25-04-2023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407430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6CD2F5-4223-419D-8AB3-E5E015BE234A}" type="datetimeFigureOut">
              <a:rPr lang="en-IN" smtClean="0"/>
              <a:t>25-04-2023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E82287-12FF-4B16-832A-50A09613E192}" type="slidenum">
              <a:rPr lang="en-IN" smtClean="0"/>
              <a:t>‹#›</a:t>
            </a:fld>
            <a:endParaRPr lang="en-IN"/>
          </a:p>
        </p:txBody>
      </p:sp>
    </p:spTree>
    <p:extLst>
      <p:ext uri="{BB962C8B-B14F-4D97-AF65-F5344CB8AC3E}">
        <p14:creationId xmlns:p14="http://schemas.microsoft.com/office/powerpoint/2010/main" val="388350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6CD2F5-4223-419D-8AB3-E5E015BE234A}"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82287-12FF-4B16-832A-50A09613E192}" type="slidenum">
              <a:rPr lang="en-IN" smtClean="0"/>
              <a:t>‹#›</a:t>
            </a:fld>
            <a:endParaRPr lang="en-IN"/>
          </a:p>
        </p:txBody>
      </p:sp>
    </p:spTree>
    <p:extLst>
      <p:ext uri="{BB962C8B-B14F-4D97-AF65-F5344CB8AC3E}">
        <p14:creationId xmlns:p14="http://schemas.microsoft.com/office/powerpoint/2010/main" val="93063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6CD2F5-4223-419D-8AB3-E5E015BE234A}" type="datetimeFigureOut">
              <a:rPr lang="en-IN" smtClean="0"/>
              <a:t>25-04-2023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E82287-12FF-4B16-832A-50A09613E1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23488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4C60-B9BE-C494-5FE0-9E0868F698CE}"/>
              </a:ext>
            </a:extLst>
          </p:cNvPr>
          <p:cNvSpPr>
            <a:spLocks noGrp="1"/>
          </p:cNvSpPr>
          <p:nvPr>
            <p:ph type="ctrTitle"/>
          </p:nvPr>
        </p:nvSpPr>
        <p:spPr>
          <a:xfrm>
            <a:off x="1097280" y="758952"/>
            <a:ext cx="10058400" cy="1860423"/>
          </a:xfrm>
        </p:spPr>
        <p:txBody>
          <a:bodyPr>
            <a:normAutofit/>
          </a:bodyPr>
          <a:lstStyle/>
          <a:p>
            <a:pPr algn="ctr"/>
            <a:r>
              <a:rPr lang="en-US" sz="6600" dirty="0">
                <a:solidFill>
                  <a:schemeClr val="bg2">
                    <a:lumMod val="25000"/>
                  </a:schemeClr>
                </a:solidFill>
                <a:latin typeface="Times New Roman" panose="02020603050405020304" pitchFamily="18" charset="0"/>
                <a:cs typeface="Times New Roman" panose="02020603050405020304" pitchFamily="18" charset="0"/>
              </a:rPr>
              <a:t>Counterfactual Interpolation Augmentation (CIA)</a:t>
            </a:r>
            <a:endParaRPr lang="en-IN" sz="66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FD9052-B5FF-DCB6-99FD-248860C96521}"/>
              </a:ext>
            </a:extLst>
          </p:cNvPr>
          <p:cNvSpPr>
            <a:spLocks noGrp="1"/>
          </p:cNvSpPr>
          <p:nvPr>
            <p:ph type="subTitle" idx="1"/>
          </p:nvPr>
        </p:nvSpPr>
        <p:spPr>
          <a:xfrm>
            <a:off x="1097280" y="3233372"/>
            <a:ext cx="10058400" cy="1143000"/>
          </a:xfrm>
        </p:spPr>
        <p:txBody>
          <a:bodyPr>
            <a:normAutofit/>
          </a:bodyPr>
          <a:lstStyle/>
          <a:p>
            <a:pPr algn="ctr"/>
            <a:r>
              <a:rPr lang="en-US" sz="3200" cap="none" dirty="0">
                <a:solidFill>
                  <a:schemeClr val="bg2">
                    <a:lumMod val="50000"/>
                  </a:schemeClr>
                </a:solidFill>
                <a:latin typeface="Times New Roman" panose="02020603050405020304" pitchFamily="18" charset="0"/>
                <a:cs typeface="Times New Roman" panose="02020603050405020304" pitchFamily="18" charset="0"/>
              </a:rPr>
              <a:t>A unified approach to enhance fairness and </a:t>
            </a:r>
            <a:r>
              <a:rPr lang="en-US" sz="3200" cap="none" dirty="0" err="1">
                <a:solidFill>
                  <a:schemeClr val="bg2">
                    <a:lumMod val="50000"/>
                  </a:schemeClr>
                </a:solidFill>
                <a:latin typeface="Times New Roman" panose="02020603050405020304" pitchFamily="18" charset="0"/>
                <a:cs typeface="Times New Roman" panose="02020603050405020304" pitchFamily="18" charset="0"/>
              </a:rPr>
              <a:t>explainability</a:t>
            </a:r>
            <a:r>
              <a:rPr lang="en-US" sz="3200" cap="none" dirty="0">
                <a:solidFill>
                  <a:schemeClr val="bg2">
                    <a:lumMod val="50000"/>
                  </a:schemeClr>
                </a:solidFill>
                <a:latin typeface="Times New Roman" panose="02020603050405020304" pitchFamily="18" charset="0"/>
                <a:cs typeface="Times New Roman" panose="02020603050405020304" pitchFamily="18" charset="0"/>
              </a:rPr>
              <a:t> of DNN</a:t>
            </a:r>
            <a:endParaRPr lang="en-IN" sz="3200" cap="none" dirty="0">
              <a:solidFill>
                <a:schemeClr val="bg2">
                  <a:lumMod val="50000"/>
                </a:schemeClr>
              </a:solidFill>
            </a:endParaRPr>
          </a:p>
        </p:txBody>
      </p:sp>
      <p:sp>
        <p:nvSpPr>
          <p:cNvPr id="4" name="Subtitle 2">
            <a:extLst>
              <a:ext uri="{FF2B5EF4-FFF2-40B4-BE49-F238E27FC236}">
                <a16:creationId xmlns:a16="http://schemas.microsoft.com/office/drawing/2014/main" id="{466C6753-A26B-A536-23BD-7F5CE960D89F}"/>
              </a:ext>
            </a:extLst>
          </p:cNvPr>
          <p:cNvSpPr txBox="1">
            <a:spLocks/>
          </p:cNvSpPr>
          <p:nvPr/>
        </p:nvSpPr>
        <p:spPr>
          <a:xfrm>
            <a:off x="7048500" y="4905374"/>
            <a:ext cx="4221479" cy="8997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000" cap="none" dirty="0">
                <a:latin typeface="Times New Roman" panose="02020603050405020304" pitchFamily="18" charset="0"/>
                <a:cs typeface="Times New Roman" panose="02020603050405020304" pitchFamily="18" charset="0"/>
              </a:rPr>
              <a:t>Presentation by: Kevin Richard</a:t>
            </a:r>
            <a:endParaRPr lang="en-IN" sz="2000" cap="none" dirty="0">
              <a:latin typeface="Times New Roman" panose="02020603050405020304" pitchFamily="18" charset="0"/>
              <a:cs typeface="Times New Roman" panose="02020603050405020304" pitchFamily="18" charset="0"/>
            </a:endParaRPr>
          </a:p>
          <a:p>
            <a:r>
              <a:rPr lang="en-IN" sz="2000" cap="none" dirty="0">
                <a:latin typeface="Times New Roman" panose="02020603050405020304" pitchFamily="18" charset="0"/>
                <a:cs typeface="Times New Roman" panose="02020603050405020304" pitchFamily="18" charset="0"/>
              </a:rPr>
              <a:t>Course: CPS-592</a:t>
            </a:r>
            <a:endParaRPr lang="en-US" sz="2000" cap="none"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96E2F6-9ABA-484A-4BF2-B5EF23BF1D15}"/>
              </a:ext>
            </a:extLst>
          </p:cNvPr>
          <p:cNvSpPr txBox="1"/>
          <p:nvPr/>
        </p:nvSpPr>
        <p:spPr>
          <a:xfrm>
            <a:off x="3174591" y="4376372"/>
            <a:ext cx="5842818" cy="369332"/>
          </a:xfrm>
          <a:prstGeom prst="rect">
            <a:avLst/>
          </a:prstGeom>
          <a:noFill/>
        </p:spPr>
        <p:txBody>
          <a:bodyPr wrap="none" rtlCol="0">
            <a:spAutoFit/>
          </a:bodyPr>
          <a:lstStyle/>
          <a:p>
            <a:r>
              <a:rPr lang="en-IN" dirty="0"/>
              <a:t>Yao </a:t>
            </a:r>
            <a:r>
              <a:rPr lang="en-IN" dirty="0" err="1"/>
              <a:t>Qiang</a:t>
            </a:r>
            <a:r>
              <a:rPr lang="en-IN" dirty="0"/>
              <a:t> , </a:t>
            </a:r>
            <a:r>
              <a:rPr lang="en-IN" dirty="0" err="1"/>
              <a:t>Chengyin</a:t>
            </a:r>
            <a:r>
              <a:rPr lang="en-IN" dirty="0"/>
              <a:t> Li , Marco </a:t>
            </a:r>
            <a:r>
              <a:rPr lang="en-IN" dirty="0" err="1"/>
              <a:t>Brocanelli</a:t>
            </a:r>
            <a:r>
              <a:rPr lang="en-IN" dirty="0"/>
              <a:t> and </a:t>
            </a:r>
            <a:r>
              <a:rPr lang="en-IN" dirty="0" err="1"/>
              <a:t>Dongxiao</a:t>
            </a:r>
            <a:r>
              <a:rPr lang="en-IN" dirty="0"/>
              <a:t> Zhu</a:t>
            </a:r>
          </a:p>
        </p:txBody>
      </p:sp>
    </p:spTree>
    <p:extLst>
      <p:ext uri="{BB962C8B-B14F-4D97-AF65-F5344CB8AC3E}">
        <p14:creationId xmlns:p14="http://schemas.microsoft.com/office/powerpoint/2010/main" val="4266686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1201835-B7BE-5E70-322C-7878B66B8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2111DABE-3E09-DCB8-E872-AFA5F76AE497}"/>
              </a:ext>
            </a:extLst>
          </p:cNvPr>
          <p:cNvSpPr txBox="1">
            <a:spLocks/>
          </p:cNvSpPr>
          <p:nvPr/>
        </p:nvSpPr>
        <p:spPr>
          <a:xfrm>
            <a:off x="308256" y="250097"/>
            <a:ext cx="6518672" cy="939336"/>
          </a:xfrm>
          <a:prstGeom prst="rect">
            <a:avLst/>
          </a:prstGeom>
        </p:spPr>
        <p:txBody>
          <a:bodyPr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Proposed</a:t>
            </a:r>
            <a:r>
              <a:rPr lang="en-IN" sz="4400" dirty="0">
                <a:latin typeface="Times New Roman" panose="02020603050405020304" pitchFamily="18" charset="0"/>
                <a:cs typeface="Times New Roman" panose="02020603050405020304" pitchFamily="18" charset="0"/>
              </a:rPr>
              <a:t> Method </a:t>
            </a:r>
            <a:r>
              <a:rPr lang="en-IN" sz="3600" dirty="0">
                <a:latin typeface="Times New Roman" panose="02020603050405020304" pitchFamily="18" charset="0"/>
                <a:cs typeface="Times New Roman" panose="02020603050405020304" pitchFamily="18" charset="0"/>
              </a:rPr>
              <a:t>(Fairness)</a:t>
            </a:r>
            <a:endParaRPr lang="en-IN" sz="4000"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4A79F151-B61D-0D8F-A178-332584191C2A}"/>
              </a:ext>
            </a:extLst>
          </p:cNvPr>
          <p:cNvSpPr txBox="1">
            <a:spLocks/>
          </p:cNvSpPr>
          <p:nvPr/>
        </p:nvSpPr>
        <p:spPr>
          <a:xfrm>
            <a:off x="308256" y="1047750"/>
            <a:ext cx="11683719" cy="513998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IN" sz="2000" b="1" dirty="0">
                <a:latin typeface="Times New Roman" panose="02020603050405020304" pitchFamily="18" charset="0"/>
                <a:cs typeface="Times New Roman" panose="02020603050405020304" pitchFamily="18" charset="0"/>
              </a:rPr>
              <a:t>2) Generating Counterfactual Interpolations</a:t>
            </a:r>
          </a:p>
          <a:p>
            <a:pPr marL="201168" lvl="1" indent="0">
              <a:buFont typeface="Calibri" pitchFamily="34" charset="0"/>
              <a:buNone/>
            </a:pPr>
            <a:r>
              <a:rPr lang="en-US" dirty="0">
                <a:latin typeface="Times New Roman" panose="02020603050405020304" pitchFamily="18" charset="0"/>
                <a:cs typeface="Times New Roman" panose="02020603050405020304" pitchFamily="18" charset="0"/>
              </a:rPr>
              <a:t>	We first pre-train a generative model in which the encoder and decoder inputs are conditioned on the sensitive attribute and target variable</a:t>
            </a:r>
          </a:p>
          <a:p>
            <a:pPr marL="201168" lvl="1" indent="0">
              <a:buFont typeface="Calibri" pitchFamily="34" charset="0"/>
              <a:buNone/>
            </a:pPr>
            <a:r>
              <a:rPr lang="en-US" dirty="0">
                <a:latin typeface="Times New Roman" panose="02020603050405020304" pitchFamily="18" charset="0"/>
                <a:cs typeface="Times New Roman" panose="02020603050405020304" pitchFamily="18" charset="0"/>
              </a:rPr>
              <a:t>The generative model is trained to minimize the following objective function:</a:t>
            </a:r>
            <a:endParaRPr lang="en-IN" b="1" dirty="0">
              <a:latin typeface="Times New Roman" panose="02020603050405020304" pitchFamily="18" charset="0"/>
              <a:cs typeface="Times New Roman" panose="02020603050405020304" pitchFamily="18" charset="0"/>
            </a:endParaRPr>
          </a:p>
          <a:p>
            <a:pPr marL="201168" lvl="1" indent="0">
              <a:buFont typeface="Calibri" pitchFamily="34" charse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217F258E-7241-0126-87A2-75EF0198C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D8FB1BA-2781-EBC8-372B-4B2A56AEC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8BD7110E-36ED-692F-B8BB-05F11E2CDC2E}"/>
              </a:ext>
            </a:extLst>
          </p:cNvPr>
          <p:cNvPicPr>
            <a:picLocks noChangeAspect="1"/>
          </p:cNvPicPr>
          <p:nvPr/>
        </p:nvPicPr>
        <p:blipFill>
          <a:blip r:embed="rId2"/>
          <a:stretch>
            <a:fillRect/>
          </a:stretch>
        </p:blipFill>
        <p:spPr>
          <a:xfrm>
            <a:off x="1098612" y="2657815"/>
            <a:ext cx="5846044" cy="3449529"/>
          </a:xfrm>
          <a:prstGeom prst="rect">
            <a:avLst/>
          </a:prstGeom>
        </p:spPr>
      </p:pic>
      <p:pic>
        <p:nvPicPr>
          <p:cNvPr id="34" name="Picture 33">
            <a:extLst>
              <a:ext uri="{FF2B5EF4-FFF2-40B4-BE49-F238E27FC236}">
                <a16:creationId xmlns:a16="http://schemas.microsoft.com/office/drawing/2014/main" id="{E60FEF01-D46F-2753-F0A7-44BBA7F22945}"/>
              </a:ext>
            </a:extLst>
          </p:cNvPr>
          <p:cNvPicPr>
            <a:picLocks noChangeAspect="1"/>
          </p:cNvPicPr>
          <p:nvPr/>
        </p:nvPicPr>
        <p:blipFill>
          <a:blip r:embed="rId3"/>
          <a:stretch>
            <a:fillRect/>
          </a:stretch>
        </p:blipFill>
        <p:spPr>
          <a:xfrm>
            <a:off x="1678897" y="2281008"/>
            <a:ext cx="6444171" cy="376807"/>
          </a:xfrm>
          <a:prstGeom prst="rect">
            <a:avLst/>
          </a:prstGeom>
        </p:spPr>
      </p:pic>
      <p:sp>
        <p:nvSpPr>
          <p:cNvPr id="35" name="TextBox 34">
            <a:extLst>
              <a:ext uri="{FF2B5EF4-FFF2-40B4-BE49-F238E27FC236}">
                <a16:creationId xmlns:a16="http://schemas.microsoft.com/office/drawing/2014/main" id="{4E563DBC-C400-5A7E-2870-BA8CC225C01F}"/>
              </a:ext>
            </a:extLst>
          </p:cNvPr>
          <p:cNvSpPr txBox="1"/>
          <p:nvPr/>
        </p:nvSpPr>
        <p:spPr>
          <a:xfrm>
            <a:off x="7196335" y="4130719"/>
            <a:ext cx="4687409"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CVAE can generate non-existent manipulated samples as interpolations for real samples along any arbitrary axis.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variation of δ determines the number of generated interpolations.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55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DD6B-7390-E9E7-9C91-C76396D534AF}"/>
              </a:ext>
            </a:extLst>
          </p:cNvPr>
          <p:cNvSpPr txBox="1">
            <a:spLocks/>
          </p:cNvSpPr>
          <p:nvPr/>
        </p:nvSpPr>
        <p:spPr>
          <a:xfrm>
            <a:off x="308255" y="250097"/>
            <a:ext cx="7832567" cy="939336"/>
          </a:xfrm>
          <a:prstGeom prst="rect">
            <a:avLst/>
          </a:prstGeom>
        </p:spPr>
        <p:txBody>
          <a:bodyPr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Proposed</a:t>
            </a:r>
            <a:r>
              <a:rPr lang="en-IN" sz="4400" dirty="0">
                <a:latin typeface="Times New Roman" panose="02020603050405020304" pitchFamily="18" charset="0"/>
                <a:cs typeface="Times New Roman" panose="02020603050405020304" pitchFamily="18" charset="0"/>
              </a:rPr>
              <a:t> Method </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Explainability</a:t>
            </a:r>
            <a:r>
              <a:rPr lang="en-IN" sz="32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AE9AE-7188-BED7-8F78-B4AEBA2ABB5D}"/>
              </a:ext>
            </a:extLst>
          </p:cNvPr>
          <p:cNvSpPr txBox="1"/>
          <p:nvPr/>
        </p:nvSpPr>
        <p:spPr>
          <a:xfrm>
            <a:off x="568171" y="1091952"/>
            <a:ext cx="10218198" cy="4801314"/>
          </a:xfrm>
          <a:prstGeom prst="rect">
            <a:avLst/>
          </a:prstGeom>
          <a:noFill/>
        </p:spPr>
        <p:txBody>
          <a:bodyPr wrap="square" rtlCol="0">
            <a:spAutoFit/>
          </a:bodyPr>
          <a:lstStyle/>
          <a:p>
            <a:pPr marL="342900" indent="-342900">
              <a:buAutoNum type="arabicParenR"/>
            </a:pPr>
            <a:r>
              <a:rPr lang="en-US" b="1" dirty="0"/>
              <a:t>Training Fair DNN with CIA</a:t>
            </a:r>
          </a:p>
          <a:p>
            <a:r>
              <a:rPr lang="en-US" dirty="0"/>
              <a:t>	By adding the generated counterfactual interpolations XCIA, we obtain our augmented training dataset 	</a:t>
            </a:r>
          </a:p>
          <a:p>
            <a:r>
              <a:rPr lang="en-US" dirty="0"/>
              <a:t>	The debiased model is then trained with the cross-entropy objective:</a:t>
            </a:r>
          </a:p>
          <a:p>
            <a:endParaRPr lang="en-US" dirty="0"/>
          </a:p>
          <a:p>
            <a:endParaRPr lang="en-US" dirty="0"/>
          </a:p>
          <a:p>
            <a:endParaRPr lang="en-US" dirty="0"/>
          </a:p>
          <a:p>
            <a:r>
              <a:rPr lang="en-US" b="1" dirty="0"/>
              <a:t>2)   </a:t>
            </a:r>
            <a:r>
              <a:rPr lang="en-IN" b="1" dirty="0"/>
              <a:t>Counterfactual Gradients Integration</a:t>
            </a:r>
            <a:endParaRPr lang="en-US" b="1" dirty="0"/>
          </a:p>
          <a:p>
            <a:r>
              <a:rPr lang="en-US" dirty="0"/>
              <a:t>	IG’s performance heavily </a:t>
            </a:r>
            <a:r>
              <a:rPr lang="en-US" b="1" dirty="0"/>
              <a:t>relies</a:t>
            </a:r>
            <a:r>
              <a:rPr lang="en-US" dirty="0"/>
              <a:t> on the choice of </a:t>
            </a:r>
            <a:r>
              <a:rPr lang="en-US" b="1" dirty="0"/>
              <a:t>baseline</a:t>
            </a:r>
            <a:r>
              <a:rPr lang="en-US" dirty="0"/>
              <a:t>. An arbitrary choice could negatively impact the explanatory power and lead to meaningless explanations.</a:t>
            </a:r>
          </a:p>
          <a:p>
            <a:endParaRPr lang="en-US" dirty="0"/>
          </a:p>
          <a:p>
            <a:r>
              <a:rPr lang="en-US" dirty="0"/>
              <a:t>Counterfactual Gradients Integration (CGI), leverages the counterfactual interpolations generated from CIA to </a:t>
            </a:r>
            <a:r>
              <a:rPr lang="en-US" b="1" dirty="0"/>
              <a:t>artificially induce a procedure</a:t>
            </a:r>
            <a:r>
              <a:rPr lang="en-US" dirty="0"/>
              <a:t> on how the model attention moves across the gradual changes on the sensitive attribute of the input while computing the final prediction score. </a:t>
            </a:r>
          </a:p>
          <a:p>
            <a:endParaRPr lang="en-US" dirty="0"/>
          </a:p>
          <a:p>
            <a:r>
              <a:rPr lang="en-US" dirty="0"/>
              <a:t>Thus, CGI can generate explanations regardless of bias while querying a fair DNN model for gradients. </a:t>
            </a:r>
            <a:endParaRPr lang="en-IN" dirty="0"/>
          </a:p>
          <a:p>
            <a:endParaRPr lang="en-US" dirty="0"/>
          </a:p>
        </p:txBody>
      </p:sp>
      <p:pic>
        <p:nvPicPr>
          <p:cNvPr id="5" name="Picture 4">
            <a:extLst>
              <a:ext uri="{FF2B5EF4-FFF2-40B4-BE49-F238E27FC236}">
                <a16:creationId xmlns:a16="http://schemas.microsoft.com/office/drawing/2014/main" id="{A16E9FDF-AA29-5B21-15FD-051EEA5498A8}"/>
              </a:ext>
            </a:extLst>
          </p:cNvPr>
          <p:cNvPicPr>
            <a:picLocks noChangeAspect="1"/>
          </p:cNvPicPr>
          <p:nvPr/>
        </p:nvPicPr>
        <p:blipFill>
          <a:blip r:embed="rId2"/>
          <a:stretch>
            <a:fillRect/>
          </a:stretch>
        </p:blipFill>
        <p:spPr>
          <a:xfrm>
            <a:off x="3714843" y="1692116"/>
            <a:ext cx="1885950" cy="285750"/>
          </a:xfrm>
          <a:prstGeom prst="rect">
            <a:avLst/>
          </a:prstGeom>
        </p:spPr>
      </p:pic>
      <p:pic>
        <p:nvPicPr>
          <p:cNvPr id="7" name="Picture 6">
            <a:extLst>
              <a:ext uri="{FF2B5EF4-FFF2-40B4-BE49-F238E27FC236}">
                <a16:creationId xmlns:a16="http://schemas.microsoft.com/office/drawing/2014/main" id="{9E48A468-B9FC-30DE-0DB6-B889BFFA2806}"/>
              </a:ext>
            </a:extLst>
          </p:cNvPr>
          <p:cNvPicPr>
            <a:picLocks noChangeAspect="1"/>
          </p:cNvPicPr>
          <p:nvPr/>
        </p:nvPicPr>
        <p:blipFill>
          <a:blip r:embed="rId3"/>
          <a:stretch>
            <a:fillRect/>
          </a:stretch>
        </p:blipFill>
        <p:spPr>
          <a:xfrm>
            <a:off x="3481757" y="2217613"/>
            <a:ext cx="4391025" cy="771525"/>
          </a:xfrm>
          <a:prstGeom prst="rect">
            <a:avLst/>
          </a:prstGeom>
        </p:spPr>
      </p:pic>
    </p:spTree>
    <p:extLst>
      <p:ext uri="{BB962C8B-B14F-4D97-AF65-F5344CB8AC3E}">
        <p14:creationId xmlns:p14="http://schemas.microsoft.com/office/powerpoint/2010/main" val="130084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285B-3D4F-688A-A110-3F13F987E999}"/>
              </a:ext>
            </a:extLst>
          </p:cNvPr>
          <p:cNvSpPr txBox="1">
            <a:spLocks/>
          </p:cNvSpPr>
          <p:nvPr/>
        </p:nvSpPr>
        <p:spPr>
          <a:xfrm>
            <a:off x="308255" y="250097"/>
            <a:ext cx="7832567" cy="939336"/>
          </a:xfrm>
          <a:prstGeom prst="rect">
            <a:avLst/>
          </a:prstGeom>
        </p:spPr>
        <p:txBody>
          <a:bodyPr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Proposed</a:t>
            </a:r>
            <a:r>
              <a:rPr lang="en-IN" sz="4400" dirty="0">
                <a:latin typeface="Times New Roman" panose="02020603050405020304" pitchFamily="18" charset="0"/>
                <a:cs typeface="Times New Roman" panose="02020603050405020304" pitchFamily="18" charset="0"/>
              </a:rPr>
              <a:t> Method </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Explainability</a:t>
            </a:r>
            <a:r>
              <a:rPr lang="en-IN" sz="32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FE2C03-1992-8A7F-E722-A526C0DADAE9}"/>
              </a:ext>
            </a:extLst>
          </p:cNvPr>
          <p:cNvSpPr txBox="1"/>
          <p:nvPr/>
        </p:nvSpPr>
        <p:spPr>
          <a:xfrm>
            <a:off x="532660" y="958787"/>
            <a:ext cx="10573305" cy="5355312"/>
          </a:xfrm>
          <a:prstGeom prst="rect">
            <a:avLst/>
          </a:prstGeom>
          <a:noFill/>
        </p:spPr>
        <p:txBody>
          <a:bodyPr wrap="square" rtlCol="0">
            <a:spAutoFit/>
          </a:bodyPr>
          <a:lstStyle/>
          <a:p>
            <a:r>
              <a:rPr lang="en-US" b="1" dirty="0"/>
              <a:t>3) </a:t>
            </a:r>
            <a:r>
              <a:rPr lang="en-IN" b="1" dirty="0"/>
              <a:t>Path Integral of CGI</a:t>
            </a:r>
          </a:p>
          <a:p>
            <a:r>
              <a:rPr lang="en-IN" dirty="0"/>
              <a:t>	</a:t>
            </a:r>
            <a:r>
              <a:rPr lang="en-US" dirty="0"/>
              <a:t>In CGI, we design the path integral as the interpolated path, transiting from the counterfactual sample x ′ to the input x for generating counterfactual interpolations in CIA.</a:t>
            </a:r>
          </a:p>
          <a:p>
            <a:endParaRPr lang="en-US" dirty="0"/>
          </a:p>
          <a:p>
            <a:endParaRPr lang="en-US" dirty="0"/>
          </a:p>
          <a:p>
            <a:r>
              <a:rPr lang="en-US" dirty="0"/>
              <a:t>We formulate </a:t>
            </a:r>
            <a:r>
              <a:rPr lang="en-US" dirty="0" err="1"/>
              <a:t>CGIi</a:t>
            </a:r>
            <a:r>
              <a:rPr lang="en-US" dirty="0"/>
              <a:t>(x) along the </a:t>
            </a:r>
            <a:r>
              <a:rPr lang="en-US" dirty="0" err="1"/>
              <a:t>i-th</a:t>
            </a:r>
            <a:r>
              <a:rPr lang="en-US" dirty="0"/>
              <a:t> dimension for an input x and its counterfactual example x ′ as:</a:t>
            </a:r>
          </a:p>
          <a:p>
            <a:endParaRPr lang="en-US" dirty="0"/>
          </a:p>
          <a:p>
            <a:endParaRPr lang="en-US" dirty="0"/>
          </a:p>
          <a:p>
            <a:endParaRPr lang="en-US" dirty="0"/>
          </a:p>
          <a:p>
            <a:endParaRPr lang="en-US" dirty="0"/>
          </a:p>
          <a:p>
            <a:endParaRPr lang="en-US" dirty="0"/>
          </a:p>
          <a:p>
            <a:r>
              <a:rPr lang="en-US" dirty="0"/>
              <a:t>CGI is obtained by accumulating the gradients along the integration path γ(δ) by varying the δ parameter. The model will encounter interpolations on the sensitive attribute from s ′ to s during the CGI process.</a:t>
            </a:r>
          </a:p>
          <a:p>
            <a:endParaRPr lang="en-US" dirty="0"/>
          </a:p>
          <a:p>
            <a:r>
              <a:rPr lang="en-US" b="1" i="0" dirty="0">
                <a:solidFill>
                  <a:srgbClr val="374151"/>
                </a:solidFill>
                <a:effectLst/>
                <a:latin typeface="Söhne"/>
              </a:rPr>
              <a:t>IG only provides a measure of the importance of features in making the prediction but does not give any specific information on how changing a feature affects the prediction.</a:t>
            </a:r>
          </a:p>
          <a:p>
            <a:endParaRPr lang="en-US" b="1" i="0" dirty="0">
              <a:solidFill>
                <a:srgbClr val="374151"/>
              </a:solidFill>
              <a:effectLst/>
              <a:latin typeface="Söhne"/>
            </a:endParaRPr>
          </a:p>
          <a:p>
            <a:r>
              <a:rPr lang="en-US" b="1" i="0" dirty="0">
                <a:solidFill>
                  <a:srgbClr val="374151"/>
                </a:solidFill>
                <a:effectLst/>
                <a:latin typeface="Söhne"/>
              </a:rPr>
              <a:t>CIA is more explainable because it explicitly generates counterfactual examples that show how a change in a particular feature or attribute affects the prediction or outcome.</a:t>
            </a:r>
            <a:endParaRPr lang="en-US" b="1" dirty="0"/>
          </a:p>
        </p:txBody>
      </p:sp>
      <p:pic>
        <p:nvPicPr>
          <p:cNvPr id="9" name="Picture 8">
            <a:extLst>
              <a:ext uri="{FF2B5EF4-FFF2-40B4-BE49-F238E27FC236}">
                <a16:creationId xmlns:a16="http://schemas.microsoft.com/office/drawing/2014/main" id="{F99EEF2F-F29C-2688-6EDB-3650BACE26F8}"/>
              </a:ext>
            </a:extLst>
          </p:cNvPr>
          <p:cNvPicPr>
            <a:picLocks noChangeAspect="1"/>
          </p:cNvPicPr>
          <p:nvPr/>
        </p:nvPicPr>
        <p:blipFill>
          <a:blip r:embed="rId2"/>
          <a:stretch>
            <a:fillRect/>
          </a:stretch>
        </p:blipFill>
        <p:spPr>
          <a:xfrm>
            <a:off x="2981325" y="2031288"/>
            <a:ext cx="3114675" cy="342900"/>
          </a:xfrm>
          <a:prstGeom prst="rect">
            <a:avLst/>
          </a:prstGeom>
        </p:spPr>
      </p:pic>
      <p:pic>
        <p:nvPicPr>
          <p:cNvPr id="11" name="Picture 10">
            <a:extLst>
              <a:ext uri="{FF2B5EF4-FFF2-40B4-BE49-F238E27FC236}">
                <a16:creationId xmlns:a16="http://schemas.microsoft.com/office/drawing/2014/main" id="{1BEE6614-56F4-4A9A-778A-31C5718E7690}"/>
              </a:ext>
            </a:extLst>
          </p:cNvPr>
          <p:cNvPicPr>
            <a:picLocks noChangeAspect="1"/>
          </p:cNvPicPr>
          <p:nvPr/>
        </p:nvPicPr>
        <p:blipFill>
          <a:blip r:embed="rId3"/>
          <a:stretch>
            <a:fillRect/>
          </a:stretch>
        </p:blipFill>
        <p:spPr>
          <a:xfrm>
            <a:off x="2371633" y="2980240"/>
            <a:ext cx="4838700" cy="771525"/>
          </a:xfrm>
          <a:prstGeom prst="rect">
            <a:avLst/>
          </a:prstGeom>
        </p:spPr>
      </p:pic>
    </p:spTree>
    <p:extLst>
      <p:ext uri="{BB962C8B-B14F-4D97-AF65-F5344CB8AC3E}">
        <p14:creationId xmlns:p14="http://schemas.microsoft.com/office/powerpoint/2010/main" val="133624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29B8-2BD8-014A-9BC7-853F97303E6F}"/>
              </a:ext>
            </a:extLst>
          </p:cNvPr>
          <p:cNvSpPr txBox="1">
            <a:spLocks/>
          </p:cNvSpPr>
          <p:nvPr/>
        </p:nvSpPr>
        <p:spPr>
          <a:xfrm>
            <a:off x="861133" y="677220"/>
            <a:ext cx="10058400" cy="74320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Datasets</a:t>
            </a:r>
          </a:p>
        </p:txBody>
      </p:sp>
      <p:sp>
        <p:nvSpPr>
          <p:cNvPr id="3" name="TextBox 2">
            <a:extLst>
              <a:ext uri="{FF2B5EF4-FFF2-40B4-BE49-F238E27FC236}">
                <a16:creationId xmlns:a16="http://schemas.microsoft.com/office/drawing/2014/main" id="{1D35725B-BF57-F6BB-C97F-89F2346439D6}"/>
              </a:ext>
            </a:extLst>
          </p:cNvPr>
          <p:cNvSpPr txBox="1"/>
          <p:nvPr/>
        </p:nvSpPr>
        <p:spPr>
          <a:xfrm>
            <a:off x="861133" y="1349405"/>
            <a:ext cx="10706472" cy="4031873"/>
          </a:xfrm>
          <a:prstGeom prst="rect">
            <a:avLst/>
          </a:prstGeom>
          <a:noFill/>
        </p:spPr>
        <p:txBody>
          <a:bodyPr wrap="square" rtlCol="0">
            <a:spAutoFit/>
          </a:bodyPr>
          <a:lstStyle/>
          <a:p>
            <a:pPr marL="342900" indent="-342900">
              <a:buAutoNum type="arabicParenR"/>
            </a:pPr>
            <a:r>
              <a:rPr lang="en-IN" sz="2000" b="1" dirty="0" err="1"/>
              <a:t>BiasedMNIST</a:t>
            </a:r>
            <a:endParaRPr lang="en-IN" sz="2000" b="1" dirty="0"/>
          </a:p>
          <a:p>
            <a:pPr marL="742950" lvl="1" indent="-285750">
              <a:buFont typeface="Wingdings" panose="05000000000000000000" pitchFamily="2" charset="2"/>
              <a:buChar char="§"/>
            </a:pPr>
            <a:r>
              <a:rPr lang="en-IN" dirty="0"/>
              <a:t>	</a:t>
            </a:r>
            <a:r>
              <a:rPr lang="en-IN" b="0" i="0" dirty="0">
                <a:solidFill>
                  <a:srgbClr val="374151"/>
                </a:solidFill>
                <a:effectLst/>
                <a:latin typeface="Söhne"/>
              </a:rPr>
              <a:t>MNIST dataset is popularly used for benchmarking computer vision models.</a:t>
            </a:r>
          </a:p>
          <a:p>
            <a:pPr marL="742950" lvl="1" indent="-285750">
              <a:buFont typeface="Wingdings" panose="05000000000000000000" pitchFamily="2" charset="2"/>
              <a:buChar char="§"/>
            </a:pPr>
            <a:r>
              <a:rPr lang="en-IN" dirty="0">
                <a:solidFill>
                  <a:srgbClr val="374151"/>
                </a:solidFill>
                <a:latin typeface="Söhne"/>
              </a:rPr>
              <a:t>	Here</a:t>
            </a:r>
            <a:r>
              <a:rPr lang="en-US" dirty="0"/>
              <a:t> MNIST is modified by introducing color as the sensitive attribute correlating strongly with the target labels in the training set.</a:t>
            </a:r>
            <a:r>
              <a:rPr lang="en-IN" b="0" i="0" dirty="0">
                <a:solidFill>
                  <a:srgbClr val="374151"/>
                </a:solidFill>
                <a:effectLst/>
                <a:latin typeface="Söhne"/>
              </a:rPr>
              <a:t> </a:t>
            </a:r>
          </a:p>
          <a:p>
            <a:pPr marL="742950" lvl="1" indent="-285750">
              <a:buFont typeface="Wingdings" panose="05000000000000000000" pitchFamily="2" charset="2"/>
              <a:buChar char="§"/>
            </a:pPr>
            <a:r>
              <a:rPr lang="en-US" dirty="0"/>
              <a:t>The encoder and decoder in CVAE for </a:t>
            </a:r>
            <a:r>
              <a:rPr lang="en-US" dirty="0" err="1"/>
              <a:t>BiasedMNIST</a:t>
            </a:r>
            <a:r>
              <a:rPr lang="en-US" dirty="0"/>
              <a:t> are multi-layered </a:t>
            </a:r>
            <a:r>
              <a:rPr lang="en-US" dirty="0" err="1"/>
              <a:t>perceptrons</a:t>
            </a:r>
            <a:r>
              <a:rPr lang="en-US" dirty="0"/>
              <a:t> consisting of three hidden layers where the latent feature dimension is set to be 2.</a:t>
            </a:r>
          </a:p>
          <a:p>
            <a:pPr marL="742950" lvl="1" indent="-285750">
              <a:buFont typeface="Wingdings" panose="05000000000000000000" pitchFamily="2" charset="2"/>
              <a:buChar char="§"/>
            </a:pPr>
            <a:r>
              <a:rPr lang="en-US" dirty="0"/>
              <a:t>We train CVAEs for 50 epochs for </a:t>
            </a:r>
            <a:r>
              <a:rPr lang="en-US" dirty="0" err="1"/>
              <a:t>BiasedMNIST</a:t>
            </a:r>
            <a:r>
              <a:rPr lang="en-US" dirty="0"/>
              <a:t>.</a:t>
            </a:r>
          </a:p>
          <a:p>
            <a:pPr lvl="1"/>
            <a:endParaRPr lang="en-IN" dirty="0"/>
          </a:p>
          <a:p>
            <a:pPr marL="342900" indent="-342900">
              <a:buAutoNum type="arabicParenR" startAt="2"/>
            </a:pPr>
            <a:r>
              <a:rPr lang="en-IN" sz="2000" b="1" dirty="0" err="1"/>
              <a:t>CelebA</a:t>
            </a:r>
            <a:endParaRPr lang="en-IN" sz="2000" b="1" dirty="0"/>
          </a:p>
          <a:p>
            <a:pPr marL="742950" lvl="1" indent="-285750">
              <a:buFont typeface="Wingdings" panose="05000000000000000000" pitchFamily="2" charset="2"/>
              <a:buChar char="§"/>
            </a:pPr>
            <a:r>
              <a:rPr lang="en-US" dirty="0"/>
              <a:t>It is a multi-attribute dataset for face recognition with 40 binary attribute annotations for each image. </a:t>
            </a:r>
          </a:p>
          <a:p>
            <a:pPr marL="742950" lvl="1" indent="-285750">
              <a:buFont typeface="Wingdings" panose="05000000000000000000" pitchFamily="2" charset="2"/>
              <a:buChar char="§"/>
            </a:pPr>
            <a:r>
              <a:rPr lang="en-US" dirty="0" err="1"/>
              <a:t>HeavyMakeup</a:t>
            </a:r>
            <a:r>
              <a:rPr lang="en-US" dirty="0"/>
              <a:t> and </a:t>
            </a:r>
            <a:r>
              <a:rPr lang="en-US" dirty="0" err="1"/>
              <a:t>HairColor</a:t>
            </a:r>
            <a:r>
              <a:rPr lang="en-US" dirty="0"/>
              <a:t> are chosen as target attributes (y) and Gender as the sensitive attribute (s).</a:t>
            </a:r>
          </a:p>
          <a:p>
            <a:pPr marL="742950" lvl="1" indent="-285750">
              <a:buFont typeface="Wingdings" panose="05000000000000000000" pitchFamily="2" charset="2"/>
              <a:buChar char="§"/>
            </a:pPr>
            <a:r>
              <a:rPr lang="en-US" dirty="0"/>
              <a:t>The encoder of CVAE has 4 × Conv2D layers with a 3×3 kernel. The decoder consists 4 × Conv2DTranspose layers with a 3×3 kernel.</a:t>
            </a:r>
          </a:p>
          <a:p>
            <a:pPr marL="742950" lvl="1" indent="-285750">
              <a:buFont typeface="Wingdings" panose="05000000000000000000" pitchFamily="2" charset="2"/>
              <a:buChar char="§"/>
            </a:pPr>
            <a:r>
              <a:rPr lang="en-US" dirty="0"/>
              <a:t>We train CVAEs for 20 epochs for </a:t>
            </a:r>
            <a:r>
              <a:rPr lang="en-US" dirty="0" err="1"/>
              <a:t>CelebA</a:t>
            </a:r>
            <a:r>
              <a:rPr lang="en-US" dirty="0"/>
              <a:t>.</a:t>
            </a:r>
            <a:endParaRPr lang="en-IN" dirty="0"/>
          </a:p>
        </p:txBody>
      </p:sp>
    </p:spTree>
    <p:extLst>
      <p:ext uri="{BB962C8B-B14F-4D97-AF65-F5344CB8AC3E}">
        <p14:creationId xmlns:p14="http://schemas.microsoft.com/office/powerpoint/2010/main" val="416801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47210-6545-8394-DDC7-91C5905C781B}"/>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1) </a:t>
            </a:r>
            <a:r>
              <a:rPr lang="en-IN" b="1" dirty="0" err="1">
                <a:latin typeface="Times New Roman" panose="02020603050405020304" pitchFamily="18" charset="0"/>
                <a:cs typeface="Times New Roman" panose="02020603050405020304" pitchFamily="18" charset="0"/>
              </a:rPr>
              <a:t>BiasedMNIST</a:t>
            </a:r>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compare our method with the vanilla models, LAFTR and </a:t>
            </a:r>
            <a:r>
              <a:rPr lang="en-US" dirty="0" err="1">
                <a:latin typeface="Times New Roman" panose="02020603050405020304" pitchFamily="18" charset="0"/>
                <a:cs typeface="Times New Roman" panose="02020603050405020304" pitchFamily="18" charset="0"/>
              </a:rPr>
              <a:t>PriorTraining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06D919F-690A-5C85-9CED-6B664F277306}"/>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Results</a:t>
            </a:r>
          </a:p>
        </p:txBody>
      </p:sp>
      <p:pic>
        <p:nvPicPr>
          <p:cNvPr id="9" name="Picture 8">
            <a:extLst>
              <a:ext uri="{FF2B5EF4-FFF2-40B4-BE49-F238E27FC236}">
                <a16:creationId xmlns:a16="http://schemas.microsoft.com/office/drawing/2014/main" id="{1B431157-C3EA-256B-4FCD-C4F45C4C8FB4}"/>
              </a:ext>
            </a:extLst>
          </p:cNvPr>
          <p:cNvPicPr>
            <a:picLocks noChangeAspect="1"/>
          </p:cNvPicPr>
          <p:nvPr/>
        </p:nvPicPr>
        <p:blipFill>
          <a:blip r:embed="rId2"/>
          <a:stretch>
            <a:fillRect/>
          </a:stretch>
        </p:blipFill>
        <p:spPr>
          <a:xfrm>
            <a:off x="389885" y="3304772"/>
            <a:ext cx="2859874" cy="2362231"/>
          </a:xfrm>
          <a:prstGeom prst="rect">
            <a:avLst/>
          </a:prstGeom>
        </p:spPr>
      </p:pic>
      <p:pic>
        <p:nvPicPr>
          <p:cNvPr id="11" name="Picture 10">
            <a:extLst>
              <a:ext uri="{FF2B5EF4-FFF2-40B4-BE49-F238E27FC236}">
                <a16:creationId xmlns:a16="http://schemas.microsoft.com/office/drawing/2014/main" id="{590495FE-D356-EE4D-D13A-C283FF169D18}"/>
              </a:ext>
            </a:extLst>
          </p:cNvPr>
          <p:cNvPicPr>
            <a:picLocks noChangeAspect="1"/>
          </p:cNvPicPr>
          <p:nvPr/>
        </p:nvPicPr>
        <p:blipFill>
          <a:blip r:embed="rId3"/>
          <a:stretch>
            <a:fillRect/>
          </a:stretch>
        </p:blipFill>
        <p:spPr>
          <a:xfrm>
            <a:off x="5977011" y="3346491"/>
            <a:ext cx="2859874" cy="2320512"/>
          </a:xfrm>
          <a:prstGeom prst="rect">
            <a:avLst/>
          </a:prstGeom>
        </p:spPr>
      </p:pic>
      <p:pic>
        <p:nvPicPr>
          <p:cNvPr id="13" name="Picture 12">
            <a:extLst>
              <a:ext uri="{FF2B5EF4-FFF2-40B4-BE49-F238E27FC236}">
                <a16:creationId xmlns:a16="http://schemas.microsoft.com/office/drawing/2014/main" id="{FA8062FC-CC36-4F96-8466-AF536CF2D635}"/>
              </a:ext>
            </a:extLst>
          </p:cNvPr>
          <p:cNvPicPr>
            <a:picLocks noChangeAspect="1"/>
          </p:cNvPicPr>
          <p:nvPr/>
        </p:nvPicPr>
        <p:blipFill>
          <a:blip r:embed="rId4"/>
          <a:stretch>
            <a:fillRect/>
          </a:stretch>
        </p:blipFill>
        <p:spPr>
          <a:xfrm>
            <a:off x="8836885" y="2886074"/>
            <a:ext cx="3171942" cy="2606045"/>
          </a:xfrm>
          <a:prstGeom prst="rect">
            <a:avLst/>
          </a:prstGeom>
        </p:spPr>
      </p:pic>
      <p:pic>
        <p:nvPicPr>
          <p:cNvPr id="4" name="Picture 3">
            <a:extLst>
              <a:ext uri="{FF2B5EF4-FFF2-40B4-BE49-F238E27FC236}">
                <a16:creationId xmlns:a16="http://schemas.microsoft.com/office/drawing/2014/main" id="{9A693B6B-201A-1277-4134-FA797980A4CD}"/>
              </a:ext>
            </a:extLst>
          </p:cNvPr>
          <p:cNvPicPr>
            <a:picLocks noChangeAspect="1"/>
          </p:cNvPicPr>
          <p:nvPr/>
        </p:nvPicPr>
        <p:blipFill>
          <a:blip r:embed="rId5"/>
          <a:stretch>
            <a:fillRect/>
          </a:stretch>
        </p:blipFill>
        <p:spPr>
          <a:xfrm>
            <a:off x="3217891" y="2736588"/>
            <a:ext cx="2759120" cy="2253929"/>
          </a:xfrm>
          <a:prstGeom prst="rect">
            <a:avLst/>
          </a:prstGeom>
        </p:spPr>
      </p:pic>
    </p:spTree>
    <p:extLst>
      <p:ext uri="{BB962C8B-B14F-4D97-AF65-F5344CB8AC3E}">
        <p14:creationId xmlns:p14="http://schemas.microsoft.com/office/powerpoint/2010/main" val="95304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39220-5223-23FE-9AB4-994958F1D754}"/>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59D0C164-4901-3039-4380-EC3E5CE29C08}"/>
              </a:ext>
            </a:extLst>
          </p:cNvPr>
          <p:cNvSpPr>
            <a:spLocks noGrp="1"/>
          </p:cNvSpPr>
          <p:nvPr>
            <p:ph idx="1"/>
          </p:nvPr>
        </p:nvSpPr>
        <p:spPr>
          <a:xfrm>
            <a:off x="964518" y="1845734"/>
            <a:ext cx="4540040" cy="2901516"/>
          </a:xfrm>
        </p:spPr>
        <p:txBody>
          <a:bodyPr>
            <a:normAutofit/>
          </a:bodyPr>
          <a:lstStyle/>
          <a:p>
            <a:r>
              <a:rPr lang="en-IN" sz="2200" b="1" dirty="0">
                <a:latin typeface="Times New Roman" panose="02020603050405020304" pitchFamily="18" charset="0"/>
                <a:cs typeface="Times New Roman" panose="02020603050405020304" pitchFamily="18" charset="0"/>
              </a:rPr>
              <a:t>2) </a:t>
            </a:r>
            <a:r>
              <a:rPr lang="en-IN" sz="2200" b="1" dirty="0" err="1">
                <a:latin typeface="Times New Roman" panose="02020603050405020304" pitchFamily="18" charset="0"/>
                <a:cs typeface="Times New Roman" panose="02020603050405020304" pitchFamily="18" charset="0"/>
              </a:rPr>
              <a:t>CelebA</a:t>
            </a:r>
            <a:r>
              <a:rPr lang="en-IN" sz="2200" b="1" dirty="0">
                <a:latin typeface="Times New Roman" panose="02020603050405020304" pitchFamily="18" charset="0"/>
                <a:cs typeface="Times New Roman" panose="02020603050405020304" pitchFamily="18" charset="0"/>
              </a:rPr>
              <a:t> Results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31A4D1-7D38-2A0A-69A0-2C171C33D8A4}"/>
              </a:ext>
            </a:extLst>
          </p:cNvPr>
          <p:cNvPicPr>
            <a:picLocks noChangeAspect="1"/>
          </p:cNvPicPr>
          <p:nvPr/>
        </p:nvPicPr>
        <p:blipFill>
          <a:blip r:embed="rId2"/>
          <a:stretch>
            <a:fillRect/>
          </a:stretch>
        </p:blipFill>
        <p:spPr>
          <a:xfrm>
            <a:off x="145762" y="3007374"/>
            <a:ext cx="5323115" cy="1366552"/>
          </a:xfrm>
          <a:prstGeom prst="rect">
            <a:avLst/>
          </a:prstGeom>
        </p:spPr>
      </p:pic>
      <p:pic>
        <p:nvPicPr>
          <p:cNvPr id="7" name="Picture 6">
            <a:extLst>
              <a:ext uri="{FF2B5EF4-FFF2-40B4-BE49-F238E27FC236}">
                <a16:creationId xmlns:a16="http://schemas.microsoft.com/office/drawing/2014/main" id="{F3186EEC-E8D1-B06F-515D-BC8A0A9AE79D}"/>
              </a:ext>
            </a:extLst>
          </p:cNvPr>
          <p:cNvPicPr>
            <a:picLocks noChangeAspect="1"/>
          </p:cNvPicPr>
          <p:nvPr/>
        </p:nvPicPr>
        <p:blipFill>
          <a:blip r:embed="rId3"/>
          <a:stretch>
            <a:fillRect/>
          </a:stretch>
        </p:blipFill>
        <p:spPr>
          <a:xfrm>
            <a:off x="5468877" y="3111624"/>
            <a:ext cx="5394476" cy="1158052"/>
          </a:xfrm>
          <a:prstGeom prst="rect">
            <a:avLst/>
          </a:prstGeom>
        </p:spPr>
      </p:pic>
      <p:pic>
        <p:nvPicPr>
          <p:cNvPr id="9" name="Picture 8">
            <a:extLst>
              <a:ext uri="{FF2B5EF4-FFF2-40B4-BE49-F238E27FC236}">
                <a16:creationId xmlns:a16="http://schemas.microsoft.com/office/drawing/2014/main" id="{DB270694-70CF-ADF4-CE05-29F8CD2072E7}"/>
              </a:ext>
            </a:extLst>
          </p:cNvPr>
          <p:cNvPicPr>
            <a:picLocks noChangeAspect="1"/>
          </p:cNvPicPr>
          <p:nvPr/>
        </p:nvPicPr>
        <p:blipFill>
          <a:blip r:embed="rId4"/>
          <a:stretch>
            <a:fillRect/>
          </a:stretch>
        </p:blipFill>
        <p:spPr>
          <a:xfrm>
            <a:off x="627633" y="4564575"/>
            <a:ext cx="8951373" cy="1463503"/>
          </a:xfrm>
          <a:prstGeom prst="rect">
            <a:avLst/>
          </a:prstGeom>
        </p:spPr>
      </p:pic>
      <p:sp>
        <p:nvSpPr>
          <p:cNvPr id="10" name="TextBox 9">
            <a:extLst>
              <a:ext uri="{FF2B5EF4-FFF2-40B4-BE49-F238E27FC236}">
                <a16:creationId xmlns:a16="http://schemas.microsoft.com/office/drawing/2014/main" id="{811AB5C2-2461-2E01-1325-762F064A013F}"/>
              </a:ext>
            </a:extLst>
          </p:cNvPr>
          <p:cNvSpPr txBox="1"/>
          <p:nvPr/>
        </p:nvSpPr>
        <p:spPr>
          <a:xfrm>
            <a:off x="6915705" y="4247237"/>
            <a:ext cx="3671518" cy="369332"/>
          </a:xfrm>
          <a:prstGeom prst="rect">
            <a:avLst/>
          </a:prstGeom>
          <a:noFill/>
        </p:spPr>
        <p:txBody>
          <a:bodyPr wrap="none" rtlCol="0">
            <a:spAutoFit/>
          </a:bodyPr>
          <a:lstStyle/>
          <a:p>
            <a:r>
              <a:rPr lang="en-US" dirty="0"/>
              <a:t>The target attribute is </a:t>
            </a:r>
            <a:r>
              <a:rPr lang="en-US" dirty="0" err="1"/>
              <a:t>HeavyMakeup</a:t>
            </a:r>
            <a:r>
              <a:rPr lang="en-US" dirty="0"/>
              <a:t>.</a:t>
            </a:r>
            <a:endParaRPr lang="en-IN" dirty="0"/>
          </a:p>
        </p:txBody>
      </p:sp>
      <p:sp>
        <p:nvSpPr>
          <p:cNvPr id="11" name="TextBox 10">
            <a:extLst>
              <a:ext uri="{FF2B5EF4-FFF2-40B4-BE49-F238E27FC236}">
                <a16:creationId xmlns:a16="http://schemas.microsoft.com/office/drawing/2014/main" id="{CB06DEEF-BF36-E570-33A9-A47751DCB3AD}"/>
              </a:ext>
            </a:extLst>
          </p:cNvPr>
          <p:cNvSpPr txBox="1"/>
          <p:nvPr/>
        </p:nvSpPr>
        <p:spPr>
          <a:xfrm>
            <a:off x="1771798" y="5925066"/>
            <a:ext cx="6663042" cy="646331"/>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Evaluation results on </a:t>
            </a:r>
            <a:r>
              <a:rPr lang="en-US" sz="1800" dirty="0" err="1">
                <a:latin typeface="Times New Roman" panose="02020603050405020304" pitchFamily="18" charset="0"/>
                <a:cs typeface="Times New Roman" panose="02020603050405020304" pitchFamily="18" charset="0"/>
              </a:rPr>
              <a:t>CelebA</a:t>
            </a:r>
            <a:r>
              <a:rPr lang="en-US" sz="1800" dirty="0">
                <a:latin typeface="Times New Roman" panose="02020603050405020304" pitchFamily="18" charset="0"/>
                <a:cs typeface="Times New Roman" panose="02020603050405020304" pitchFamily="18" charset="0"/>
              </a:rPr>
              <a:t>. Where Gender is the sensitive attribute.</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A095E23D-5848-F05E-9DD7-209DE5442CEE}"/>
              </a:ext>
            </a:extLst>
          </p:cNvPr>
          <p:cNvPicPr>
            <a:picLocks noChangeAspect="1"/>
          </p:cNvPicPr>
          <p:nvPr/>
        </p:nvPicPr>
        <p:blipFill>
          <a:blip r:embed="rId5"/>
          <a:stretch>
            <a:fillRect/>
          </a:stretch>
        </p:blipFill>
        <p:spPr>
          <a:xfrm>
            <a:off x="5496634" y="1972313"/>
            <a:ext cx="5323115" cy="1096722"/>
          </a:xfrm>
          <a:prstGeom prst="rect">
            <a:avLst/>
          </a:prstGeom>
        </p:spPr>
      </p:pic>
    </p:spTree>
    <p:extLst>
      <p:ext uri="{BB962C8B-B14F-4D97-AF65-F5344CB8AC3E}">
        <p14:creationId xmlns:p14="http://schemas.microsoft.com/office/powerpoint/2010/main" val="316723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9961-BB74-BC0A-2E12-0C6C0444341E}"/>
              </a:ext>
            </a:extLst>
          </p:cNvPr>
          <p:cNvSpPr>
            <a:spLocks noGrp="1"/>
          </p:cNvSpPr>
          <p:nvPr>
            <p:ph type="title"/>
          </p:nvPr>
        </p:nvSpPr>
        <p:spPr/>
        <p:txBody>
          <a:bodyPr/>
          <a:lstStyle/>
          <a:p>
            <a:r>
              <a:rPr lang="en-IN" sz="4400" dirty="0">
                <a:solidFill>
                  <a:schemeClr val="tx1">
                    <a:lumMod val="95000"/>
                    <a:lumOff val="5000"/>
                  </a:schemeClr>
                </a:solidFill>
                <a:latin typeface="Times New Roman" panose="02020603050405020304" pitchFamily="18" charset="0"/>
                <a:cs typeface="Times New Roman" panose="02020603050405020304" pitchFamily="18" charset="0"/>
              </a:rPr>
              <a:t>Takeaways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A20FD3-785E-FBC9-14EB-E5DA528116F7}"/>
              </a:ext>
            </a:extLst>
          </p:cNvPr>
          <p:cNvSpPr>
            <a:spLocks noGrp="1"/>
          </p:cNvSpPr>
          <p:nvPr>
            <p:ph idx="1"/>
          </p:nvPr>
        </p:nvSpPr>
        <p:spPr/>
        <p:txBody>
          <a:bodyPr/>
          <a:lstStyle/>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1) Fair Explanation</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We illustrate an example from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BiasedMNIST</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to examine whether these methods are making fair explanations. </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Both IG and CGI can generate high-quality attribution maps with clear digit shape.</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While CGI’s attribution map clearly shows that the attributions are captured from the digit shape rather than the color.</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EEA169-3251-D745-5E79-3F450BEE675C}"/>
              </a:ext>
            </a:extLst>
          </p:cNvPr>
          <p:cNvPicPr>
            <a:picLocks noChangeAspect="1"/>
          </p:cNvPicPr>
          <p:nvPr/>
        </p:nvPicPr>
        <p:blipFill>
          <a:blip r:embed="rId2"/>
          <a:stretch>
            <a:fillRect/>
          </a:stretch>
        </p:blipFill>
        <p:spPr>
          <a:xfrm>
            <a:off x="1758472" y="4316519"/>
            <a:ext cx="7077075" cy="1552575"/>
          </a:xfrm>
          <a:prstGeom prst="rect">
            <a:avLst/>
          </a:prstGeom>
        </p:spPr>
      </p:pic>
    </p:spTree>
    <p:extLst>
      <p:ext uri="{BB962C8B-B14F-4D97-AF65-F5344CB8AC3E}">
        <p14:creationId xmlns:p14="http://schemas.microsoft.com/office/powerpoint/2010/main" val="363498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4E48-A510-3C23-42B3-8DB266ABA3CE}"/>
              </a:ext>
            </a:extLst>
          </p:cNvPr>
          <p:cNvSpPr>
            <a:spLocks noGrp="1"/>
          </p:cNvSpPr>
          <p:nvPr>
            <p:ph type="title"/>
          </p:nvPr>
        </p:nvSpPr>
        <p:spPr/>
        <p:txBody>
          <a:bodyPr/>
          <a:lstStyle/>
          <a:p>
            <a:r>
              <a:rPr lang="en-IN" sz="4400" dirty="0">
                <a:solidFill>
                  <a:schemeClr val="tx1">
                    <a:lumMod val="95000"/>
                    <a:lumOff val="5000"/>
                  </a:schemeClr>
                </a:solidFill>
                <a:latin typeface="Times New Roman" panose="02020603050405020304" pitchFamily="18" charset="0"/>
                <a:cs typeface="Times New Roman" panose="02020603050405020304" pitchFamily="18" charset="0"/>
              </a:rPr>
              <a:t>Takeaways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7187FF-E684-6574-53BA-CB6DA39C86DE}"/>
              </a:ext>
            </a:extLst>
          </p:cNvPr>
          <p:cNvSpPr>
            <a:spLocks noGrp="1"/>
          </p:cNvSpPr>
          <p:nvPr>
            <p:ph idx="1"/>
          </p:nvPr>
        </p:nvSpPr>
        <p:spPr>
          <a:xfrm>
            <a:off x="938370" y="1979291"/>
            <a:ext cx="5188110" cy="4023360"/>
          </a:xfrm>
        </p:spPr>
        <p:txBody>
          <a:bodyPr>
            <a:normAutofit/>
          </a:bodyPr>
          <a:lstStyle/>
          <a:p>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2) Investigating Saturation Effects</a:t>
            </a: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It is desirable to have a larger unsaturated region to convey feature importance via gradients integration.</a:t>
            </a: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Experiment is conducted to investigate the saturation regions of IG and CGI.</a:t>
            </a: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CGI integrates gradients in a larger unsaturated region than IG does, which contributes proportionately to the computed attribution leading to better explanations.</a:t>
            </a:r>
          </a:p>
          <a:p>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A55E35-EF4E-354B-3A20-023811E35EA2}"/>
              </a:ext>
            </a:extLst>
          </p:cNvPr>
          <p:cNvPicPr>
            <a:picLocks noChangeAspect="1"/>
          </p:cNvPicPr>
          <p:nvPr/>
        </p:nvPicPr>
        <p:blipFill>
          <a:blip r:embed="rId2"/>
          <a:stretch>
            <a:fillRect/>
          </a:stretch>
        </p:blipFill>
        <p:spPr>
          <a:xfrm>
            <a:off x="5982575" y="2088484"/>
            <a:ext cx="5852414" cy="3167096"/>
          </a:xfrm>
          <a:prstGeom prst="rect">
            <a:avLst/>
          </a:prstGeom>
        </p:spPr>
      </p:pic>
    </p:spTree>
    <p:extLst>
      <p:ext uri="{BB962C8B-B14F-4D97-AF65-F5344CB8AC3E}">
        <p14:creationId xmlns:p14="http://schemas.microsoft.com/office/powerpoint/2010/main" val="405301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2DA4-3FD6-BFD7-B5D4-1D6583F453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A9094D9-F5AF-9046-3ECA-E4814D960E73}"/>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approach increases fairness and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CIA is proposed as a pre-processing method to improve DNN’s fairness via de-correlating the target variable with the sensitive attribute in training set. </a:t>
            </a:r>
          </a:p>
          <a:p>
            <a:r>
              <a:rPr lang="en-US" dirty="0">
                <a:latin typeface="Times New Roman" panose="02020603050405020304" pitchFamily="18" charset="0"/>
                <a:cs typeface="Times New Roman" panose="02020603050405020304" pitchFamily="18" charset="0"/>
              </a:rPr>
              <a:t>The experimental results demonstrate the outstanding performance of this approach via quantitative and qualitative evaluations using benchmark datasets.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76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C3D1-1840-7E63-64E9-F2138724B7A9}"/>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C14866C1-1B17-5E0E-21E9-93471F27B7CF}"/>
              </a:ext>
            </a:extLst>
          </p:cNvPr>
          <p:cNvSpPr>
            <a:spLocks noGrp="1"/>
          </p:cNvSpPr>
          <p:nvPr>
            <p:ph idx="1"/>
          </p:nvPr>
        </p:nvSpPr>
        <p:spPr>
          <a:xfrm>
            <a:off x="1097280" y="2533650"/>
            <a:ext cx="10058400" cy="3335444"/>
          </a:xfrm>
        </p:spPr>
        <p:txBody>
          <a:bodyPr/>
          <a:lstStyle/>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 Fairness:</a:t>
            </a:r>
          </a:p>
          <a:p>
            <a:pPr marL="201168" lvl="1" indent="0">
              <a:buNone/>
            </a:pPr>
            <a:r>
              <a:rPr lang="en-IN" sz="2200" b="1" dirty="0">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It refers to the concept of treating individuals or groups equitably, without discrimination or bias to make decisions that do not perpetuate or amplify biases that may exist in the data or in society. </a:t>
            </a:r>
          </a:p>
          <a:p>
            <a:pPr marL="201168" lvl="1"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b="1" dirty="0" err="1">
                <a:latin typeface="Times New Roman" panose="02020603050405020304" pitchFamily="18" charset="0"/>
                <a:cs typeface="Times New Roman" panose="02020603050405020304" pitchFamily="18" charset="0"/>
              </a:rPr>
              <a:t>Explainability</a:t>
            </a:r>
            <a:r>
              <a:rPr lang="en-IN" sz="2400" b="1" dirty="0">
                <a:latin typeface="Times New Roman" panose="02020603050405020304" pitchFamily="18" charset="0"/>
                <a:cs typeface="Times New Roman" panose="02020603050405020304" pitchFamily="18" charset="0"/>
              </a:rPr>
              <a:t>:</a:t>
            </a:r>
          </a:p>
          <a:p>
            <a:pPr marL="201168" lvl="1" indent="0">
              <a:buNone/>
            </a:pPr>
            <a:r>
              <a:rPr lang="en-US" b="0" i="0" dirty="0">
                <a:solidFill>
                  <a:srgbClr val="374151"/>
                </a:solidFill>
                <a:effectLst/>
                <a:latin typeface="Times New Roman" panose="02020603050405020304" pitchFamily="18" charset="0"/>
                <a:cs typeface="Times New Roman" panose="02020603050405020304" pitchFamily="18" charset="0"/>
              </a:rPr>
              <a:t>It is the ability to understand how a model or algorithm arrived at a particular decision or prediction. This is important to ensure that the decision-making process is transparent and can be trusted.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60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2918-BD5C-0ED3-FEAE-31B424262C78}"/>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Why check Fairness?</a:t>
            </a:r>
          </a:p>
        </p:txBody>
      </p:sp>
      <p:pic>
        <p:nvPicPr>
          <p:cNvPr id="5" name="Content Placeholder 4">
            <a:extLst>
              <a:ext uri="{FF2B5EF4-FFF2-40B4-BE49-F238E27FC236}">
                <a16:creationId xmlns:a16="http://schemas.microsoft.com/office/drawing/2014/main" id="{29D77D08-3E01-0EF6-6B4E-7ED26F3B41CD}"/>
              </a:ext>
            </a:extLst>
          </p:cNvPr>
          <p:cNvPicPr>
            <a:picLocks noGrp="1" noChangeAspect="1"/>
          </p:cNvPicPr>
          <p:nvPr>
            <p:ph sz="half" idx="1"/>
          </p:nvPr>
        </p:nvPicPr>
        <p:blipFill>
          <a:blip r:embed="rId2"/>
          <a:stretch>
            <a:fillRect/>
          </a:stretch>
        </p:blipFill>
        <p:spPr>
          <a:xfrm>
            <a:off x="1542263" y="2366752"/>
            <a:ext cx="4657725" cy="2981325"/>
          </a:xfrm>
        </p:spPr>
      </p:pic>
      <p:sp>
        <p:nvSpPr>
          <p:cNvPr id="7" name="Content Placeholder 6">
            <a:extLst>
              <a:ext uri="{FF2B5EF4-FFF2-40B4-BE49-F238E27FC236}">
                <a16:creationId xmlns:a16="http://schemas.microsoft.com/office/drawing/2014/main" id="{302FB3E2-ACC5-5908-9220-F248931F1C3A}"/>
              </a:ext>
            </a:extLst>
          </p:cNvPr>
          <p:cNvSpPr>
            <a:spLocks noGrp="1"/>
          </p:cNvSpPr>
          <p:nvPr>
            <p:ph sz="half" idx="2"/>
          </p:nvPr>
        </p:nvSpPr>
        <p:spPr>
          <a:xfrm>
            <a:off x="7014543" y="1597160"/>
            <a:ext cx="4080177" cy="4023360"/>
          </a:xfrm>
        </p:spPr>
        <p:txBody>
          <a:bodyPr/>
          <a:lstStyle/>
          <a:p>
            <a:r>
              <a:rPr lang="en-IN" dirty="0"/>
              <a:t> </a:t>
            </a:r>
          </a:p>
          <a:p>
            <a:pPr>
              <a:buFont typeface="Arial" panose="020B0604020202020204" pitchFamily="34" charset="0"/>
              <a:buChar char="•"/>
            </a:pPr>
            <a:r>
              <a:rPr lang="en-IN" dirty="0"/>
              <a:t>  The Training set is biased:</a:t>
            </a:r>
          </a:p>
          <a:p>
            <a:pPr lvl="1"/>
            <a:r>
              <a:rPr lang="en-IN" dirty="0"/>
              <a:t>All the circles are </a:t>
            </a:r>
            <a:r>
              <a:rPr lang="en-IN" dirty="0">
                <a:solidFill>
                  <a:srgbClr val="FF0000"/>
                </a:solidFill>
              </a:rPr>
              <a:t>Red</a:t>
            </a:r>
            <a:r>
              <a:rPr lang="en-IN" dirty="0"/>
              <a:t> </a:t>
            </a:r>
          </a:p>
          <a:p>
            <a:pPr lvl="1"/>
            <a:r>
              <a:rPr lang="en-IN" dirty="0"/>
              <a:t>All the square are </a:t>
            </a:r>
            <a:r>
              <a:rPr lang="en-IN" dirty="0">
                <a:solidFill>
                  <a:srgbClr val="00B050"/>
                </a:solidFill>
              </a:rPr>
              <a:t>Green</a:t>
            </a:r>
          </a:p>
          <a:p>
            <a:pPr>
              <a:buFont typeface="Arial" panose="020B0604020202020204" pitchFamily="34" charset="0"/>
              <a:buChar char="•"/>
            </a:pPr>
            <a:r>
              <a:rPr lang="en-IN" dirty="0"/>
              <a:t>  The Biased classifier learns that all red data are circles and green inputs are squares.</a:t>
            </a:r>
          </a:p>
          <a:p>
            <a:pPr>
              <a:buFont typeface="Arial" panose="020B0604020202020204" pitchFamily="34" charset="0"/>
              <a:buChar char="•"/>
            </a:pPr>
            <a:r>
              <a:rPr lang="en-IN" dirty="0"/>
              <a:t>  So, when a green circle is predicted, it could mistake it as a square instead.</a:t>
            </a:r>
          </a:p>
          <a:p>
            <a:pPr>
              <a:buFont typeface="Arial" panose="020B0604020202020204" pitchFamily="34" charset="0"/>
              <a:buChar char="•"/>
            </a:pPr>
            <a:r>
              <a:rPr lang="en-IN" dirty="0"/>
              <a:t>  This situation occurs because the training data set is biased and not fair.</a:t>
            </a:r>
          </a:p>
        </p:txBody>
      </p:sp>
      <p:sp>
        <p:nvSpPr>
          <p:cNvPr id="6" name="TextBox 5">
            <a:extLst>
              <a:ext uri="{FF2B5EF4-FFF2-40B4-BE49-F238E27FC236}">
                <a16:creationId xmlns:a16="http://schemas.microsoft.com/office/drawing/2014/main" id="{70726212-E1C2-E7AB-594B-A3383CB233E1}"/>
              </a:ext>
            </a:extLst>
          </p:cNvPr>
          <p:cNvSpPr txBox="1"/>
          <p:nvPr/>
        </p:nvSpPr>
        <p:spPr>
          <a:xfrm>
            <a:off x="1363609" y="1893203"/>
            <a:ext cx="4227195" cy="369332"/>
          </a:xfrm>
          <a:prstGeom prst="rect">
            <a:avLst/>
          </a:prstGeom>
          <a:noFill/>
        </p:spPr>
        <p:txBody>
          <a:bodyPr wrap="square" rtlCol="0">
            <a:spAutoFit/>
          </a:bodyPr>
          <a:lstStyle/>
          <a:p>
            <a:r>
              <a:rPr lang="en-IN" dirty="0"/>
              <a:t>The following model is to predict shapes</a:t>
            </a:r>
          </a:p>
        </p:txBody>
      </p:sp>
      <p:cxnSp>
        <p:nvCxnSpPr>
          <p:cNvPr id="10" name="Straight Connector 9">
            <a:extLst>
              <a:ext uri="{FF2B5EF4-FFF2-40B4-BE49-F238E27FC236}">
                <a16:creationId xmlns:a16="http://schemas.microsoft.com/office/drawing/2014/main" id="{A628C014-0731-C9FA-D810-E8929492B240}"/>
              </a:ext>
            </a:extLst>
          </p:cNvPr>
          <p:cNvCxnSpPr/>
          <p:nvPr/>
        </p:nvCxnSpPr>
        <p:spPr>
          <a:xfrm>
            <a:off x="6578353" y="1988598"/>
            <a:ext cx="0" cy="35688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75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0C73-3F78-8040-7944-01BE73418E2C}"/>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Main Concepts</a:t>
            </a:r>
          </a:p>
        </p:txBody>
      </p:sp>
      <p:sp>
        <p:nvSpPr>
          <p:cNvPr id="3" name="Content Placeholder 2">
            <a:extLst>
              <a:ext uri="{FF2B5EF4-FFF2-40B4-BE49-F238E27FC236}">
                <a16:creationId xmlns:a16="http://schemas.microsoft.com/office/drawing/2014/main" id="{01F023AC-E742-1459-AFE3-A4FB97782DC9}"/>
              </a:ext>
            </a:extLst>
          </p:cNvPr>
          <p:cNvSpPr>
            <a:spLocks noGrp="1"/>
          </p:cNvSpPr>
          <p:nvPr>
            <p:ph idx="1"/>
          </p:nvPr>
        </p:nvSpPr>
        <p:spPr>
          <a:xfrm>
            <a:off x="1097280" y="2047874"/>
            <a:ext cx="10058400" cy="3821219"/>
          </a:xfrm>
        </p:spPr>
        <p:txBody>
          <a:bodyPr/>
          <a:lstStyle/>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Counterfactual Interpolation Analysis (CIA) </a:t>
            </a:r>
            <a:r>
              <a:rPr lang="en-IN" sz="2400"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Minimize Bias (or) ensure Fairness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a:t>
            </a:r>
            <a:r>
              <a:rPr lang="en-US" sz="2400" b="1" i="0" dirty="0">
                <a:solidFill>
                  <a:srgbClr val="374151"/>
                </a:solidFill>
                <a:effectLst/>
                <a:latin typeface="Times New Roman" panose="02020603050405020304" pitchFamily="18" charset="0"/>
                <a:cs typeface="Times New Roman" panose="02020603050405020304" pitchFamily="18" charset="0"/>
              </a:rPr>
              <a:t>Path Integral of Counterfactual Gradient (CGI) </a:t>
            </a:r>
            <a:r>
              <a:rPr lang="en-IN" sz="2400"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Explainability</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Counterfactual: (What-if</a:t>
            </a:r>
            <a:r>
              <a:rPr lang="en-IN" dirty="0">
                <a:latin typeface="Times New Roman" panose="02020603050405020304" pitchFamily="18" charset="0"/>
                <a:cs typeface="Times New Roman" panose="02020603050405020304" pitchFamily="18" charset="0"/>
              </a:rPr>
              <a:t> data) It is duplicate data with one or more features changed. </a:t>
            </a:r>
          </a:p>
          <a:p>
            <a:pPr marL="201168" lvl="1"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 in data to check for apples and bananas, it creates a duplicate data of an apple but 	with colour=yellow.</a:t>
            </a:r>
            <a:endParaRPr lang="en-IN" b="1"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Interpolation</a:t>
            </a:r>
            <a:r>
              <a:rPr lang="en-IN" dirty="0">
                <a:latin typeface="Times New Roman" panose="02020603050405020304" pitchFamily="18" charset="0"/>
                <a:cs typeface="Times New Roman" panose="02020603050405020304" pitchFamily="18" charset="0"/>
              </a:rPr>
              <a:t>: It is the creation of multiple data points between two known values. </a:t>
            </a:r>
          </a:p>
          <a:p>
            <a:pPr marL="201168" lvl="1" indent="0">
              <a:buNone/>
            </a:pP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Gradient : </a:t>
            </a:r>
            <a:r>
              <a:rPr lang="en-US" dirty="0">
                <a:solidFill>
                  <a:srgbClr val="374151"/>
                </a:solidFill>
                <a:latin typeface="Times New Roman" panose="02020603050405020304" pitchFamily="18" charset="0"/>
                <a:cs typeface="Times New Roman" panose="02020603050405020304" pitchFamily="18" charset="0"/>
              </a:rPr>
              <a:t>V</a:t>
            </a:r>
            <a:r>
              <a:rPr lang="en-US" b="0" i="0" dirty="0">
                <a:solidFill>
                  <a:srgbClr val="374151"/>
                </a:solidFill>
                <a:effectLst/>
                <a:latin typeface="Times New Roman" panose="02020603050405020304" pitchFamily="18" charset="0"/>
                <a:cs typeface="Times New Roman" panose="02020603050405020304" pitchFamily="18" charset="0"/>
              </a:rPr>
              <a:t>ector of partial derivatives of a function with respect to its input variables. It is used </a:t>
            </a:r>
            <a:r>
              <a:rPr lang="en-IN" b="0" i="0" dirty="0">
                <a:solidFill>
                  <a:srgbClr val="374151"/>
                </a:solidFill>
                <a:effectLst/>
                <a:latin typeface="Söhne"/>
              </a:rPr>
              <a:t>to update the parameters</a:t>
            </a:r>
            <a:r>
              <a:rPr lang="en-US" b="0" i="0" dirty="0">
                <a:solidFill>
                  <a:srgbClr val="374151"/>
                </a:solidFill>
                <a:effectLst/>
                <a:latin typeface="Times New Roman" panose="02020603050405020304" pitchFamily="18" charset="0"/>
                <a:cs typeface="Times New Roman" panose="02020603050405020304" pitchFamily="18" charset="0"/>
              </a:rPr>
              <a:t> in </a:t>
            </a:r>
            <a:r>
              <a:rPr lang="en-IN" b="0" i="0" dirty="0">
                <a:solidFill>
                  <a:srgbClr val="374151"/>
                </a:solidFill>
                <a:effectLst/>
                <a:latin typeface="Times New Roman" panose="02020603050405020304" pitchFamily="18" charset="0"/>
                <a:cs typeface="Times New Roman" panose="02020603050405020304" pitchFamily="18" charset="0"/>
              </a:rPr>
              <a:t>gradient descent.</a:t>
            </a:r>
          </a:p>
          <a:p>
            <a:pPr lvl="1"/>
            <a:endParaRPr lang="en-IN" b="1" dirty="0">
              <a:latin typeface="Times New Roman" panose="02020603050405020304" pitchFamily="18" charset="0"/>
              <a:cs typeface="Times New Roman" panose="02020603050405020304" pitchFamily="18" charset="0"/>
            </a:endParaRPr>
          </a:p>
          <a:p>
            <a:pPr lvl="1"/>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60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664F-D443-B945-91A0-3C8DADE8EB3E}"/>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AAD79293-4937-6F23-BF9D-23E958E675BF}"/>
              </a:ext>
            </a:extLst>
          </p:cNvPr>
          <p:cNvSpPr>
            <a:spLocks noGrp="1"/>
          </p:cNvSpPr>
          <p:nvPr>
            <p:ph idx="1"/>
          </p:nvPr>
        </p:nvSpPr>
        <p:spPr>
          <a:xfrm>
            <a:off x="1097280" y="1845733"/>
            <a:ext cx="10058400" cy="4368635"/>
          </a:xfrm>
        </p:spPr>
        <p:txBody>
          <a:bodyPr>
            <a:normAutofit/>
          </a:bodyPr>
          <a:lstStyle/>
          <a:p>
            <a:r>
              <a:rPr lang="en-IN" b="1" dirty="0">
                <a:latin typeface="Times New Roman" panose="02020603050405020304" pitchFamily="18" charset="0"/>
                <a:cs typeface="Times New Roman" panose="02020603050405020304" pitchFamily="18" charset="0"/>
              </a:rPr>
              <a:t>1) Debiasing Learning</a:t>
            </a:r>
          </a:p>
          <a:p>
            <a:pPr lvl="2">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In-processing</a:t>
            </a:r>
          </a:p>
          <a:p>
            <a:pPr marL="384048" lvl="2" indent="0">
              <a:buNone/>
            </a:pPr>
            <a:r>
              <a:rPr lang="en-US" sz="1800" dirty="0">
                <a:latin typeface="Times New Roman" panose="02020603050405020304" pitchFamily="18" charset="0"/>
                <a:cs typeface="Times New Roman" panose="02020603050405020304" pitchFamily="18" charset="0"/>
              </a:rPr>
              <a:t>	In-processing approaches aim to remove the sensitive information from the learned features during the training process.</a:t>
            </a:r>
          </a:p>
          <a:p>
            <a:pPr marL="384048" lvl="2" indent="0">
              <a:buNone/>
            </a:pPr>
            <a:r>
              <a:rPr lang="en-US" sz="1800" dirty="0">
                <a:latin typeface="Times New Roman" panose="02020603050405020304" pitchFamily="18" charset="0"/>
                <a:cs typeface="Times New Roman" panose="02020603050405020304" pitchFamily="18" charset="0"/>
              </a:rPr>
              <a:t>	But model may behave differently during training &amp; inference, though fairness constraints satisfied during training.</a:t>
            </a:r>
            <a:endParaRPr lang="en-IN"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Post-processing</a:t>
            </a:r>
          </a:p>
          <a:p>
            <a:pPr marL="566928" lvl="3" indent="0">
              <a:buNone/>
            </a:pP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Post-processing approaches calibrate or modify the predictions according to the sensitive attribute at inference time.</a:t>
            </a:r>
          </a:p>
          <a:p>
            <a:pPr marL="566928" lvl="3" indent="0">
              <a:buNone/>
            </a:pP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They require access to sensitive attributes which is not feasible due to security &amp; privacy concerns.</a:t>
            </a:r>
          </a:p>
          <a:p>
            <a:pPr lvl="2">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Pre-processing</a:t>
            </a:r>
          </a:p>
          <a:p>
            <a:pPr marL="384048" lvl="2" indent="0">
              <a:buNone/>
            </a:pPr>
            <a:r>
              <a:rPr lang="en-US" sz="1800" dirty="0">
                <a:latin typeface="Times New Roman" panose="02020603050405020304" pitchFamily="18" charset="0"/>
                <a:cs typeface="Times New Roman" panose="02020603050405020304" pitchFamily="18" charset="0"/>
              </a:rPr>
              <a:t>	Pre-processing approaches attempt to debias and increase the quality of a training set through data augmentation. </a:t>
            </a:r>
            <a:r>
              <a:rPr lang="en-IN" sz="1800" b="1" dirty="0">
                <a:latin typeface="Times New Roman" panose="02020603050405020304" pitchFamily="18" charset="0"/>
                <a:cs typeface="Times New Roman" panose="02020603050405020304" pitchFamily="18" charset="0"/>
              </a:rPr>
              <a:t>This paper advocates pre-processing</a:t>
            </a:r>
            <a:r>
              <a:rPr lang="en-IN"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2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6B24-3809-5ABE-CBAF-90D9BAF4029A}"/>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Related Work</a:t>
            </a:r>
            <a:endParaRPr lang="en-IN" sz="4400" dirty="0"/>
          </a:p>
        </p:txBody>
      </p:sp>
      <p:sp>
        <p:nvSpPr>
          <p:cNvPr id="3" name="Content Placeholder 2">
            <a:extLst>
              <a:ext uri="{FF2B5EF4-FFF2-40B4-BE49-F238E27FC236}">
                <a16:creationId xmlns:a16="http://schemas.microsoft.com/office/drawing/2014/main" id="{397DE223-0B44-231E-8076-5D57B93FAB53}"/>
              </a:ext>
            </a:extLst>
          </p:cNvPr>
          <p:cNvSpPr>
            <a:spLocks noGrp="1"/>
          </p:cNvSpPr>
          <p:nvPr>
            <p:ph idx="1"/>
          </p:nvPr>
        </p:nvSpPr>
        <p:spPr>
          <a:xfrm>
            <a:off x="1248199" y="1819100"/>
            <a:ext cx="10346037" cy="4315369"/>
          </a:xfrm>
        </p:spPr>
        <p:txBody>
          <a:bodyPr>
            <a:normAutofit/>
          </a:bodyPr>
          <a:lstStyle/>
          <a:p>
            <a:r>
              <a:rPr lang="en-IN" b="1" dirty="0">
                <a:latin typeface="Times New Roman" panose="02020603050405020304" pitchFamily="18" charset="0"/>
                <a:cs typeface="Times New Roman" panose="02020603050405020304" pitchFamily="18" charset="0"/>
              </a:rPr>
              <a:t>2) Integrated Gradients and Variants</a:t>
            </a:r>
          </a:p>
          <a:p>
            <a:pPr marL="201168" lvl="1" indent="0">
              <a:buNone/>
            </a:pPr>
            <a:r>
              <a:rPr lang="en-US" dirty="0">
                <a:latin typeface="Times New Roman" panose="02020603050405020304" pitchFamily="18" charset="0"/>
                <a:cs typeface="Times New Roman" panose="02020603050405020304" pitchFamily="18" charset="0"/>
              </a:rPr>
              <a:t>	Gradient-based feature attribution techniques interpret DNN in terms of the gradient, i.e., the partial derivative of the output with respect to the input</a:t>
            </a:r>
            <a:r>
              <a:rPr lang="en-IN" dirty="0">
                <a:latin typeface="Times New Roman" panose="02020603050405020304" pitchFamily="18" charset="0"/>
                <a:cs typeface="Times New Roman" panose="02020603050405020304" pitchFamily="18" charset="0"/>
              </a:rPr>
              <a:t>.</a:t>
            </a:r>
          </a:p>
          <a:p>
            <a:pPr marL="201168" lvl="1" indent="0">
              <a:buNone/>
            </a:pPr>
            <a:r>
              <a:rPr lang="en-US" dirty="0">
                <a:latin typeface="Times New Roman" panose="02020603050405020304" pitchFamily="18" charset="0"/>
                <a:cs typeface="Times New Roman" panose="02020603050405020304" pitchFamily="18" charset="0"/>
              </a:rPr>
              <a:t>	Integrated Gradients (IG) applies integrated gradients along a linear path from a </a:t>
            </a:r>
            <a:r>
              <a:rPr lang="en-US" b="1" dirty="0">
                <a:latin typeface="Times New Roman" panose="02020603050405020304" pitchFamily="18" charset="0"/>
                <a:cs typeface="Times New Roman" panose="02020603050405020304" pitchFamily="18" charset="0"/>
              </a:rPr>
              <a:t>baseline</a:t>
            </a:r>
            <a:r>
              <a:rPr lang="en-US" dirty="0">
                <a:latin typeface="Times New Roman" panose="02020603050405020304" pitchFamily="18" charset="0"/>
                <a:cs typeface="Times New Roman" panose="02020603050405020304" pitchFamily="18" charset="0"/>
              </a:rPr>
              <a:t> to the input avoiding the well-known problem of gradient saturation, i.e., the gradients may not reflect importance of features.</a:t>
            </a: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linear integral path is denoted as :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8D635D0-5A37-D3CB-7DB5-2A29EBBD135D}"/>
              </a:ext>
            </a:extLst>
          </p:cNvPr>
          <p:cNvPicPr>
            <a:picLocks noChangeAspect="1"/>
          </p:cNvPicPr>
          <p:nvPr/>
        </p:nvPicPr>
        <p:blipFill>
          <a:blip r:embed="rId2"/>
          <a:stretch>
            <a:fillRect/>
          </a:stretch>
        </p:blipFill>
        <p:spPr>
          <a:xfrm>
            <a:off x="2186121" y="5261606"/>
            <a:ext cx="5352232" cy="356250"/>
          </a:xfrm>
          <a:prstGeom prst="rect">
            <a:avLst/>
          </a:prstGeom>
        </p:spPr>
      </p:pic>
      <p:pic>
        <p:nvPicPr>
          <p:cNvPr id="9" name="Picture 8">
            <a:extLst>
              <a:ext uri="{FF2B5EF4-FFF2-40B4-BE49-F238E27FC236}">
                <a16:creationId xmlns:a16="http://schemas.microsoft.com/office/drawing/2014/main" id="{762F524D-025A-6DFD-3920-4C7A1D6DDD01}"/>
              </a:ext>
            </a:extLst>
          </p:cNvPr>
          <p:cNvPicPr>
            <a:picLocks noChangeAspect="1"/>
          </p:cNvPicPr>
          <p:nvPr/>
        </p:nvPicPr>
        <p:blipFill>
          <a:blip r:embed="rId3"/>
          <a:stretch>
            <a:fillRect/>
          </a:stretch>
        </p:blipFill>
        <p:spPr>
          <a:xfrm>
            <a:off x="7538353" y="3945459"/>
            <a:ext cx="3076575" cy="285750"/>
          </a:xfrm>
          <a:prstGeom prst="rect">
            <a:avLst/>
          </a:prstGeom>
        </p:spPr>
      </p:pic>
      <p:pic>
        <p:nvPicPr>
          <p:cNvPr id="11" name="Picture 10">
            <a:extLst>
              <a:ext uri="{FF2B5EF4-FFF2-40B4-BE49-F238E27FC236}">
                <a16:creationId xmlns:a16="http://schemas.microsoft.com/office/drawing/2014/main" id="{524DB65E-9683-AC6B-FEB7-6AFF7168AAAD}"/>
              </a:ext>
            </a:extLst>
          </p:cNvPr>
          <p:cNvPicPr>
            <a:picLocks noChangeAspect="1"/>
          </p:cNvPicPr>
          <p:nvPr/>
        </p:nvPicPr>
        <p:blipFill>
          <a:blip r:embed="rId4"/>
          <a:stretch>
            <a:fillRect/>
          </a:stretch>
        </p:blipFill>
        <p:spPr>
          <a:xfrm>
            <a:off x="2186121" y="3702572"/>
            <a:ext cx="5305425" cy="771525"/>
          </a:xfrm>
          <a:prstGeom prst="rect">
            <a:avLst/>
          </a:prstGeom>
        </p:spPr>
      </p:pic>
    </p:spTree>
    <p:extLst>
      <p:ext uri="{BB962C8B-B14F-4D97-AF65-F5344CB8AC3E}">
        <p14:creationId xmlns:p14="http://schemas.microsoft.com/office/powerpoint/2010/main" val="21495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2006-23F2-7B14-3385-296AE0AEDCF9}"/>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Related Work</a:t>
            </a:r>
            <a:endParaRPr lang="en-IN" sz="4400" dirty="0"/>
          </a:p>
        </p:txBody>
      </p:sp>
      <p:sp>
        <p:nvSpPr>
          <p:cNvPr id="3" name="Content Placeholder 2">
            <a:extLst>
              <a:ext uri="{FF2B5EF4-FFF2-40B4-BE49-F238E27FC236}">
                <a16:creationId xmlns:a16="http://schemas.microsoft.com/office/drawing/2014/main" id="{890F3250-A6F4-02FD-7B4C-C5467C58BA18}"/>
              </a:ext>
            </a:extLst>
          </p:cNvPr>
          <p:cNvSpPr>
            <a:spLocks noGrp="1"/>
          </p:cNvSpPr>
          <p:nvPr>
            <p:ph idx="1"/>
          </p:nvPr>
        </p:nvSpPr>
        <p:spPr>
          <a:xfrm>
            <a:off x="1097280" y="1881245"/>
            <a:ext cx="10058400" cy="4023360"/>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Integrated Gradients and Variants (continuation..)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Studies demonstrate that the choice of baseline heavily impacts the quality of feature attributions.</a:t>
            </a:r>
          </a:p>
          <a:p>
            <a:pPr marL="0" indent="0">
              <a:buNone/>
            </a:pPr>
            <a:r>
              <a:rPr lang="en-IN" sz="1800" dirty="0">
                <a:latin typeface="Times New Roman" panose="02020603050405020304" pitchFamily="18" charset="0"/>
                <a:cs typeface="Times New Roman" panose="02020603050405020304" pitchFamily="18" charset="0"/>
              </a:rPr>
              <a:t> Here are some of the existing baselines: </a:t>
            </a:r>
          </a:p>
          <a:p>
            <a:pPr marL="292608" lvl="1" indent="0">
              <a:buNone/>
            </a:pPr>
            <a:r>
              <a:rPr lang="en-IN" dirty="0">
                <a:latin typeface="Times New Roman" panose="02020603050405020304" pitchFamily="18" charset="0"/>
                <a:cs typeface="Times New Roman" panose="02020603050405020304" pitchFamily="18" charset="0"/>
              </a:rPr>
              <a:t>1) Maximum distance baseline 	2) Blurred baseline</a:t>
            </a:r>
          </a:p>
          <a:p>
            <a:pPr marL="292608" lvl="1" indent="0">
              <a:buNone/>
            </a:pPr>
            <a:r>
              <a:rPr lang="en-IN" dirty="0">
                <a:latin typeface="Times New Roman" panose="02020603050405020304" pitchFamily="18" charset="0"/>
                <a:cs typeface="Times New Roman" panose="02020603050405020304" pitchFamily="18" charset="0"/>
              </a:rPr>
              <a:t>3) Gaussian baseline 		4) Uniform baseline.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is noted that the existing choices of the baseline critically impact attribution quality, leading to unfair explanations in the debiasing learning scenario. </a:t>
            </a:r>
          </a:p>
          <a:p>
            <a:r>
              <a:rPr lang="en-US" sz="1800" dirty="0">
                <a:latin typeface="Times New Roman" panose="02020603050405020304" pitchFamily="18" charset="0"/>
                <a:cs typeface="Times New Roman" panose="02020603050405020304" pitchFamily="18" charset="0"/>
              </a:rPr>
              <a:t>To overcome this, a new </a:t>
            </a:r>
            <a:r>
              <a:rPr lang="en-US" sz="1800" b="1" dirty="0">
                <a:latin typeface="Times New Roman" panose="02020603050405020304" pitchFamily="18" charset="0"/>
                <a:cs typeface="Times New Roman" panose="02020603050405020304" pitchFamily="18" charset="0"/>
              </a:rPr>
              <a:t>attribution based </a:t>
            </a:r>
            <a:r>
              <a:rPr lang="en-US" sz="1800" dirty="0">
                <a:latin typeface="Times New Roman" panose="02020603050405020304" pitchFamily="18" charset="0"/>
                <a:cs typeface="Times New Roman" panose="02020603050405020304" pitchFamily="18" charset="0"/>
              </a:rPr>
              <a:t>technique is developed, which</a:t>
            </a:r>
            <a:r>
              <a:rPr lang="en-US" sz="1800" b="1" dirty="0">
                <a:latin typeface="Times New Roman" panose="02020603050405020304" pitchFamily="18" charset="0"/>
                <a:cs typeface="Times New Roman" panose="02020603050405020304" pitchFamily="18" charset="0"/>
              </a:rPr>
              <a:t> integrates gradients along the counterfactual interpolated path </a:t>
            </a:r>
            <a:r>
              <a:rPr lang="en-US" sz="1800" dirty="0">
                <a:latin typeface="Times New Roman" panose="02020603050405020304" pitchFamily="18" charset="0"/>
                <a:cs typeface="Times New Roman" panose="02020603050405020304" pitchFamily="18" charset="0"/>
              </a:rPr>
              <a:t>to achieve a higher explanation quality.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57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DDC9-F959-FA61-013F-484AD9DCB6B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does CIA do?</a:t>
            </a:r>
          </a:p>
        </p:txBody>
      </p:sp>
      <p:pic>
        <p:nvPicPr>
          <p:cNvPr id="22" name="Content Placeholder 21">
            <a:extLst>
              <a:ext uri="{FF2B5EF4-FFF2-40B4-BE49-F238E27FC236}">
                <a16:creationId xmlns:a16="http://schemas.microsoft.com/office/drawing/2014/main" id="{2458EB18-0F15-8BE0-BD81-EB3ED27E89C5}"/>
              </a:ext>
            </a:extLst>
          </p:cNvPr>
          <p:cNvPicPr>
            <a:picLocks noGrp="1" noChangeAspect="1"/>
          </p:cNvPicPr>
          <p:nvPr>
            <p:ph idx="1"/>
          </p:nvPr>
        </p:nvPicPr>
        <p:blipFill>
          <a:blip r:embed="rId2"/>
          <a:stretch>
            <a:fillRect/>
          </a:stretch>
        </p:blipFill>
        <p:spPr>
          <a:xfrm>
            <a:off x="1221105" y="2004269"/>
            <a:ext cx="4208145" cy="2849462"/>
          </a:xfrm>
          <a:prstGeom prst="rect">
            <a:avLst/>
          </a:prstGeom>
        </p:spPr>
      </p:pic>
      <p:pic>
        <p:nvPicPr>
          <p:cNvPr id="24" name="Picture 23">
            <a:extLst>
              <a:ext uri="{FF2B5EF4-FFF2-40B4-BE49-F238E27FC236}">
                <a16:creationId xmlns:a16="http://schemas.microsoft.com/office/drawing/2014/main" id="{0CDA80AD-2907-48BA-98DD-02843C17FD7C}"/>
              </a:ext>
            </a:extLst>
          </p:cNvPr>
          <p:cNvPicPr>
            <a:picLocks noChangeAspect="1"/>
          </p:cNvPicPr>
          <p:nvPr/>
        </p:nvPicPr>
        <p:blipFill>
          <a:blip r:embed="rId3"/>
          <a:stretch>
            <a:fillRect/>
          </a:stretch>
        </p:blipFill>
        <p:spPr>
          <a:xfrm>
            <a:off x="5935980" y="2114550"/>
            <a:ext cx="5219700" cy="2628900"/>
          </a:xfrm>
          <a:prstGeom prst="rect">
            <a:avLst/>
          </a:prstGeom>
        </p:spPr>
      </p:pic>
      <p:cxnSp>
        <p:nvCxnSpPr>
          <p:cNvPr id="26" name="Straight Arrow Connector 25">
            <a:extLst>
              <a:ext uri="{FF2B5EF4-FFF2-40B4-BE49-F238E27FC236}">
                <a16:creationId xmlns:a16="http://schemas.microsoft.com/office/drawing/2014/main" id="{8831B6DF-E35B-1E19-14C5-943A83142DF7}"/>
              </a:ext>
            </a:extLst>
          </p:cNvPr>
          <p:cNvCxnSpPr>
            <a:stCxn id="22" idx="3"/>
            <a:endCxn id="24" idx="1"/>
          </p:cNvCxnSpPr>
          <p:nvPr/>
        </p:nvCxnSpPr>
        <p:spPr>
          <a:xfrm>
            <a:off x="5429250" y="3429000"/>
            <a:ext cx="506730" cy="0"/>
          </a:xfrm>
          <a:prstGeom prst="straightConnector1">
            <a:avLst/>
          </a:prstGeom>
          <a:ln>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7DBDBC9-4E54-32D1-05EE-C8814C2FBF7C}"/>
              </a:ext>
            </a:extLst>
          </p:cNvPr>
          <p:cNvSpPr txBox="1"/>
          <p:nvPr/>
        </p:nvSpPr>
        <p:spPr>
          <a:xfrm>
            <a:off x="1447061" y="5113538"/>
            <a:ext cx="9605638" cy="923330"/>
          </a:xfrm>
          <a:prstGeom prst="rect">
            <a:avLst/>
          </a:prstGeom>
          <a:noFill/>
        </p:spPr>
        <p:txBody>
          <a:bodyPr wrap="square" rtlCol="0">
            <a:spAutoFit/>
          </a:bodyPr>
          <a:lstStyle/>
          <a:p>
            <a:r>
              <a:rPr lang="en-IN" dirty="0"/>
              <a:t>It takes the sensitive data such as colour and creates counterfactual data where sensitive data like colour is changed. This de-sensitizes colour when training the model and makes it concentrate on other features instead. ( Hopefully the shape in this case )  </a:t>
            </a:r>
          </a:p>
        </p:txBody>
      </p:sp>
    </p:spTree>
    <p:extLst>
      <p:ext uri="{BB962C8B-B14F-4D97-AF65-F5344CB8AC3E}">
        <p14:creationId xmlns:p14="http://schemas.microsoft.com/office/powerpoint/2010/main" val="7652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6EE50-BBEA-49CC-ECFA-F1F0BD235384}"/>
              </a:ext>
            </a:extLst>
          </p:cNvPr>
          <p:cNvSpPr>
            <a:spLocks noGrp="1"/>
          </p:cNvSpPr>
          <p:nvPr>
            <p:ph type="title"/>
          </p:nvPr>
        </p:nvSpPr>
        <p:spPr>
          <a:xfrm>
            <a:off x="308256" y="250097"/>
            <a:ext cx="6696226" cy="939336"/>
          </a:xfrm>
        </p:spPr>
        <p:txBody>
          <a:bodyPr anchor="t">
            <a:normAutofit/>
          </a:bodyPr>
          <a:lstStyle/>
          <a:p>
            <a:r>
              <a:rPr lang="en-IN" sz="4000" dirty="0">
                <a:latin typeface="Times New Roman" panose="02020603050405020304" pitchFamily="18" charset="0"/>
                <a:cs typeface="Times New Roman" panose="02020603050405020304" pitchFamily="18" charset="0"/>
              </a:rPr>
              <a:t>Proposed</a:t>
            </a:r>
            <a:r>
              <a:rPr lang="en-IN" sz="4400" dirty="0">
                <a:latin typeface="Times New Roman" panose="02020603050405020304" pitchFamily="18" charset="0"/>
                <a:cs typeface="Times New Roman" panose="02020603050405020304" pitchFamily="18" charset="0"/>
              </a:rPr>
              <a:t> Method </a:t>
            </a:r>
            <a:r>
              <a:rPr lang="en-IN" sz="3200" dirty="0">
                <a:latin typeface="Times New Roman" panose="02020603050405020304" pitchFamily="18" charset="0"/>
                <a:cs typeface="Times New Roman" panose="02020603050405020304" pitchFamily="18" charset="0"/>
              </a:rPr>
              <a:t>(Fairness)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A269A0-55B4-D485-901E-C6E30404A4F1}"/>
              </a:ext>
            </a:extLst>
          </p:cNvPr>
          <p:cNvSpPr>
            <a:spLocks noGrp="1"/>
          </p:cNvSpPr>
          <p:nvPr>
            <p:ph idx="1"/>
          </p:nvPr>
        </p:nvSpPr>
        <p:spPr>
          <a:xfrm>
            <a:off x="308256" y="1047750"/>
            <a:ext cx="11683719" cy="5139986"/>
          </a:xfrm>
        </p:spPr>
        <p:txBody>
          <a:bodyPr>
            <a:normAutofit/>
          </a:bodyPr>
          <a:lstStyle/>
          <a:p>
            <a:pPr marL="201168" lvl="1" indent="0">
              <a:buNone/>
            </a:pPr>
            <a:r>
              <a:rPr lang="en-IN" sz="2000" b="1" dirty="0">
                <a:latin typeface="Times New Roman" panose="02020603050405020304" pitchFamily="18" charset="0"/>
                <a:cs typeface="Times New Roman" panose="02020603050405020304" pitchFamily="18" charset="0"/>
              </a:rPr>
              <a:t>1) Counterfactual Causal Inference</a:t>
            </a:r>
          </a:p>
          <a:p>
            <a:pPr marL="201168" lvl="1" indent="0">
              <a:buNone/>
            </a:pPr>
            <a:r>
              <a:rPr lang="en-US" b="0" i="0" dirty="0">
                <a:effectLst/>
                <a:latin typeface="Times New Roman" panose="02020603050405020304" pitchFamily="18" charset="0"/>
                <a:cs typeface="Times New Roman" panose="02020603050405020304" pitchFamily="18" charset="0"/>
              </a:rPr>
              <a:t>	It involves building models that can simulate different outcomes based on different hypothetical scenarios.</a:t>
            </a:r>
          </a:p>
          <a:p>
            <a:pPr marL="201168" lvl="1" indent="0">
              <a:buNone/>
            </a:pPr>
            <a:r>
              <a:rPr lang="en-US" dirty="0">
                <a:latin typeface="Times New Roman" panose="02020603050405020304" pitchFamily="18" charset="0"/>
                <a:cs typeface="Times New Roman" panose="02020603050405020304" pitchFamily="18" charset="0"/>
              </a:rPr>
              <a:t>	</a:t>
            </a:r>
          </a:p>
          <a:p>
            <a:pPr marL="201168" lvl="1" indent="0">
              <a:buNone/>
            </a:pPr>
            <a:r>
              <a:rPr lang="en-US" b="1" dirty="0" err="1">
                <a:latin typeface="Times New Roman" panose="02020603050405020304" pitchFamily="18" charset="0"/>
                <a:cs typeface="Times New Roman" panose="02020603050405020304" pitchFamily="18" charset="0"/>
              </a:rPr>
              <a:t>Defnition</a:t>
            </a:r>
            <a:r>
              <a:rPr lang="en-US" b="1" dirty="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classifer</a:t>
            </a:r>
            <a:r>
              <a:rPr lang="en-US" dirty="0">
                <a:latin typeface="Times New Roman" panose="02020603050405020304" pitchFamily="18" charset="0"/>
                <a:cs typeface="Times New Roman" panose="02020603050405020304" pitchFamily="18" charset="0"/>
              </a:rPr>
              <a:t> Yˆ is counterfactually fair </a:t>
            </a:r>
          </a:p>
          <a:p>
            <a:pPr marL="201168" lvl="1" indent="0">
              <a:buNone/>
            </a:pPr>
            <a:r>
              <a:rPr lang="en-US" dirty="0">
                <a:latin typeface="Times New Roman" panose="02020603050405020304" pitchFamily="18" charset="0"/>
                <a:cs typeface="Times New Roman" panose="02020603050405020304" pitchFamily="18" charset="0"/>
              </a:rPr>
              <a:t>	       if under any context X = x and S = s, 			    </a:t>
            </a:r>
            <a:r>
              <a:rPr lang="en-US" sz="1400" dirty="0">
                <a:latin typeface="Times New Roman" panose="02020603050405020304" pitchFamily="18" charset="0"/>
                <a:cs typeface="Times New Roman" panose="02020603050405020304" pitchFamily="18" charset="0"/>
              </a:rPr>
              <a:t>for all y and for any value s ′ attainable by S.</a:t>
            </a:r>
            <a:endParaRPr lang="en-US" dirty="0">
              <a:latin typeface="Times New Roman" panose="02020603050405020304" pitchFamily="18" charset="0"/>
              <a:cs typeface="Times New Roman" panose="02020603050405020304" pitchFamily="18" charset="0"/>
            </a:endParaRP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We further require the model to be counterfactually </a:t>
            </a:r>
          </a:p>
          <a:p>
            <a:pPr marL="201168" lvl="1" indent="0">
              <a:buNone/>
            </a:pPr>
            <a:r>
              <a:rPr lang="en-US" dirty="0">
                <a:latin typeface="Times New Roman" panose="02020603050405020304" pitchFamily="18" charset="0"/>
                <a:cs typeface="Times New Roman" panose="02020603050405020304" pitchFamily="18" charset="0"/>
              </a:rPr>
              <a:t>fair, conditioning on the factual target y, formally: </a:t>
            </a: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The data bias problem is caused by the distribution of </a:t>
            </a:r>
          </a:p>
          <a:p>
            <a:pPr marL="201168" lvl="1" indent="0">
              <a:buNone/>
            </a:pPr>
            <a:r>
              <a:rPr lang="en-US" dirty="0">
                <a:latin typeface="Times New Roman" panose="02020603050405020304" pitchFamily="18" charset="0"/>
                <a:cs typeface="Times New Roman" panose="02020603050405020304" pitchFamily="18" charset="0"/>
              </a:rPr>
              <a:t>sensitive attribute p(S), e.g., s is randomly drawn from </a:t>
            </a:r>
          </a:p>
          <a:p>
            <a:pPr marL="201168" lvl="1" indent="0">
              <a:buNone/>
            </a:pPr>
            <a:r>
              <a:rPr lang="en-US" dirty="0">
                <a:latin typeface="Times New Roman" panose="02020603050405020304" pitchFamily="18" charset="0"/>
                <a:cs typeface="Times New Roman" panose="02020603050405020304" pitchFamily="18" charset="0"/>
              </a:rPr>
              <a:t>a multinomial distribution.</a:t>
            </a:r>
            <a:endParaRPr lang="en-IN" dirty="0">
              <a:latin typeface="Times New Roman" panose="02020603050405020304" pitchFamily="18" charset="0"/>
              <a:cs typeface="Times New Roman" panose="02020603050405020304" pitchFamily="18" charset="0"/>
            </a:endParaRPr>
          </a:p>
          <a:p>
            <a:pPr marL="201168" lvl="1" indent="0">
              <a:buNone/>
            </a:pPr>
            <a:endParaRPr lang="en-IN"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We model the counterfactual causal inference to generate counterfactual interpolation augmentations illustrated in Figure (b). A counterfactual generative process is x ′ , y = p(X′ |Z, S′ )p(Y |Z, S′ ), and here S ′ is a new confounding variable in contrast with S.</a:t>
            </a:r>
            <a:endParaRPr lang="en-IN" dirty="0">
              <a:latin typeface="Times New Roman" panose="02020603050405020304" pitchFamily="18" charset="0"/>
              <a:cs typeface="Times New Roman" panose="02020603050405020304" pitchFamily="18" charset="0"/>
            </a:endParaRPr>
          </a:p>
          <a:p>
            <a:pPr marL="201168" lvl="1" indent="0">
              <a:buNone/>
            </a:pP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377B6005-ED8F-C8C8-B542-582B1D3B3DE9}"/>
              </a:ext>
            </a:extLst>
          </p:cNvPr>
          <p:cNvPicPr>
            <a:picLocks noChangeAspect="1"/>
          </p:cNvPicPr>
          <p:nvPr/>
        </p:nvPicPr>
        <p:blipFill>
          <a:blip r:embed="rId2"/>
          <a:stretch>
            <a:fillRect/>
          </a:stretch>
        </p:blipFill>
        <p:spPr>
          <a:xfrm>
            <a:off x="5287906" y="3082722"/>
            <a:ext cx="3186793" cy="625305"/>
          </a:xfrm>
          <a:prstGeom prst="rect">
            <a:avLst/>
          </a:prstGeom>
        </p:spPr>
      </p:pic>
      <p:pic>
        <p:nvPicPr>
          <p:cNvPr id="21" name="Picture 20">
            <a:extLst>
              <a:ext uri="{FF2B5EF4-FFF2-40B4-BE49-F238E27FC236}">
                <a16:creationId xmlns:a16="http://schemas.microsoft.com/office/drawing/2014/main" id="{A3B0C8B0-8221-93B7-31D1-2E2057D032AD}"/>
              </a:ext>
            </a:extLst>
          </p:cNvPr>
          <p:cNvPicPr>
            <a:picLocks noChangeAspect="1"/>
          </p:cNvPicPr>
          <p:nvPr/>
        </p:nvPicPr>
        <p:blipFill>
          <a:blip r:embed="rId3"/>
          <a:stretch>
            <a:fillRect/>
          </a:stretch>
        </p:blipFill>
        <p:spPr>
          <a:xfrm>
            <a:off x="5649952" y="3774511"/>
            <a:ext cx="1648648" cy="1390599"/>
          </a:xfrm>
          <a:prstGeom prst="rect">
            <a:avLst/>
          </a:prstGeom>
        </p:spPr>
      </p:pic>
      <p:pic>
        <p:nvPicPr>
          <p:cNvPr id="23" name="Picture 22">
            <a:extLst>
              <a:ext uri="{FF2B5EF4-FFF2-40B4-BE49-F238E27FC236}">
                <a16:creationId xmlns:a16="http://schemas.microsoft.com/office/drawing/2014/main" id="{6473AE2F-1E8E-3ABF-E295-CB5B14FE3A28}"/>
              </a:ext>
            </a:extLst>
          </p:cNvPr>
          <p:cNvPicPr>
            <a:picLocks noChangeAspect="1"/>
          </p:cNvPicPr>
          <p:nvPr/>
        </p:nvPicPr>
        <p:blipFill>
          <a:blip r:embed="rId4"/>
          <a:stretch>
            <a:fillRect/>
          </a:stretch>
        </p:blipFill>
        <p:spPr>
          <a:xfrm>
            <a:off x="8474699" y="3540023"/>
            <a:ext cx="2976563" cy="1625087"/>
          </a:xfrm>
          <a:prstGeom prst="rect">
            <a:avLst/>
          </a:prstGeom>
        </p:spPr>
      </p:pic>
      <p:pic>
        <p:nvPicPr>
          <p:cNvPr id="25" name="Picture 24">
            <a:extLst>
              <a:ext uri="{FF2B5EF4-FFF2-40B4-BE49-F238E27FC236}">
                <a16:creationId xmlns:a16="http://schemas.microsoft.com/office/drawing/2014/main" id="{75E12FFD-5D43-BF30-61BC-1A44BEDD5744}"/>
              </a:ext>
            </a:extLst>
          </p:cNvPr>
          <p:cNvPicPr>
            <a:picLocks noChangeAspect="1"/>
          </p:cNvPicPr>
          <p:nvPr/>
        </p:nvPicPr>
        <p:blipFill>
          <a:blip r:embed="rId5"/>
          <a:stretch>
            <a:fillRect/>
          </a:stretch>
        </p:blipFill>
        <p:spPr>
          <a:xfrm>
            <a:off x="5134653" y="2050919"/>
            <a:ext cx="2679247" cy="700966"/>
          </a:xfrm>
          <a:prstGeom prst="rect">
            <a:avLst/>
          </a:prstGeom>
        </p:spPr>
      </p:pic>
    </p:spTree>
    <p:extLst>
      <p:ext uri="{BB962C8B-B14F-4D97-AF65-F5344CB8AC3E}">
        <p14:creationId xmlns:p14="http://schemas.microsoft.com/office/powerpoint/2010/main" val="22650341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424</TotalTime>
  <Words>1544</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Söhne</vt:lpstr>
      <vt:lpstr>Times New Roman</vt:lpstr>
      <vt:lpstr>Wingdings</vt:lpstr>
      <vt:lpstr>Retrospect</vt:lpstr>
      <vt:lpstr>Counterfactual Interpolation Augmentation (CIA)</vt:lpstr>
      <vt:lpstr>Motivation</vt:lpstr>
      <vt:lpstr>Why check Fairness?</vt:lpstr>
      <vt:lpstr>Main Concepts</vt:lpstr>
      <vt:lpstr>Related Work</vt:lpstr>
      <vt:lpstr>Related Work</vt:lpstr>
      <vt:lpstr>Related Work</vt:lpstr>
      <vt:lpstr>What does CIA do?</vt:lpstr>
      <vt:lpstr>Proposed Method (Fairness)</vt:lpstr>
      <vt:lpstr>PowerPoint Presentation</vt:lpstr>
      <vt:lpstr>PowerPoint Presentation</vt:lpstr>
      <vt:lpstr>PowerPoint Presentation</vt:lpstr>
      <vt:lpstr>PowerPoint Presentation</vt:lpstr>
      <vt:lpstr>Results</vt:lpstr>
      <vt:lpstr>Results</vt:lpstr>
      <vt:lpstr>Takeaways</vt:lpstr>
      <vt:lpstr>Takeaways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Counterfactual Interpolation Augmentation (CIA)</dc:title>
  <dc:creator>Kevin R</dc:creator>
  <cp:lastModifiedBy>Kevin R</cp:lastModifiedBy>
  <cp:revision>15</cp:revision>
  <dcterms:created xsi:type="dcterms:W3CDTF">2023-04-25T04:15:41Z</dcterms:created>
  <dcterms:modified xsi:type="dcterms:W3CDTF">2023-04-25T16:40:41Z</dcterms:modified>
</cp:coreProperties>
</file>