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5762A-92C1-4F51-B32F-5C5166D571AF}" v="1" dt="2024-04-08T03:27:49.003"/>
    <p1510:client id="{37719C10-0069-45B4-AA4F-6182A2DAF92A}" v="32" dt="2024-04-08T02:02:46.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6" d="100"/>
          <a:sy n="16" d="100"/>
        </p:scale>
        <p:origin x="27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er, Robert" userId="616fe444-9cae-4f48-b93e-c43d6a785978" providerId="ADAL" clId="{0415762A-92C1-4F51-B32F-5C5166D571AF}"/>
    <pc:docChg chg="modSld">
      <pc:chgData name="Silver, Robert" userId="616fe444-9cae-4f48-b93e-c43d6a785978" providerId="ADAL" clId="{0415762A-92C1-4F51-B32F-5C5166D571AF}" dt="2024-04-08T03:31:22.491" v="50" actId="1076"/>
      <pc:docMkLst>
        <pc:docMk/>
      </pc:docMkLst>
      <pc:sldChg chg="addSp modSp mod">
        <pc:chgData name="Silver, Robert" userId="616fe444-9cae-4f48-b93e-c43d6a785978" providerId="ADAL" clId="{0415762A-92C1-4F51-B32F-5C5166D571AF}" dt="2024-04-08T03:31:22.491" v="50" actId="1076"/>
        <pc:sldMkLst>
          <pc:docMk/>
          <pc:sldMk cId="1622507232" sldId="256"/>
        </pc:sldMkLst>
        <pc:spChg chg="mod">
          <ac:chgData name="Silver, Robert" userId="616fe444-9cae-4f48-b93e-c43d6a785978" providerId="ADAL" clId="{0415762A-92C1-4F51-B32F-5C5166D571AF}" dt="2024-04-08T03:30:59.311" v="44" actId="404"/>
          <ac:spMkLst>
            <pc:docMk/>
            <pc:sldMk cId="1622507232" sldId="256"/>
            <ac:spMk id="16" creationId="{DE0E28B5-C148-E305-4DB3-AD725E6DA4A2}"/>
          </ac:spMkLst>
        </pc:spChg>
        <pc:spChg chg="mod">
          <ac:chgData name="Silver, Robert" userId="616fe444-9cae-4f48-b93e-c43d6a785978" providerId="ADAL" clId="{0415762A-92C1-4F51-B32F-5C5166D571AF}" dt="2024-04-08T03:31:07.897" v="49" actId="1076"/>
          <ac:spMkLst>
            <pc:docMk/>
            <pc:sldMk cId="1622507232" sldId="256"/>
            <ac:spMk id="34" creationId="{F8F72BCC-0B3B-C876-1EFA-E72812DB73C0}"/>
          </ac:spMkLst>
        </pc:spChg>
        <pc:spChg chg="mod">
          <ac:chgData name="Silver, Robert" userId="616fe444-9cae-4f48-b93e-c43d6a785978" providerId="ADAL" clId="{0415762A-92C1-4F51-B32F-5C5166D571AF}" dt="2024-04-08T03:30:18.267" v="32" actId="1076"/>
          <ac:spMkLst>
            <pc:docMk/>
            <pc:sldMk cId="1622507232" sldId="256"/>
            <ac:spMk id="37" creationId="{F839927E-A67A-DA7D-D299-C74D771CCBA9}"/>
          </ac:spMkLst>
        </pc:spChg>
        <pc:spChg chg="mod">
          <ac:chgData name="Silver, Robert" userId="616fe444-9cae-4f48-b93e-c43d6a785978" providerId="ADAL" clId="{0415762A-92C1-4F51-B32F-5C5166D571AF}" dt="2024-04-08T03:30:29.886" v="34" actId="1076"/>
          <ac:spMkLst>
            <pc:docMk/>
            <pc:sldMk cId="1622507232" sldId="256"/>
            <ac:spMk id="38" creationId="{47869CC8-8C5C-581F-F8C6-F5367AE682F1}"/>
          </ac:spMkLst>
        </pc:spChg>
        <pc:spChg chg="mod">
          <ac:chgData name="Silver, Robert" userId="616fe444-9cae-4f48-b93e-c43d6a785978" providerId="ADAL" clId="{0415762A-92C1-4F51-B32F-5C5166D571AF}" dt="2024-04-08T03:30:24.336" v="33" actId="1076"/>
          <ac:spMkLst>
            <pc:docMk/>
            <pc:sldMk cId="1622507232" sldId="256"/>
            <ac:spMk id="39" creationId="{43CF8777-268C-7927-2BDC-FDF304D1A506}"/>
          </ac:spMkLst>
        </pc:spChg>
        <pc:spChg chg="mod">
          <ac:chgData name="Silver, Robert" userId="616fe444-9cae-4f48-b93e-c43d6a785978" providerId="ADAL" clId="{0415762A-92C1-4F51-B32F-5C5166D571AF}" dt="2024-04-08T03:30:32.922" v="35" actId="1076"/>
          <ac:spMkLst>
            <pc:docMk/>
            <pc:sldMk cId="1622507232" sldId="256"/>
            <ac:spMk id="40" creationId="{3670F65B-0A7E-606B-09CF-A0851B046653}"/>
          </ac:spMkLst>
        </pc:spChg>
        <pc:spChg chg="mod">
          <ac:chgData name="Silver, Robert" userId="616fe444-9cae-4f48-b93e-c43d6a785978" providerId="ADAL" clId="{0415762A-92C1-4F51-B32F-5C5166D571AF}" dt="2024-04-08T03:31:22.491" v="50" actId="1076"/>
          <ac:spMkLst>
            <pc:docMk/>
            <pc:sldMk cId="1622507232" sldId="256"/>
            <ac:spMk id="41" creationId="{FD33B57E-EFF2-0C0C-7A38-9222991CEC81}"/>
          </ac:spMkLst>
        </pc:spChg>
        <pc:picChg chg="add mod modCrop">
          <ac:chgData name="Silver, Robert" userId="616fe444-9cae-4f48-b93e-c43d6a785978" providerId="ADAL" clId="{0415762A-92C1-4F51-B32F-5C5166D571AF}" dt="2024-04-08T03:30:34.572" v="36" actId="1076"/>
          <ac:picMkLst>
            <pc:docMk/>
            <pc:sldMk cId="1622507232" sldId="256"/>
            <ac:picMk id="4" creationId="{24492649-49DB-FD99-C229-B1D7F48A71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53F6C-3EBC-43A6-AAED-B5E39FC8F7CB}" type="datetimeFigureOut">
              <a:rPr lang="en-US" smtClean="0"/>
              <a:t>4/7/2024</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024DE-FE47-4361-A3DA-0C00828212B6}" type="slidenum">
              <a:rPr lang="en-US" smtClean="0"/>
              <a:t>‹#›</a:t>
            </a:fld>
            <a:endParaRPr lang="en-US"/>
          </a:p>
        </p:txBody>
      </p:sp>
    </p:spTree>
    <p:extLst>
      <p:ext uri="{BB962C8B-B14F-4D97-AF65-F5344CB8AC3E}">
        <p14:creationId xmlns:p14="http://schemas.microsoft.com/office/powerpoint/2010/main" val="22959720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FBDF9-5502-47D2-85DF-D28872208071}"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315404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FBDF9-5502-47D2-85DF-D28872208071}"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59975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FBDF9-5502-47D2-85DF-D28872208071}"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16582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FBDF9-5502-47D2-85DF-D28872208071}"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23712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tint val="82000"/>
                  </a:schemeClr>
                </a:solidFill>
              </a:defRPr>
            </a:lvl1pPr>
            <a:lvl2pPr marL="1097280" indent="0">
              <a:buNone/>
              <a:defRPr sz="4800">
                <a:solidFill>
                  <a:schemeClr val="tx1">
                    <a:tint val="82000"/>
                  </a:schemeClr>
                </a:solidFill>
              </a:defRPr>
            </a:lvl2pPr>
            <a:lvl3pPr marL="2194560" indent="0">
              <a:buNone/>
              <a:defRPr sz="4320">
                <a:solidFill>
                  <a:schemeClr val="tx1">
                    <a:tint val="82000"/>
                  </a:schemeClr>
                </a:solidFill>
              </a:defRPr>
            </a:lvl3pPr>
            <a:lvl4pPr marL="3291840" indent="0">
              <a:buNone/>
              <a:defRPr sz="3840">
                <a:solidFill>
                  <a:schemeClr val="tx1">
                    <a:tint val="82000"/>
                  </a:schemeClr>
                </a:solidFill>
              </a:defRPr>
            </a:lvl4pPr>
            <a:lvl5pPr marL="4389120" indent="0">
              <a:buNone/>
              <a:defRPr sz="3840">
                <a:solidFill>
                  <a:schemeClr val="tx1">
                    <a:tint val="82000"/>
                  </a:schemeClr>
                </a:solidFill>
              </a:defRPr>
            </a:lvl5pPr>
            <a:lvl6pPr marL="5486400" indent="0">
              <a:buNone/>
              <a:defRPr sz="3840">
                <a:solidFill>
                  <a:schemeClr val="tx1">
                    <a:tint val="82000"/>
                  </a:schemeClr>
                </a:solidFill>
              </a:defRPr>
            </a:lvl6pPr>
            <a:lvl7pPr marL="6583680" indent="0">
              <a:buNone/>
              <a:defRPr sz="3840">
                <a:solidFill>
                  <a:schemeClr val="tx1">
                    <a:tint val="82000"/>
                  </a:schemeClr>
                </a:solidFill>
              </a:defRPr>
            </a:lvl7pPr>
            <a:lvl8pPr marL="7680960" indent="0">
              <a:buNone/>
              <a:defRPr sz="3840">
                <a:solidFill>
                  <a:schemeClr val="tx1">
                    <a:tint val="82000"/>
                  </a:schemeClr>
                </a:solidFill>
              </a:defRPr>
            </a:lvl8pPr>
            <a:lvl9pPr marL="8778240" indent="0">
              <a:buNone/>
              <a:defRPr sz="38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FBDF9-5502-47D2-85DF-D28872208071}"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66292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FBDF9-5502-47D2-85DF-D28872208071}"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353736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AFBDF9-5502-47D2-85DF-D28872208071}"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5498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AFBDF9-5502-47D2-85DF-D28872208071}"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93888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FBDF9-5502-47D2-85DF-D28872208071}"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01850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AFBDF9-5502-47D2-85DF-D28872208071}"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165992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AFBDF9-5502-47D2-85DF-D28872208071}"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9790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82000"/>
                  </a:schemeClr>
                </a:solidFill>
              </a:defRPr>
            </a:lvl1pPr>
          </a:lstStyle>
          <a:p>
            <a:fld id="{07AFBDF9-5502-47D2-85DF-D28872208071}" type="datetimeFigureOut">
              <a:rPr lang="en-US" smtClean="0"/>
              <a:t>4/7/2024</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82000"/>
                  </a:schemeClr>
                </a:solidFill>
              </a:defRPr>
            </a:lvl1pPr>
          </a:lstStyle>
          <a:p>
            <a:fld id="{91EBED05-6AAC-4350-A0B2-76EC9FD95724}" type="slidenum">
              <a:rPr lang="en-US" smtClean="0"/>
              <a:t>‹#›</a:t>
            </a:fld>
            <a:endParaRPr lang="en-US"/>
          </a:p>
        </p:txBody>
      </p:sp>
    </p:spTree>
    <p:extLst>
      <p:ext uri="{BB962C8B-B14F-4D97-AF65-F5344CB8AC3E}">
        <p14:creationId xmlns:p14="http://schemas.microsoft.com/office/powerpoint/2010/main" val="376644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www.pngall.com/python-programming-language-png/download/50248" TargetMode="External"/><Relationship Id="rId12" Type="http://schemas.openxmlformats.org/officeDocument/2006/relationships/hyperlink" Target="https://github.com/KevBuss/Group1-CSC468" TargetMode="External"/><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ngall.com/google-maps-png/" TargetMode="External"/><Relationship Id="rId5" Type="http://schemas.openxmlformats.org/officeDocument/2006/relationships/hyperlink" Target="https://blog.teracy.com/2017/06/15/how-to-extend-teracy-dev-to-work-with-kubernetes/" TargetMode="External"/><Relationship Id="rId15" Type="http://schemas.openxmlformats.org/officeDocument/2006/relationships/hyperlink" Target="https://alcasoft.blogspot.com/2014/05/postgresql-habilitar-conexion-remota.html"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en.wikipedia.org/wiki/Vue.js" TargetMode="External"/><Relationship Id="rId1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1000" r="-11000"/>
          </a:stretch>
        </a:blipFill>
        <a:effectLst/>
      </p:bgPr>
    </p:bg>
    <p:spTree>
      <p:nvGrpSpPr>
        <p:cNvPr id="1" name=""/>
        <p:cNvGrpSpPr/>
        <p:nvPr/>
      </p:nvGrpSpPr>
      <p:grpSpPr>
        <a:xfrm>
          <a:off x="0" y="0"/>
          <a:ext cx="0" cy="0"/>
          <a:chOff x="0" y="0"/>
          <a:chExt cx="0" cy="0"/>
        </a:xfrm>
      </p:grpSpPr>
      <p:pic>
        <p:nvPicPr>
          <p:cNvPr id="13" name="Picture 12" descr="A qr code on a white background&#10;&#10;Description automatically generated">
            <a:extLst>
              <a:ext uri="{FF2B5EF4-FFF2-40B4-BE49-F238E27FC236}">
                <a16:creationId xmlns:a16="http://schemas.microsoft.com/office/drawing/2014/main" id="{F51AEFD0-F774-79E6-CCA7-68588824A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3490" y="0"/>
            <a:ext cx="2632109" cy="3272589"/>
          </a:xfrm>
          <a:prstGeom prst="rect">
            <a:avLst/>
          </a:prstGeom>
        </p:spPr>
      </p:pic>
      <p:sp>
        <p:nvSpPr>
          <p:cNvPr id="16" name="TextBox 15">
            <a:extLst>
              <a:ext uri="{FF2B5EF4-FFF2-40B4-BE49-F238E27FC236}">
                <a16:creationId xmlns:a16="http://schemas.microsoft.com/office/drawing/2014/main" id="{DE0E28B5-C148-E305-4DB3-AD725E6DA4A2}"/>
              </a:ext>
            </a:extLst>
          </p:cNvPr>
          <p:cNvSpPr txBox="1"/>
          <p:nvPr/>
        </p:nvSpPr>
        <p:spPr>
          <a:xfrm>
            <a:off x="3416967" y="705270"/>
            <a:ext cx="15111663" cy="1569660"/>
          </a:xfrm>
          <a:prstGeom prst="rect">
            <a:avLst/>
          </a:prstGeom>
          <a:noFill/>
        </p:spPr>
        <p:txBody>
          <a:bodyPr wrap="square" rtlCol="0">
            <a:spAutoFit/>
          </a:bodyPr>
          <a:lstStyle/>
          <a:p>
            <a:pPr algn="ctr"/>
            <a:r>
              <a:rPr lang="en-US" sz="9600" dirty="0">
                <a:latin typeface="Arial" panose="020B0604020202020204" pitchFamily="34" charset="0"/>
                <a:cs typeface="Arial" panose="020B0604020202020204" pitchFamily="34" charset="0"/>
              </a:rPr>
              <a:t>Scenic Navigation App</a:t>
            </a:r>
          </a:p>
        </p:txBody>
      </p:sp>
      <p:pic>
        <p:nvPicPr>
          <p:cNvPr id="23" name="Picture 22" descr="A blue hexagon with a white wheel&#10;&#10;Description automatically generated">
            <a:extLst>
              <a:ext uri="{FF2B5EF4-FFF2-40B4-BE49-F238E27FC236}">
                <a16:creationId xmlns:a16="http://schemas.microsoft.com/office/drawing/2014/main" id="{81205492-9BC7-37C3-4C41-9B9878E9F56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8584" y="6108409"/>
            <a:ext cx="2142633" cy="2079861"/>
          </a:xfrm>
          <a:prstGeom prst="rect">
            <a:avLst/>
          </a:prstGeom>
        </p:spPr>
      </p:pic>
      <p:pic>
        <p:nvPicPr>
          <p:cNvPr id="26" name="Picture 25" descr="A blue and yellow snake logo&#10;&#10;Description automatically generated">
            <a:extLst>
              <a:ext uri="{FF2B5EF4-FFF2-40B4-BE49-F238E27FC236}">
                <a16:creationId xmlns:a16="http://schemas.microsoft.com/office/drawing/2014/main" id="{4B42BF3D-14DB-6572-7A65-9629B56C4BB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873421" y="4115838"/>
            <a:ext cx="1426883" cy="1421331"/>
          </a:xfrm>
          <a:prstGeom prst="rect">
            <a:avLst/>
          </a:prstGeom>
        </p:spPr>
      </p:pic>
      <p:pic>
        <p:nvPicPr>
          <p:cNvPr id="29" name="Picture 28" descr="A green and blue triangle&#10;&#10;Description automatically generated">
            <a:extLst>
              <a:ext uri="{FF2B5EF4-FFF2-40B4-BE49-F238E27FC236}">
                <a16:creationId xmlns:a16="http://schemas.microsoft.com/office/drawing/2014/main" id="{6BC048B4-8632-F94A-5208-7F885159851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045270" y="4067911"/>
            <a:ext cx="1750596" cy="1517184"/>
          </a:xfrm>
          <a:prstGeom prst="rect">
            <a:avLst/>
          </a:prstGeom>
        </p:spPr>
      </p:pic>
      <p:pic>
        <p:nvPicPr>
          <p:cNvPr id="32" name="Picture 31" descr="A logo of a google application&#10;&#10;Description automatically generated">
            <a:extLst>
              <a:ext uri="{FF2B5EF4-FFF2-40B4-BE49-F238E27FC236}">
                <a16:creationId xmlns:a16="http://schemas.microsoft.com/office/drawing/2014/main" id="{73352275-E1DF-C90A-7AE1-351571094D17}"/>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4601845" y="3985315"/>
            <a:ext cx="1750596" cy="1750596"/>
          </a:xfrm>
          <a:prstGeom prst="rect">
            <a:avLst/>
          </a:prstGeom>
        </p:spPr>
      </p:pic>
      <p:sp>
        <p:nvSpPr>
          <p:cNvPr id="34" name="TextBox 33">
            <a:extLst>
              <a:ext uri="{FF2B5EF4-FFF2-40B4-BE49-F238E27FC236}">
                <a16:creationId xmlns:a16="http://schemas.microsoft.com/office/drawing/2014/main" id="{F8F72BCC-0B3B-C876-1EFA-E72812DB73C0}"/>
              </a:ext>
            </a:extLst>
          </p:cNvPr>
          <p:cNvSpPr txBox="1"/>
          <p:nvPr/>
        </p:nvSpPr>
        <p:spPr>
          <a:xfrm>
            <a:off x="3596638" y="2269921"/>
            <a:ext cx="14752320" cy="123110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Kevin Buss, Jacob Marvel, Nicholas </a:t>
            </a:r>
            <a:r>
              <a:rPr lang="en-US" sz="4000" dirty="0" err="1">
                <a:latin typeface="Arial" panose="020B0604020202020204" pitchFamily="34" charset="0"/>
                <a:cs typeface="Arial" panose="020B0604020202020204" pitchFamily="34" charset="0"/>
              </a:rPr>
              <a:t>Santone</a:t>
            </a:r>
            <a:r>
              <a:rPr lang="en-US" sz="4000" dirty="0">
                <a:latin typeface="Arial" panose="020B0604020202020204" pitchFamily="34" charset="0"/>
                <a:cs typeface="Arial" panose="020B0604020202020204" pitchFamily="34" charset="0"/>
              </a:rPr>
              <a:t> Robert Silver</a:t>
            </a:r>
          </a:p>
          <a:p>
            <a:pPr algn="ctr"/>
            <a:r>
              <a:rPr lang="en-US" sz="3400" dirty="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hlinkClick r:id="rId12"/>
              </a:rPr>
              <a:t>https://github.com/KevBuss/Group1-CSC468</a:t>
            </a:r>
            <a:r>
              <a:rPr lang="en-US" sz="3400" dirty="0">
                <a:latin typeface="Arial" panose="020B0604020202020204" pitchFamily="34" charset="0"/>
                <a:cs typeface="Arial" panose="020B0604020202020204" pitchFamily="34" charset="0"/>
              </a:rPr>
              <a:t> </a:t>
            </a:r>
          </a:p>
        </p:txBody>
      </p:sp>
      <p:pic>
        <p:nvPicPr>
          <p:cNvPr id="36" name="Picture 35" descr="A close-up of a black background&#10;&#10;Description automatically generated">
            <a:extLst>
              <a:ext uri="{FF2B5EF4-FFF2-40B4-BE49-F238E27FC236}">
                <a16:creationId xmlns:a16="http://schemas.microsoft.com/office/drawing/2014/main" id="{951171EC-4162-16C5-48E5-95DCF38899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76659" y="5754195"/>
            <a:ext cx="12020408" cy="4868150"/>
          </a:xfrm>
          <a:prstGeom prst="rect">
            <a:avLst/>
          </a:prstGeom>
        </p:spPr>
      </p:pic>
      <p:sp>
        <p:nvSpPr>
          <p:cNvPr id="37" name="TextBox 36">
            <a:extLst>
              <a:ext uri="{FF2B5EF4-FFF2-40B4-BE49-F238E27FC236}">
                <a16:creationId xmlns:a16="http://schemas.microsoft.com/office/drawing/2014/main" id="{F839927E-A67A-DA7D-D299-C74D771CCBA9}"/>
              </a:ext>
            </a:extLst>
          </p:cNvPr>
          <p:cNvSpPr txBox="1"/>
          <p:nvPr/>
        </p:nvSpPr>
        <p:spPr>
          <a:xfrm>
            <a:off x="988584" y="11843071"/>
            <a:ext cx="8597376" cy="3754874"/>
          </a:xfrm>
          <a:prstGeom prst="rect">
            <a:avLst/>
          </a:prstGeom>
          <a:noFill/>
        </p:spPr>
        <p:txBody>
          <a:bodyPr wrap="square" rtlCol="0">
            <a:spAutoFit/>
          </a:bodyPr>
          <a:lstStyle/>
          <a:p>
            <a:r>
              <a:rPr lang="en-US" sz="3400" b="1" dirty="0">
                <a:latin typeface="Arial" panose="020B0604020202020204" pitchFamily="34" charset="0"/>
                <a:cs typeface="Arial" panose="020B0604020202020204" pitchFamily="34" charset="0"/>
              </a:rPr>
              <a:t>Introduction:</a:t>
            </a:r>
            <a:r>
              <a:rPr lang="en-US" sz="3400" dirty="0">
                <a:latin typeface="Arial" panose="020B0604020202020204" pitchFamily="34" charset="0"/>
                <a:cs typeface="Arial" panose="020B0604020202020204" pitchFamily="34" charset="0"/>
              </a:rPr>
              <a:t> The Scenic Navigation App aims to transform mundane routes into memorable journeys by prioritizing enjoyment over speed. Current navigation apps focus on reaching destinations quickly, but our app reimagines everyday travel by creating personalized, scenic routes.</a:t>
            </a:r>
          </a:p>
        </p:txBody>
      </p:sp>
      <p:sp>
        <p:nvSpPr>
          <p:cNvPr id="38" name="TextBox 37">
            <a:extLst>
              <a:ext uri="{FF2B5EF4-FFF2-40B4-BE49-F238E27FC236}">
                <a16:creationId xmlns:a16="http://schemas.microsoft.com/office/drawing/2014/main" id="{47869CC8-8C5C-581F-F8C6-F5367AE682F1}"/>
              </a:ext>
            </a:extLst>
          </p:cNvPr>
          <p:cNvSpPr txBox="1"/>
          <p:nvPr/>
        </p:nvSpPr>
        <p:spPr>
          <a:xfrm>
            <a:off x="11520948" y="11729069"/>
            <a:ext cx="9662986" cy="4801314"/>
          </a:xfrm>
          <a:prstGeom prst="rect">
            <a:avLst/>
          </a:prstGeom>
          <a:noFill/>
        </p:spPr>
        <p:txBody>
          <a:bodyPr wrap="square" rtlCol="0">
            <a:spAutoFit/>
          </a:bodyPr>
          <a:lstStyle/>
          <a:p>
            <a:r>
              <a:rPr lang="en-US" sz="3400" b="1" dirty="0">
                <a:latin typeface="Arial" panose="020B0604020202020204" pitchFamily="34" charset="0"/>
                <a:cs typeface="Arial" panose="020B0604020202020204" pitchFamily="34" charset="0"/>
              </a:rPr>
              <a:t>Frontend/WEBUI: </a:t>
            </a:r>
            <a:r>
              <a:rPr lang="en-US" sz="3400" dirty="0">
                <a:latin typeface="Arial" panose="020B0604020202020204" pitchFamily="34" charset="0"/>
                <a:cs typeface="Arial" panose="020B0604020202020204" pitchFamily="34" charset="0"/>
              </a:rPr>
              <a:t>The frontend of the Scenic Navigation App is built using Vue.js. The map component will enable users to search and select locations, providing the foundation for generating scenic routes and displaying turn-by-turn directions. This version implements features such as map initialization, location search with autocomplete, and a basic direction-fetching button between two points. </a:t>
            </a:r>
          </a:p>
        </p:txBody>
      </p:sp>
      <p:sp>
        <p:nvSpPr>
          <p:cNvPr id="39" name="TextBox 38">
            <a:extLst>
              <a:ext uri="{FF2B5EF4-FFF2-40B4-BE49-F238E27FC236}">
                <a16:creationId xmlns:a16="http://schemas.microsoft.com/office/drawing/2014/main" id="{43CF8777-268C-7927-2BDC-FDF304D1A506}"/>
              </a:ext>
            </a:extLst>
          </p:cNvPr>
          <p:cNvSpPr txBox="1"/>
          <p:nvPr/>
        </p:nvSpPr>
        <p:spPr>
          <a:xfrm>
            <a:off x="988584" y="16225160"/>
            <a:ext cx="9598280" cy="5847755"/>
          </a:xfrm>
          <a:prstGeom prst="rect">
            <a:avLst/>
          </a:prstGeom>
          <a:noFill/>
        </p:spPr>
        <p:txBody>
          <a:bodyPr wrap="square" rtlCol="0">
            <a:spAutoFit/>
          </a:bodyPr>
          <a:lstStyle/>
          <a:p>
            <a:r>
              <a:rPr lang="en-US" sz="3400" b="1" dirty="0">
                <a:latin typeface="Arial" panose="020B0604020202020204" pitchFamily="34" charset="0"/>
                <a:cs typeface="Arial" panose="020B0604020202020204" pitchFamily="34" charset="0"/>
              </a:rPr>
              <a:t>Backend Worker:</a:t>
            </a:r>
            <a:r>
              <a:rPr lang="en-US" sz="3400" dirty="0">
                <a:latin typeface="Arial" panose="020B0604020202020204" pitchFamily="34" charset="0"/>
                <a:cs typeface="Arial" panose="020B0604020202020204" pitchFamily="34" charset="0"/>
              </a:rPr>
              <a:t> The backend, written in Python, serves as the central hub of the Scenic Navigation App. It handles incoming requests from the frontend, interacts with the database to retrieve scenic coordinates, and communicates with the Google Maps API key stored in the backend. The server acts as the intermediary between the user interface and the underlying data and external services. It ensures smooth data flow and efficient processing of user requests. </a:t>
            </a:r>
          </a:p>
        </p:txBody>
      </p:sp>
      <p:sp>
        <p:nvSpPr>
          <p:cNvPr id="40" name="TextBox 39">
            <a:extLst>
              <a:ext uri="{FF2B5EF4-FFF2-40B4-BE49-F238E27FC236}">
                <a16:creationId xmlns:a16="http://schemas.microsoft.com/office/drawing/2014/main" id="{3670F65B-0A7E-606B-09CF-A0851B046653}"/>
              </a:ext>
            </a:extLst>
          </p:cNvPr>
          <p:cNvSpPr txBox="1"/>
          <p:nvPr/>
        </p:nvSpPr>
        <p:spPr>
          <a:xfrm>
            <a:off x="11492094" y="17156667"/>
            <a:ext cx="8611914" cy="3231654"/>
          </a:xfrm>
          <a:prstGeom prst="rect">
            <a:avLst/>
          </a:prstGeom>
          <a:noFill/>
        </p:spPr>
        <p:txBody>
          <a:bodyPr wrap="square" rtlCol="0">
            <a:spAutoFit/>
          </a:bodyPr>
          <a:lstStyle/>
          <a:p>
            <a:r>
              <a:rPr lang="en-US" sz="3400" b="1" dirty="0">
                <a:latin typeface="Arial" panose="020B0604020202020204" pitchFamily="34" charset="0"/>
                <a:cs typeface="Arial" panose="020B0604020202020204" pitchFamily="34" charset="0"/>
              </a:rPr>
              <a:t>Location Database: </a:t>
            </a:r>
            <a:r>
              <a:rPr lang="en-US" sz="3400" dirty="0">
                <a:latin typeface="Arial" panose="020B0604020202020204" pitchFamily="34" charset="0"/>
                <a:cs typeface="Arial" panose="020B0604020202020204" pitchFamily="34" charset="0"/>
              </a:rPr>
              <a:t>The database will store information about scenic locations around West Chester. By utilizing a relational database model with </a:t>
            </a:r>
            <a:r>
              <a:rPr lang="en-US" sz="3400" dirty="0" err="1">
                <a:latin typeface="Arial" panose="020B0604020202020204" pitchFamily="34" charset="0"/>
                <a:cs typeface="Arial" panose="020B0604020202020204" pitchFamily="34" charset="0"/>
              </a:rPr>
              <a:t>PostGIS</a:t>
            </a:r>
            <a:r>
              <a:rPr lang="en-US" sz="3400" dirty="0">
                <a:latin typeface="Arial" panose="020B0604020202020204" pitchFamily="34" charset="0"/>
                <a:cs typeface="Arial" panose="020B0604020202020204" pitchFamily="34" charset="0"/>
              </a:rPr>
              <a:t>, we can leverage the power of spatial data to enhance the route generation process.</a:t>
            </a:r>
            <a:endParaRPr lang="en-US" sz="3400" dirty="0"/>
          </a:p>
        </p:txBody>
      </p:sp>
      <p:sp>
        <p:nvSpPr>
          <p:cNvPr id="41" name="TextBox 40">
            <a:extLst>
              <a:ext uri="{FF2B5EF4-FFF2-40B4-BE49-F238E27FC236}">
                <a16:creationId xmlns:a16="http://schemas.microsoft.com/office/drawing/2014/main" id="{FD33B57E-EFF2-0C0C-7A38-9222991CEC81}"/>
              </a:ext>
            </a:extLst>
          </p:cNvPr>
          <p:cNvSpPr txBox="1"/>
          <p:nvPr/>
        </p:nvSpPr>
        <p:spPr>
          <a:xfrm>
            <a:off x="4386046" y="23195137"/>
            <a:ext cx="10974749" cy="7417415"/>
          </a:xfrm>
          <a:prstGeom prst="rect">
            <a:avLst/>
          </a:prstGeom>
          <a:noFill/>
        </p:spPr>
        <p:txBody>
          <a:bodyPr wrap="square" rtlCol="0">
            <a:spAutoFit/>
          </a:bodyPr>
          <a:lstStyle/>
          <a:p>
            <a:r>
              <a:rPr lang="en-US" sz="3400" b="1" dirty="0">
                <a:latin typeface="Arial" panose="020B0604020202020204" pitchFamily="34" charset="0"/>
                <a:cs typeface="Arial" panose="020B0604020202020204" pitchFamily="34" charset="0"/>
              </a:rPr>
              <a:t>Containerization and Cloud Integration: </a:t>
            </a:r>
            <a:r>
              <a:rPr lang="en-US" sz="3400" dirty="0">
                <a:latin typeface="Arial" panose="020B0604020202020204" pitchFamily="34" charset="0"/>
                <a:cs typeface="Arial" panose="020B0604020202020204" pitchFamily="34" charset="0"/>
              </a:rPr>
              <a:t>To enhance the app's scalability and portability, we are leveraging Docker for containerization. The Vue.js application has been containerized using a two-stage </a:t>
            </a:r>
            <a:r>
              <a:rPr lang="en-US" sz="3400" dirty="0" err="1">
                <a:latin typeface="Arial" panose="020B0604020202020204" pitchFamily="34" charset="0"/>
                <a:cs typeface="Arial" panose="020B0604020202020204" pitchFamily="34" charset="0"/>
              </a:rPr>
              <a:t>Dockerfile</a:t>
            </a:r>
            <a:r>
              <a:rPr lang="en-US" sz="3400" dirty="0">
                <a:latin typeface="Arial" panose="020B0604020202020204" pitchFamily="34" charset="0"/>
                <a:cs typeface="Arial" panose="020B0604020202020204" pitchFamily="34" charset="0"/>
              </a:rPr>
              <a:t>, which compiles the app and serves it using an HTTP server. This containerization lays the groundwork for integration with Kubernetes for orchestration. Additionally, we are planning to implement CI/CD pipelines and deploy the app on </a:t>
            </a:r>
            <a:r>
              <a:rPr lang="en-US" sz="3400" dirty="0" err="1">
                <a:latin typeface="Arial" panose="020B0604020202020204" pitchFamily="34" charset="0"/>
                <a:cs typeface="Arial" panose="020B0604020202020204" pitchFamily="34" charset="0"/>
              </a:rPr>
              <a:t>CloudLab</a:t>
            </a:r>
            <a:r>
              <a:rPr lang="en-US" sz="3400" dirty="0">
                <a:latin typeface="Arial" panose="020B0604020202020204" pitchFamily="34" charset="0"/>
                <a:cs typeface="Arial" panose="020B0604020202020204" pitchFamily="34" charset="0"/>
              </a:rPr>
              <a:t> infrastructure. These pipelines will automate the integration of code changes, perform testing, and streamline the deployment process. By embracing containerization and cloud technologies, we aim to ensure the app's reliability, scalability, and ease of deployment.</a:t>
            </a:r>
          </a:p>
        </p:txBody>
      </p:sp>
      <p:pic>
        <p:nvPicPr>
          <p:cNvPr id="3" name="Picture 2" descr="A blue elephant logo with black text&#10;&#10;Description automatically generated">
            <a:extLst>
              <a:ext uri="{FF2B5EF4-FFF2-40B4-BE49-F238E27FC236}">
                <a16:creationId xmlns:a16="http://schemas.microsoft.com/office/drawing/2014/main" id="{EA88FD74-5D18-384C-E004-93555337DE4F}"/>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3012350" y="8869141"/>
            <a:ext cx="2388071" cy="1891352"/>
          </a:xfrm>
          <a:prstGeom prst="rect">
            <a:avLst/>
          </a:prstGeom>
        </p:spPr>
      </p:pic>
      <p:pic>
        <p:nvPicPr>
          <p:cNvPr id="4" name="Picture 3" descr="A white and blue sign with black text&#10;&#10;Description automatically generated">
            <a:extLst>
              <a:ext uri="{FF2B5EF4-FFF2-40B4-BE49-F238E27FC236}">
                <a16:creationId xmlns:a16="http://schemas.microsoft.com/office/drawing/2014/main" id="{24492649-49DB-FD99-C229-B1D7F48A71CF}"/>
              </a:ext>
            </a:extLst>
          </p:cNvPr>
          <p:cNvPicPr>
            <a:picLocks noChangeAspect="1"/>
          </p:cNvPicPr>
          <p:nvPr/>
        </p:nvPicPr>
        <p:blipFill rotWithShape="1">
          <a:blip r:embed="rId16">
            <a:extLst>
              <a:ext uri="{28A0092B-C50C-407E-A947-70E740481C1C}">
                <a14:useLocalDpi xmlns:a14="http://schemas.microsoft.com/office/drawing/2010/main" val="0"/>
              </a:ext>
            </a:extLst>
          </a:blip>
          <a:srcRect l="1277" t="7493" r="1567" b="3145"/>
          <a:stretch/>
        </p:blipFill>
        <p:spPr>
          <a:xfrm>
            <a:off x="11492094" y="20664465"/>
            <a:ext cx="8251036" cy="1661160"/>
          </a:xfrm>
          <a:prstGeom prst="rect">
            <a:avLst/>
          </a:prstGeom>
        </p:spPr>
      </p:pic>
    </p:spTree>
    <p:extLst>
      <p:ext uri="{BB962C8B-B14F-4D97-AF65-F5344CB8AC3E}">
        <p14:creationId xmlns:p14="http://schemas.microsoft.com/office/powerpoint/2010/main" val="1622507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367</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 Robert</dc:creator>
  <cp:lastModifiedBy>Silver, Robert</cp:lastModifiedBy>
  <cp:revision>2</cp:revision>
  <dcterms:created xsi:type="dcterms:W3CDTF">2024-04-07T18:06:57Z</dcterms:created>
  <dcterms:modified xsi:type="dcterms:W3CDTF">2024-04-08T03:31:22Z</dcterms:modified>
</cp:coreProperties>
</file>