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5"/>
  </p:notesMasterIdLst>
  <p:handoutMasterIdLst>
    <p:handoutMasterId r:id="rId16"/>
  </p:handoutMasterIdLst>
  <p:sldIdLst>
    <p:sldId id="383" r:id="rId5"/>
    <p:sldId id="329" r:id="rId6"/>
    <p:sldId id="361" r:id="rId7"/>
    <p:sldId id="362" r:id="rId8"/>
    <p:sldId id="283" r:id="rId9"/>
    <p:sldId id="381" r:id="rId10"/>
    <p:sldId id="331" r:id="rId11"/>
    <p:sldId id="341" r:id="rId12"/>
    <p:sldId id="380" r:id="rId13"/>
    <p:sldId id="378" r:id="rId14"/>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BB928E10-A69C-42F6-8B07-A2FEAC067766}">
          <p14:sldIdLst>
            <p14:sldId id="383"/>
          </p14:sldIdLst>
        </p14:section>
        <p14:section name="SLIDE STARTERS" id="{ACC24B29-0CC7-491A-A98A-CF7CBDBE501E}">
          <p14:sldIdLst>
            <p14:sldId id="329"/>
            <p14:sldId id="361"/>
            <p14:sldId id="362"/>
            <p14:sldId id="283"/>
            <p14:sldId id="381"/>
            <p14:sldId id="331"/>
            <p14:sldId id="341"/>
            <p14:sldId id="380"/>
          </p14:sldIdLst>
        </p14:section>
        <p14:section name="THANK YOU" id="{6CD91DAB-8EC3-4802-89E9-0F1C7022FB28}">
          <p14:sldIdLst>
            <p14:sldId id="3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981" autoAdjust="0"/>
  </p:normalViewPr>
  <p:slideViewPr>
    <p:cSldViewPr snapToGrid="0">
      <p:cViewPr varScale="1">
        <p:scale>
          <a:sx n="61" d="100"/>
          <a:sy n="61" d="100"/>
        </p:scale>
        <p:origin x="1098" y="78"/>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9/30/2025</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9/30/2025</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extLst>
      <p:ext uri="{BB962C8B-B14F-4D97-AF65-F5344CB8AC3E}">
        <p14:creationId xmlns:p14="http://schemas.microsoft.com/office/powerpoint/2010/main" val="2076836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10</a:t>
            </a:fld>
            <a:endParaRPr lang="en-US" dirty="0"/>
          </a:p>
        </p:txBody>
      </p:sp>
    </p:spTree>
    <p:extLst>
      <p:ext uri="{BB962C8B-B14F-4D97-AF65-F5344CB8AC3E}">
        <p14:creationId xmlns:p14="http://schemas.microsoft.com/office/powerpoint/2010/main" val="3450951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a:t>
            </a:fld>
            <a:endParaRPr lang="en-US" dirty="0"/>
          </a:p>
        </p:txBody>
      </p:sp>
    </p:spTree>
    <p:extLst>
      <p:ext uri="{BB962C8B-B14F-4D97-AF65-F5344CB8AC3E}">
        <p14:creationId xmlns:p14="http://schemas.microsoft.com/office/powerpoint/2010/main" val="113757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dirty="0"/>
          </a:p>
        </p:txBody>
      </p:sp>
    </p:spTree>
    <p:extLst>
      <p:ext uri="{BB962C8B-B14F-4D97-AF65-F5344CB8AC3E}">
        <p14:creationId xmlns:p14="http://schemas.microsoft.com/office/powerpoint/2010/main" val="1920947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4</a:t>
            </a:fld>
            <a:endParaRPr lang="en-US" dirty="0"/>
          </a:p>
        </p:txBody>
      </p:sp>
    </p:spTree>
    <p:extLst>
      <p:ext uri="{BB962C8B-B14F-4D97-AF65-F5344CB8AC3E}">
        <p14:creationId xmlns:p14="http://schemas.microsoft.com/office/powerpoint/2010/main" val="3672003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5</a:t>
            </a:fld>
            <a:endParaRPr lang="en-US" dirty="0"/>
          </a:p>
        </p:txBody>
      </p:sp>
    </p:spTree>
    <p:extLst>
      <p:ext uri="{BB962C8B-B14F-4D97-AF65-F5344CB8AC3E}">
        <p14:creationId xmlns:p14="http://schemas.microsoft.com/office/powerpoint/2010/main" val="2441216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6</a:t>
            </a:fld>
            <a:endParaRPr lang="en-US" dirty="0"/>
          </a:p>
        </p:txBody>
      </p:sp>
    </p:spTree>
    <p:extLst>
      <p:ext uri="{BB962C8B-B14F-4D97-AF65-F5344CB8AC3E}">
        <p14:creationId xmlns:p14="http://schemas.microsoft.com/office/powerpoint/2010/main" val="3986560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3A5C127-CB05-47B6-8D1E-7BC74A68F50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9/30/2025 10:22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40269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408268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218428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1538659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46519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88823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7982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17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884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0605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78914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669198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extLst>
      <p:ext uri="{BB962C8B-B14F-4D97-AF65-F5344CB8AC3E}">
        <p14:creationId xmlns:p14="http://schemas.microsoft.com/office/powerpoint/2010/main" val="3893648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BDA58-9C93-4222-A4EC-4BEB46CE0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a:extLst>
              <a:ext uri="{FF2B5EF4-FFF2-40B4-BE49-F238E27FC236}">
                <a16:creationId xmlns:a16="http://schemas.microsoft.com/office/drawing/2014/main"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a16="http://schemas.microsoft.com/office/drawing/2014/main"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a16="http://schemas.microsoft.com/office/drawing/2014/main"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6061135" y="4142336"/>
              <a:ext cx="860601" cy="1290901"/>
            </a:xfrm>
            <a:prstGeom prst="rect">
              <a:avLst/>
            </a:prstGeom>
          </p:spPr>
        </p:pic>
        <p:sp>
          <p:nvSpPr>
            <p:cNvPr id="10" name="TextBox 9">
              <a:extLst>
                <a:ext uri="{FF2B5EF4-FFF2-40B4-BE49-F238E27FC236}">
                  <a16:creationId xmlns:a16="http://schemas.microsoft.com/office/drawing/2014/main"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val="2853556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6092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20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hyperlink" Target="https://nealanalytics.com/creative/" TargetMode="External"/><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1"/><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rawpixel.com/image/380326/business-analysis-chart-digital-table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467070" y="4281669"/>
            <a:ext cx="3970086"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2800" dirty="0">
                <a:gradFill>
                  <a:gsLst>
                    <a:gs pos="0">
                      <a:srgbClr val="75D1FF">
                        <a:lumMod val="5000"/>
                        <a:lumOff val="95000"/>
                      </a:srgbClr>
                    </a:gs>
                    <a:gs pos="100000">
                      <a:srgbClr val="FFFFFF"/>
                    </a:gs>
                  </a:gsLst>
                  <a:lin ang="5400000" scaled="1"/>
                </a:gradFill>
              </a:rPr>
              <a:t>BY DESTINY KEVIN 2025</a:t>
            </a:r>
          </a:p>
        </p:txBody>
      </p:sp>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200"/>
            <a:ext cx="9824196" cy="1089529"/>
          </a:xfrm>
        </p:spPr>
        <p:txBody>
          <a:bodyPr/>
          <a:lstStyle/>
          <a:p>
            <a:r>
              <a:rPr lang="en-US" sz="7200" dirty="0"/>
              <a:t>SALES DATA REPORT</a:t>
            </a:r>
          </a:p>
        </p:txBody>
      </p:sp>
      <p:sp>
        <p:nvSpPr>
          <p:cNvPr id="8" name="Text Placeholder 7"/>
          <p:cNvSpPr>
            <a:spLocks noGrp="1"/>
          </p:cNvSpPr>
          <p:nvPr>
            <p:ph type="body" sz="quarter" idx="13"/>
          </p:nvPr>
        </p:nvSpPr>
        <p:spPr>
          <a:xfrm>
            <a:off x="1396266" y="3162946"/>
            <a:ext cx="9461500" cy="1311128"/>
          </a:xfrm>
        </p:spPr>
        <p:txBody>
          <a:bodyPr/>
          <a:lstStyle/>
          <a:p>
            <a:r>
              <a:rPr lang="en-US" dirty="0"/>
              <a:t>PRESENTATION</a:t>
            </a:r>
            <a:r>
              <a:rPr lang="en-US" sz="8800" spc="-300" dirty="0"/>
              <a:t>!</a:t>
            </a:r>
            <a:r>
              <a:rPr lang="en-US" dirty="0"/>
              <a:t> </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spTree>
    <p:extLst>
      <p:ext uri="{BB962C8B-B14F-4D97-AF65-F5344CB8AC3E}">
        <p14:creationId xmlns:p14="http://schemas.microsoft.com/office/powerpoint/2010/main" val="178832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125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125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DATA POWERFUL PRESENTATIONS!</a:t>
            </a:r>
          </a:p>
        </p:txBody>
      </p:sp>
      <p:sp>
        <p:nvSpPr>
          <p:cNvPr id="4" name="Title 6">
            <a:extLst>
              <a:ext uri="{FF2B5EF4-FFF2-40B4-BE49-F238E27FC236}">
                <a16:creationId xmlns:a16="http://schemas.microsoft.com/office/drawing/2014/main" id="{34BDD74C-5263-464C-AA3C-D945D23978FF}"/>
              </a:ext>
            </a:extLst>
          </p:cNvPr>
          <p:cNvSpPr txBox="1">
            <a:spLocks/>
          </p:cNvSpPr>
          <p:nvPr/>
        </p:nvSpPr>
        <p:spPr>
          <a:xfrm>
            <a:off x="4433852" y="4256429"/>
            <a:ext cx="5756957" cy="927824"/>
          </a:xfrm>
          <a:prstGeom prst="rect">
            <a:avLst/>
          </a:prstGeom>
        </p:spPr>
        <p:txBody>
          <a:bodyPr vert="horz" lIns="457200" tIns="45720" rIns="457200" bIns="4572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r>
              <a:rPr lang="en-US" dirty="0"/>
              <a:t>THANK YOU</a:t>
            </a:r>
          </a:p>
        </p:txBody>
      </p:sp>
      <p:sp>
        <p:nvSpPr>
          <p:cNvPr id="5" name="TextBox 4">
            <a:hlinkClick r:id="rId3"/>
            <a:extLst>
              <a:ext uri="{FF2B5EF4-FFF2-40B4-BE49-F238E27FC236}">
                <a16:creationId xmlns:a16="http://schemas.microsoft.com/office/drawing/2014/main" id="{8B99DC0F-548E-4A58-81EB-85144506AC7B}"/>
              </a:ext>
            </a:extLst>
          </p:cNvPr>
          <p:cNvSpPr txBox="1"/>
          <p:nvPr/>
        </p:nvSpPr>
        <p:spPr>
          <a:xfrm>
            <a:off x="9005881" y="6316156"/>
            <a:ext cx="2466220" cy="367873"/>
          </a:xfrm>
          <a:prstGeom prst="roundRect">
            <a:avLst>
              <a:gd name="adj" fmla="val 50000"/>
            </a:avLst>
          </a:prstGeom>
          <a:solidFill>
            <a:schemeClr val="accent2"/>
          </a:solidFill>
        </p:spPr>
        <p:txBody>
          <a:bodyPr wrap="none" rtlCol="0">
            <a:spAutoFit/>
          </a:bodyPr>
          <a:lstStyle/>
          <a:p>
            <a:r>
              <a:rPr lang="en-US" sz="1100" noProof="0" dirty="0">
                <a:solidFill>
                  <a:schemeClr val="tx1"/>
                </a:solidFill>
              </a:rPr>
              <a:t>Neal Creative</a:t>
            </a:r>
            <a:r>
              <a:rPr lang="en-US" sz="1100" baseline="0" noProof="0" dirty="0">
                <a:solidFill>
                  <a:schemeClr val="tx1"/>
                </a:solidFill>
              </a:rPr>
              <a:t>  | click &amp; </a:t>
            </a:r>
            <a:r>
              <a:rPr lang="en-US" sz="1100" b="1" baseline="0" noProof="0" dirty="0">
                <a:solidFill>
                  <a:schemeClr val="tx1"/>
                </a:solidFill>
              </a:rPr>
              <a:t>Learn more</a:t>
            </a:r>
            <a:endParaRPr lang="en-US" sz="1100" b="1" noProof="0" dirty="0">
              <a:solidFill>
                <a:schemeClr val="tx1"/>
              </a:solidFill>
            </a:endParaRPr>
          </a:p>
        </p:txBody>
      </p:sp>
    </p:spTree>
    <p:extLst>
      <p:ext uri="{BB962C8B-B14F-4D97-AF65-F5344CB8AC3E}">
        <p14:creationId xmlns:p14="http://schemas.microsoft.com/office/powerpoint/2010/main" val="349282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p:cNvSpPr>
            <a:spLocks noChangeAspect="1"/>
          </p:cNvSpPr>
          <p:nvPr/>
        </p:nvSpPr>
        <p:spPr>
          <a:xfrm>
            <a:off x="232519" y="-2693505"/>
            <a:ext cx="4728754" cy="4728754"/>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4" name="Text Placeholder 13"/>
          <p:cNvSpPr>
            <a:spLocks noGrp="1"/>
          </p:cNvSpPr>
          <p:nvPr>
            <p:ph type="body" sz="quarter" idx="10"/>
          </p:nvPr>
        </p:nvSpPr>
        <p:spPr>
          <a:xfrm>
            <a:off x="232519" y="2561070"/>
            <a:ext cx="4332514" cy="1754326"/>
          </a:xfrm>
        </p:spPr>
        <p:txBody>
          <a:bodyPr/>
          <a:lstStyle/>
          <a:p>
            <a:r>
              <a:rPr lang="en-US" sz="2400" dirty="0"/>
              <a:t>FedEx is a logistics company that curate in courier services. It helps in shipping of customers goods from place to another in the USA.</a:t>
            </a:r>
          </a:p>
        </p:txBody>
      </p:sp>
      <p:sp>
        <p:nvSpPr>
          <p:cNvPr id="15" name="Text Placeholder 14"/>
          <p:cNvSpPr>
            <a:spLocks noGrp="1"/>
          </p:cNvSpPr>
          <p:nvPr>
            <p:ph type="body" sz="quarter" idx="11"/>
          </p:nvPr>
        </p:nvSpPr>
        <p:spPr>
          <a:xfrm>
            <a:off x="4761186" y="1228980"/>
            <a:ext cx="7006578" cy="3947948"/>
          </a:xfrm>
        </p:spPr>
        <p:txBody>
          <a:bodyPr/>
          <a:lstStyle/>
          <a:p>
            <a:endParaRPr lang="en-US" dirty="0"/>
          </a:p>
          <a:p>
            <a:r>
              <a:rPr lang="en-US" dirty="0"/>
              <a:t>This project has a dashboard that was designed to transform raw logistics and sales data into a clear, interactive view of business performance. It highlights key metrics such as sales count, total revenue, average sales, and regional performance etc., giving decision-makers the tools to quickly identify trends, bottlenecks, and opportunities for growth. By leveraging Power BI, the dashboard bridges the gap between data and decision, ensuring that strategic choices are guided by real-time evidence rather than assumptions.</a:t>
            </a:r>
          </a:p>
        </p:txBody>
      </p:sp>
      <p:sp>
        <p:nvSpPr>
          <p:cNvPr id="32" name="Title 31"/>
          <p:cNvSpPr>
            <a:spLocks noGrp="1"/>
          </p:cNvSpPr>
          <p:nvPr>
            <p:ph type="title"/>
          </p:nvPr>
        </p:nvSpPr>
        <p:spPr>
          <a:xfrm>
            <a:off x="555244" y="0"/>
            <a:ext cx="4083304" cy="914096"/>
          </a:xfrm>
        </p:spPr>
        <p:txBody>
          <a:bodyPr/>
          <a:lstStyle/>
          <a:p>
            <a:r>
              <a:rPr lang="en-US" b="1" dirty="0">
                <a:gradFill>
                  <a:gsLst>
                    <a:gs pos="15000">
                      <a:schemeClr val="bg1"/>
                    </a:gs>
                    <a:gs pos="47000">
                      <a:schemeClr val="bg1"/>
                    </a:gs>
                  </a:gsLst>
                  <a:lin ang="5400000" scaled="1"/>
                </a:gradFill>
              </a:rPr>
              <a:t>INTRODUCTION</a:t>
            </a:r>
          </a:p>
        </p:txBody>
      </p:sp>
    </p:spTree>
    <p:extLst>
      <p:ext uri="{BB962C8B-B14F-4D97-AF65-F5344CB8AC3E}">
        <p14:creationId xmlns:p14="http://schemas.microsoft.com/office/powerpoint/2010/main" val="22180498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par>
                                <p:cTn id="13" presetID="63" presetClass="path" presetSubtype="0" decel="100000" fill="hold" grpId="1" nodeType="withEffect">
                                  <p:stCondLst>
                                    <p:cond delay="0"/>
                                  </p:stCondLst>
                                  <p:childTnLst>
                                    <p:animMotion origin="layout" path="M -0.14336 1.11111E-6 L 1.45833E-6 1.11111E-6 " pathEditMode="relative" rAng="0" ptsTypes="AA">
                                      <p:cBhvr>
                                        <p:cTn id="14" dur="750" fill="hold"/>
                                        <p:tgtEl>
                                          <p:spTgt spid="14">
                                            <p:txEl>
                                              <p:pRg st="0" end="0"/>
                                            </p:txEl>
                                          </p:spTgt>
                                        </p:tgtEl>
                                        <p:attrNameLst>
                                          <p:attrName>ppt_x</p:attrName>
                                          <p:attrName>ppt_y</p:attrName>
                                        </p:attrNameLst>
                                      </p:cBhvr>
                                      <p:rCtr x="7161" y="0"/>
                                    </p:animMotion>
                                  </p:childTnLst>
                                </p:cTn>
                              </p:par>
                            </p:childTnLst>
                          </p:cTn>
                        </p:par>
                        <p:par>
                          <p:cTn id="15" fill="hold">
                            <p:stCondLst>
                              <p:cond delay="1250"/>
                            </p:stCondLst>
                            <p:childTnLst>
                              <p:par>
                                <p:cTn id="16" presetID="10" presetClass="entr" presetSubtype="0" fill="hold" grpId="0" nodeType="afterEffect">
                                  <p:stCondLst>
                                    <p:cond delay="25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4" grpId="1" build="p"/>
      <p:bldP spid="15"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04800" y="2598127"/>
            <a:ext cx="3714704" cy="1968744"/>
          </a:xfrm>
        </p:spPr>
        <p:txBody>
          <a:bodyPr/>
          <a:lstStyle/>
          <a:p>
            <a:pPr>
              <a:spcAft>
                <a:spcPts val="2400"/>
              </a:spcAft>
            </a:pPr>
            <a:r>
              <a:rPr lang="en-US" dirty="0"/>
              <a:t>Objective 1</a:t>
            </a:r>
          </a:p>
          <a:p>
            <a:pPr lvl="1"/>
            <a:r>
              <a:rPr lang="en-US" dirty="0"/>
              <a:t>To collect the company data and understand their sales pattern by using time series and generate the KPI’s</a:t>
            </a:r>
          </a:p>
        </p:txBody>
      </p:sp>
      <p:sp>
        <p:nvSpPr>
          <p:cNvPr id="11" name="Content Placeholder 10"/>
          <p:cNvSpPr>
            <a:spLocks noGrp="1"/>
          </p:cNvSpPr>
          <p:nvPr>
            <p:ph idx="14"/>
          </p:nvPr>
        </p:nvSpPr>
        <p:spPr>
          <a:xfrm>
            <a:off x="4168631" y="2598127"/>
            <a:ext cx="3840480" cy="1968744"/>
          </a:xfrm>
        </p:spPr>
        <p:txBody>
          <a:bodyPr/>
          <a:lstStyle/>
          <a:p>
            <a:pPr>
              <a:spcAft>
                <a:spcPts val="2400"/>
              </a:spcAft>
            </a:pPr>
            <a:r>
              <a:rPr lang="en-US" dirty="0"/>
              <a:t>Objective 2</a:t>
            </a:r>
          </a:p>
          <a:p>
            <a:pPr lvl="1"/>
            <a:r>
              <a:rPr lang="en-US" dirty="0"/>
              <a:t>To use statistical charts so as to visualize my findings and communicate it to the company CEO</a:t>
            </a:r>
          </a:p>
        </p:txBody>
      </p:sp>
      <p:sp>
        <p:nvSpPr>
          <p:cNvPr id="18" name="Content Placeholder 17"/>
          <p:cNvSpPr>
            <a:spLocks noGrp="1"/>
          </p:cNvSpPr>
          <p:nvPr>
            <p:ph idx="15"/>
          </p:nvPr>
        </p:nvSpPr>
        <p:spPr>
          <a:xfrm>
            <a:off x="8158238" y="2598127"/>
            <a:ext cx="3773077" cy="1691745"/>
          </a:xfrm>
        </p:spPr>
        <p:txBody>
          <a:bodyPr/>
          <a:lstStyle/>
          <a:p>
            <a:pPr>
              <a:spcAft>
                <a:spcPts val="2400"/>
              </a:spcAft>
            </a:pPr>
            <a:r>
              <a:rPr lang="en-US" dirty="0"/>
              <a:t>Objective 3</a:t>
            </a:r>
          </a:p>
          <a:p>
            <a:pPr lvl="1"/>
            <a:r>
              <a:rPr lang="en-US" dirty="0"/>
              <a:t>To provide valid recommendation to stakeholders</a:t>
            </a:r>
          </a:p>
        </p:txBody>
      </p:sp>
      <p:sp>
        <p:nvSpPr>
          <p:cNvPr id="14" name="Title 1"/>
          <p:cNvSpPr>
            <a:spLocks noGrp="1"/>
          </p:cNvSpPr>
          <p:nvPr>
            <p:ph type="title"/>
          </p:nvPr>
        </p:nvSpPr>
        <p:spPr>
          <a:xfrm>
            <a:off x="316322" y="339408"/>
            <a:ext cx="2375877" cy="978729"/>
          </a:xfrm>
        </p:spPr>
        <p:txBody>
          <a:bodyPr/>
          <a:lstStyle/>
          <a:p>
            <a:r>
              <a:rPr lang="en-US" dirty="0"/>
              <a:t>PROJECT OBJECTIVE</a:t>
            </a:r>
          </a:p>
        </p:txBody>
      </p:sp>
      <p:sp>
        <p:nvSpPr>
          <p:cNvPr id="6" name="Text Placeholder 5"/>
          <p:cNvSpPr>
            <a:spLocks noGrp="1"/>
          </p:cNvSpPr>
          <p:nvPr>
            <p:ph type="body" sz="quarter" idx="16"/>
          </p:nvPr>
        </p:nvSpPr>
        <p:spPr>
          <a:xfrm>
            <a:off x="2879003" y="419100"/>
            <a:ext cx="9084398" cy="757130"/>
          </a:xfrm>
        </p:spPr>
        <p:txBody>
          <a:bodyPr/>
          <a:lstStyle/>
          <a:p>
            <a:r>
              <a:rPr lang="en-US" dirty="0"/>
              <a:t>THE AIM of this project is to understand the key performance of </a:t>
            </a:r>
            <a:r>
              <a:rPr lang="en-US" dirty="0" err="1"/>
              <a:t>Fedex</a:t>
            </a:r>
            <a:r>
              <a:rPr lang="en-US" dirty="0"/>
              <a:t> with the following objectives</a:t>
            </a:r>
          </a:p>
        </p:txBody>
      </p:sp>
      <p:sp>
        <p:nvSpPr>
          <p:cNvPr id="9" name="Rectangle 8"/>
          <p:cNvSpPr/>
          <p:nvPr/>
        </p:nvSpPr>
        <p:spPr>
          <a:xfrm>
            <a:off x="4375511" y="3382066"/>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8386838" y="3382066"/>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435056" y="3382066"/>
            <a:ext cx="338328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Slide Number Placeholder 41"/>
          <p:cNvSpPr>
            <a:spLocks noGrp="1"/>
          </p:cNvSpPr>
          <p:nvPr>
            <p:ph type="sldNum" sz="quarter" idx="4"/>
          </p:nvPr>
        </p:nvSpPr>
        <p:spPr>
          <a:xfrm>
            <a:off x="11432913" y="6316156"/>
            <a:ext cx="498402" cy="365125"/>
          </a:xfrm>
        </p:spPr>
        <p:txBody>
          <a:bodyPr/>
          <a:lstStyle/>
          <a:p>
            <a:fld id="{5AE1514C-5E56-4738-A1FF-4B1CFD2A3E36}" type="slidenum">
              <a:rPr lang="en-US" smtClean="0"/>
              <a:t>3</a:t>
            </a:fld>
            <a:endParaRPr lang="en-US" dirty="0"/>
          </a:p>
        </p:txBody>
      </p:sp>
    </p:spTree>
    <p:extLst>
      <p:ext uri="{BB962C8B-B14F-4D97-AF65-F5344CB8AC3E}">
        <p14:creationId xmlns:p14="http://schemas.microsoft.com/office/powerpoint/2010/main" val="31107168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8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8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8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8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63" presetClass="path" presetSubtype="0" accel="50000" decel="50000" fill="hold" grpId="1" nodeType="withEffect">
                                  <p:stCondLst>
                                    <p:cond delay="0"/>
                                  </p:stCondLst>
                                  <p:childTnLst>
                                    <p:animMotion origin="layout" path="M -0.13932 -4.44444E-6 L 1.04167E-6 -4.44444E-6 " pathEditMode="relative" rAng="0" ptsTypes="AA">
                                      <p:cBhvr>
                                        <p:cTn id="16" dur="500" fill="hold"/>
                                        <p:tgtEl>
                                          <p:spTgt spid="13"/>
                                        </p:tgtEl>
                                        <p:attrNameLst>
                                          <p:attrName>ppt_x</p:attrName>
                                          <p:attrName>ppt_y</p:attrName>
                                        </p:attrNameLst>
                                      </p:cBhvr>
                                      <p:rCtr x="6966" y="0"/>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 calcmode="lin" valueType="num">
                                      <p:cBhvr additive="base">
                                        <p:cTn id="21" dur="8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2" dur="800" fill="hold"/>
                                        <p:tgtEl>
                                          <p:spTgt spid="11">
                                            <p:txEl>
                                              <p:pRg st="0" end="0"/>
                                            </p:txEl>
                                          </p:spTgt>
                                        </p:tgtEl>
                                        <p:attrNameLst>
                                          <p:attrName>ppt_y</p:attrName>
                                        </p:attrNameLst>
                                      </p:cBhvr>
                                      <p:tavLst>
                                        <p:tav tm="0">
                                          <p:val>
                                            <p:strVal val="1+#ppt_h/2"/>
                                          </p:val>
                                        </p:tav>
                                        <p:tav tm="100000">
                                          <p:val>
                                            <p:strVal val="#ppt_y"/>
                                          </p:val>
                                        </p:tav>
                                      </p:tavLst>
                                    </p:anim>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63" presetClass="path" presetSubtype="0" accel="50000" decel="50000" fill="hold" grpId="1" nodeType="withEffect">
                                  <p:stCondLst>
                                    <p:cond delay="0"/>
                                  </p:stCondLst>
                                  <p:childTnLst>
                                    <p:animMotion origin="layout" path="M -0.13933 -4.44444E-6 L 3.95833E-6 -4.44444E-6 " pathEditMode="relative" rAng="0" ptsTypes="AA">
                                      <p:cBhvr>
                                        <p:cTn id="26" dur="500" fill="hold"/>
                                        <p:tgtEl>
                                          <p:spTgt spid="9"/>
                                        </p:tgtEl>
                                        <p:attrNameLst>
                                          <p:attrName>ppt_x</p:attrName>
                                          <p:attrName>ppt_y</p:attrName>
                                        </p:attrNameLst>
                                      </p:cBhvr>
                                      <p:rCtr x="6966" y="0"/>
                                    </p:animMotion>
                                  </p:childTnLst>
                                </p:cTn>
                              </p:par>
                              <p:par>
                                <p:cTn id="27" presetID="2" presetClass="entr" presetSubtype="4" decel="100000" fill="hold" grpId="0" nodeType="with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anim calcmode="lin" valueType="num">
                                      <p:cBhvr additive="base">
                                        <p:cTn id="29" dur="8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0" dur="8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anim calcmode="lin" valueType="num">
                                      <p:cBhvr additive="base">
                                        <p:cTn id="35" dur="8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6" dur="800" fill="hold"/>
                                        <p:tgtEl>
                                          <p:spTgt spid="18">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0"/>
                                  </p:stCondLst>
                                  <p:childTnLst>
                                    <p:set>
                                      <p:cBhvr>
                                        <p:cTn id="38" dur="1" fill="hold">
                                          <p:stCondLst>
                                            <p:cond delay="0"/>
                                          </p:stCondLst>
                                        </p:cTn>
                                        <p:tgtEl>
                                          <p:spTgt spid="18">
                                            <p:txEl>
                                              <p:pRg st="1" end="1"/>
                                            </p:txEl>
                                          </p:spTgt>
                                        </p:tgtEl>
                                        <p:attrNameLst>
                                          <p:attrName>style.visibility</p:attrName>
                                        </p:attrNameLst>
                                      </p:cBhvr>
                                      <p:to>
                                        <p:strVal val="visible"/>
                                      </p:to>
                                    </p:set>
                                    <p:anim calcmode="lin" valueType="num">
                                      <p:cBhvr additive="base">
                                        <p:cTn id="39" dur="8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40" dur="800" fill="hold"/>
                                        <p:tgtEl>
                                          <p:spTgt spid="18">
                                            <p:txEl>
                                              <p:pRg st="1" end="1"/>
                                            </p:txEl>
                                          </p:spTgt>
                                        </p:tgtEl>
                                        <p:attrNameLst>
                                          <p:attrName>ppt_y</p:attrName>
                                        </p:attrNameLst>
                                      </p:cBhvr>
                                      <p:tavLst>
                                        <p:tav tm="0">
                                          <p:val>
                                            <p:strVal val="1+#ppt_h/2"/>
                                          </p:val>
                                        </p:tav>
                                        <p:tav tm="100000">
                                          <p:val>
                                            <p:strVal val="#ppt_y"/>
                                          </p:val>
                                        </p:tav>
                                      </p:tavLst>
                                    </p:anim>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63" presetClass="path" presetSubtype="0" accel="50000" decel="50000" fill="hold" grpId="1" nodeType="withEffect">
                                  <p:stCondLst>
                                    <p:cond delay="0"/>
                                  </p:stCondLst>
                                  <p:childTnLst>
                                    <p:animMotion origin="layout" path="M -0.13932 -4.44444E-6 L -2.5E-6 -4.44444E-6 " pathEditMode="relative" rAng="0" ptsTypes="AA">
                                      <p:cBhvr>
                                        <p:cTn id="44" dur="500" fill="hold"/>
                                        <p:tgtEl>
                                          <p:spTgt spid="15"/>
                                        </p:tgtEl>
                                        <p:attrNameLst>
                                          <p:attrName>ppt_x</p:attrName>
                                          <p:attrName>ppt_y</p:attrName>
                                        </p:attrNameLst>
                                      </p:cBhvr>
                                      <p:rCtr x="69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uiExpand="1" build="p"/>
      <p:bldP spid="18" grpId="0" uiExpand="1" build="p"/>
      <p:bldP spid="9" grpId="0" animBg="1"/>
      <p:bldP spid="9" grpId="1" animBg="1"/>
      <p:bldP spid="15" grpId="0" animBg="1"/>
      <p:bldP spid="15" grpId="1" animBg="1"/>
      <p:bldP spid="13" grpId="0" animBg="1"/>
      <p:bldP spid="1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KAGGLE- A platform for data science</a:t>
            </a:r>
          </a:p>
        </p:txBody>
      </p:sp>
      <p:sp>
        <p:nvSpPr>
          <p:cNvPr id="10" name="Text Placeholder 9"/>
          <p:cNvSpPr>
            <a:spLocks noGrp="1"/>
          </p:cNvSpPr>
          <p:nvPr>
            <p:ph type="body" sz="quarter" idx="10"/>
          </p:nvPr>
        </p:nvSpPr>
        <p:spPr>
          <a:xfrm>
            <a:off x="3907692" y="354756"/>
            <a:ext cx="4376615" cy="774571"/>
          </a:xfrm>
        </p:spPr>
        <p:txBody>
          <a:bodyPr/>
          <a:lstStyle/>
          <a:p>
            <a:r>
              <a:rPr lang="en-US" dirty="0"/>
              <a:t>DATA SOURCE  &amp; TOOLS</a:t>
            </a:r>
          </a:p>
          <a:p>
            <a:endParaRPr lang="en-US" dirty="0"/>
          </a:p>
        </p:txBody>
      </p:sp>
      <p:sp>
        <p:nvSpPr>
          <p:cNvPr id="11" name="Text Placeholder 10"/>
          <p:cNvSpPr>
            <a:spLocks noGrp="1"/>
          </p:cNvSpPr>
          <p:nvPr>
            <p:ph type="body" sz="quarter" idx="11"/>
          </p:nvPr>
        </p:nvSpPr>
        <p:spPr>
          <a:xfrm>
            <a:off x="304801" y="4206240"/>
            <a:ext cx="11658600" cy="1550168"/>
          </a:xfrm>
        </p:spPr>
        <p:txBody>
          <a:bodyPr/>
          <a:lstStyle/>
          <a:p>
            <a:r>
              <a:rPr lang="en-US" dirty="0"/>
              <a:t>The data set used in this project was gotten from Kaggle website. The data was messy and I had to use my data analysis process to arrange the data in order not to skew my analysis.</a:t>
            </a:r>
          </a:p>
          <a:p>
            <a:r>
              <a:rPr lang="en-US" dirty="0"/>
              <a:t>TOOLS used for this project is POWER BI and power point.</a:t>
            </a:r>
          </a:p>
        </p:txBody>
      </p:sp>
      <p:sp>
        <p:nvSpPr>
          <p:cNvPr id="12" name="Text Placeholder 11"/>
          <p:cNvSpPr>
            <a:spLocks noGrp="1"/>
          </p:cNvSpPr>
          <p:nvPr>
            <p:ph type="body" sz="quarter" idx="12"/>
          </p:nvPr>
        </p:nvSpPr>
        <p:spPr/>
        <p:txBody>
          <a:bodyPr/>
          <a:lstStyle/>
          <a:p>
            <a:r>
              <a:rPr lang="en-US" dirty="0"/>
              <a:t>!</a:t>
            </a:r>
          </a:p>
        </p:txBody>
      </p:sp>
    </p:spTree>
    <p:extLst>
      <p:ext uri="{BB962C8B-B14F-4D97-AF65-F5344CB8AC3E}">
        <p14:creationId xmlns:p14="http://schemas.microsoft.com/office/powerpoint/2010/main" val="3937079039"/>
      </p:ext>
    </p:extLst>
  </p:cSld>
  <p:clrMapOvr>
    <a:masterClrMapping/>
  </p:clrMapOvr>
  <p:transition spd="slow">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8658" y="3493674"/>
            <a:ext cx="2377440" cy="1439368"/>
          </a:xfrm>
        </p:spPr>
        <p:txBody>
          <a:bodyPr/>
          <a:lstStyle/>
          <a:p>
            <a:r>
              <a:rPr lang="en-US" dirty="0"/>
              <a:t>Data Collection</a:t>
            </a:r>
          </a:p>
          <a:p>
            <a:r>
              <a:rPr lang="en-US" dirty="0"/>
              <a:t>The collection process is from Kaggle.com</a:t>
            </a:r>
          </a:p>
        </p:txBody>
      </p:sp>
      <p:sp>
        <p:nvSpPr>
          <p:cNvPr id="3" name="Slide Number Placeholder 2"/>
          <p:cNvSpPr>
            <a:spLocks noGrp="1"/>
          </p:cNvSpPr>
          <p:nvPr>
            <p:ph type="sldNum" sz="quarter" idx="12"/>
          </p:nvPr>
        </p:nvSpPr>
        <p:spPr/>
        <p:txBody>
          <a:bodyPr/>
          <a:lstStyle/>
          <a:p>
            <a:fld id="{5AE1514C-5E56-4738-A1FF-4B1CFD2A3E36}" type="slidenum">
              <a:rPr lang="en-US" smtClean="0"/>
              <a:pPr/>
              <a:t>5</a:t>
            </a:fld>
            <a:endParaRPr lang="en-US" dirty="0"/>
          </a:p>
        </p:txBody>
      </p:sp>
      <p:sp>
        <p:nvSpPr>
          <p:cNvPr id="7" name="Content Placeholder 6"/>
          <p:cNvSpPr>
            <a:spLocks noGrp="1"/>
          </p:cNvSpPr>
          <p:nvPr>
            <p:ph idx="14"/>
          </p:nvPr>
        </p:nvSpPr>
        <p:spPr>
          <a:xfrm>
            <a:off x="2483635" y="3493674"/>
            <a:ext cx="2377440" cy="2353465"/>
          </a:xfrm>
        </p:spPr>
        <p:txBody>
          <a:bodyPr/>
          <a:lstStyle/>
          <a:p>
            <a:r>
              <a:rPr lang="en-US" dirty="0"/>
              <a:t>Data cleaning</a:t>
            </a:r>
          </a:p>
          <a:p>
            <a:r>
              <a:rPr lang="en-US" dirty="0"/>
              <a:t>The messy data was cleaned by removing duplicates and error from the date column</a:t>
            </a:r>
          </a:p>
        </p:txBody>
      </p:sp>
      <p:sp>
        <p:nvSpPr>
          <p:cNvPr id="8" name="Content Placeholder 7"/>
          <p:cNvSpPr>
            <a:spLocks noGrp="1"/>
          </p:cNvSpPr>
          <p:nvPr>
            <p:ph idx="15"/>
          </p:nvPr>
        </p:nvSpPr>
        <p:spPr>
          <a:xfrm>
            <a:off x="4898612" y="3493674"/>
            <a:ext cx="2377440" cy="1744067"/>
          </a:xfrm>
        </p:spPr>
        <p:txBody>
          <a:bodyPr/>
          <a:lstStyle/>
          <a:p>
            <a:r>
              <a:rPr lang="en-US" dirty="0"/>
              <a:t>Data preparation</a:t>
            </a:r>
          </a:p>
          <a:p>
            <a:r>
              <a:rPr lang="en-US" dirty="0"/>
              <a:t>The data was prepared and manipulated using DAX </a:t>
            </a:r>
          </a:p>
        </p:txBody>
      </p:sp>
      <p:sp>
        <p:nvSpPr>
          <p:cNvPr id="9" name="Content Placeholder 8"/>
          <p:cNvSpPr>
            <a:spLocks noGrp="1"/>
          </p:cNvSpPr>
          <p:nvPr>
            <p:ph idx="16"/>
          </p:nvPr>
        </p:nvSpPr>
        <p:spPr>
          <a:xfrm>
            <a:off x="7313589" y="3493674"/>
            <a:ext cx="2377440" cy="2481705"/>
          </a:xfrm>
        </p:spPr>
        <p:txBody>
          <a:bodyPr/>
          <a:lstStyle/>
          <a:p>
            <a:r>
              <a:rPr lang="en-US" dirty="0"/>
              <a:t>Data visualizing</a:t>
            </a:r>
          </a:p>
          <a:p>
            <a:r>
              <a:rPr lang="en-US" dirty="0"/>
              <a:t>The project was visualized using various statistical chart provide by power bi desktop</a:t>
            </a:r>
          </a:p>
          <a:p>
            <a:endParaRPr lang="en-US" dirty="0"/>
          </a:p>
        </p:txBody>
      </p:sp>
      <p:sp>
        <p:nvSpPr>
          <p:cNvPr id="5" name="Text Placeholder 4"/>
          <p:cNvSpPr>
            <a:spLocks noGrp="1"/>
          </p:cNvSpPr>
          <p:nvPr>
            <p:ph type="body" sz="quarter" idx="13"/>
          </p:nvPr>
        </p:nvSpPr>
        <p:spPr>
          <a:xfrm>
            <a:off x="0" y="470361"/>
            <a:ext cx="12192000" cy="535531"/>
          </a:xfrm>
        </p:spPr>
        <p:txBody>
          <a:bodyPr/>
          <a:lstStyle/>
          <a:p>
            <a:r>
              <a:rPr lang="en-US" dirty="0"/>
              <a:t>METHODOLOGY</a:t>
            </a:r>
          </a:p>
        </p:txBody>
      </p:sp>
      <p:sp>
        <p:nvSpPr>
          <p:cNvPr id="47" name="Content Placeholder 46"/>
          <p:cNvSpPr>
            <a:spLocks noGrp="1"/>
          </p:cNvSpPr>
          <p:nvPr>
            <p:ph idx="18"/>
          </p:nvPr>
        </p:nvSpPr>
        <p:spPr/>
        <p:txBody>
          <a:bodyPr/>
          <a:lstStyle/>
          <a:p>
            <a:r>
              <a:rPr lang="en-US" dirty="0"/>
              <a:t>1</a:t>
            </a:r>
          </a:p>
        </p:txBody>
      </p:sp>
      <p:sp>
        <p:nvSpPr>
          <p:cNvPr id="48" name="Content Placeholder 47"/>
          <p:cNvSpPr>
            <a:spLocks noGrp="1"/>
          </p:cNvSpPr>
          <p:nvPr>
            <p:ph idx="19"/>
          </p:nvPr>
        </p:nvSpPr>
        <p:spPr/>
        <p:txBody>
          <a:bodyPr/>
          <a:lstStyle/>
          <a:p>
            <a:r>
              <a:rPr lang="en-US" dirty="0"/>
              <a:t>2</a:t>
            </a:r>
          </a:p>
        </p:txBody>
      </p:sp>
      <p:sp>
        <p:nvSpPr>
          <p:cNvPr id="49" name="Content Placeholder 48"/>
          <p:cNvSpPr>
            <a:spLocks noGrp="1"/>
          </p:cNvSpPr>
          <p:nvPr>
            <p:ph idx="20"/>
          </p:nvPr>
        </p:nvSpPr>
        <p:spPr/>
        <p:txBody>
          <a:bodyPr/>
          <a:lstStyle/>
          <a:p>
            <a:r>
              <a:rPr lang="en-US" dirty="0"/>
              <a:t>3</a:t>
            </a:r>
          </a:p>
        </p:txBody>
      </p:sp>
      <p:sp>
        <p:nvSpPr>
          <p:cNvPr id="50" name="Content Placeholder 49"/>
          <p:cNvSpPr>
            <a:spLocks noGrp="1"/>
          </p:cNvSpPr>
          <p:nvPr>
            <p:ph idx="21"/>
          </p:nvPr>
        </p:nvSpPr>
        <p:spPr/>
        <p:txBody>
          <a:bodyPr/>
          <a:lstStyle/>
          <a:p>
            <a:r>
              <a:rPr lang="en-US" dirty="0"/>
              <a:t>4</a:t>
            </a:r>
          </a:p>
        </p:txBody>
      </p:sp>
      <p:sp>
        <p:nvSpPr>
          <p:cNvPr id="10" name="Rectangle 9"/>
          <p:cNvSpPr/>
          <p:nvPr/>
        </p:nvSpPr>
        <p:spPr>
          <a:xfrm>
            <a:off x="148438" y="6450449"/>
            <a:ext cx="7497565" cy="230832"/>
          </a:xfrm>
          <a:prstGeom prst="rect">
            <a:avLst/>
          </a:prstGeom>
        </p:spPr>
        <p:txBody>
          <a:bodyPr wrap="none">
            <a:spAutoFit/>
          </a:bodyPr>
          <a:lstStyle/>
          <a:p>
            <a:r>
              <a:rPr lang="en-US" sz="900" dirty="0">
                <a:solidFill>
                  <a:schemeClr val="bg1">
                    <a:lumMod val="75000"/>
                  </a:schemeClr>
                </a:solidFill>
              </a:rPr>
              <a:t>Reference : The basics you can find anywhere 5 Steps To Successful Storytelling Published on April 5, 2014 Featured in: Marketing &amp; Advertising</a:t>
            </a:r>
          </a:p>
        </p:txBody>
      </p:sp>
      <p:sp>
        <p:nvSpPr>
          <p:cNvPr id="12" name="Content Placeholder 11">
            <a:extLst>
              <a:ext uri="{FF2B5EF4-FFF2-40B4-BE49-F238E27FC236}">
                <a16:creationId xmlns:a16="http://schemas.microsoft.com/office/drawing/2014/main" id="{F18BE505-1F34-7775-8C4D-F2F49FD23AF3}"/>
              </a:ext>
            </a:extLst>
          </p:cNvPr>
          <p:cNvSpPr>
            <a:spLocks noGrp="1"/>
          </p:cNvSpPr>
          <p:nvPr>
            <p:ph idx="22"/>
          </p:nvPr>
        </p:nvSpPr>
        <p:spPr/>
        <p:txBody>
          <a:bodyPr/>
          <a:lstStyle/>
          <a:p>
            <a:endParaRPr lang="en-US"/>
          </a:p>
        </p:txBody>
      </p:sp>
      <p:pic>
        <p:nvPicPr>
          <p:cNvPr id="14" name="Content Placeholder 13">
            <a:extLst>
              <a:ext uri="{FF2B5EF4-FFF2-40B4-BE49-F238E27FC236}">
                <a16:creationId xmlns:a16="http://schemas.microsoft.com/office/drawing/2014/main" id="{0E2E159B-5626-230F-184A-33F8F3367445}"/>
              </a:ext>
            </a:extLst>
          </p:cNvPr>
          <p:cNvPicPr>
            <a:picLocks noGrp="1" noChangeAspect="1"/>
          </p:cNvPicPr>
          <p:nvPr>
            <p:ph idx="17"/>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852096" y="1781504"/>
            <a:ext cx="2377440" cy="384678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1612569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3E454583-ACBD-0076-3E99-B4BB7EC998FE}"/>
              </a:ext>
            </a:extLst>
          </p:cNvPr>
          <p:cNvSpPr>
            <a:spLocks noGrp="1"/>
          </p:cNvSpPr>
          <p:nvPr>
            <p:ph idx="18"/>
          </p:nvPr>
        </p:nvSpPr>
        <p:spPr/>
        <p:txBody>
          <a:bodyPr/>
          <a:lstStyle/>
          <a:p>
            <a:endParaRPr lang="en-US"/>
          </a:p>
        </p:txBody>
      </p:sp>
      <p:sp>
        <p:nvSpPr>
          <p:cNvPr id="12" name="Text Placeholder 11"/>
          <p:cNvSpPr>
            <a:spLocks noGrp="1"/>
          </p:cNvSpPr>
          <p:nvPr>
            <p:ph type="body" sz="quarter" idx="19"/>
          </p:nvPr>
        </p:nvSpPr>
        <p:spPr/>
        <p:txBody>
          <a:bodyPr/>
          <a:lstStyle/>
          <a:p>
            <a:r>
              <a:rPr lang="en-US" dirty="0"/>
              <a:t>Project visual</a:t>
            </a:r>
          </a:p>
        </p:txBody>
      </p:sp>
      <p:pic>
        <p:nvPicPr>
          <p:cNvPr id="19" name="Picture Placeholder 18">
            <a:extLst>
              <a:ext uri="{FF2B5EF4-FFF2-40B4-BE49-F238E27FC236}">
                <a16:creationId xmlns:a16="http://schemas.microsoft.com/office/drawing/2014/main" id="{A983A233-474D-DABF-6185-DE9FFAC2B724}"/>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204" b="204"/>
          <a:stretch>
            <a:fillRect/>
          </a:stretch>
        </p:blipFill>
        <p:spPr/>
      </p:pic>
    </p:spTree>
    <p:extLst>
      <p:ext uri="{BB962C8B-B14F-4D97-AF65-F5344CB8AC3E}">
        <p14:creationId xmlns:p14="http://schemas.microsoft.com/office/powerpoint/2010/main" val="324801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Placeholder 41"/>
          <p:cNvSpPr>
            <a:spLocks noGrp="1"/>
          </p:cNvSpPr>
          <p:nvPr>
            <p:ph type="body" sz="quarter" idx="10"/>
          </p:nvPr>
        </p:nvSpPr>
        <p:spPr>
          <a:xfrm>
            <a:off x="6096000" y="431800"/>
            <a:ext cx="5371038" cy="1395767"/>
          </a:xfrm>
        </p:spPr>
        <p:txBody>
          <a:bodyPr/>
          <a:lstStyle/>
          <a:p>
            <a:r>
              <a:rPr lang="en-US" dirty="0"/>
              <a:t>The EDA talks on various data insights gotten from the project</a:t>
            </a:r>
          </a:p>
        </p:txBody>
      </p:sp>
      <p:sp>
        <p:nvSpPr>
          <p:cNvPr id="16" name="Content Placeholder 15"/>
          <p:cNvSpPr>
            <a:spLocks noGrp="1"/>
          </p:cNvSpPr>
          <p:nvPr>
            <p:ph type="body" sz="quarter" idx="11"/>
          </p:nvPr>
        </p:nvSpPr>
        <p:spPr>
          <a:xfrm>
            <a:off x="293687" y="3436331"/>
            <a:ext cx="2286000" cy="1745093"/>
          </a:xfrm>
        </p:spPr>
        <p:txBody>
          <a:bodyPr/>
          <a:lstStyle/>
          <a:p>
            <a:r>
              <a:rPr lang="en-US" dirty="0"/>
              <a:t>The company total revenue generated was $619.17K with a sales count of 2676 and an average daily sales of $231.8K</a:t>
            </a:r>
          </a:p>
        </p:txBody>
      </p:sp>
      <p:sp>
        <p:nvSpPr>
          <p:cNvPr id="17" name="Title 16">
            <a:extLst>
              <a:ext uri="{FF2B5EF4-FFF2-40B4-BE49-F238E27FC236}">
                <a16:creationId xmlns:a16="http://schemas.microsoft.com/office/drawing/2014/main" id="{F372395A-4966-47CF-3785-E9D0F937B47F}"/>
              </a:ext>
            </a:extLst>
          </p:cNvPr>
          <p:cNvSpPr>
            <a:spLocks noGrp="1"/>
          </p:cNvSpPr>
          <p:nvPr>
            <p:ph type="title"/>
          </p:nvPr>
        </p:nvSpPr>
        <p:spPr>
          <a:xfrm>
            <a:off x="555244" y="0"/>
            <a:ext cx="4083304" cy="1800493"/>
          </a:xfrm>
        </p:spPr>
        <p:txBody>
          <a:bodyPr/>
          <a:lstStyle/>
          <a:p>
            <a:r>
              <a:rPr lang="en-US" dirty="0"/>
              <a:t>EXPLORATORY DATA ANALYSIS</a:t>
            </a:r>
            <a:br>
              <a:rPr lang="en-US" dirty="0"/>
            </a:br>
            <a:endParaRPr lang="en-US" dirty="0"/>
          </a:p>
        </p:txBody>
      </p:sp>
      <p:sp>
        <p:nvSpPr>
          <p:cNvPr id="18" name="Text Placeholder 17">
            <a:extLst>
              <a:ext uri="{FF2B5EF4-FFF2-40B4-BE49-F238E27FC236}">
                <a16:creationId xmlns:a16="http://schemas.microsoft.com/office/drawing/2014/main" id="{226EF098-7D32-0BDC-51BF-DC6099C9FA53}"/>
              </a:ext>
            </a:extLst>
          </p:cNvPr>
          <p:cNvSpPr>
            <a:spLocks noGrp="1"/>
          </p:cNvSpPr>
          <p:nvPr>
            <p:ph type="body" sz="quarter" idx="12"/>
          </p:nvPr>
        </p:nvSpPr>
        <p:spPr>
          <a:xfrm>
            <a:off x="2661017" y="3436331"/>
            <a:ext cx="2286000" cy="1523494"/>
          </a:xfrm>
        </p:spPr>
        <p:txBody>
          <a:bodyPr/>
          <a:lstStyle/>
          <a:p>
            <a:r>
              <a:rPr lang="en-US" dirty="0"/>
              <a:t>The most revenue generated by product category is technology follow by furniture and lastly office supplies </a:t>
            </a:r>
          </a:p>
        </p:txBody>
      </p:sp>
      <p:sp>
        <p:nvSpPr>
          <p:cNvPr id="21" name="Text Placeholder 20"/>
          <p:cNvSpPr>
            <a:spLocks noGrp="1"/>
          </p:cNvSpPr>
          <p:nvPr>
            <p:ph type="body" sz="quarter" idx="13"/>
          </p:nvPr>
        </p:nvSpPr>
        <p:spPr>
          <a:xfrm>
            <a:off x="5028347" y="3436331"/>
            <a:ext cx="2286000" cy="2188291"/>
          </a:xfrm>
        </p:spPr>
        <p:txBody>
          <a:bodyPr/>
          <a:lstStyle/>
          <a:p>
            <a:r>
              <a:rPr lang="en-US" dirty="0"/>
              <a:t>In the revenue generated by months, the sales was at a high peak in January having a price at $90k and a low peak in December having a price at $4k</a:t>
            </a:r>
          </a:p>
        </p:txBody>
      </p:sp>
      <p:sp>
        <p:nvSpPr>
          <p:cNvPr id="19" name="Text Placeholder 18">
            <a:extLst>
              <a:ext uri="{FF2B5EF4-FFF2-40B4-BE49-F238E27FC236}">
                <a16:creationId xmlns:a16="http://schemas.microsoft.com/office/drawing/2014/main" id="{48A12125-1182-EB60-397C-F9EDBC339C6D}"/>
              </a:ext>
            </a:extLst>
          </p:cNvPr>
          <p:cNvSpPr>
            <a:spLocks noGrp="1"/>
          </p:cNvSpPr>
          <p:nvPr>
            <p:ph type="body" sz="quarter" idx="14"/>
          </p:nvPr>
        </p:nvSpPr>
        <p:spPr>
          <a:xfrm>
            <a:off x="7395677" y="3436331"/>
            <a:ext cx="2286000" cy="2409890"/>
          </a:xfrm>
        </p:spPr>
        <p:txBody>
          <a:bodyPr/>
          <a:lstStyle/>
          <a:p>
            <a:r>
              <a:rPr lang="en-US" dirty="0"/>
              <a:t>the four Cardinal point in the USA generated a certain portion by revenue. The west with the highest portion of 29.2%, east- 28.5%, central- 23.8% and the least which is south-18.3% </a:t>
            </a:r>
          </a:p>
        </p:txBody>
      </p:sp>
      <p:sp>
        <p:nvSpPr>
          <p:cNvPr id="20" name="Text Placeholder 19">
            <a:extLst>
              <a:ext uri="{FF2B5EF4-FFF2-40B4-BE49-F238E27FC236}">
                <a16:creationId xmlns:a16="http://schemas.microsoft.com/office/drawing/2014/main" id="{919F5041-60D1-ACAB-B016-4A40DA482781}"/>
              </a:ext>
            </a:extLst>
          </p:cNvPr>
          <p:cNvSpPr>
            <a:spLocks noGrp="1"/>
          </p:cNvSpPr>
          <p:nvPr>
            <p:ph type="body" sz="quarter" idx="15"/>
          </p:nvPr>
        </p:nvSpPr>
        <p:spPr>
          <a:xfrm>
            <a:off x="9763006" y="3436331"/>
            <a:ext cx="2286000" cy="2409890"/>
          </a:xfrm>
        </p:spPr>
        <p:txBody>
          <a:bodyPr/>
          <a:lstStyle/>
          <a:p>
            <a:r>
              <a:rPr lang="en-US" dirty="0"/>
              <a:t>The most order product from the company is zebra m400 printer sold at $4.6k and the product with least order is the gun flapped white envelope order at $6.6</a:t>
            </a:r>
          </a:p>
        </p:txBody>
      </p:sp>
      <p:sp>
        <p:nvSpPr>
          <p:cNvPr id="2" name="Slide Number Placeholder 1"/>
          <p:cNvSpPr>
            <a:spLocks noGrp="1"/>
          </p:cNvSpPr>
          <p:nvPr>
            <p:ph type="sldNum" sz="quarter" idx="4"/>
          </p:nvPr>
        </p:nvSpPr>
        <p:spPr/>
        <p:txBody>
          <a:bodyPr/>
          <a:lstStyle/>
          <a:p>
            <a:fld id="{5AE1514C-5E56-4738-A1FF-4B1CFD2A3E36}" type="slidenum">
              <a:rPr lang="en-US" smtClean="0"/>
              <a:pPr/>
              <a:t>7</a:t>
            </a:fld>
            <a:endParaRPr lang="en-US" dirty="0"/>
          </a:p>
        </p:txBody>
      </p:sp>
    </p:spTree>
    <p:extLst>
      <p:ext uri="{BB962C8B-B14F-4D97-AF65-F5344CB8AC3E}">
        <p14:creationId xmlns:p14="http://schemas.microsoft.com/office/powerpoint/2010/main" val="244130645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p:cNvSpPr>
            <a:spLocks noGrp="1"/>
          </p:cNvSpPr>
          <p:nvPr>
            <p:ph type="body" sz="quarter" idx="10"/>
          </p:nvPr>
        </p:nvSpPr>
        <p:spPr>
          <a:xfrm>
            <a:off x="1061545" y="2655047"/>
            <a:ext cx="4566001" cy="2585323"/>
          </a:xfrm>
        </p:spPr>
        <p:txBody>
          <a:bodyPr/>
          <a:lstStyle/>
          <a:p>
            <a:pPr marL="457200" indent="-457200">
              <a:buFont typeface="Wingdings" panose="05000000000000000000" pitchFamily="2" charset="2"/>
              <a:buChar char="v"/>
            </a:pPr>
            <a:r>
              <a:rPr lang="en-US" sz="2000" b="1" dirty="0">
                <a:solidFill>
                  <a:schemeClr val="tx1"/>
                </a:solidFill>
                <a:latin typeface="+mn-lt"/>
              </a:rPr>
              <a:t>In the Categories technology products has the highest order and office supplies. More resources should be invested in technology products or if likely the company should partner with any technology company for customers to order for gadgets fast and be shipped.</a:t>
            </a:r>
          </a:p>
        </p:txBody>
      </p:sp>
      <p:sp>
        <p:nvSpPr>
          <p:cNvPr id="22" name="Text Placeholder 21"/>
          <p:cNvSpPr>
            <a:spLocks noGrp="1"/>
          </p:cNvSpPr>
          <p:nvPr>
            <p:ph type="body" sz="quarter" idx="11"/>
          </p:nvPr>
        </p:nvSpPr>
        <p:spPr>
          <a:xfrm>
            <a:off x="6291636" y="2027183"/>
            <a:ext cx="5671764" cy="1920526"/>
          </a:xfrm>
        </p:spPr>
        <p:txBody>
          <a:bodyPr/>
          <a:lstStyle/>
          <a:p>
            <a:pPr marL="342900" indent="-342900">
              <a:buFont typeface="Wingdings" panose="05000000000000000000" pitchFamily="2" charset="2"/>
              <a:buChar char="v"/>
            </a:pPr>
            <a:r>
              <a:rPr lang="en-US" dirty="0"/>
              <a:t>The company offers service to all regions in the USA but the south generates the least revenue. the shipping company should try making awareness in the south region so as to boost their brand.  </a:t>
            </a:r>
          </a:p>
        </p:txBody>
      </p:sp>
      <p:sp>
        <p:nvSpPr>
          <p:cNvPr id="2" name="Slide Number Placeholder 1"/>
          <p:cNvSpPr>
            <a:spLocks noGrp="1"/>
          </p:cNvSpPr>
          <p:nvPr>
            <p:ph type="sldNum" sz="quarter" idx="4"/>
          </p:nvPr>
        </p:nvSpPr>
        <p:spPr/>
        <p:txBody>
          <a:bodyPr/>
          <a:lstStyle/>
          <a:p>
            <a:fld id="{5AE1514C-5E56-4738-A1FF-4B1CFD2A3E36}" type="slidenum">
              <a:rPr lang="en-US" smtClean="0"/>
              <a:pPr/>
              <a:t>8</a:t>
            </a:fld>
            <a:endParaRPr lang="en-US" dirty="0"/>
          </a:p>
        </p:txBody>
      </p:sp>
      <p:sp>
        <p:nvSpPr>
          <p:cNvPr id="3" name="Title 2">
            <a:extLst>
              <a:ext uri="{FF2B5EF4-FFF2-40B4-BE49-F238E27FC236}">
                <a16:creationId xmlns:a16="http://schemas.microsoft.com/office/drawing/2014/main" id="{15F1DA39-466C-6CE9-5D45-5765D4CAF208}"/>
              </a:ext>
            </a:extLst>
          </p:cNvPr>
          <p:cNvSpPr>
            <a:spLocks noGrp="1"/>
          </p:cNvSpPr>
          <p:nvPr>
            <p:ph type="title"/>
          </p:nvPr>
        </p:nvSpPr>
        <p:spPr>
          <a:xfrm>
            <a:off x="555244" y="0"/>
            <a:ext cx="4083304" cy="914096"/>
          </a:xfrm>
        </p:spPr>
        <p:txBody>
          <a:bodyPr/>
          <a:lstStyle/>
          <a:p>
            <a:r>
              <a:rPr lang="en-US" dirty="0"/>
              <a:t>RECOMMENDATION</a:t>
            </a:r>
          </a:p>
        </p:txBody>
      </p:sp>
      <p:sp>
        <p:nvSpPr>
          <p:cNvPr id="40" name="Content Placeholder 39"/>
          <p:cNvSpPr>
            <a:spLocks noGrp="1"/>
          </p:cNvSpPr>
          <p:nvPr>
            <p:ph type="body" sz="quarter" idx="12"/>
          </p:nvPr>
        </p:nvSpPr>
        <p:spPr>
          <a:xfrm>
            <a:off x="6096000" y="4336943"/>
            <a:ext cx="5671764" cy="1920526"/>
          </a:xfrm>
        </p:spPr>
        <p:txBody>
          <a:bodyPr/>
          <a:lstStyle/>
          <a:p>
            <a:pPr marL="342900" indent="-342900">
              <a:buFont typeface="Wingdings" panose="05000000000000000000" pitchFamily="2" charset="2"/>
              <a:buChar char="v"/>
            </a:pPr>
            <a:r>
              <a:rPr lang="en-US" dirty="0"/>
              <a:t>In the time series visual. From January the company generated the highest revenue but as the year run down the figure drops. So more collaboration with company should be considered and PR should be done.</a:t>
            </a:r>
          </a:p>
        </p:txBody>
      </p:sp>
    </p:spTree>
    <p:extLst>
      <p:ext uri="{BB962C8B-B14F-4D97-AF65-F5344CB8AC3E}">
        <p14:creationId xmlns:p14="http://schemas.microsoft.com/office/powerpoint/2010/main" val="1209291647"/>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11747687" y="6492875"/>
            <a:ext cx="431425" cy="365125"/>
          </a:xfrm>
          <a:prstGeom prst="rect">
            <a:avLst/>
          </a:prstGeom>
        </p:spPr>
        <p:txBody>
          <a:bodyPr/>
          <a:lstStyle/>
          <a:p>
            <a:fld id="{5AE1514C-5E56-4738-A1FF-4B1CFD2A3E36}" type="slidenum">
              <a:rPr lang="en-US" smtClean="0"/>
              <a:pPr/>
              <a:t>9</a:t>
            </a:fld>
            <a:endParaRPr lang="en-US" dirty="0"/>
          </a:p>
        </p:txBody>
      </p:sp>
      <p:sp>
        <p:nvSpPr>
          <p:cNvPr id="4" name="Text Placeholder 3"/>
          <p:cNvSpPr>
            <a:spLocks noGrp="1"/>
          </p:cNvSpPr>
          <p:nvPr>
            <p:ph type="body" sz="quarter" idx="14"/>
          </p:nvPr>
        </p:nvSpPr>
        <p:spPr>
          <a:xfrm>
            <a:off x="3408362" y="5335071"/>
            <a:ext cx="8097838" cy="646331"/>
          </a:xfrm>
        </p:spPr>
        <p:txBody>
          <a:bodyPr/>
          <a:lstStyle/>
          <a:p>
            <a:r>
              <a:rPr lang="en-US" dirty="0"/>
              <a:t>—CARLY FIORINA</a:t>
            </a:r>
          </a:p>
          <a:p>
            <a:endParaRPr lang="en-US" dirty="0"/>
          </a:p>
        </p:txBody>
      </p:sp>
      <p:sp>
        <p:nvSpPr>
          <p:cNvPr id="7" name="Text Placeholder 6"/>
          <p:cNvSpPr>
            <a:spLocks noGrp="1"/>
          </p:cNvSpPr>
          <p:nvPr>
            <p:ph type="body" sz="quarter" idx="13"/>
          </p:nvPr>
        </p:nvSpPr>
        <p:spPr>
          <a:xfrm>
            <a:off x="304800" y="2884235"/>
            <a:ext cx="11658600" cy="1089529"/>
          </a:xfrm>
        </p:spPr>
        <p:txBody>
          <a:bodyPr/>
          <a:lstStyle/>
          <a:p>
            <a:r>
              <a:rPr lang="en-US" dirty="0"/>
              <a:t>The goal is to turn data into information and information into insights</a:t>
            </a:r>
          </a:p>
        </p:txBody>
      </p:sp>
    </p:spTree>
    <p:extLst>
      <p:ext uri="{BB962C8B-B14F-4D97-AF65-F5344CB8AC3E}">
        <p14:creationId xmlns:p14="http://schemas.microsoft.com/office/powerpoint/2010/main" val="62731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425_Powerful Presentations_Win32_mlw - v2" id="{7CBB6D80-F69F-4458-A96A-A39B855A93D5}" vid="{827664DE-2D82-4B7F-8582-8671022436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2E6351-E64A-42DD-A554-7DF752222129}">
  <ds:schemaRefs>
    <ds:schemaRef ds:uri="http://purl.org/dc/dcmitype/"/>
    <ds:schemaRef ds:uri="71af3243-3dd4-4a8d-8c0d-dd76da1f02a5"/>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elements/1.1/"/>
    <ds:schemaRef ds:uri="16c05727-aa75-4e4a-9b5f-8a80a116589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530CA71C-6B24-463C-853F-076A02E27CBC}">
  <ds:schemaRefs>
    <ds:schemaRef ds:uri="http://schemas.microsoft.com/sharepoint/v3/contenttype/forms"/>
  </ds:schemaRefs>
</ds:datastoreItem>
</file>

<file path=customXml/itemProps3.xml><?xml version="1.0" encoding="utf-8"?>
<ds:datastoreItem xmlns:ds="http://schemas.openxmlformats.org/officeDocument/2006/customXml" ds:itemID="{B1C2FF92-1ACE-4D23-9586-85906FF0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277</TotalTime>
  <Words>739</Words>
  <Application>Microsoft Office PowerPoint</Application>
  <PresentationFormat>Widescreen</PresentationFormat>
  <Paragraphs>70</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Segoe UI</vt:lpstr>
      <vt:lpstr>Segoe UI Black</vt:lpstr>
      <vt:lpstr>Segoe UI Semibold</vt:lpstr>
      <vt:lpstr>Segoe UI Semilight</vt:lpstr>
      <vt:lpstr>Wingdings</vt:lpstr>
      <vt:lpstr>Storybuilding Neal Creative</vt:lpstr>
      <vt:lpstr>SALES DATA REPORT</vt:lpstr>
      <vt:lpstr>INTRODUCTION</vt:lpstr>
      <vt:lpstr>PROJECT OBJECTIVE</vt:lpstr>
      <vt:lpstr>KAGGLE- A platform for data science</vt:lpstr>
      <vt:lpstr>PowerPoint Presentation</vt:lpstr>
      <vt:lpstr>PowerPoint Presentation</vt:lpstr>
      <vt:lpstr>EXPLORATORY DATA ANALYSIS </vt:lpstr>
      <vt:lpstr>RECOMMENDATION</vt:lpstr>
      <vt:lpstr>PowerPoint Presentation</vt:lpstr>
      <vt:lpstr>DATA POWERFUL PRESENTATIONS!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destiny kevin</dc:creator>
  <cp:keywords/>
  <dc:description/>
  <cp:lastModifiedBy>destiny kevin</cp:lastModifiedBy>
  <cp:revision>2</cp:revision>
  <dcterms:created xsi:type="dcterms:W3CDTF">2025-09-02T08:14:04Z</dcterms:created>
  <dcterms:modified xsi:type="dcterms:W3CDTF">2025-09-30T09:32:29Z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