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3004800" cy="9753600"/>
  <p:notesSz cx="6858000" cy="9144000"/>
  <p:embeddedFontLst>
    <p:embeddedFont>
      <p:font typeface="Microsoft YaHei UI" panose="020B0503020204020204" pitchFamily="34" charset="-122"/>
      <p:regular r:id="rId10"/>
      <p:bold r:id="rId11"/>
    </p:embeddedFont>
    <p:embeddedFont>
      <p:font typeface="JetBrains Mono" panose="02010600030101010101" charset="0"/>
      <p:regular r:id="rId12"/>
      <p:bold r:id="rId13"/>
      <p:italic r:id="rId14"/>
      <p:boldItalic r:id="rId15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5D"/>
    <a:srgbClr val="94EBFA"/>
    <a:srgbClr val="BCD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381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381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CADADB"/>
          </a:solidFill>
        </a:fill>
      </a:tcStyle>
    </a:wholeTbl>
    <a:band2H>
      <a:tcTxStyle/>
      <a:tcStyle>
        <a:tcBdr/>
        <a:fill>
          <a:solidFill>
            <a:srgbClr val="E6EDEE"/>
          </a:solidFill>
        </a:fill>
      </a:tcStyle>
    </a:band2H>
    <a:firstCol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381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381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E7D7CB"/>
          </a:solidFill>
        </a:fill>
      </a:tcStyle>
    </a:wholeTbl>
    <a:band2H>
      <a:tcTxStyle/>
      <a:tcStyle>
        <a:tcBdr/>
        <a:fill>
          <a:solidFill>
            <a:srgbClr val="F3ECE7"/>
          </a:solidFill>
        </a:fill>
      </a:tcStyle>
    </a:band2H>
    <a:firstCol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381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381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0000"/>
          </a:solidFill>
        </a:fill>
      </a:tcStyle>
    </a:band2H>
    <a:firstCol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0000"/>
          </a:solidFill>
        </a:fill>
      </a:tcStyle>
    </a:lastRow>
    <a:fir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381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381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FF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FF0000">
              <a:alpha val="20000"/>
            </a:srgbClr>
          </a:solidFill>
        </a:fill>
      </a:tcStyle>
    </a:firstCol>
    <a:la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508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42" y="51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11166524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723900" y="723900"/>
            <a:ext cx="5638802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+mj-lt"/>
                <a:ea typeface="+mj-ea"/>
                <a:cs typeface="+mj-cs"/>
                <a:sym typeface="Helvetica"/>
              </a:defRPr>
            </a:lvl1pPr>
            <a:lvl2pPr marL="794083" indent="-336883" algn="ctr">
              <a:spcBef>
                <a:spcPts val="0"/>
              </a:spcBef>
              <a:defRPr sz="2800" b="1">
                <a:latin typeface="+mj-lt"/>
                <a:ea typeface="+mj-ea"/>
                <a:cs typeface="+mj-cs"/>
                <a:sym typeface="Helvetica"/>
              </a:defRPr>
            </a:lvl2pPr>
            <a:lvl3pPr marL="1251283" indent="-336883" algn="ctr">
              <a:spcBef>
                <a:spcPts val="0"/>
              </a:spcBef>
              <a:defRPr sz="2800" b="1">
                <a:latin typeface="+mj-lt"/>
                <a:ea typeface="+mj-ea"/>
                <a:cs typeface="+mj-cs"/>
                <a:sym typeface="Helvetica"/>
              </a:defRPr>
            </a:lvl3pPr>
            <a:lvl4pPr marL="1708484" indent="-336883" algn="ctr">
              <a:spcBef>
                <a:spcPts val="0"/>
              </a:spcBef>
              <a:defRPr sz="2800" b="1">
                <a:latin typeface="+mj-lt"/>
                <a:ea typeface="+mj-ea"/>
                <a:cs typeface="+mj-cs"/>
                <a:sym typeface="Helvetica"/>
              </a:defRPr>
            </a:lvl4pPr>
            <a:lvl5pPr marL="2165684" indent="-336884" algn="ctr">
              <a:spcBef>
                <a:spcPts val="0"/>
              </a:spcBef>
              <a:defRPr sz="2800" b="1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58095" y="8886613"/>
            <a:ext cx="371347" cy="387036"/>
          </a:xfrm>
          <a:prstGeom prst="rect">
            <a:avLst/>
          </a:prstGeom>
        </p:spPr>
        <p:txBody>
          <a:bodyPr lIns="65022" tIns="65022" rIns="65022" bIns="65022"/>
          <a:lstStyle>
            <a:lvl1pPr algn="r" defTabSz="1300480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5" r:id="rId2"/>
    <p:sldLayoutId id="2147483656" r:id="rId3"/>
    <p:sldLayoutId id="2147483657" r:id="rId4"/>
    <p:sldLayoutId id="2147483658" r:id="rId5"/>
    <p:sldLayoutId id="2147483662" r:id="rId6"/>
  </p:sldLayoutIdLst>
  <p:transition spd="med"/>
  <p:hf hdr="0" ftr="0" dt="0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ea"/>
          <a:ea typeface="+mj-ea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Wingdings" panose="05000000000000000000" pitchFamily="2" charset="2"/>
        <a:buChar char="Ø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ea"/>
          <a:ea typeface="+mn-ea"/>
          <a:cs typeface="Helvetica Light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Wingdings" panose="05000000000000000000" pitchFamily="2" charset="2"/>
        <a:buChar char="Ø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ea"/>
          <a:ea typeface="+mn-ea"/>
          <a:cs typeface="Helvetica Light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Wingdings" panose="05000000000000000000" pitchFamily="2" charset="2"/>
        <a:buChar char="Ø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ea"/>
          <a:ea typeface="+mn-ea"/>
          <a:cs typeface="Helvetica Light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Wingdings" panose="05000000000000000000" pitchFamily="2" charset="2"/>
        <a:buChar char="Ø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ea"/>
          <a:ea typeface="+mn-ea"/>
          <a:cs typeface="Helvetica Light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Wingdings" panose="05000000000000000000" pitchFamily="2" charset="2"/>
        <a:buChar char="Ø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ea"/>
          <a:ea typeface="+mn-ea"/>
          <a:cs typeface="Helvetica Light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FF42-195E-49FC-8A3F-80D65E40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2284512"/>
            <a:ext cx="10464800" cy="374441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RealThink </a:t>
            </a:r>
            <a:r>
              <a:rPr lang="es-ES" altLang="zh-CN" sz="2400" dirty="0">
                <a:latin typeface="+mn-lt"/>
                <a:ea typeface="+mn-ea"/>
                <a:cs typeface="+mn-ea"/>
                <a:sym typeface="+mn-lt"/>
              </a:rPr>
              <a:t>D</a:t>
            </a:r>
            <a:r>
              <a:rPr lang="en-US" altLang="zh-CN" sz="2400" dirty="0" err="1">
                <a:latin typeface="+mn-lt"/>
                <a:ea typeface="+mn-ea"/>
                <a:cs typeface="+mn-ea"/>
                <a:sym typeface="+mn-lt"/>
              </a:rPr>
              <a:t>evelopers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s-ES" altLang="zh-CN" sz="2400" dirty="0"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lang="en-US" altLang="zh-CN" sz="2400" dirty="0" err="1">
                <a:latin typeface="+mn-lt"/>
                <a:ea typeface="+mn-ea"/>
                <a:cs typeface="+mn-ea"/>
                <a:sym typeface="+mn-lt"/>
              </a:rPr>
              <a:t>onference</a:t>
            </a:r>
            <a:br>
              <a:rPr lang="es-ES" sz="2400" dirty="0">
                <a:latin typeface="+mn-lt"/>
                <a:ea typeface="+mn-ea"/>
                <a:cs typeface="+mn-ea"/>
                <a:sym typeface="+mn-lt"/>
              </a:rPr>
            </a:br>
            <a:r>
              <a:rPr lang="es-ES" sz="5400" dirty="0">
                <a:latin typeface="+mn-lt"/>
                <a:ea typeface="+mn-ea"/>
                <a:cs typeface="+mn-ea"/>
                <a:sym typeface="+mn-lt"/>
              </a:rPr>
              <a:t>RTDC 2021</a:t>
            </a:r>
            <a:br>
              <a:rPr lang="es-ES" sz="4800" dirty="0">
                <a:latin typeface="+mn-lt"/>
                <a:ea typeface="+mn-ea"/>
                <a:cs typeface="+mn-ea"/>
                <a:sym typeface="+mn-lt"/>
              </a:rPr>
            </a:br>
            <a:r>
              <a:rPr lang="es-ES" sz="3200" dirty="0" err="1">
                <a:latin typeface="+mn-lt"/>
                <a:ea typeface="+mn-ea"/>
                <a:cs typeface="+mn-ea"/>
                <a:sym typeface="+mn-lt"/>
              </a:rPr>
              <a:t>Winnux</a:t>
            </a:r>
            <a:r>
              <a:rPr lang="es-ES" sz="3200" dirty="0">
                <a:latin typeface="+mn-lt"/>
                <a:ea typeface="+mn-ea"/>
                <a:cs typeface="+mn-ea"/>
                <a:sym typeface="+mn-lt"/>
              </a:rPr>
              <a:t> 58 </a:t>
            </a: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FAQ </a:t>
            </a:r>
            <a:r>
              <a:rPr lang="es-ES" sz="3200" dirty="0">
                <a:latin typeface="+mn-lt"/>
                <a:ea typeface="+mn-ea"/>
                <a:cs typeface="+mn-ea"/>
                <a:sym typeface="+mn-lt"/>
              </a:rPr>
              <a:t>&amp; GENOCIDE </a:t>
            </a: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预告</a:t>
            </a:r>
            <a:br>
              <a:rPr lang="es-ES" sz="4800" dirty="0"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薛凯戈 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(@KevDevPython)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&amp; 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施展 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(@pythonleo)</a:t>
            </a:r>
            <a:endParaRPr lang="en-US" sz="4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9561D-9946-4612-9FB8-138F45DDB3A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09712" y="268288"/>
            <a:ext cx="2032608" cy="379591"/>
          </a:xfrm>
        </p:spPr>
        <p:txBody>
          <a:bodyPr/>
          <a:lstStyle/>
          <a:p>
            <a:pPr algn="l"/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RTDC 2021/1/17</a:t>
            </a:r>
          </a:p>
        </p:txBody>
      </p:sp>
    </p:spTree>
    <p:extLst>
      <p:ext uri="{BB962C8B-B14F-4D97-AF65-F5344CB8AC3E}">
        <p14:creationId xmlns:p14="http://schemas.microsoft.com/office/powerpoint/2010/main" val="337871722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9561D-9946-4612-9FB8-138F45DDB3A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09712" y="268288"/>
            <a:ext cx="2032608" cy="379591"/>
          </a:xfrm>
        </p:spPr>
        <p:txBody>
          <a:bodyPr/>
          <a:lstStyle/>
          <a:p>
            <a:pPr algn="l"/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RTDC 2021/1/17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84C875-6A87-4F81-9209-A889028BD42E}"/>
              </a:ext>
            </a:extLst>
          </p:cNvPr>
          <p:cNvSpPr txBox="1">
            <a:spLocks/>
          </p:cNvSpPr>
          <p:nvPr/>
        </p:nvSpPr>
        <p:spPr>
          <a:xfrm>
            <a:off x="320950" y="2068488"/>
            <a:ext cx="11425088" cy="6480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</a:pPr>
            <a:endParaRPr 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D5DD8A-3181-4F22-B538-8C6A8D14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784" y="1132384"/>
            <a:ext cx="5317354" cy="1146944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>
                <a:latin typeface="+mn-lt"/>
                <a:ea typeface="+mn-ea"/>
                <a:cs typeface="+mn-ea"/>
                <a:sym typeface="+mn-lt"/>
              </a:rPr>
              <a:t>亿些基础的问题</a:t>
            </a:r>
            <a:endParaRPr lang="en-US" sz="5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858AA9BD-9CD5-4378-A58C-3CE4CDF0C554}"/>
              </a:ext>
            </a:extLst>
          </p:cNvPr>
          <p:cNvSpPr txBox="1">
            <a:spLocks/>
          </p:cNvSpPr>
          <p:nvPr/>
        </p:nvSpPr>
        <p:spPr>
          <a:xfrm>
            <a:off x="957784" y="2428528"/>
            <a:ext cx="11305256" cy="6696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</a:pPr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• </a:t>
            </a:r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所以你们两个怎么开始学编程的</a:t>
            </a:r>
            <a:endParaRPr lang="en-US" altLang="zh-CN" sz="4000" dirty="0">
              <a:latin typeface="+mn-lt"/>
              <a:ea typeface="+mn-ea"/>
              <a:cs typeface="+mn-ea"/>
              <a:sym typeface="+mn-lt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  ————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薛凯戈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————</a:t>
            </a:r>
            <a:endParaRPr lang="en-US" altLang="zh-CN" sz="4000" dirty="0">
              <a:latin typeface="+mn-lt"/>
              <a:ea typeface="+mn-ea"/>
              <a:cs typeface="+mn-ea"/>
              <a:sym typeface="+mn-lt"/>
            </a:endParaRPr>
          </a:p>
          <a:p>
            <a:pPr algn="l" hangingPunct="1">
              <a:lnSpc>
                <a:spcPct val="150000"/>
              </a:lnSpc>
            </a:pPr>
            <a:r>
              <a:rPr lang="en-US" sz="3200" dirty="0">
                <a:latin typeface="+mn-lt"/>
                <a:ea typeface="+mn-ea"/>
                <a:cs typeface="+mn-ea"/>
                <a:sym typeface="+mn-lt"/>
              </a:rPr>
              <a:t>  ‣ </a:t>
            </a:r>
            <a:r>
              <a:rPr lang="zh-CN" altLang="en-US" sz="1800" strike="sngStrike" dirty="0">
                <a:latin typeface="+mn-lt"/>
                <a:ea typeface="+mn-ea"/>
                <a:cs typeface="+mn-ea"/>
                <a:sym typeface="+mn-lt"/>
              </a:rPr>
              <a:t>我是不会告诉你我是受游戏的启发而对编程感兴趣的</a:t>
            </a:r>
            <a:endParaRPr lang="en-US" altLang="zh-CN" sz="1800" strike="sngStrike" dirty="0">
              <a:latin typeface="+mn-lt"/>
              <a:ea typeface="+mn-ea"/>
              <a:cs typeface="+mn-ea"/>
              <a:sym typeface="+mn-lt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sz="3200" dirty="0">
                <a:latin typeface="+mn-lt"/>
                <a:ea typeface="+mn-ea"/>
                <a:cs typeface="+mn-ea"/>
                <a:sym typeface="+mn-lt"/>
              </a:rPr>
              <a:t>‣ </a:t>
            </a: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然后来了 </a:t>
            </a: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RT</a:t>
            </a: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，然后就没有然后了</a:t>
            </a:r>
            <a:endParaRPr lang="en-US" altLang="zh-CN" sz="3200" dirty="0">
              <a:latin typeface="+mn-lt"/>
              <a:ea typeface="+mn-ea"/>
              <a:cs typeface="+mn-ea"/>
              <a:sym typeface="+mn-lt"/>
            </a:endParaRPr>
          </a:p>
          <a:p>
            <a:pPr algn="l" hangingPunct="1">
              <a:lnSpc>
                <a:spcPct val="150000"/>
              </a:lnSpc>
            </a:pPr>
            <a:r>
              <a:rPr lang="en-US" sz="3200" dirty="0"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————</a:t>
            </a: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施展</a:t>
            </a: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————</a:t>
            </a:r>
          </a:p>
          <a:p>
            <a:pPr algn="l" hangingPunct="1">
              <a:lnSpc>
                <a:spcPct val="150000"/>
              </a:lnSpc>
            </a:pP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  ‣ </a:t>
            </a:r>
            <a:r>
              <a:rPr lang="en-US" altLang="zh-CN" sz="3200" dirty="0" err="1">
                <a:latin typeface="+mn-lt"/>
                <a:ea typeface="+mn-ea"/>
                <a:cs typeface="+mn-ea"/>
                <a:sym typeface="+mn-lt"/>
              </a:rPr>
              <a:t>emmm</a:t>
            </a: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…</a:t>
            </a: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听我讲吧（</a:t>
            </a:r>
            <a:endParaRPr lang="en-US" altLang="zh-CN" sz="32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13044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C607B91-33E1-409E-8E2D-B2BD6FA7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/>
              <a:t>#</a:t>
            </a:r>
            <a:r>
              <a:rPr lang="zh-CN" altLang="en-US" sz="7200" dirty="0"/>
              <a:t>这都是在干啥</a:t>
            </a:r>
            <a:r>
              <a:rPr lang="en-US" altLang="zh-CN" sz="7200" dirty="0"/>
              <a:t>#</a:t>
            </a:r>
            <a:endParaRPr lang="zh-CN" altLang="en-US" sz="7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9561D-9946-4612-9FB8-138F45DDB3A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237704" y="173434"/>
            <a:ext cx="368504" cy="382886"/>
          </a:xfrm>
        </p:spPr>
        <p:txBody>
          <a:bodyPr/>
          <a:lstStyle/>
          <a:p>
            <a:pPr algn="l"/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RTDC 2021/1/17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858AA9BD-9CD5-4378-A58C-3CE4CDF0C554}"/>
              </a:ext>
            </a:extLst>
          </p:cNvPr>
          <p:cNvSpPr txBox="1">
            <a:spLocks/>
          </p:cNvSpPr>
          <p:nvPr/>
        </p:nvSpPr>
        <p:spPr>
          <a:xfrm>
            <a:off x="931290" y="2115316"/>
            <a:ext cx="11305256" cy="7442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</a:pP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————</a:t>
            </a:r>
            <a:r>
              <a:rPr lang="en-US" altLang="zh-CN" sz="3200" dirty="0" err="1">
                <a:latin typeface="+mn-lt"/>
                <a:ea typeface="+mn-ea"/>
                <a:cs typeface="+mn-ea"/>
                <a:sym typeface="+mn-lt"/>
              </a:rPr>
              <a:t>Winnux</a:t>
            </a: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 58————</a:t>
            </a:r>
          </a:p>
          <a:p>
            <a:pPr marL="457200" indent="-457200" algn="l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虚拟机，原型为 </a:t>
            </a: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https://github.com/felixrieseberg/windows95</a:t>
            </a: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，完全使用 </a:t>
            </a: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JavaScript </a:t>
            </a: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打造</a:t>
            </a:r>
            <a:endParaRPr lang="en-US" altLang="zh-CN" sz="3200" dirty="0">
              <a:latin typeface="+mn-lt"/>
              <a:ea typeface="+mn-ea"/>
              <a:cs typeface="+mn-ea"/>
              <a:sym typeface="+mn-lt"/>
            </a:endParaRPr>
          </a:p>
          <a:p>
            <a:pPr marL="457200" indent="-457200" algn="l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我们的程序：完全用</a:t>
            </a:r>
            <a:r>
              <a:rPr lang="en-US" altLang="zh-CN" sz="3200" dirty="0" err="1">
                <a:latin typeface="+mn-lt"/>
                <a:ea typeface="+mn-ea"/>
                <a:cs typeface="+mn-ea"/>
                <a:sym typeface="+mn-lt"/>
              </a:rPr>
              <a:t>pygame</a:t>
            </a: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编写，功能：自研文件系统</a:t>
            </a: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+</a:t>
            </a: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命令行，贪 吃 蛇（帧率高到感人）</a:t>
            </a:r>
            <a:endParaRPr lang="en-US" altLang="zh-CN" sz="3200" dirty="0">
              <a:latin typeface="+mn-lt"/>
              <a:ea typeface="+mn-ea"/>
              <a:cs typeface="+mn-ea"/>
              <a:sym typeface="+mn-lt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————GENOCIDE————</a:t>
            </a:r>
          </a:p>
          <a:p>
            <a:pPr marL="457200" indent="-457200" algn="l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JetBrains Mono"/>
                <a:ea typeface="+mn-ea"/>
                <a:cs typeface="JetBrains Mono"/>
                <a:sym typeface="+mn-lt"/>
              </a:rPr>
              <a:t> </a:t>
            </a:r>
            <a:r>
              <a:rPr lang="zh-CN" altLang="en-US" sz="1800" strike="sngStrike" dirty="0">
                <a:latin typeface="+mn-lt"/>
                <a:ea typeface="+mn-ea"/>
                <a:cs typeface="+mn-ea"/>
                <a:sym typeface="+mn-lt"/>
              </a:rPr>
              <a:t>应该比 </a:t>
            </a:r>
            <a:r>
              <a:rPr lang="en-US" altLang="zh-CN" sz="1800" strike="sngStrike" dirty="0">
                <a:latin typeface="+mn-lt"/>
                <a:ea typeface="+mn-ea"/>
                <a:cs typeface="+mn-ea"/>
                <a:sym typeface="+mn-lt"/>
              </a:rPr>
              <a:t>GUIDE </a:t>
            </a:r>
            <a:r>
              <a:rPr lang="zh-CN" altLang="en-US" sz="1800" strike="sngStrike" dirty="0">
                <a:latin typeface="+mn-lt"/>
                <a:ea typeface="+mn-ea"/>
                <a:cs typeface="+mn-ea"/>
                <a:sym typeface="+mn-lt"/>
              </a:rPr>
              <a:t>好用</a:t>
            </a:r>
            <a:endParaRPr lang="en-US" altLang="zh-CN" sz="1800" strike="sngStrike" dirty="0">
              <a:latin typeface="+mn-lt"/>
              <a:ea typeface="+mn-ea"/>
              <a:cs typeface="+mn-ea"/>
              <a:sym typeface="+mn-lt"/>
            </a:endParaRPr>
          </a:p>
          <a:p>
            <a:pPr marL="457200" indent="-457200" algn="l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etBrains Mono"/>
                <a:ea typeface="+mn-ea"/>
                <a:cs typeface="JetBrains Mono"/>
                <a:sym typeface="+mn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etBrains Mono"/>
                <a:ea typeface="+mn-ea"/>
                <a:cs typeface="JetBrains Mono"/>
                <a:sym typeface="+mn-lt"/>
              </a:rPr>
              <a:t>CPP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etBrains Mono"/>
                <a:ea typeface="+mn-ea"/>
                <a:cs typeface="JetBrains Mono"/>
                <a:sym typeface="+mn-lt"/>
              </a:rPr>
              <a:t>语法高亮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etBrains Mono"/>
                <a:ea typeface="+mn-ea"/>
                <a:cs typeface="JetBrains Mono"/>
                <a:sym typeface="+mn-lt"/>
              </a:rPr>
              <a:t>+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etBrains Mono"/>
                <a:ea typeface="+mn-ea"/>
                <a:cs typeface="JetBrains Mono"/>
                <a:sym typeface="+mn-lt"/>
              </a:rPr>
              <a:t>基础自动补全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etBrains Mono"/>
                <a:ea typeface="+mn-ea"/>
                <a:cs typeface="JetBrains Mono"/>
                <a:sym typeface="+mn-lt"/>
              </a:rPr>
              <a:t>+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etBrains Mono"/>
                <a:ea typeface="+mn-ea"/>
                <a:cs typeface="JetBrains Mono"/>
                <a:sym typeface="+mn-lt"/>
              </a:rPr>
              <a:t>编译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etBrains Mono"/>
                <a:ea typeface="+mn-ea"/>
                <a:cs typeface="JetBrains Mono"/>
                <a:sym typeface="+mn-lt"/>
              </a:rPr>
              <a:t>+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etBrains Mono"/>
                <a:ea typeface="+mn-ea"/>
                <a:cs typeface="JetBrains Mono"/>
                <a:sym typeface="+mn-lt"/>
              </a:rPr>
              <a:t>运行（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etBrains Mono"/>
                <a:ea typeface="+mn-ea"/>
                <a:cs typeface="JetBrains Mono"/>
                <a:sym typeface="+mn-lt"/>
              </a:rPr>
              <a:t>oier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etBrains Mono"/>
                <a:ea typeface="+mn-ea"/>
                <a:cs typeface="JetBrains Mono"/>
                <a:sym typeface="+mn-lt"/>
              </a:rPr>
              <a:t>狂喜）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etBrains Mono"/>
              <a:ea typeface="+mn-ea"/>
              <a:cs typeface="JetBrains Mono"/>
              <a:sym typeface="+mn-lt"/>
            </a:endParaRPr>
          </a:p>
          <a:p>
            <a:pPr marL="457200" indent="-457200" algn="l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JetBrains Mono"/>
                <a:ea typeface="+mn-ea"/>
                <a:cs typeface="JetBrains Mono"/>
                <a:sym typeface="+mn-lt"/>
              </a:rPr>
              <a:t> 支持换主题！！！</a:t>
            </a:r>
            <a:endParaRPr lang="en-US" altLang="zh-CN" sz="3200" dirty="0">
              <a:latin typeface="JetBrains Mono"/>
              <a:ea typeface="+mn-ea"/>
              <a:cs typeface="JetBrains Mono"/>
              <a:sym typeface="+mn-lt"/>
            </a:endParaRPr>
          </a:p>
          <a:p>
            <a:pPr marL="457200" indent="-457200" algn="l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JetBrains Mono"/>
                <a:ea typeface="+mn-ea"/>
                <a:cs typeface="JetBrains Mono"/>
                <a:sym typeface="+mn-lt"/>
              </a:rPr>
              <a:t> 敬请期待：文件夹侧边栏，完整菜单栏，</a:t>
            </a:r>
            <a:r>
              <a:rPr lang="en-US" altLang="zh-CN" sz="3200" dirty="0">
                <a:latin typeface="JetBrains Mono"/>
                <a:ea typeface="+mn-ea"/>
                <a:cs typeface="JetBrains Mono"/>
                <a:sym typeface="+mn-lt"/>
              </a:rPr>
              <a:t>etc.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70883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9561D-9946-4612-9FB8-138F45DDB3A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09712" y="268288"/>
            <a:ext cx="2032608" cy="379591"/>
          </a:xfrm>
        </p:spPr>
        <p:txBody>
          <a:bodyPr/>
          <a:lstStyle/>
          <a:p>
            <a:pPr algn="l"/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RTDC 2021/1/17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84C875-6A87-4F81-9209-A889028BD42E}"/>
              </a:ext>
            </a:extLst>
          </p:cNvPr>
          <p:cNvSpPr txBox="1">
            <a:spLocks/>
          </p:cNvSpPr>
          <p:nvPr/>
        </p:nvSpPr>
        <p:spPr>
          <a:xfrm>
            <a:off x="320950" y="2068488"/>
            <a:ext cx="11425088" cy="6480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</a:pPr>
            <a:endParaRPr 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D5DD8A-3181-4F22-B538-8C6A8D14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784" y="1132384"/>
            <a:ext cx="5317354" cy="1146944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>
                <a:latin typeface="+mn-lt"/>
                <a:ea typeface="+mn-ea"/>
                <a:cs typeface="+mn-ea"/>
                <a:sym typeface="+mn-lt"/>
              </a:rPr>
              <a:t>核心技术</a:t>
            </a:r>
            <a:endParaRPr lang="en-US" sz="5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858AA9BD-9CD5-4378-A58C-3CE4CDF0C554}"/>
              </a:ext>
            </a:extLst>
          </p:cNvPr>
          <p:cNvSpPr txBox="1">
            <a:spLocks/>
          </p:cNvSpPr>
          <p:nvPr/>
        </p:nvSpPr>
        <p:spPr>
          <a:xfrm>
            <a:off x="957784" y="2428528"/>
            <a:ext cx="11305256" cy="6696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</a:pPr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• </a:t>
            </a:r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程序结构</a:t>
            </a:r>
            <a:endParaRPr lang="en-US" altLang="zh-CN" sz="32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21A0B9-EB6D-46DF-9F41-A1ED580B2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702" y="3771945"/>
            <a:ext cx="10625420" cy="53533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3431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9561D-9946-4612-9FB8-138F45DDB3A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09712" y="268288"/>
            <a:ext cx="2032608" cy="379591"/>
          </a:xfrm>
        </p:spPr>
        <p:txBody>
          <a:bodyPr/>
          <a:lstStyle/>
          <a:p>
            <a:pPr algn="l"/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RTDC 2021/1/17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84C875-6A87-4F81-9209-A889028BD42E}"/>
              </a:ext>
            </a:extLst>
          </p:cNvPr>
          <p:cNvSpPr txBox="1">
            <a:spLocks/>
          </p:cNvSpPr>
          <p:nvPr/>
        </p:nvSpPr>
        <p:spPr>
          <a:xfrm>
            <a:off x="320950" y="2068488"/>
            <a:ext cx="11425088" cy="6480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</a:pPr>
            <a:endParaRPr 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D5DD8A-3181-4F22-B538-8C6A8D14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784" y="1132384"/>
            <a:ext cx="5317354" cy="1146944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>
                <a:latin typeface="+mn-lt"/>
                <a:ea typeface="+mn-ea"/>
                <a:cs typeface="+mn-ea"/>
                <a:sym typeface="+mn-lt"/>
              </a:rPr>
              <a:t>核心技术</a:t>
            </a:r>
            <a:endParaRPr lang="en-US" sz="5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858AA9BD-9CD5-4378-A58C-3CE4CDF0C554}"/>
              </a:ext>
            </a:extLst>
          </p:cNvPr>
          <p:cNvSpPr txBox="1">
            <a:spLocks/>
          </p:cNvSpPr>
          <p:nvPr/>
        </p:nvSpPr>
        <p:spPr>
          <a:xfrm>
            <a:off x="957784" y="2428528"/>
            <a:ext cx="11305256" cy="6696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</a:pPr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• </a:t>
            </a:r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消息传递机制</a:t>
            </a:r>
            <a:endParaRPr lang="en-US" altLang="zh-CN" sz="4000" dirty="0">
              <a:latin typeface="+mn-lt"/>
              <a:ea typeface="+mn-ea"/>
              <a:cs typeface="+mn-ea"/>
              <a:sym typeface="+mn-lt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  ‣ </a:t>
            </a: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仿真：</a:t>
            </a:r>
            <a:r>
              <a:rPr lang="zh-CN" altLang="en-US" sz="3200" b="1" dirty="0">
                <a:latin typeface="+mn-lt"/>
                <a:ea typeface="+mn-ea"/>
                <a:cs typeface="+mn-ea"/>
                <a:sym typeface="+mn-lt"/>
              </a:rPr>
              <a:t>内核下达指令，所有应用必须与其交互</a:t>
            </a:r>
            <a:endParaRPr lang="en-US" altLang="zh-CN" sz="32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C984E32-B2D0-4509-AAA4-796DFC78B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803" y="4633740"/>
            <a:ext cx="8459381" cy="2286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568400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59B44-985F-4AC2-AAFF-FB40218F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程序亮点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61EAD8-4AB8-494D-8087-6A62742BBB3C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 anchor="t"/>
          <a:lstStyle/>
          <a:p>
            <a:pPr marL="0" indent="0" algn="l" hangingPunct="1">
              <a:buNone/>
            </a:pP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————</a:t>
            </a:r>
            <a:r>
              <a:rPr lang="en-US" altLang="zh-CN" sz="2800" dirty="0" err="1">
                <a:latin typeface="+mn-lt"/>
                <a:ea typeface="+mn-ea"/>
                <a:cs typeface="+mn-ea"/>
                <a:sym typeface="+mn-lt"/>
              </a:rPr>
              <a:t>Winnux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 58————</a:t>
            </a:r>
          </a:p>
          <a:p>
            <a:pPr algn="l" hangingPunct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保证让你直呼爷青回（？）</a:t>
            </a:r>
            <a:endParaRPr lang="en-US" altLang="zh-CN" sz="2800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————GENOCIDE————</a:t>
            </a:r>
          </a:p>
          <a:p>
            <a:pPr algn="l" hangingPunct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完全用</a:t>
            </a:r>
            <a:r>
              <a:rPr lang="en-US" altLang="zh-CN" sz="2800" dirty="0" err="1">
                <a:latin typeface="+mn-lt"/>
                <a:ea typeface="+mn-ea"/>
                <a:cs typeface="+mn-ea"/>
                <a:sym typeface="+mn-lt"/>
              </a:rPr>
              <a:t>pygame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编写！！！</a:t>
            </a:r>
            <a:endParaRPr lang="en-US" altLang="zh-CN" sz="2800" dirty="0">
              <a:latin typeface="+mn-lt"/>
              <a:ea typeface="+mn-ea"/>
              <a:cs typeface="+mn-ea"/>
              <a:sym typeface="+mn-lt"/>
            </a:endParaRPr>
          </a:p>
          <a:p>
            <a:pPr algn="l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lt"/>
                <a:cs typeface="+mn-ea"/>
                <a:sym typeface="+mn-lt"/>
              </a:rPr>
              <a:t>（没错这个</a:t>
            </a:r>
            <a:r>
              <a:rPr lang="en-US" altLang="zh-CN" dirty="0">
                <a:latin typeface="+mn-lt"/>
                <a:cs typeface="+mn-ea"/>
                <a:sym typeface="+mn-lt"/>
              </a:rPr>
              <a:t>text field</a:t>
            </a:r>
            <a:r>
              <a:rPr lang="zh-CN" altLang="en-US" dirty="0">
                <a:latin typeface="+mn-lt"/>
                <a:cs typeface="+mn-ea"/>
                <a:sym typeface="+mn-lt"/>
              </a:rPr>
              <a:t>我们写了好几个月）</a:t>
            </a:r>
            <a:endParaRPr lang="en-US" altLang="zh-CN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A83B2D-7CF2-4EB8-88DF-A1FF7315C92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78191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0027A-2C63-4C27-88A8-E42490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遇到的困难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A7497A-B132-45FF-A909-A49C7950D2D2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————</a:t>
            </a:r>
            <a:r>
              <a:rPr lang="en-US" altLang="zh-CN" sz="2800" dirty="0" err="1">
                <a:latin typeface="+mn-lt"/>
                <a:ea typeface="+mn-ea"/>
                <a:cs typeface="+mn-ea"/>
                <a:sym typeface="+mn-lt"/>
              </a:rPr>
              <a:t>Winnux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 58————</a:t>
            </a:r>
          </a:p>
          <a:p>
            <a:r>
              <a:rPr lang="zh-CN" altLang="en-US" dirty="0"/>
              <a:t>文本编辑命令</a:t>
            </a:r>
            <a:r>
              <a:rPr lang="en-US" altLang="zh-CN" dirty="0">
                <a:latin typeface="+mn-lt"/>
              </a:rPr>
              <a:t>vis</a:t>
            </a:r>
            <a:r>
              <a:rPr lang="zh-CN" altLang="en-US" dirty="0">
                <a:latin typeface="+mn-lt"/>
              </a:rPr>
              <a:t>（如何让命令接受输入）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————GENOCIDE————</a:t>
            </a:r>
          </a:p>
          <a:p>
            <a:r>
              <a:rPr lang="zh-CN" altLang="en-US" dirty="0"/>
              <a:t>语</a:t>
            </a:r>
            <a:r>
              <a:rPr lang="en-US" altLang="zh-CN" dirty="0"/>
              <a:t>~</a:t>
            </a:r>
            <a:r>
              <a:rPr lang="zh-CN" altLang="en-US" dirty="0"/>
              <a:t>法</a:t>
            </a:r>
            <a:r>
              <a:rPr lang="en-US" altLang="zh-CN" dirty="0"/>
              <a:t>~</a:t>
            </a:r>
            <a:r>
              <a:rPr lang="zh-CN" altLang="en-US" dirty="0"/>
              <a:t>高</a:t>
            </a:r>
            <a:r>
              <a:rPr lang="en-US" altLang="zh-CN" dirty="0"/>
              <a:t>~</a:t>
            </a:r>
            <a:r>
              <a:rPr lang="zh-CN" altLang="en-US" dirty="0"/>
              <a:t>亮</a:t>
            </a:r>
            <a:r>
              <a:rPr lang="en-US" altLang="zh-CN"/>
              <a:t>~~~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6DF2D-A3D1-4BDF-B5B9-80663A412B8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30118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自定义 2">
      <a:majorFont>
        <a:latin typeface="JetBrains Mono"/>
        <a:ea typeface="Microsoft YaHei UI"/>
        <a:cs typeface=""/>
      </a:majorFont>
      <a:minorFont>
        <a:latin typeface="JetBrains Mono"/>
        <a:ea typeface="Microsoft YaHei UI"/>
        <a:cs typeface="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</TotalTime>
  <Words>291</Words>
  <Application>Microsoft Office PowerPoint</Application>
  <PresentationFormat>自定义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Helvetica Neue</vt:lpstr>
      <vt:lpstr>Helvetica Light</vt:lpstr>
      <vt:lpstr>Microsoft YaHei UI</vt:lpstr>
      <vt:lpstr>Times New Roman</vt:lpstr>
      <vt:lpstr>JetBrains Mono</vt:lpstr>
      <vt:lpstr>Wingdings</vt:lpstr>
      <vt:lpstr>Gradient</vt:lpstr>
      <vt:lpstr>RealThink Developers Conference RTDC 2021 Winnux 58 FAQ &amp; GENOCIDE 预告 薛凯戈 (@KevDevPython) &amp; 施展 (@pythonleo)</vt:lpstr>
      <vt:lpstr>亿些基础的问题</vt:lpstr>
      <vt:lpstr>#这都是在干啥#</vt:lpstr>
      <vt:lpstr>核心技术</vt:lpstr>
      <vt:lpstr>核心技术</vt:lpstr>
      <vt:lpstr>程序亮点</vt:lpstr>
      <vt:lpstr>遇到的困难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7</dc:title>
  <dc:creator>admin</dc:creator>
  <cp:lastModifiedBy>展</cp:lastModifiedBy>
  <cp:revision>40</cp:revision>
  <dcterms:modified xsi:type="dcterms:W3CDTF">2021-01-16T11:53:37Z</dcterms:modified>
</cp:coreProperties>
</file>