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8288000" cy="10287000"/>
  <p:notesSz cx="6858000" cy="9144000"/>
  <p:embeddedFontLst>
    <p:embeddedFont>
      <p:font typeface="Open Sans Bold" charset="1" panose="020B0806030504020204"/>
      <p:regular r:id="rId31"/>
    </p:embeddedFont>
    <p:embeddedFont>
      <p:font typeface="Open Sans" charset="1" panose="020B0606030504020204"/>
      <p:regular r:id="rId32"/>
    </p:embeddedFont>
    <p:embeddedFont>
      <p:font typeface="Barlow Condensed Bold" charset="1" panose="00000806000000000000"/>
      <p:regular r:id="rId33"/>
    </p:embeddedFont>
    <p:embeddedFont>
      <p:font typeface="Inter Bold" charset="1" panose="020B0802030000000004"/>
      <p:regular r:id="rId34"/>
    </p:embeddedFont>
    <p:embeddedFont>
      <p:font typeface="Barlow Condensed" charset="1" panose="00000506000000000000"/>
      <p:regular r:id="rId35"/>
    </p:embeddedFont>
    <p:embeddedFont>
      <p:font typeface="Canva Sans" charset="1" panose="020B0503030501040103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49.png" Type="http://schemas.openxmlformats.org/officeDocument/2006/relationships/image"/><Relationship Id="rId7" Target="../media/image50.png" Type="http://schemas.openxmlformats.org/officeDocument/2006/relationships/image"/><Relationship Id="rId8" Target="../media/image51.png" Type="http://schemas.openxmlformats.org/officeDocument/2006/relationships/image"/><Relationship Id="rId9" Target="../media/image5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7.png" Type="http://schemas.openxmlformats.org/officeDocument/2006/relationships/image"/><Relationship Id="rId11" Target="../media/image58.svg" Type="http://schemas.openxmlformats.org/officeDocument/2006/relationships/image"/><Relationship Id="rId12" Target="../media/image59.png" Type="http://schemas.openxmlformats.org/officeDocument/2006/relationships/image"/><Relationship Id="rId13" Target="../media/image60.svg" Type="http://schemas.openxmlformats.org/officeDocument/2006/relationships/image"/><Relationship Id="rId14" Target="../media/image61.png" Type="http://schemas.openxmlformats.org/officeDocument/2006/relationships/image"/><Relationship Id="rId15" Target="../media/image6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53.png" Type="http://schemas.openxmlformats.org/officeDocument/2006/relationships/image"/><Relationship Id="rId7" Target="../media/image54.svg" Type="http://schemas.openxmlformats.org/officeDocument/2006/relationships/image"/><Relationship Id="rId8" Target="../media/image55.png" Type="http://schemas.openxmlformats.org/officeDocument/2006/relationships/image"/><Relationship Id="rId9" Target="../media/image56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9.png" Type="http://schemas.openxmlformats.org/officeDocument/2006/relationships/image"/><Relationship Id="rId11" Target="../media/image60.svg" Type="http://schemas.openxmlformats.org/officeDocument/2006/relationships/image"/><Relationship Id="rId12" Target="../media/image63.png" Type="http://schemas.openxmlformats.org/officeDocument/2006/relationships/image"/><Relationship Id="rId13" Target="../media/image6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55.png" Type="http://schemas.openxmlformats.org/officeDocument/2006/relationships/image"/><Relationship Id="rId7" Target="../media/image56.svg" Type="http://schemas.openxmlformats.org/officeDocument/2006/relationships/image"/><Relationship Id="rId8" Target="../media/image57.png" Type="http://schemas.openxmlformats.org/officeDocument/2006/relationships/image"/><Relationship Id="rId9" Target="../media/image5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9.png" Type="http://schemas.openxmlformats.org/officeDocument/2006/relationships/image"/><Relationship Id="rId11" Target="../media/image70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71.png" Type="http://schemas.openxmlformats.org/officeDocument/2006/relationships/image"/><Relationship Id="rId15" Target="../media/image7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65.png" Type="http://schemas.openxmlformats.org/officeDocument/2006/relationships/image"/><Relationship Id="rId7" Target="../media/image66.svg" Type="http://schemas.openxmlformats.org/officeDocument/2006/relationships/image"/><Relationship Id="rId8" Target="../media/image67.png" Type="http://schemas.openxmlformats.org/officeDocument/2006/relationships/image"/><Relationship Id="rId9" Target="../media/image68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3.png" Type="http://schemas.openxmlformats.org/officeDocument/2006/relationships/image"/><Relationship Id="rId7" Target="../media/image74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9.png" Type="http://schemas.openxmlformats.org/officeDocument/2006/relationships/image"/><Relationship Id="rId11" Target="../media/image80.svg" Type="http://schemas.openxmlformats.org/officeDocument/2006/relationships/image"/><Relationship Id="rId12" Target="../media/image69.png" Type="http://schemas.openxmlformats.org/officeDocument/2006/relationships/image"/><Relationship Id="rId13" Target="../media/image70.svg" Type="http://schemas.openxmlformats.org/officeDocument/2006/relationships/image"/><Relationship Id="rId14" Target="../media/image81.png" Type="http://schemas.openxmlformats.org/officeDocument/2006/relationships/image"/><Relationship Id="rId15" Target="../media/image8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5.png" Type="http://schemas.openxmlformats.org/officeDocument/2006/relationships/image"/><Relationship Id="rId7" Target="../media/image76.svg" Type="http://schemas.openxmlformats.org/officeDocument/2006/relationships/image"/><Relationship Id="rId8" Target="../media/image77.png" Type="http://schemas.openxmlformats.org/officeDocument/2006/relationships/image"/><Relationship Id="rId9" Target="../media/image78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7.png" Type="http://schemas.openxmlformats.org/officeDocument/2006/relationships/image"/><Relationship Id="rId11" Target="../media/image8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83.png" Type="http://schemas.openxmlformats.org/officeDocument/2006/relationships/image"/><Relationship Id="rId7" Target="../media/image84.svg" Type="http://schemas.openxmlformats.org/officeDocument/2006/relationships/image"/><Relationship Id="rId8" Target="../media/image85.png" Type="http://schemas.openxmlformats.org/officeDocument/2006/relationships/image"/><Relationship Id="rId9" Target="../media/image86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5.png" Type="http://schemas.openxmlformats.org/officeDocument/2006/relationships/image"/><Relationship Id="rId11" Target="../media/image7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89.png" Type="http://schemas.openxmlformats.org/officeDocument/2006/relationships/image"/><Relationship Id="rId7" Target="../media/image90.svg" Type="http://schemas.openxmlformats.org/officeDocument/2006/relationships/image"/><Relationship Id="rId8" Target="../media/image91.png" Type="http://schemas.openxmlformats.org/officeDocument/2006/relationships/image"/><Relationship Id="rId9" Target="../media/image92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12" Target="../media/image29.png" Type="http://schemas.openxmlformats.org/officeDocument/2006/relationships/image"/><Relationship Id="rId13" Target="../media/image3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svg" Type="http://schemas.openxmlformats.org/officeDocument/2006/relationships/image"/><Relationship Id="rId12" Target="../media/image37.png" Type="http://schemas.openxmlformats.org/officeDocument/2006/relationships/image"/><Relationship Id="rId13" Target="../media/image3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12" Target="../media/image45.png" Type="http://schemas.openxmlformats.org/officeDocument/2006/relationships/image"/><Relationship Id="rId13" Target="../media/image4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9.png" Type="http://schemas.openxmlformats.org/officeDocument/2006/relationships/image"/><Relationship Id="rId7" Target="../media/image40.svg" Type="http://schemas.openxmlformats.org/officeDocument/2006/relationships/image"/><Relationship Id="rId8" Target="../media/image41.png" Type="http://schemas.openxmlformats.org/officeDocument/2006/relationships/image"/><Relationship Id="rId9" Target="../media/image4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47.png" Type="http://schemas.openxmlformats.org/officeDocument/2006/relationships/image"/><Relationship Id="rId7" Target="../media/image4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47.png" Type="http://schemas.openxmlformats.org/officeDocument/2006/relationships/image"/><Relationship Id="rId7" Target="../media/image4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781455"/>
            <a:ext cx="18794347" cy="18794347"/>
          </a:xfrm>
          <a:custGeom>
            <a:avLst/>
            <a:gdLst/>
            <a:ahLst/>
            <a:cxnLst/>
            <a:rect r="r" b="b" t="t" l="l"/>
            <a:pathLst>
              <a:path h="18794347" w="18794347">
                <a:moveTo>
                  <a:pt x="0" y="0"/>
                </a:moveTo>
                <a:lnTo>
                  <a:pt x="18794347" y="0"/>
                </a:lnTo>
                <a:lnTo>
                  <a:pt x="18794347" y="18794348"/>
                </a:lnTo>
                <a:lnTo>
                  <a:pt x="0" y="18794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50795" y="1028700"/>
            <a:ext cx="3986411" cy="1558324"/>
          </a:xfrm>
          <a:custGeom>
            <a:avLst/>
            <a:gdLst/>
            <a:ahLst/>
            <a:cxnLst/>
            <a:rect r="r" b="b" t="t" l="l"/>
            <a:pathLst>
              <a:path h="1558324" w="3986411">
                <a:moveTo>
                  <a:pt x="0" y="0"/>
                </a:moveTo>
                <a:lnTo>
                  <a:pt x="3986410" y="0"/>
                </a:lnTo>
                <a:lnTo>
                  <a:pt x="3986410" y="1558324"/>
                </a:lnTo>
                <a:lnTo>
                  <a:pt x="0" y="15583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16367" y="2801607"/>
            <a:ext cx="1196161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Ynov - Cybersécurité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567845" y="4836625"/>
            <a:ext cx="515231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</a:t>
            </a:r>
            <a:r>
              <a:rPr lang="en-US" b="true" sz="51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rojet Fil Rouge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33836" y="6350123"/>
            <a:ext cx="262032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CHU de Ynov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781455"/>
            <a:ext cx="18794347" cy="18794347"/>
          </a:xfrm>
          <a:custGeom>
            <a:avLst/>
            <a:gdLst/>
            <a:ahLst/>
            <a:cxnLst/>
            <a:rect r="r" b="b" t="t" l="l"/>
            <a:pathLst>
              <a:path h="18794347" w="18794347">
                <a:moveTo>
                  <a:pt x="0" y="0"/>
                </a:moveTo>
                <a:lnTo>
                  <a:pt x="18794347" y="0"/>
                </a:lnTo>
                <a:lnTo>
                  <a:pt x="18794347" y="18794348"/>
                </a:lnTo>
                <a:lnTo>
                  <a:pt x="0" y="18794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92882" y="1902038"/>
            <a:ext cx="13608583" cy="296915"/>
          </a:xfrm>
          <a:custGeom>
            <a:avLst/>
            <a:gdLst/>
            <a:ahLst/>
            <a:cxnLst/>
            <a:rect r="r" b="b" t="t" l="l"/>
            <a:pathLst>
              <a:path h="296915" w="13608583">
                <a:moveTo>
                  <a:pt x="0" y="0"/>
                </a:moveTo>
                <a:lnTo>
                  <a:pt x="13608583" y="0"/>
                </a:lnTo>
                <a:lnTo>
                  <a:pt x="13608583" y="296914"/>
                </a:lnTo>
                <a:lnTo>
                  <a:pt x="0" y="296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04519" y="426425"/>
            <a:ext cx="9585308" cy="1156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19"/>
              </a:lnSpc>
            </a:pPr>
            <a:r>
              <a:rPr lang="en-US" sz="7295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Planning &amp; Gestion de Projet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133668" y="2475177"/>
            <a:ext cx="4020664" cy="79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4"/>
              </a:lnSpc>
            </a:pPr>
            <a:r>
              <a:rPr lang="en-US" sz="4995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Gestion de Projet</a:t>
            </a:r>
          </a:p>
        </p:txBody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2329893" y="4412599"/>
          <a:ext cx="14134560" cy="5431666"/>
        </p:xfrm>
        <a:graphic>
          <a:graphicData uri="http://schemas.openxmlformats.org/drawingml/2006/table">
            <a:tbl>
              <a:tblPr/>
              <a:tblGrid>
                <a:gridCol w="3572544"/>
                <a:gridCol w="3572544"/>
                <a:gridCol w="6989473"/>
              </a:tblGrid>
              <a:tr h="150713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Responsable sécurité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YAHIA-BERROUIGUET Djilali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Élaboration de la PSSI, PCA / PRA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81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Ingénieur réseau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MIGLIORE Kévin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Sécurisation des réseaux, configuration des pare-feu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81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Analyste cybersécurité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MIGLIORE Kévin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Tests d'intrusion, analyse des vulnérabilités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81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Responsable formation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YAHIA-BERROUIGUET Djilali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Sensibilisation et formation du personnel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3545191" y="3615645"/>
            <a:ext cx="1017716" cy="79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4"/>
              </a:lnSpc>
            </a:pPr>
            <a:r>
              <a:rPr lang="en-US" sz="4995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Rôle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97139" y="3548356"/>
            <a:ext cx="1124207" cy="79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4"/>
              </a:lnSpc>
            </a:pPr>
            <a:r>
              <a:rPr lang="en-US" sz="4995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Nom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565479" y="3548356"/>
            <a:ext cx="2785470" cy="79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4"/>
              </a:lnSpc>
            </a:pPr>
            <a:r>
              <a:rPr lang="en-US" sz="4995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Description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781455"/>
            <a:ext cx="18794347" cy="18794347"/>
          </a:xfrm>
          <a:custGeom>
            <a:avLst/>
            <a:gdLst/>
            <a:ahLst/>
            <a:cxnLst/>
            <a:rect r="r" b="b" t="t" l="l"/>
            <a:pathLst>
              <a:path h="18794347" w="18794347">
                <a:moveTo>
                  <a:pt x="0" y="0"/>
                </a:moveTo>
                <a:lnTo>
                  <a:pt x="18794347" y="0"/>
                </a:lnTo>
                <a:lnTo>
                  <a:pt x="18794347" y="18794348"/>
                </a:lnTo>
                <a:lnTo>
                  <a:pt x="0" y="18794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92882" y="1902038"/>
            <a:ext cx="13608583" cy="296915"/>
          </a:xfrm>
          <a:custGeom>
            <a:avLst/>
            <a:gdLst/>
            <a:ahLst/>
            <a:cxnLst/>
            <a:rect r="r" b="b" t="t" l="l"/>
            <a:pathLst>
              <a:path h="296915" w="13608583">
                <a:moveTo>
                  <a:pt x="0" y="0"/>
                </a:moveTo>
                <a:lnTo>
                  <a:pt x="13608583" y="0"/>
                </a:lnTo>
                <a:lnTo>
                  <a:pt x="13608583" y="296914"/>
                </a:lnTo>
                <a:lnTo>
                  <a:pt x="0" y="296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04519" y="426425"/>
            <a:ext cx="9585308" cy="1156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19"/>
              </a:lnSpc>
            </a:pPr>
            <a:r>
              <a:rPr lang="en-US" sz="7295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Planning &amp; Gestion de Projet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79072" y="2475177"/>
            <a:ext cx="4729857" cy="79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4"/>
              </a:lnSpc>
            </a:pPr>
            <a:r>
              <a:rPr lang="en-US" sz="4995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Outils collaboratives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4670642" y="4545530"/>
            <a:ext cx="1370706" cy="1195941"/>
          </a:xfrm>
          <a:custGeom>
            <a:avLst/>
            <a:gdLst/>
            <a:ahLst/>
            <a:cxnLst/>
            <a:rect r="r" b="b" t="t" l="l"/>
            <a:pathLst>
              <a:path h="1195941" w="1370706">
                <a:moveTo>
                  <a:pt x="0" y="0"/>
                </a:moveTo>
                <a:lnTo>
                  <a:pt x="1370706" y="0"/>
                </a:lnTo>
                <a:lnTo>
                  <a:pt x="1370706" y="1195940"/>
                </a:lnTo>
                <a:lnTo>
                  <a:pt x="0" y="11959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219200" y="4709407"/>
            <a:ext cx="1272977" cy="1212523"/>
          </a:xfrm>
          <a:custGeom>
            <a:avLst/>
            <a:gdLst/>
            <a:ahLst/>
            <a:cxnLst/>
            <a:rect r="r" b="b" t="t" l="l"/>
            <a:pathLst>
              <a:path h="1212523" w="1272977">
                <a:moveTo>
                  <a:pt x="0" y="0"/>
                </a:moveTo>
                <a:lnTo>
                  <a:pt x="1272977" y="0"/>
                </a:lnTo>
                <a:lnTo>
                  <a:pt x="1272977" y="1212523"/>
                </a:lnTo>
                <a:lnTo>
                  <a:pt x="0" y="121252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5969" r="-373341" b="-26279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367377" y="7861949"/>
            <a:ext cx="1396351" cy="1396351"/>
          </a:xfrm>
          <a:custGeom>
            <a:avLst/>
            <a:gdLst/>
            <a:ahLst/>
            <a:cxnLst/>
            <a:rect r="r" b="b" t="t" l="l"/>
            <a:pathLst>
              <a:path h="1396351" w="1396351">
                <a:moveTo>
                  <a:pt x="0" y="0"/>
                </a:moveTo>
                <a:lnTo>
                  <a:pt x="1396351" y="0"/>
                </a:lnTo>
                <a:lnTo>
                  <a:pt x="1396351" y="1396351"/>
                </a:lnTo>
                <a:lnTo>
                  <a:pt x="0" y="139635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750057" y="7793410"/>
            <a:ext cx="1464890" cy="1464890"/>
          </a:xfrm>
          <a:custGeom>
            <a:avLst/>
            <a:gdLst/>
            <a:ahLst/>
            <a:cxnLst/>
            <a:rect r="r" b="b" t="t" l="l"/>
            <a:pathLst>
              <a:path h="1464890" w="1464890">
                <a:moveTo>
                  <a:pt x="0" y="0"/>
                </a:moveTo>
                <a:lnTo>
                  <a:pt x="1464890" y="0"/>
                </a:lnTo>
                <a:lnTo>
                  <a:pt x="1464890" y="1464890"/>
                </a:lnTo>
                <a:lnTo>
                  <a:pt x="0" y="146489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957102" y="4671307"/>
            <a:ext cx="1580969" cy="79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4"/>
              </a:lnSpc>
            </a:pPr>
            <a:r>
              <a:rPr lang="en-US" sz="4995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Teams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678295" y="4806009"/>
            <a:ext cx="1339489" cy="79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4"/>
              </a:lnSpc>
            </a:pPr>
            <a:r>
              <a:rPr lang="en-US" sz="4995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Trello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678295" y="8258653"/>
            <a:ext cx="1422382" cy="79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4"/>
              </a:lnSpc>
            </a:pPr>
            <a:r>
              <a:rPr lang="en-US" sz="4995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Canva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994091" y="8108328"/>
            <a:ext cx="1459711" cy="79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4"/>
              </a:lnSpc>
            </a:pPr>
            <a:r>
              <a:rPr lang="en-US" sz="4995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GitHub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781455"/>
            <a:ext cx="18794347" cy="18794347"/>
          </a:xfrm>
          <a:custGeom>
            <a:avLst/>
            <a:gdLst/>
            <a:ahLst/>
            <a:cxnLst/>
            <a:rect r="r" b="b" t="t" l="l"/>
            <a:pathLst>
              <a:path h="18794347" w="18794347">
                <a:moveTo>
                  <a:pt x="0" y="0"/>
                </a:moveTo>
                <a:lnTo>
                  <a:pt x="18794347" y="0"/>
                </a:lnTo>
                <a:lnTo>
                  <a:pt x="18794347" y="18794348"/>
                </a:lnTo>
                <a:lnTo>
                  <a:pt x="0" y="18794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92882" y="1902038"/>
            <a:ext cx="13608583" cy="296915"/>
          </a:xfrm>
          <a:custGeom>
            <a:avLst/>
            <a:gdLst/>
            <a:ahLst/>
            <a:cxnLst/>
            <a:rect r="r" b="b" t="t" l="l"/>
            <a:pathLst>
              <a:path h="296915" w="13608583">
                <a:moveTo>
                  <a:pt x="0" y="0"/>
                </a:moveTo>
                <a:lnTo>
                  <a:pt x="13608583" y="0"/>
                </a:lnTo>
                <a:lnTo>
                  <a:pt x="13608583" y="296914"/>
                </a:lnTo>
                <a:lnTo>
                  <a:pt x="0" y="296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32292" y="3955996"/>
            <a:ext cx="2784138" cy="5986169"/>
            <a:chOff x="0" y="0"/>
            <a:chExt cx="733271" cy="157660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33271" cy="1576604"/>
            </a:xfrm>
            <a:custGeom>
              <a:avLst/>
              <a:gdLst/>
              <a:ahLst/>
              <a:cxnLst/>
              <a:rect r="r" b="b" t="t" l="l"/>
              <a:pathLst>
                <a:path h="1576604" w="733271">
                  <a:moveTo>
                    <a:pt x="47272" y="0"/>
                  </a:moveTo>
                  <a:lnTo>
                    <a:pt x="685999" y="0"/>
                  </a:lnTo>
                  <a:cubicBezTo>
                    <a:pt x="698536" y="0"/>
                    <a:pt x="710560" y="4980"/>
                    <a:pt x="719425" y="13846"/>
                  </a:cubicBezTo>
                  <a:cubicBezTo>
                    <a:pt x="728290" y="22711"/>
                    <a:pt x="733271" y="34735"/>
                    <a:pt x="733271" y="47272"/>
                  </a:cubicBezTo>
                  <a:lnTo>
                    <a:pt x="733271" y="1529332"/>
                  </a:lnTo>
                  <a:cubicBezTo>
                    <a:pt x="733271" y="1541869"/>
                    <a:pt x="728290" y="1553893"/>
                    <a:pt x="719425" y="1562758"/>
                  </a:cubicBezTo>
                  <a:cubicBezTo>
                    <a:pt x="710560" y="1571624"/>
                    <a:pt x="698536" y="1576604"/>
                    <a:pt x="685999" y="1576604"/>
                  </a:cubicBezTo>
                  <a:lnTo>
                    <a:pt x="47272" y="1576604"/>
                  </a:lnTo>
                  <a:cubicBezTo>
                    <a:pt x="34735" y="1576604"/>
                    <a:pt x="22711" y="1571624"/>
                    <a:pt x="13846" y="1562758"/>
                  </a:cubicBezTo>
                  <a:cubicBezTo>
                    <a:pt x="4980" y="1553893"/>
                    <a:pt x="0" y="1541869"/>
                    <a:pt x="0" y="1529332"/>
                  </a:cubicBezTo>
                  <a:lnTo>
                    <a:pt x="0" y="47272"/>
                  </a:lnTo>
                  <a:cubicBezTo>
                    <a:pt x="0" y="34735"/>
                    <a:pt x="4980" y="22711"/>
                    <a:pt x="13846" y="13846"/>
                  </a:cubicBezTo>
                  <a:cubicBezTo>
                    <a:pt x="22711" y="4980"/>
                    <a:pt x="34735" y="0"/>
                    <a:pt x="47272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733271" cy="1614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092730" y="3955996"/>
            <a:ext cx="2784138" cy="5986169"/>
            <a:chOff x="0" y="0"/>
            <a:chExt cx="733271" cy="157660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33271" cy="1576604"/>
            </a:xfrm>
            <a:custGeom>
              <a:avLst/>
              <a:gdLst/>
              <a:ahLst/>
              <a:cxnLst/>
              <a:rect r="r" b="b" t="t" l="l"/>
              <a:pathLst>
                <a:path h="1576604" w="733271">
                  <a:moveTo>
                    <a:pt x="47272" y="0"/>
                  </a:moveTo>
                  <a:lnTo>
                    <a:pt x="685999" y="0"/>
                  </a:lnTo>
                  <a:cubicBezTo>
                    <a:pt x="698536" y="0"/>
                    <a:pt x="710560" y="4980"/>
                    <a:pt x="719425" y="13846"/>
                  </a:cubicBezTo>
                  <a:cubicBezTo>
                    <a:pt x="728290" y="22711"/>
                    <a:pt x="733271" y="34735"/>
                    <a:pt x="733271" y="47272"/>
                  </a:cubicBezTo>
                  <a:lnTo>
                    <a:pt x="733271" y="1529332"/>
                  </a:lnTo>
                  <a:cubicBezTo>
                    <a:pt x="733271" y="1541869"/>
                    <a:pt x="728290" y="1553893"/>
                    <a:pt x="719425" y="1562758"/>
                  </a:cubicBezTo>
                  <a:cubicBezTo>
                    <a:pt x="710560" y="1571624"/>
                    <a:pt x="698536" y="1576604"/>
                    <a:pt x="685999" y="1576604"/>
                  </a:cubicBezTo>
                  <a:lnTo>
                    <a:pt x="47272" y="1576604"/>
                  </a:lnTo>
                  <a:cubicBezTo>
                    <a:pt x="34735" y="1576604"/>
                    <a:pt x="22711" y="1571624"/>
                    <a:pt x="13846" y="1562758"/>
                  </a:cubicBezTo>
                  <a:cubicBezTo>
                    <a:pt x="4980" y="1553893"/>
                    <a:pt x="0" y="1541869"/>
                    <a:pt x="0" y="1529332"/>
                  </a:cubicBezTo>
                  <a:lnTo>
                    <a:pt x="0" y="47272"/>
                  </a:lnTo>
                  <a:cubicBezTo>
                    <a:pt x="0" y="34735"/>
                    <a:pt x="4980" y="22711"/>
                    <a:pt x="13846" y="13846"/>
                  </a:cubicBezTo>
                  <a:cubicBezTo>
                    <a:pt x="22711" y="4980"/>
                    <a:pt x="34735" y="0"/>
                    <a:pt x="47272" y="0"/>
                  </a:cubicBezTo>
                  <a:close/>
                </a:path>
              </a:pathLst>
            </a:custGeom>
            <a:solidFill>
              <a:srgbClr val="CB6CE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733271" cy="1614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750694" y="3955996"/>
            <a:ext cx="2784138" cy="5986169"/>
            <a:chOff x="0" y="0"/>
            <a:chExt cx="733271" cy="157660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33271" cy="1576604"/>
            </a:xfrm>
            <a:custGeom>
              <a:avLst/>
              <a:gdLst/>
              <a:ahLst/>
              <a:cxnLst/>
              <a:rect r="r" b="b" t="t" l="l"/>
              <a:pathLst>
                <a:path h="1576604" w="733271">
                  <a:moveTo>
                    <a:pt x="47272" y="0"/>
                  </a:moveTo>
                  <a:lnTo>
                    <a:pt x="685999" y="0"/>
                  </a:lnTo>
                  <a:cubicBezTo>
                    <a:pt x="698536" y="0"/>
                    <a:pt x="710560" y="4980"/>
                    <a:pt x="719425" y="13846"/>
                  </a:cubicBezTo>
                  <a:cubicBezTo>
                    <a:pt x="728290" y="22711"/>
                    <a:pt x="733271" y="34735"/>
                    <a:pt x="733271" y="47272"/>
                  </a:cubicBezTo>
                  <a:lnTo>
                    <a:pt x="733271" y="1529332"/>
                  </a:lnTo>
                  <a:cubicBezTo>
                    <a:pt x="733271" y="1541869"/>
                    <a:pt x="728290" y="1553893"/>
                    <a:pt x="719425" y="1562758"/>
                  </a:cubicBezTo>
                  <a:cubicBezTo>
                    <a:pt x="710560" y="1571624"/>
                    <a:pt x="698536" y="1576604"/>
                    <a:pt x="685999" y="1576604"/>
                  </a:cubicBezTo>
                  <a:lnTo>
                    <a:pt x="47272" y="1576604"/>
                  </a:lnTo>
                  <a:cubicBezTo>
                    <a:pt x="34735" y="1576604"/>
                    <a:pt x="22711" y="1571624"/>
                    <a:pt x="13846" y="1562758"/>
                  </a:cubicBezTo>
                  <a:cubicBezTo>
                    <a:pt x="4980" y="1553893"/>
                    <a:pt x="0" y="1541869"/>
                    <a:pt x="0" y="1529332"/>
                  </a:cubicBezTo>
                  <a:lnTo>
                    <a:pt x="0" y="47272"/>
                  </a:lnTo>
                  <a:cubicBezTo>
                    <a:pt x="0" y="34735"/>
                    <a:pt x="4980" y="22711"/>
                    <a:pt x="13846" y="13846"/>
                  </a:cubicBezTo>
                  <a:cubicBezTo>
                    <a:pt x="22711" y="4980"/>
                    <a:pt x="34735" y="0"/>
                    <a:pt x="47272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733271" cy="1614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411132" y="3955996"/>
            <a:ext cx="2784138" cy="5986169"/>
            <a:chOff x="0" y="0"/>
            <a:chExt cx="733271" cy="157660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33271" cy="1576604"/>
            </a:xfrm>
            <a:custGeom>
              <a:avLst/>
              <a:gdLst/>
              <a:ahLst/>
              <a:cxnLst/>
              <a:rect r="r" b="b" t="t" l="l"/>
              <a:pathLst>
                <a:path h="1576604" w="733271">
                  <a:moveTo>
                    <a:pt x="47272" y="0"/>
                  </a:moveTo>
                  <a:lnTo>
                    <a:pt x="685999" y="0"/>
                  </a:lnTo>
                  <a:cubicBezTo>
                    <a:pt x="698536" y="0"/>
                    <a:pt x="710560" y="4980"/>
                    <a:pt x="719425" y="13846"/>
                  </a:cubicBezTo>
                  <a:cubicBezTo>
                    <a:pt x="728290" y="22711"/>
                    <a:pt x="733271" y="34735"/>
                    <a:pt x="733271" y="47272"/>
                  </a:cubicBezTo>
                  <a:lnTo>
                    <a:pt x="733271" y="1529332"/>
                  </a:lnTo>
                  <a:cubicBezTo>
                    <a:pt x="733271" y="1541869"/>
                    <a:pt x="728290" y="1553893"/>
                    <a:pt x="719425" y="1562758"/>
                  </a:cubicBezTo>
                  <a:cubicBezTo>
                    <a:pt x="710560" y="1571624"/>
                    <a:pt x="698536" y="1576604"/>
                    <a:pt x="685999" y="1576604"/>
                  </a:cubicBezTo>
                  <a:lnTo>
                    <a:pt x="47272" y="1576604"/>
                  </a:lnTo>
                  <a:cubicBezTo>
                    <a:pt x="34735" y="1576604"/>
                    <a:pt x="22711" y="1571624"/>
                    <a:pt x="13846" y="1562758"/>
                  </a:cubicBezTo>
                  <a:cubicBezTo>
                    <a:pt x="4980" y="1553893"/>
                    <a:pt x="0" y="1541869"/>
                    <a:pt x="0" y="1529332"/>
                  </a:cubicBezTo>
                  <a:lnTo>
                    <a:pt x="0" y="47272"/>
                  </a:lnTo>
                  <a:cubicBezTo>
                    <a:pt x="0" y="34735"/>
                    <a:pt x="4980" y="22711"/>
                    <a:pt x="13846" y="13846"/>
                  </a:cubicBezTo>
                  <a:cubicBezTo>
                    <a:pt x="22711" y="4980"/>
                    <a:pt x="34735" y="0"/>
                    <a:pt x="47272" y="0"/>
                  </a:cubicBezTo>
                  <a:close/>
                </a:path>
              </a:pathLst>
            </a:custGeom>
            <a:solidFill>
              <a:srgbClr val="0356D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733271" cy="1614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5071570" y="3955996"/>
            <a:ext cx="2784138" cy="5986169"/>
            <a:chOff x="0" y="0"/>
            <a:chExt cx="733271" cy="157660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33271" cy="1576604"/>
            </a:xfrm>
            <a:custGeom>
              <a:avLst/>
              <a:gdLst/>
              <a:ahLst/>
              <a:cxnLst/>
              <a:rect r="r" b="b" t="t" l="l"/>
              <a:pathLst>
                <a:path h="1576604" w="733271">
                  <a:moveTo>
                    <a:pt x="47272" y="0"/>
                  </a:moveTo>
                  <a:lnTo>
                    <a:pt x="685999" y="0"/>
                  </a:lnTo>
                  <a:cubicBezTo>
                    <a:pt x="698536" y="0"/>
                    <a:pt x="710560" y="4980"/>
                    <a:pt x="719425" y="13846"/>
                  </a:cubicBezTo>
                  <a:cubicBezTo>
                    <a:pt x="728290" y="22711"/>
                    <a:pt x="733271" y="34735"/>
                    <a:pt x="733271" y="47272"/>
                  </a:cubicBezTo>
                  <a:lnTo>
                    <a:pt x="733271" y="1529332"/>
                  </a:lnTo>
                  <a:cubicBezTo>
                    <a:pt x="733271" y="1541869"/>
                    <a:pt x="728290" y="1553893"/>
                    <a:pt x="719425" y="1562758"/>
                  </a:cubicBezTo>
                  <a:cubicBezTo>
                    <a:pt x="710560" y="1571624"/>
                    <a:pt x="698536" y="1576604"/>
                    <a:pt x="685999" y="1576604"/>
                  </a:cubicBezTo>
                  <a:lnTo>
                    <a:pt x="47272" y="1576604"/>
                  </a:lnTo>
                  <a:cubicBezTo>
                    <a:pt x="34735" y="1576604"/>
                    <a:pt x="22711" y="1571624"/>
                    <a:pt x="13846" y="1562758"/>
                  </a:cubicBezTo>
                  <a:cubicBezTo>
                    <a:pt x="4980" y="1553893"/>
                    <a:pt x="0" y="1541869"/>
                    <a:pt x="0" y="1529332"/>
                  </a:cubicBezTo>
                  <a:lnTo>
                    <a:pt x="0" y="47272"/>
                  </a:lnTo>
                  <a:cubicBezTo>
                    <a:pt x="0" y="34735"/>
                    <a:pt x="4980" y="22711"/>
                    <a:pt x="13846" y="13846"/>
                  </a:cubicBezTo>
                  <a:cubicBezTo>
                    <a:pt x="22711" y="4980"/>
                    <a:pt x="34735" y="0"/>
                    <a:pt x="47272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733271" cy="1614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5985023" y="430789"/>
            <a:ext cx="6317955" cy="1156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19"/>
              </a:lnSpc>
            </a:pPr>
            <a:r>
              <a:rPr lang="en-US" sz="7295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Architecture du SI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400084" y="2475177"/>
            <a:ext cx="1487831" cy="79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4"/>
              </a:lnSpc>
            </a:pPr>
            <a:r>
              <a:rPr lang="en-US" sz="4995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VLANs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33729" y="4198192"/>
            <a:ext cx="981265" cy="79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4"/>
              </a:lnSpc>
            </a:pPr>
            <a:r>
              <a:rPr lang="en-US" sz="4995" b="true">
                <a:solidFill>
                  <a:srgbClr val="000000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DMZ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740883" y="4198192"/>
            <a:ext cx="1487831" cy="79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4"/>
              </a:lnSpc>
            </a:pPr>
            <a:r>
              <a:rPr lang="en-US" sz="4995" b="true">
                <a:solidFill>
                  <a:srgbClr val="000000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GUEST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400868" y="4157956"/>
            <a:ext cx="1487831" cy="79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4"/>
              </a:lnSpc>
            </a:pPr>
            <a:r>
              <a:rPr lang="en-US" sz="4995" b="true">
                <a:solidFill>
                  <a:srgbClr val="000000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ADMIN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059285" y="4157956"/>
            <a:ext cx="1487831" cy="79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4"/>
              </a:lnSpc>
            </a:pPr>
            <a:r>
              <a:rPr lang="en-US" sz="4995" b="true">
                <a:solidFill>
                  <a:srgbClr val="000000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INFRA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998335" y="4157956"/>
            <a:ext cx="930608" cy="79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4"/>
              </a:lnSpc>
            </a:pPr>
            <a:r>
              <a:rPr lang="en-US" sz="4995" b="true">
                <a:solidFill>
                  <a:srgbClr val="000000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MED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83010" y="5489069"/>
            <a:ext cx="1882701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5"/>
              </a:lnSpc>
            </a:pPr>
            <a:r>
              <a:rPr lang="en-US" sz="3500"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Serveur web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8370" y="6409330"/>
            <a:ext cx="1431983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5"/>
              </a:lnSpc>
            </a:pPr>
            <a:r>
              <a:rPr lang="en-US" sz="3500"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IDS / IPS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52491" y="7330080"/>
            <a:ext cx="1913221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5"/>
              </a:lnSpc>
            </a:pPr>
            <a:r>
              <a:rPr lang="en-US" sz="3500"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DNS externe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642166" y="5489069"/>
            <a:ext cx="1685266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5"/>
              </a:lnSpc>
            </a:pPr>
            <a:r>
              <a:rPr lang="en-US" sz="3500"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Borne wifi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452203" y="6409330"/>
            <a:ext cx="2065191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5"/>
              </a:lnSpc>
            </a:pPr>
            <a:r>
              <a:rPr lang="en-US" sz="3500"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DHCP externe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644610" y="5489069"/>
            <a:ext cx="996306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5"/>
              </a:lnSpc>
            </a:pPr>
            <a:r>
              <a:rPr lang="en-US" sz="3500"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LDAP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100051" y="6409330"/>
            <a:ext cx="2085424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5"/>
              </a:lnSpc>
            </a:pPr>
            <a:r>
              <a:rPr lang="en-US" sz="3500"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Serveur mail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014022" y="7330080"/>
            <a:ext cx="2257482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5"/>
              </a:lnSpc>
            </a:pPr>
            <a:r>
              <a:rPr lang="en-US" sz="3500"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Serveur fichier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263825" y="8250830"/>
            <a:ext cx="1624874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5"/>
              </a:lnSpc>
            </a:pPr>
            <a:r>
              <a:rPr lang="en-US" sz="3500"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PC admin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858807" y="5489069"/>
            <a:ext cx="1888788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5"/>
              </a:lnSpc>
            </a:pPr>
            <a:r>
              <a:rPr lang="en-US" sz="3500"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DNS / DHCP 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2441359" y="6409330"/>
            <a:ext cx="723685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5"/>
              </a:lnSpc>
            </a:pPr>
            <a:r>
              <a:rPr lang="en-US" sz="3500"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SIEM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150083" y="7330080"/>
            <a:ext cx="1306236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5"/>
              </a:lnSpc>
            </a:pPr>
            <a:r>
              <a:rPr lang="en-US" sz="3500"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BACKUP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5379939" y="5489069"/>
            <a:ext cx="2167399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5"/>
              </a:lnSpc>
            </a:pPr>
            <a:r>
              <a:rPr lang="en-US" sz="3500"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BDD DPI / DPM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5414470" y="6409330"/>
            <a:ext cx="1640350" cy="1092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5"/>
              </a:lnSpc>
            </a:pPr>
            <a:r>
              <a:rPr lang="en-US" sz="3500"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BACKUP DPI / DPM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656187" y="9155705"/>
            <a:ext cx="233634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000" b="true">
                <a:solidFill>
                  <a:srgbClr val="000000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192.168.100.0/24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4452203" y="9152530"/>
            <a:ext cx="233634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000" b="true">
                <a:solidFill>
                  <a:srgbClr val="000000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192.168.10.0/24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8014022" y="9152530"/>
            <a:ext cx="233634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000" b="true">
                <a:solidFill>
                  <a:srgbClr val="000000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192.168.20.0/24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1668307" y="9152530"/>
            <a:ext cx="233634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000" b="true">
                <a:solidFill>
                  <a:srgbClr val="000000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192.168.30.0/24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5379939" y="9152530"/>
            <a:ext cx="233634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000" b="true">
                <a:solidFill>
                  <a:srgbClr val="000000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192.168.40.0/24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781455"/>
            <a:ext cx="18794347" cy="18794347"/>
          </a:xfrm>
          <a:custGeom>
            <a:avLst/>
            <a:gdLst/>
            <a:ahLst/>
            <a:cxnLst/>
            <a:rect r="r" b="b" t="t" l="l"/>
            <a:pathLst>
              <a:path h="18794347" w="18794347">
                <a:moveTo>
                  <a:pt x="0" y="0"/>
                </a:moveTo>
                <a:lnTo>
                  <a:pt x="18794347" y="0"/>
                </a:lnTo>
                <a:lnTo>
                  <a:pt x="18794347" y="18794348"/>
                </a:lnTo>
                <a:lnTo>
                  <a:pt x="0" y="18794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984295" y="7602741"/>
            <a:ext cx="4785480" cy="2467405"/>
            <a:chOff x="0" y="0"/>
            <a:chExt cx="1260373" cy="6498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60373" cy="649852"/>
            </a:xfrm>
            <a:custGeom>
              <a:avLst/>
              <a:gdLst/>
              <a:ahLst/>
              <a:cxnLst/>
              <a:rect r="r" b="b" t="t" l="l"/>
              <a:pathLst>
                <a:path h="649852" w="1260373">
                  <a:moveTo>
                    <a:pt x="27502" y="0"/>
                  </a:moveTo>
                  <a:lnTo>
                    <a:pt x="1232871" y="0"/>
                  </a:lnTo>
                  <a:cubicBezTo>
                    <a:pt x="1240165" y="0"/>
                    <a:pt x="1247160" y="2898"/>
                    <a:pt x="1252318" y="8055"/>
                  </a:cubicBezTo>
                  <a:cubicBezTo>
                    <a:pt x="1257476" y="13213"/>
                    <a:pt x="1260373" y="20208"/>
                    <a:pt x="1260373" y="27502"/>
                  </a:cubicBezTo>
                  <a:lnTo>
                    <a:pt x="1260373" y="622349"/>
                  </a:lnTo>
                  <a:cubicBezTo>
                    <a:pt x="1260373" y="629643"/>
                    <a:pt x="1257476" y="636639"/>
                    <a:pt x="1252318" y="641796"/>
                  </a:cubicBezTo>
                  <a:cubicBezTo>
                    <a:pt x="1247160" y="646954"/>
                    <a:pt x="1240165" y="649852"/>
                    <a:pt x="1232871" y="649852"/>
                  </a:cubicBezTo>
                  <a:lnTo>
                    <a:pt x="27502" y="649852"/>
                  </a:lnTo>
                  <a:cubicBezTo>
                    <a:pt x="20208" y="649852"/>
                    <a:pt x="13213" y="646954"/>
                    <a:pt x="8055" y="641796"/>
                  </a:cubicBezTo>
                  <a:cubicBezTo>
                    <a:pt x="2898" y="636639"/>
                    <a:pt x="0" y="629643"/>
                    <a:pt x="0" y="622349"/>
                  </a:cubicBezTo>
                  <a:lnTo>
                    <a:pt x="0" y="27502"/>
                  </a:lnTo>
                  <a:cubicBezTo>
                    <a:pt x="0" y="20208"/>
                    <a:pt x="2898" y="13213"/>
                    <a:pt x="8055" y="8055"/>
                  </a:cubicBezTo>
                  <a:cubicBezTo>
                    <a:pt x="13213" y="2898"/>
                    <a:pt x="20208" y="0"/>
                    <a:pt x="275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FFDE59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60373" cy="6879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592882" y="1902038"/>
            <a:ext cx="13608583" cy="296915"/>
          </a:xfrm>
          <a:custGeom>
            <a:avLst/>
            <a:gdLst/>
            <a:ahLst/>
            <a:cxnLst/>
            <a:rect r="r" b="b" t="t" l="l"/>
            <a:pathLst>
              <a:path h="296915" w="13608583">
                <a:moveTo>
                  <a:pt x="0" y="0"/>
                </a:moveTo>
                <a:lnTo>
                  <a:pt x="13608583" y="0"/>
                </a:lnTo>
                <a:lnTo>
                  <a:pt x="13608583" y="296914"/>
                </a:lnTo>
                <a:lnTo>
                  <a:pt x="0" y="296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55492" y="4524805"/>
            <a:ext cx="1237390" cy="1237390"/>
          </a:xfrm>
          <a:custGeom>
            <a:avLst/>
            <a:gdLst/>
            <a:ahLst/>
            <a:cxnLst/>
            <a:rect r="r" b="b" t="t" l="l"/>
            <a:pathLst>
              <a:path h="1237390" w="1237390">
                <a:moveTo>
                  <a:pt x="0" y="0"/>
                </a:moveTo>
                <a:lnTo>
                  <a:pt x="1237390" y="0"/>
                </a:lnTo>
                <a:lnTo>
                  <a:pt x="1237390" y="1237390"/>
                </a:lnTo>
                <a:lnTo>
                  <a:pt x="0" y="12373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852150" y="5993016"/>
            <a:ext cx="1132873" cy="1331368"/>
          </a:xfrm>
          <a:custGeom>
            <a:avLst/>
            <a:gdLst/>
            <a:ahLst/>
            <a:cxnLst/>
            <a:rect r="r" b="b" t="t" l="l"/>
            <a:pathLst>
              <a:path h="1331368" w="1132873">
                <a:moveTo>
                  <a:pt x="0" y="0"/>
                </a:moveTo>
                <a:lnTo>
                  <a:pt x="1132873" y="0"/>
                </a:lnTo>
                <a:lnTo>
                  <a:pt x="1132873" y="1331368"/>
                </a:lnTo>
                <a:lnTo>
                  <a:pt x="0" y="13313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329444" y="6535941"/>
            <a:ext cx="1989091" cy="886050"/>
          </a:xfrm>
          <a:custGeom>
            <a:avLst/>
            <a:gdLst/>
            <a:ahLst/>
            <a:cxnLst/>
            <a:rect r="r" b="b" t="t" l="l"/>
            <a:pathLst>
              <a:path h="886050" w="1989091">
                <a:moveTo>
                  <a:pt x="0" y="0"/>
                </a:moveTo>
                <a:lnTo>
                  <a:pt x="1989091" y="0"/>
                </a:lnTo>
                <a:lnTo>
                  <a:pt x="1989091" y="886050"/>
                </a:lnTo>
                <a:lnTo>
                  <a:pt x="0" y="8860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438869" y="5993016"/>
            <a:ext cx="1132873" cy="1331368"/>
          </a:xfrm>
          <a:custGeom>
            <a:avLst/>
            <a:gdLst/>
            <a:ahLst/>
            <a:cxnLst/>
            <a:rect r="r" b="b" t="t" l="l"/>
            <a:pathLst>
              <a:path h="1331368" w="1132873">
                <a:moveTo>
                  <a:pt x="0" y="0"/>
                </a:moveTo>
                <a:lnTo>
                  <a:pt x="1132873" y="0"/>
                </a:lnTo>
                <a:lnTo>
                  <a:pt x="1132873" y="1331368"/>
                </a:lnTo>
                <a:lnTo>
                  <a:pt x="0" y="13313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55492" y="7101725"/>
            <a:ext cx="1237390" cy="1237390"/>
          </a:xfrm>
          <a:custGeom>
            <a:avLst/>
            <a:gdLst/>
            <a:ahLst/>
            <a:cxnLst/>
            <a:rect r="r" b="b" t="t" l="l"/>
            <a:pathLst>
              <a:path h="1237390" w="1237390">
                <a:moveTo>
                  <a:pt x="0" y="0"/>
                </a:moveTo>
                <a:lnTo>
                  <a:pt x="1237390" y="0"/>
                </a:lnTo>
                <a:lnTo>
                  <a:pt x="1237390" y="1237390"/>
                </a:lnTo>
                <a:lnTo>
                  <a:pt x="0" y="12373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334290" y="8116456"/>
            <a:ext cx="980629" cy="1112054"/>
          </a:xfrm>
          <a:custGeom>
            <a:avLst/>
            <a:gdLst/>
            <a:ahLst/>
            <a:cxnLst/>
            <a:rect r="r" b="b" t="t" l="l"/>
            <a:pathLst>
              <a:path h="1112054" w="980629">
                <a:moveTo>
                  <a:pt x="0" y="0"/>
                </a:moveTo>
                <a:lnTo>
                  <a:pt x="980629" y="0"/>
                </a:lnTo>
                <a:lnTo>
                  <a:pt x="980629" y="1112053"/>
                </a:lnTo>
                <a:lnTo>
                  <a:pt x="0" y="111205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810735" y="8116456"/>
            <a:ext cx="980629" cy="1112054"/>
          </a:xfrm>
          <a:custGeom>
            <a:avLst/>
            <a:gdLst/>
            <a:ahLst/>
            <a:cxnLst/>
            <a:rect r="r" b="b" t="t" l="l"/>
            <a:pathLst>
              <a:path h="1112054" w="980629">
                <a:moveTo>
                  <a:pt x="0" y="0"/>
                </a:moveTo>
                <a:lnTo>
                  <a:pt x="980630" y="0"/>
                </a:lnTo>
                <a:lnTo>
                  <a:pt x="980630" y="1112053"/>
                </a:lnTo>
                <a:lnTo>
                  <a:pt x="0" y="111205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291036" y="8116456"/>
            <a:ext cx="980629" cy="1112054"/>
          </a:xfrm>
          <a:custGeom>
            <a:avLst/>
            <a:gdLst/>
            <a:ahLst/>
            <a:cxnLst/>
            <a:rect r="r" b="b" t="t" l="l"/>
            <a:pathLst>
              <a:path h="1112054" w="980629">
                <a:moveTo>
                  <a:pt x="0" y="0"/>
                </a:moveTo>
                <a:lnTo>
                  <a:pt x="980629" y="0"/>
                </a:lnTo>
                <a:lnTo>
                  <a:pt x="980629" y="1112053"/>
                </a:lnTo>
                <a:lnTo>
                  <a:pt x="0" y="111205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699752" y="4648781"/>
            <a:ext cx="1404536" cy="1113414"/>
          </a:xfrm>
          <a:custGeom>
            <a:avLst/>
            <a:gdLst/>
            <a:ahLst/>
            <a:cxnLst/>
            <a:rect r="r" b="b" t="t" l="l"/>
            <a:pathLst>
              <a:path h="1113414" w="1404536">
                <a:moveTo>
                  <a:pt x="0" y="0"/>
                </a:moveTo>
                <a:lnTo>
                  <a:pt x="1404536" y="0"/>
                </a:lnTo>
                <a:lnTo>
                  <a:pt x="1404536" y="1113414"/>
                </a:lnTo>
                <a:lnTo>
                  <a:pt x="0" y="111341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985023" y="430789"/>
            <a:ext cx="6317955" cy="1156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19"/>
              </a:lnSpc>
            </a:pPr>
            <a:r>
              <a:rPr lang="en-US" sz="7295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Architecture du SI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678118" y="2324372"/>
            <a:ext cx="3438112" cy="79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4"/>
              </a:lnSpc>
            </a:pPr>
            <a:r>
              <a:rPr lang="en-US" sz="4995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SHÉMA RESEAU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778966" y="2786356"/>
            <a:ext cx="214636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000" b="true">
                <a:solidFill>
                  <a:srgbClr val="FF3131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ZONE NO TRUST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2921719" y="4738088"/>
            <a:ext cx="980629" cy="1112054"/>
          </a:xfrm>
          <a:custGeom>
            <a:avLst/>
            <a:gdLst/>
            <a:ahLst/>
            <a:cxnLst/>
            <a:rect r="r" b="b" t="t" l="l"/>
            <a:pathLst>
              <a:path h="1112054" w="980629">
                <a:moveTo>
                  <a:pt x="0" y="0"/>
                </a:moveTo>
                <a:lnTo>
                  <a:pt x="980629" y="0"/>
                </a:lnTo>
                <a:lnTo>
                  <a:pt x="980629" y="1112053"/>
                </a:lnTo>
                <a:lnTo>
                  <a:pt x="0" y="111205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723705" y="5958500"/>
            <a:ext cx="2500964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000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ROUTEUR FAI ( A 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23705" y="8539140"/>
            <a:ext cx="2500964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000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ROUTEUR FAI ( B )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383395" y="7463245"/>
            <a:ext cx="2070383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000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FIREWALL EXT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985437" y="7463245"/>
            <a:ext cx="1158563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000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SWITCH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116230" y="5821566"/>
            <a:ext cx="77863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000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WIFI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772604" y="5885185"/>
            <a:ext cx="1460426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000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DHCP EXT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495561" y="9229725"/>
            <a:ext cx="620669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000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WEB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717950" y="9229725"/>
            <a:ext cx="1292456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000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IDS / IPS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256120" y="9229725"/>
            <a:ext cx="1292456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000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DNS EXT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242259" y="7295809"/>
            <a:ext cx="1918413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000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FIREWALL INT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791339" y="7208131"/>
            <a:ext cx="981265" cy="79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4"/>
              </a:lnSpc>
            </a:pPr>
            <a:r>
              <a:rPr lang="en-US" sz="4995" b="true">
                <a:solidFill>
                  <a:srgbClr val="000000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DMZ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0426958" y="4402805"/>
            <a:ext cx="3887960" cy="2318986"/>
            <a:chOff x="0" y="0"/>
            <a:chExt cx="1023990" cy="610762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023990" cy="610762"/>
            </a:xfrm>
            <a:custGeom>
              <a:avLst/>
              <a:gdLst/>
              <a:ahLst/>
              <a:cxnLst/>
              <a:rect r="r" b="b" t="t" l="l"/>
              <a:pathLst>
                <a:path h="610762" w="1023990">
                  <a:moveTo>
                    <a:pt x="33851" y="0"/>
                  </a:moveTo>
                  <a:lnTo>
                    <a:pt x="990138" y="0"/>
                  </a:lnTo>
                  <a:cubicBezTo>
                    <a:pt x="1008834" y="0"/>
                    <a:pt x="1023990" y="15156"/>
                    <a:pt x="1023990" y="33851"/>
                  </a:cubicBezTo>
                  <a:lnTo>
                    <a:pt x="1023990" y="576911"/>
                  </a:lnTo>
                  <a:cubicBezTo>
                    <a:pt x="1023990" y="585888"/>
                    <a:pt x="1020423" y="594499"/>
                    <a:pt x="1014075" y="600847"/>
                  </a:cubicBezTo>
                  <a:cubicBezTo>
                    <a:pt x="1007726" y="607195"/>
                    <a:pt x="999116" y="610762"/>
                    <a:pt x="990138" y="610762"/>
                  </a:cubicBezTo>
                  <a:lnTo>
                    <a:pt x="33851" y="610762"/>
                  </a:lnTo>
                  <a:cubicBezTo>
                    <a:pt x="24873" y="610762"/>
                    <a:pt x="16263" y="607195"/>
                    <a:pt x="9915" y="600847"/>
                  </a:cubicBezTo>
                  <a:cubicBezTo>
                    <a:pt x="3566" y="594499"/>
                    <a:pt x="0" y="585888"/>
                    <a:pt x="0" y="576911"/>
                  </a:cubicBezTo>
                  <a:lnTo>
                    <a:pt x="0" y="33851"/>
                  </a:lnTo>
                  <a:cubicBezTo>
                    <a:pt x="0" y="24873"/>
                    <a:pt x="3566" y="16263"/>
                    <a:pt x="9915" y="9915"/>
                  </a:cubicBezTo>
                  <a:cubicBezTo>
                    <a:pt x="16263" y="3566"/>
                    <a:pt x="24873" y="0"/>
                    <a:pt x="3385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CB6CE6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1023990" cy="6488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11717950" y="3940454"/>
            <a:ext cx="1471579" cy="79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4"/>
              </a:lnSpc>
            </a:pPr>
            <a:r>
              <a:rPr lang="en-US" sz="4995" b="true">
                <a:solidFill>
                  <a:srgbClr val="000000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GUEST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23705" y="2613311"/>
            <a:ext cx="3392141" cy="1279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4"/>
              </a:lnSpc>
            </a:pPr>
            <a:r>
              <a:rPr lang="en-US" sz="4995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RÉSEAU CHU</a:t>
            </a:r>
          </a:p>
          <a:p>
            <a:pPr algn="l">
              <a:lnSpc>
                <a:spcPts val="3750"/>
              </a:lnSpc>
            </a:pPr>
            <a:r>
              <a:rPr lang="en-US" sz="3000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192.168.1.0/24</a:t>
            </a:r>
          </a:p>
        </p:txBody>
      </p:sp>
      <p:sp>
        <p:nvSpPr>
          <p:cNvPr name="AutoShape 36" id="36"/>
          <p:cNvSpPr/>
          <p:nvPr/>
        </p:nvSpPr>
        <p:spPr>
          <a:xfrm>
            <a:off x="2643539" y="5523425"/>
            <a:ext cx="2208611" cy="113527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 flipV="true">
            <a:off x="2592882" y="6856627"/>
            <a:ext cx="2182086" cy="125982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 flipH="true" flipV="true">
            <a:off x="5985023" y="6658700"/>
            <a:ext cx="1693095" cy="320266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 flipV="true">
            <a:off x="9318535" y="5562298"/>
            <a:ext cx="1108423" cy="141666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>
            <a:off x="9318535" y="6978966"/>
            <a:ext cx="665760" cy="185747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>
            <a:off x="9318535" y="6978966"/>
            <a:ext cx="6120334" cy="823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781455"/>
            <a:ext cx="18794347" cy="18794347"/>
          </a:xfrm>
          <a:custGeom>
            <a:avLst/>
            <a:gdLst/>
            <a:ahLst/>
            <a:cxnLst/>
            <a:rect r="r" b="b" t="t" l="l"/>
            <a:pathLst>
              <a:path h="18794347" w="18794347">
                <a:moveTo>
                  <a:pt x="0" y="0"/>
                </a:moveTo>
                <a:lnTo>
                  <a:pt x="18794347" y="0"/>
                </a:lnTo>
                <a:lnTo>
                  <a:pt x="18794347" y="18794348"/>
                </a:lnTo>
                <a:lnTo>
                  <a:pt x="0" y="18794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92882" y="1902038"/>
            <a:ext cx="13608583" cy="296915"/>
          </a:xfrm>
          <a:custGeom>
            <a:avLst/>
            <a:gdLst/>
            <a:ahLst/>
            <a:cxnLst/>
            <a:rect r="r" b="b" t="t" l="l"/>
            <a:pathLst>
              <a:path h="296915" w="13608583">
                <a:moveTo>
                  <a:pt x="0" y="0"/>
                </a:moveTo>
                <a:lnTo>
                  <a:pt x="13608583" y="0"/>
                </a:lnTo>
                <a:lnTo>
                  <a:pt x="13608583" y="296914"/>
                </a:lnTo>
                <a:lnTo>
                  <a:pt x="0" y="296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5310" y="6164676"/>
            <a:ext cx="1132873" cy="1331368"/>
          </a:xfrm>
          <a:custGeom>
            <a:avLst/>
            <a:gdLst/>
            <a:ahLst/>
            <a:cxnLst/>
            <a:rect r="r" b="b" t="t" l="l"/>
            <a:pathLst>
              <a:path h="1331368" w="1132873">
                <a:moveTo>
                  <a:pt x="0" y="0"/>
                </a:moveTo>
                <a:lnTo>
                  <a:pt x="1132873" y="0"/>
                </a:lnTo>
                <a:lnTo>
                  <a:pt x="1132873" y="1331367"/>
                </a:lnTo>
                <a:lnTo>
                  <a:pt x="0" y="13313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115846" y="6615935"/>
            <a:ext cx="1989091" cy="886050"/>
          </a:xfrm>
          <a:custGeom>
            <a:avLst/>
            <a:gdLst/>
            <a:ahLst/>
            <a:cxnLst/>
            <a:rect r="r" b="b" t="t" l="l"/>
            <a:pathLst>
              <a:path h="886050" w="1989091">
                <a:moveTo>
                  <a:pt x="0" y="0"/>
                </a:moveTo>
                <a:lnTo>
                  <a:pt x="1989090" y="0"/>
                </a:lnTo>
                <a:lnTo>
                  <a:pt x="1989090" y="886049"/>
                </a:lnTo>
                <a:lnTo>
                  <a:pt x="0" y="88604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993076" y="8419344"/>
            <a:ext cx="980629" cy="1112054"/>
          </a:xfrm>
          <a:custGeom>
            <a:avLst/>
            <a:gdLst/>
            <a:ahLst/>
            <a:cxnLst/>
            <a:rect r="r" b="b" t="t" l="l"/>
            <a:pathLst>
              <a:path h="1112054" w="980629">
                <a:moveTo>
                  <a:pt x="0" y="0"/>
                </a:moveTo>
                <a:lnTo>
                  <a:pt x="980629" y="0"/>
                </a:lnTo>
                <a:lnTo>
                  <a:pt x="980629" y="1112053"/>
                </a:lnTo>
                <a:lnTo>
                  <a:pt x="0" y="11120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337533" y="8419344"/>
            <a:ext cx="1473431" cy="1106413"/>
          </a:xfrm>
          <a:custGeom>
            <a:avLst/>
            <a:gdLst/>
            <a:ahLst/>
            <a:cxnLst/>
            <a:rect r="r" b="b" t="t" l="l"/>
            <a:pathLst>
              <a:path h="1106413" w="1473431">
                <a:moveTo>
                  <a:pt x="0" y="0"/>
                </a:moveTo>
                <a:lnTo>
                  <a:pt x="1473431" y="0"/>
                </a:lnTo>
                <a:lnTo>
                  <a:pt x="1473431" y="1106412"/>
                </a:lnTo>
                <a:lnTo>
                  <a:pt x="0" y="110641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985023" y="430789"/>
            <a:ext cx="6317955" cy="1156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19"/>
              </a:lnSpc>
            </a:pPr>
            <a:r>
              <a:rPr lang="en-US" sz="7295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Architecture du SI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799124" y="2786356"/>
            <a:ext cx="184242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000" b="true">
                <a:solidFill>
                  <a:srgbClr val="C1FF72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ZONE TRUST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467468"/>
            <a:ext cx="1918413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000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FIREWALL INT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23705" y="2613311"/>
            <a:ext cx="3392141" cy="1279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4"/>
              </a:lnSpc>
            </a:pPr>
            <a:r>
              <a:rPr lang="en-US" sz="4995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RÉSEAU CHU</a:t>
            </a:r>
          </a:p>
          <a:p>
            <a:pPr algn="l">
              <a:lnSpc>
                <a:spcPts val="3750"/>
              </a:lnSpc>
            </a:pPr>
            <a:r>
              <a:rPr lang="en-US" sz="3000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192.168.1.0/24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8931022" y="5699844"/>
            <a:ext cx="980629" cy="1112054"/>
          </a:xfrm>
          <a:custGeom>
            <a:avLst/>
            <a:gdLst/>
            <a:ahLst/>
            <a:cxnLst/>
            <a:rect r="r" b="b" t="t" l="l"/>
            <a:pathLst>
              <a:path h="1112054" w="980629">
                <a:moveTo>
                  <a:pt x="0" y="0"/>
                </a:moveTo>
                <a:lnTo>
                  <a:pt x="980629" y="0"/>
                </a:lnTo>
                <a:lnTo>
                  <a:pt x="980629" y="1112054"/>
                </a:lnTo>
                <a:lnTo>
                  <a:pt x="0" y="1112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63190" y="5699844"/>
            <a:ext cx="980629" cy="1112054"/>
          </a:xfrm>
          <a:custGeom>
            <a:avLst/>
            <a:gdLst/>
            <a:ahLst/>
            <a:cxnLst/>
            <a:rect r="r" b="b" t="t" l="l"/>
            <a:pathLst>
              <a:path h="1112054" w="980629">
                <a:moveTo>
                  <a:pt x="0" y="0"/>
                </a:moveTo>
                <a:lnTo>
                  <a:pt x="980629" y="0"/>
                </a:lnTo>
                <a:lnTo>
                  <a:pt x="980629" y="1112054"/>
                </a:lnTo>
                <a:lnTo>
                  <a:pt x="0" y="1112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891979" y="5699844"/>
            <a:ext cx="980629" cy="1112054"/>
          </a:xfrm>
          <a:custGeom>
            <a:avLst/>
            <a:gdLst/>
            <a:ahLst/>
            <a:cxnLst/>
            <a:rect r="r" b="b" t="t" l="l"/>
            <a:pathLst>
              <a:path h="1112054" w="980629">
                <a:moveTo>
                  <a:pt x="0" y="0"/>
                </a:moveTo>
                <a:lnTo>
                  <a:pt x="980630" y="0"/>
                </a:lnTo>
                <a:lnTo>
                  <a:pt x="980630" y="1112054"/>
                </a:lnTo>
                <a:lnTo>
                  <a:pt x="0" y="1112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337841" y="3027261"/>
            <a:ext cx="980629" cy="1112054"/>
          </a:xfrm>
          <a:custGeom>
            <a:avLst/>
            <a:gdLst/>
            <a:ahLst/>
            <a:cxnLst/>
            <a:rect r="r" b="b" t="t" l="l"/>
            <a:pathLst>
              <a:path h="1112054" w="980629">
                <a:moveTo>
                  <a:pt x="0" y="0"/>
                </a:moveTo>
                <a:lnTo>
                  <a:pt x="980630" y="0"/>
                </a:lnTo>
                <a:lnTo>
                  <a:pt x="980630" y="1112054"/>
                </a:lnTo>
                <a:lnTo>
                  <a:pt x="0" y="1112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042642" y="3027261"/>
            <a:ext cx="980629" cy="1112054"/>
          </a:xfrm>
          <a:custGeom>
            <a:avLst/>
            <a:gdLst/>
            <a:ahLst/>
            <a:cxnLst/>
            <a:rect r="r" b="b" t="t" l="l"/>
            <a:pathLst>
              <a:path h="1112054" w="980629">
                <a:moveTo>
                  <a:pt x="0" y="0"/>
                </a:moveTo>
                <a:lnTo>
                  <a:pt x="980629" y="0"/>
                </a:lnTo>
                <a:lnTo>
                  <a:pt x="980629" y="1112054"/>
                </a:lnTo>
                <a:lnTo>
                  <a:pt x="0" y="1112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720337" y="7473409"/>
            <a:ext cx="1105987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000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SWITCH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119955" y="9611481"/>
            <a:ext cx="796583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000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LDAP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9773805" y="8419344"/>
            <a:ext cx="980629" cy="1112054"/>
          </a:xfrm>
          <a:custGeom>
            <a:avLst/>
            <a:gdLst/>
            <a:ahLst/>
            <a:cxnLst/>
            <a:rect r="r" b="b" t="t" l="l"/>
            <a:pathLst>
              <a:path h="1112054" w="980629">
                <a:moveTo>
                  <a:pt x="0" y="0"/>
                </a:moveTo>
                <a:lnTo>
                  <a:pt x="980629" y="0"/>
                </a:lnTo>
                <a:lnTo>
                  <a:pt x="980629" y="1112053"/>
                </a:lnTo>
                <a:lnTo>
                  <a:pt x="0" y="11120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556804" y="8419344"/>
            <a:ext cx="980629" cy="1112054"/>
          </a:xfrm>
          <a:custGeom>
            <a:avLst/>
            <a:gdLst/>
            <a:ahLst/>
            <a:cxnLst/>
            <a:rect r="r" b="b" t="t" l="l"/>
            <a:pathLst>
              <a:path h="1112054" w="980629">
                <a:moveTo>
                  <a:pt x="0" y="0"/>
                </a:moveTo>
                <a:lnTo>
                  <a:pt x="980629" y="0"/>
                </a:lnTo>
                <a:lnTo>
                  <a:pt x="980629" y="1112053"/>
                </a:lnTo>
                <a:lnTo>
                  <a:pt x="0" y="11120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9925248" y="9611481"/>
            <a:ext cx="677743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000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MAIL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315658" y="9611481"/>
            <a:ext cx="1462921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000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FILESHARE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492954" y="9611481"/>
            <a:ext cx="131801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000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PC ADMIN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624976" y="6945248"/>
            <a:ext cx="1592721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000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DNS / DHCP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196582" y="6945248"/>
            <a:ext cx="759763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000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SIEM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891979" y="6945248"/>
            <a:ext cx="111436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000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BACKUP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914373" y="4272665"/>
            <a:ext cx="1949994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000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BDD DPI / DPM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504131" y="4272665"/>
            <a:ext cx="2488505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000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BACKUP DPI / DPM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7678118" y="8040084"/>
            <a:ext cx="7420925" cy="2246916"/>
            <a:chOff x="0" y="0"/>
            <a:chExt cx="1954482" cy="59178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954482" cy="591780"/>
            </a:xfrm>
            <a:custGeom>
              <a:avLst/>
              <a:gdLst/>
              <a:ahLst/>
              <a:cxnLst/>
              <a:rect r="r" b="b" t="t" l="l"/>
              <a:pathLst>
                <a:path h="591780" w="1954482">
                  <a:moveTo>
                    <a:pt x="17735" y="0"/>
                  </a:moveTo>
                  <a:lnTo>
                    <a:pt x="1936747" y="0"/>
                  </a:lnTo>
                  <a:cubicBezTo>
                    <a:pt x="1946542" y="0"/>
                    <a:pt x="1954482" y="7940"/>
                    <a:pt x="1954482" y="17735"/>
                  </a:cubicBezTo>
                  <a:lnTo>
                    <a:pt x="1954482" y="574045"/>
                  </a:lnTo>
                  <a:cubicBezTo>
                    <a:pt x="1954482" y="578749"/>
                    <a:pt x="1952614" y="583260"/>
                    <a:pt x="1949288" y="586586"/>
                  </a:cubicBezTo>
                  <a:cubicBezTo>
                    <a:pt x="1945962" y="589912"/>
                    <a:pt x="1941451" y="591780"/>
                    <a:pt x="1936747" y="591780"/>
                  </a:cubicBezTo>
                  <a:lnTo>
                    <a:pt x="17735" y="591780"/>
                  </a:lnTo>
                  <a:cubicBezTo>
                    <a:pt x="13032" y="591780"/>
                    <a:pt x="8521" y="589912"/>
                    <a:pt x="5195" y="586586"/>
                  </a:cubicBezTo>
                  <a:cubicBezTo>
                    <a:pt x="1869" y="583260"/>
                    <a:pt x="0" y="578749"/>
                    <a:pt x="0" y="574045"/>
                  </a:cubicBezTo>
                  <a:lnTo>
                    <a:pt x="0" y="17735"/>
                  </a:lnTo>
                  <a:cubicBezTo>
                    <a:pt x="0" y="13032"/>
                    <a:pt x="1869" y="8521"/>
                    <a:pt x="5195" y="5195"/>
                  </a:cubicBezTo>
                  <a:cubicBezTo>
                    <a:pt x="8521" y="1869"/>
                    <a:pt x="13032" y="0"/>
                    <a:pt x="1773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954482" cy="6298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0754434" y="7611459"/>
            <a:ext cx="1453109" cy="79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4"/>
              </a:lnSpc>
            </a:pPr>
            <a:r>
              <a:rPr lang="en-US" sz="4995" b="true">
                <a:solidFill>
                  <a:srgbClr val="000000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ADMIN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8467136" y="5275804"/>
            <a:ext cx="5684822" cy="2364230"/>
            <a:chOff x="0" y="0"/>
            <a:chExt cx="1497237" cy="62267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497237" cy="622678"/>
            </a:xfrm>
            <a:custGeom>
              <a:avLst/>
              <a:gdLst/>
              <a:ahLst/>
              <a:cxnLst/>
              <a:rect r="r" b="b" t="t" l="l"/>
              <a:pathLst>
                <a:path h="622678" w="1497237">
                  <a:moveTo>
                    <a:pt x="23152" y="0"/>
                  </a:moveTo>
                  <a:lnTo>
                    <a:pt x="1474086" y="0"/>
                  </a:lnTo>
                  <a:cubicBezTo>
                    <a:pt x="1480226" y="0"/>
                    <a:pt x="1486115" y="2439"/>
                    <a:pt x="1490456" y="6781"/>
                  </a:cubicBezTo>
                  <a:cubicBezTo>
                    <a:pt x="1494798" y="11123"/>
                    <a:pt x="1497237" y="17011"/>
                    <a:pt x="1497237" y="23152"/>
                  </a:cubicBezTo>
                  <a:lnTo>
                    <a:pt x="1497237" y="599526"/>
                  </a:lnTo>
                  <a:cubicBezTo>
                    <a:pt x="1497237" y="605666"/>
                    <a:pt x="1494798" y="611555"/>
                    <a:pt x="1490456" y="615897"/>
                  </a:cubicBezTo>
                  <a:cubicBezTo>
                    <a:pt x="1486115" y="620239"/>
                    <a:pt x="1480226" y="622678"/>
                    <a:pt x="1474086" y="622678"/>
                  </a:cubicBezTo>
                  <a:lnTo>
                    <a:pt x="23152" y="622678"/>
                  </a:lnTo>
                  <a:cubicBezTo>
                    <a:pt x="17011" y="622678"/>
                    <a:pt x="11123" y="620239"/>
                    <a:pt x="6781" y="615897"/>
                  </a:cubicBezTo>
                  <a:cubicBezTo>
                    <a:pt x="2439" y="611555"/>
                    <a:pt x="0" y="605666"/>
                    <a:pt x="0" y="599526"/>
                  </a:cubicBezTo>
                  <a:lnTo>
                    <a:pt x="0" y="23152"/>
                  </a:lnTo>
                  <a:cubicBezTo>
                    <a:pt x="0" y="17011"/>
                    <a:pt x="2439" y="11123"/>
                    <a:pt x="6781" y="6781"/>
                  </a:cubicBezTo>
                  <a:cubicBezTo>
                    <a:pt x="11123" y="2439"/>
                    <a:pt x="17011" y="0"/>
                    <a:pt x="2315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0356D0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1497237" cy="66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0763196" y="4858277"/>
            <a:ext cx="1380616" cy="79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4"/>
              </a:lnSpc>
            </a:pPr>
            <a:r>
              <a:rPr lang="en-US" sz="4995" b="true">
                <a:solidFill>
                  <a:srgbClr val="000000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INFRA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8546169" y="2532147"/>
            <a:ext cx="5684822" cy="2364230"/>
            <a:chOff x="0" y="0"/>
            <a:chExt cx="1497237" cy="622678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497237" cy="622678"/>
            </a:xfrm>
            <a:custGeom>
              <a:avLst/>
              <a:gdLst/>
              <a:ahLst/>
              <a:cxnLst/>
              <a:rect r="r" b="b" t="t" l="l"/>
              <a:pathLst>
                <a:path h="622678" w="1497237">
                  <a:moveTo>
                    <a:pt x="23152" y="0"/>
                  </a:moveTo>
                  <a:lnTo>
                    <a:pt x="1474086" y="0"/>
                  </a:lnTo>
                  <a:cubicBezTo>
                    <a:pt x="1480226" y="0"/>
                    <a:pt x="1486115" y="2439"/>
                    <a:pt x="1490456" y="6781"/>
                  </a:cubicBezTo>
                  <a:cubicBezTo>
                    <a:pt x="1494798" y="11123"/>
                    <a:pt x="1497237" y="17011"/>
                    <a:pt x="1497237" y="23152"/>
                  </a:cubicBezTo>
                  <a:lnTo>
                    <a:pt x="1497237" y="599526"/>
                  </a:lnTo>
                  <a:cubicBezTo>
                    <a:pt x="1497237" y="605666"/>
                    <a:pt x="1494798" y="611555"/>
                    <a:pt x="1490456" y="615897"/>
                  </a:cubicBezTo>
                  <a:cubicBezTo>
                    <a:pt x="1486115" y="620239"/>
                    <a:pt x="1480226" y="622678"/>
                    <a:pt x="1474086" y="622678"/>
                  </a:cubicBezTo>
                  <a:lnTo>
                    <a:pt x="23152" y="622678"/>
                  </a:lnTo>
                  <a:cubicBezTo>
                    <a:pt x="17011" y="622678"/>
                    <a:pt x="11123" y="620239"/>
                    <a:pt x="6781" y="615897"/>
                  </a:cubicBezTo>
                  <a:cubicBezTo>
                    <a:pt x="2439" y="611555"/>
                    <a:pt x="0" y="605666"/>
                    <a:pt x="0" y="599526"/>
                  </a:cubicBezTo>
                  <a:lnTo>
                    <a:pt x="0" y="23152"/>
                  </a:lnTo>
                  <a:cubicBezTo>
                    <a:pt x="0" y="17011"/>
                    <a:pt x="2439" y="11123"/>
                    <a:pt x="6781" y="6781"/>
                  </a:cubicBezTo>
                  <a:cubicBezTo>
                    <a:pt x="11123" y="2439"/>
                    <a:pt x="17011" y="0"/>
                    <a:pt x="2315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C1FF72"/>
              </a:soli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497237" cy="66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10864366" y="2114620"/>
            <a:ext cx="1051348" cy="79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4"/>
              </a:lnSpc>
            </a:pPr>
            <a:r>
              <a:rPr lang="en-US" sz="4995" b="true">
                <a:solidFill>
                  <a:srgbClr val="000000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MED</a:t>
            </a:r>
          </a:p>
        </p:txBody>
      </p:sp>
      <p:sp>
        <p:nvSpPr>
          <p:cNvPr name="AutoShape 41" id="41"/>
          <p:cNvSpPr/>
          <p:nvPr/>
        </p:nvSpPr>
        <p:spPr>
          <a:xfrm>
            <a:off x="2358183" y="6830360"/>
            <a:ext cx="2083543" cy="143463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2" id="42"/>
          <p:cNvSpPr/>
          <p:nvPr/>
        </p:nvSpPr>
        <p:spPr>
          <a:xfrm flipH="true">
            <a:off x="6037840" y="3714262"/>
            <a:ext cx="2508329" cy="3097636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3" id="43"/>
          <p:cNvSpPr/>
          <p:nvPr/>
        </p:nvSpPr>
        <p:spPr>
          <a:xfrm flipH="true">
            <a:off x="6164912" y="6457919"/>
            <a:ext cx="2302224" cy="68367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4" id="44"/>
          <p:cNvSpPr/>
          <p:nvPr/>
        </p:nvSpPr>
        <p:spPr>
          <a:xfrm flipH="true" flipV="true">
            <a:off x="6104936" y="7142026"/>
            <a:ext cx="1573181" cy="2021516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781455"/>
            <a:ext cx="18794347" cy="18794347"/>
          </a:xfrm>
          <a:custGeom>
            <a:avLst/>
            <a:gdLst/>
            <a:ahLst/>
            <a:cxnLst/>
            <a:rect r="r" b="b" t="t" l="l"/>
            <a:pathLst>
              <a:path h="18794347" w="18794347">
                <a:moveTo>
                  <a:pt x="0" y="0"/>
                </a:moveTo>
                <a:lnTo>
                  <a:pt x="18794347" y="0"/>
                </a:lnTo>
                <a:lnTo>
                  <a:pt x="18794347" y="18794348"/>
                </a:lnTo>
                <a:lnTo>
                  <a:pt x="0" y="18794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92882" y="1902038"/>
            <a:ext cx="13608583" cy="296915"/>
          </a:xfrm>
          <a:custGeom>
            <a:avLst/>
            <a:gdLst/>
            <a:ahLst/>
            <a:cxnLst/>
            <a:rect r="r" b="b" t="t" l="l"/>
            <a:pathLst>
              <a:path h="296915" w="13608583">
                <a:moveTo>
                  <a:pt x="0" y="0"/>
                </a:moveTo>
                <a:lnTo>
                  <a:pt x="13608583" y="0"/>
                </a:lnTo>
                <a:lnTo>
                  <a:pt x="13608583" y="296914"/>
                </a:lnTo>
                <a:lnTo>
                  <a:pt x="0" y="296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921988" y="4278146"/>
            <a:ext cx="1516337" cy="1463954"/>
          </a:xfrm>
          <a:custGeom>
            <a:avLst/>
            <a:gdLst/>
            <a:ahLst/>
            <a:cxnLst/>
            <a:rect r="r" b="b" t="t" l="l"/>
            <a:pathLst>
              <a:path h="1463954" w="1516337">
                <a:moveTo>
                  <a:pt x="0" y="0"/>
                </a:moveTo>
                <a:lnTo>
                  <a:pt x="1516336" y="0"/>
                </a:lnTo>
                <a:lnTo>
                  <a:pt x="1516336" y="1463954"/>
                </a:lnTo>
                <a:lnTo>
                  <a:pt x="0" y="14639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910643" y="4395269"/>
            <a:ext cx="1129051" cy="1235647"/>
          </a:xfrm>
          <a:custGeom>
            <a:avLst/>
            <a:gdLst/>
            <a:ahLst/>
            <a:cxnLst/>
            <a:rect r="r" b="b" t="t" l="l"/>
            <a:pathLst>
              <a:path h="1235647" w="1129051">
                <a:moveTo>
                  <a:pt x="0" y="0"/>
                </a:moveTo>
                <a:lnTo>
                  <a:pt x="1129051" y="0"/>
                </a:lnTo>
                <a:lnTo>
                  <a:pt x="1129051" y="1235647"/>
                </a:lnTo>
                <a:lnTo>
                  <a:pt x="0" y="12356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516194" y="4514909"/>
            <a:ext cx="1153767" cy="1116007"/>
          </a:xfrm>
          <a:custGeom>
            <a:avLst/>
            <a:gdLst/>
            <a:ahLst/>
            <a:cxnLst/>
            <a:rect r="r" b="b" t="t" l="l"/>
            <a:pathLst>
              <a:path h="1116007" w="1153767">
                <a:moveTo>
                  <a:pt x="0" y="0"/>
                </a:moveTo>
                <a:lnTo>
                  <a:pt x="1153767" y="0"/>
                </a:lnTo>
                <a:lnTo>
                  <a:pt x="1153767" y="1116007"/>
                </a:lnTo>
                <a:lnTo>
                  <a:pt x="0" y="111600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400210" y="7489106"/>
            <a:ext cx="1222782" cy="1587171"/>
          </a:xfrm>
          <a:custGeom>
            <a:avLst/>
            <a:gdLst/>
            <a:ahLst/>
            <a:cxnLst/>
            <a:rect r="r" b="b" t="t" l="l"/>
            <a:pathLst>
              <a:path h="1587171" w="1222782">
                <a:moveTo>
                  <a:pt x="0" y="0"/>
                </a:moveTo>
                <a:lnTo>
                  <a:pt x="1222783" y="0"/>
                </a:lnTo>
                <a:lnTo>
                  <a:pt x="1222783" y="1587171"/>
                </a:lnTo>
                <a:lnTo>
                  <a:pt x="0" y="158717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942804" y="7183072"/>
            <a:ext cx="1532668" cy="1667044"/>
          </a:xfrm>
          <a:custGeom>
            <a:avLst/>
            <a:gdLst/>
            <a:ahLst/>
            <a:cxnLst/>
            <a:rect r="r" b="b" t="t" l="l"/>
            <a:pathLst>
              <a:path h="1667044" w="1532668">
                <a:moveTo>
                  <a:pt x="0" y="0"/>
                </a:moveTo>
                <a:lnTo>
                  <a:pt x="1532668" y="0"/>
                </a:lnTo>
                <a:lnTo>
                  <a:pt x="1532668" y="1667044"/>
                </a:lnTo>
                <a:lnTo>
                  <a:pt x="0" y="166704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985023" y="430789"/>
            <a:ext cx="6317955" cy="1156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19"/>
              </a:lnSpc>
            </a:pPr>
            <a:r>
              <a:rPr lang="en-US" sz="7295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Architecture du SI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158887" y="2475177"/>
            <a:ext cx="4476573" cy="79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4"/>
              </a:lnSpc>
            </a:pPr>
            <a:r>
              <a:rPr lang="en-US" sz="4995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BONNES PRATIQUES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041144" y="5920448"/>
            <a:ext cx="3278024" cy="559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3"/>
              </a:lnSpc>
            </a:pPr>
            <a:r>
              <a:rPr lang="en-US" sz="3554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Segmentation réseau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43045" y="5926191"/>
            <a:ext cx="2536532" cy="554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7"/>
              </a:lnSpc>
            </a:pPr>
            <a:r>
              <a:rPr lang="en-US" sz="3525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Double pare-feu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703453" y="5926191"/>
            <a:ext cx="3049750" cy="55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5"/>
              </a:lnSpc>
            </a:pPr>
            <a:r>
              <a:rPr lang="en-US" sz="354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IDS/IPS dans la DMZ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945867" y="9202541"/>
            <a:ext cx="4131469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5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Centralisation des journaux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694911" y="9202541"/>
            <a:ext cx="6040874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5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DHCP / DNS séparé pour le réseau invité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781455"/>
            <a:ext cx="18794347" cy="18794347"/>
          </a:xfrm>
          <a:custGeom>
            <a:avLst/>
            <a:gdLst/>
            <a:ahLst/>
            <a:cxnLst/>
            <a:rect r="r" b="b" t="t" l="l"/>
            <a:pathLst>
              <a:path h="18794347" w="18794347">
                <a:moveTo>
                  <a:pt x="0" y="0"/>
                </a:moveTo>
                <a:lnTo>
                  <a:pt x="18794347" y="0"/>
                </a:lnTo>
                <a:lnTo>
                  <a:pt x="18794347" y="18794348"/>
                </a:lnTo>
                <a:lnTo>
                  <a:pt x="0" y="18794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92882" y="1902038"/>
            <a:ext cx="13608583" cy="296915"/>
          </a:xfrm>
          <a:custGeom>
            <a:avLst/>
            <a:gdLst/>
            <a:ahLst/>
            <a:cxnLst/>
            <a:rect r="r" b="b" t="t" l="l"/>
            <a:pathLst>
              <a:path h="296915" w="13608583">
                <a:moveTo>
                  <a:pt x="0" y="0"/>
                </a:moveTo>
                <a:lnTo>
                  <a:pt x="13608583" y="0"/>
                </a:lnTo>
                <a:lnTo>
                  <a:pt x="13608583" y="296914"/>
                </a:lnTo>
                <a:lnTo>
                  <a:pt x="0" y="296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934363" y="426425"/>
            <a:ext cx="2925621" cy="1156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19"/>
              </a:lnSpc>
            </a:pPr>
            <a:r>
              <a:rPr lang="en-US" sz="7295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Sécurité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32809" y="3901344"/>
            <a:ext cx="5202976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4"/>
              </a:lnSpc>
            </a:pPr>
            <a:r>
              <a:rPr lang="en-US" sz="4499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Segmentation via VLANs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32809" y="4932731"/>
            <a:ext cx="4102298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4"/>
              </a:lnSpc>
              <a:spcBef>
                <a:spcPct val="0"/>
              </a:spcBef>
            </a:pPr>
            <a:r>
              <a:rPr lang="en-US" b="true" sz="4499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Swi</a:t>
            </a:r>
            <a:r>
              <a:rPr lang="en-US" b="true" sz="4499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tchs de niveau 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32809" y="5961432"/>
            <a:ext cx="3322320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4"/>
              </a:lnSpc>
              <a:spcBef>
                <a:spcPct val="0"/>
              </a:spcBef>
            </a:pPr>
            <a:r>
              <a:rPr lang="en-US" b="true" sz="4499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Doub</a:t>
            </a:r>
            <a:r>
              <a:rPr lang="en-US" b="true" sz="4499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le pare-feu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32809" y="6990132"/>
            <a:ext cx="5139452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4"/>
              </a:lnSpc>
              <a:spcBef>
                <a:spcPct val="0"/>
              </a:spcBef>
            </a:pPr>
            <a:r>
              <a:rPr lang="en-US" b="true" sz="4499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Accès </a:t>
            </a:r>
            <a:r>
              <a:rPr lang="en-US" b="true" sz="4499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restreints par rôle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32809" y="8018832"/>
            <a:ext cx="3540669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4"/>
              </a:lnSpc>
              <a:spcBef>
                <a:spcPct val="0"/>
              </a:spcBef>
            </a:pPr>
            <a:r>
              <a:rPr lang="en-US" b="true" sz="4499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Bloc</a:t>
            </a:r>
            <a:r>
              <a:rPr lang="en-US" b="true" sz="4499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age des port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328089" y="3904031"/>
            <a:ext cx="5688568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4"/>
              </a:lnSpc>
              <a:spcBef>
                <a:spcPct val="0"/>
              </a:spcBef>
            </a:pPr>
            <a:r>
              <a:rPr lang="en-US" b="true" sz="4499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Au</a:t>
            </a:r>
            <a:r>
              <a:rPr lang="en-US" b="true" sz="4499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thentification forte (2FA)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328089" y="4932731"/>
            <a:ext cx="6206791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4"/>
              </a:lnSpc>
              <a:spcBef>
                <a:spcPct val="0"/>
              </a:spcBef>
            </a:pPr>
            <a:r>
              <a:rPr lang="en-US" b="true" sz="4499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Jour</a:t>
            </a:r>
            <a:r>
              <a:rPr lang="en-US" b="true" sz="4499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nalisation et surveillance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328089" y="5961432"/>
            <a:ext cx="5193658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4"/>
              </a:lnSpc>
              <a:spcBef>
                <a:spcPct val="0"/>
              </a:spcBef>
            </a:pPr>
            <a:r>
              <a:rPr lang="en-US" b="true" sz="4499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Chiffreme</a:t>
            </a:r>
            <a:r>
              <a:rPr lang="en-US" b="true" sz="4499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nt des données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328089" y="6990132"/>
            <a:ext cx="6612044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4"/>
              </a:lnSpc>
              <a:spcBef>
                <a:spcPct val="0"/>
              </a:spcBef>
            </a:pPr>
            <a:r>
              <a:rPr lang="en-US" b="true" sz="4499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Résilience e</a:t>
            </a:r>
            <a:r>
              <a:rPr lang="en-US" b="true" sz="4499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t haute disponibilité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328089" y="8018832"/>
            <a:ext cx="6419520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4"/>
              </a:lnSpc>
              <a:spcBef>
                <a:spcPct val="0"/>
              </a:spcBef>
            </a:pPr>
            <a:r>
              <a:rPr lang="en-US" b="true" sz="4499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Protection contre les</a:t>
            </a:r>
            <a:r>
              <a:rPr lang="en-US" b="true" sz="4499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 attaques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781455"/>
            <a:ext cx="18794347" cy="18794347"/>
          </a:xfrm>
          <a:custGeom>
            <a:avLst/>
            <a:gdLst/>
            <a:ahLst/>
            <a:cxnLst/>
            <a:rect r="r" b="b" t="t" l="l"/>
            <a:pathLst>
              <a:path h="18794347" w="18794347">
                <a:moveTo>
                  <a:pt x="0" y="0"/>
                </a:moveTo>
                <a:lnTo>
                  <a:pt x="18794347" y="0"/>
                </a:lnTo>
                <a:lnTo>
                  <a:pt x="18794347" y="18794348"/>
                </a:lnTo>
                <a:lnTo>
                  <a:pt x="0" y="18794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92882" y="1902038"/>
            <a:ext cx="13608583" cy="296915"/>
          </a:xfrm>
          <a:custGeom>
            <a:avLst/>
            <a:gdLst/>
            <a:ahLst/>
            <a:cxnLst/>
            <a:rect r="r" b="b" t="t" l="l"/>
            <a:pathLst>
              <a:path h="296915" w="13608583">
                <a:moveTo>
                  <a:pt x="0" y="0"/>
                </a:moveTo>
                <a:lnTo>
                  <a:pt x="13608583" y="0"/>
                </a:lnTo>
                <a:lnTo>
                  <a:pt x="13608583" y="296914"/>
                </a:lnTo>
                <a:lnTo>
                  <a:pt x="0" y="296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768792" y="426425"/>
            <a:ext cx="7256764" cy="1156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19"/>
              </a:lnSpc>
            </a:pPr>
            <a:r>
              <a:rPr lang="en-US" sz="7295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Choix technologiques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964355" y="4138168"/>
            <a:ext cx="821177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4"/>
              </a:lnSpc>
            </a:pPr>
            <a:r>
              <a:rPr lang="en-US" sz="4499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BDD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660939" y="4097846"/>
            <a:ext cx="1143714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MySQL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222623" y="4157218"/>
            <a:ext cx="6064806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stable, bien supportée sur Debian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06918" y="2961721"/>
            <a:ext cx="1736050" cy="79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50"/>
              </a:lnSpc>
              <a:spcBef>
                <a:spcPct val="0"/>
              </a:spcBef>
            </a:pPr>
            <a:r>
              <a:rPr lang="en-US" b="true" sz="5000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Service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448412" y="2980771"/>
            <a:ext cx="1568767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Solution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023622" y="3099516"/>
            <a:ext cx="2462808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Justification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875706" y="5164772"/>
            <a:ext cx="998475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4"/>
              </a:lnSpc>
            </a:pPr>
            <a:r>
              <a:rPr lang="en-US" sz="4499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WEB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570272" y="5220018"/>
            <a:ext cx="1325047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Apache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011531" y="5183822"/>
            <a:ext cx="4486989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mature, </a:t>
            </a: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stable et flexible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875706" y="6193473"/>
            <a:ext cx="998475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4"/>
              </a:lnSpc>
            </a:pPr>
            <a:r>
              <a:rPr lang="en-US" sz="4499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MAIL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3610" y="6248718"/>
            <a:ext cx="1258372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Postfix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397174" y="6212523"/>
            <a:ext cx="6186488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Performan</a:t>
            </a: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 et facile à administrer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318483" y="7185978"/>
            <a:ext cx="2112921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4"/>
              </a:lnSpc>
            </a:pPr>
            <a:r>
              <a:rPr lang="en-US" sz="4499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FILESHARE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661474" y="7279323"/>
            <a:ext cx="1233845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Samba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816566" y="7223125"/>
            <a:ext cx="4876919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Gestion</a:t>
            </a: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avancée des droits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597095" y="8234680"/>
            <a:ext cx="1555698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4"/>
              </a:lnSpc>
            </a:pPr>
            <a:r>
              <a:rPr lang="en-US" sz="4499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BACKUP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669749" y="8346123"/>
            <a:ext cx="1217295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Bacula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870441" y="8289925"/>
            <a:ext cx="7239953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Planification</a:t>
            </a: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et restauration granulaires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781455"/>
            <a:ext cx="18794347" cy="18794347"/>
          </a:xfrm>
          <a:custGeom>
            <a:avLst/>
            <a:gdLst/>
            <a:ahLst/>
            <a:cxnLst/>
            <a:rect r="r" b="b" t="t" l="l"/>
            <a:pathLst>
              <a:path h="18794347" w="18794347">
                <a:moveTo>
                  <a:pt x="0" y="0"/>
                </a:moveTo>
                <a:lnTo>
                  <a:pt x="18794347" y="0"/>
                </a:lnTo>
                <a:lnTo>
                  <a:pt x="18794347" y="18794348"/>
                </a:lnTo>
                <a:lnTo>
                  <a:pt x="0" y="18794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92882" y="1902038"/>
            <a:ext cx="13608583" cy="296915"/>
          </a:xfrm>
          <a:custGeom>
            <a:avLst/>
            <a:gdLst/>
            <a:ahLst/>
            <a:cxnLst/>
            <a:rect r="r" b="b" t="t" l="l"/>
            <a:pathLst>
              <a:path h="296915" w="13608583">
                <a:moveTo>
                  <a:pt x="0" y="0"/>
                </a:moveTo>
                <a:lnTo>
                  <a:pt x="13608583" y="0"/>
                </a:lnTo>
                <a:lnTo>
                  <a:pt x="13608583" y="296914"/>
                </a:lnTo>
                <a:lnTo>
                  <a:pt x="0" y="296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768792" y="426425"/>
            <a:ext cx="7256764" cy="1156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19"/>
              </a:lnSpc>
            </a:pPr>
            <a:r>
              <a:rPr lang="en-US" sz="7295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Choix technologiques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394468" y="4138168"/>
            <a:ext cx="1960951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4"/>
              </a:lnSpc>
            </a:pPr>
            <a:r>
              <a:rPr lang="en-US" sz="4499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FIREWALL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603610" y="4100394"/>
            <a:ext cx="1439704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iptables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07429" y="4100394"/>
            <a:ext cx="4965978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Ou</a:t>
            </a: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til natif Linux et puissant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06918" y="2961721"/>
            <a:ext cx="1736050" cy="79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50"/>
              </a:lnSpc>
              <a:spcBef>
                <a:spcPct val="0"/>
              </a:spcBef>
            </a:pPr>
            <a:r>
              <a:rPr lang="en-US" b="true" sz="5000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Service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448412" y="2980771"/>
            <a:ext cx="1568767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Solution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023622" y="3099516"/>
            <a:ext cx="2462808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Justification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635087" y="5145722"/>
            <a:ext cx="1479713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4"/>
              </a:lnSpc>
            </a:pPr>
            <a:r>
              <a:rPr lang="en-US" sz="4499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IDS/IPS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839651" y="5216724"/>
            <a:ext cx="967621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Snort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042964" y="5182870"/>
            <a:ext cx="4424124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Ba</a:t>
            </a: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se de règles complète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875706" y="6193473"/>
            <a:ext cx="998475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4"/>
              </a:lnSpc>
            </a:pPr>
            <a:r>
              <a:rPr lang="en-US" sz="4499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SIEM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715886" y="6230620"/>
            <a:ext cx="1215152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Splunk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794604" y="6230620"/>
            <a:ext cx="5391626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Solution puissan</a:t>
            </a: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te et scalable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817720" y="7185978"/>
            <a:ext cx="1056460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4"/>
              </a:lnSpc>
            </a:pPr>
            <a:r>
              <a:rPr lang="en-US" sz="4499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LDAP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448412" y="7288371"/>
            <a:ext cx="1817370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OpenLDAP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964750" y="7223125"/>
            <a:ext cx="8121611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Bien</a:t>
            </a: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intégrée dans les environnements Linux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949285" y="8281353"/>
            <a:ext cx="2851317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4"/>
              </a:lnSpc>
            </a:pPr>
            <a:r>
              <a:rPr lang="en-US" sz="4499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WORKSTATION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730352" y="8347551"/>
            <a:ext cx="1253490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GNOME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15859" y="8300403"/>
            <a:ext cx="5619393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Interface graphique convivial</a:t>
            </a: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e.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781455"/>
            <a:ext cx="18794347" cy="18794347"/>
          </a:xfrm>
          <a:custGeom>
            <a:avLst/>
            <a:gdLst/>
            <a:ahLst/>
            <a:cxnLst/>
            <a:rect r="r" b="b" t="t" l="l"/>
            <a:pathLst>
              <a:path h="18794347" w="18794347">
                <a:moveTo>
                  <a:pt x="0" y="0"/>
                </a:moveTo>
                <a:lnTo>
                  <a:pt x="18794347" y="0"/>
                </a:lnTo>
                <a:lnTo>
                  <a:pt x="18794347" y="18794348"/>
                </a:lnTo>
                <a:lnTo>
                  <a:pt x="0" y="18794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92882" y="1902038"/>
            <a:ext cx="13608583" cy="296915"/>
          </a:xfrm>
          <a:custGeom>
            <a:avLst/>
            <a:gdLst/>
            <a:ahLst/>
            <a:cxnLst/>
            <a:rect r="r" b="b" t="t" l="l"/>
            <a:pathLst>
              <a:path h="296915" w="13608583">
                <a:moveTo>
                  <a:pt x="0" y="0"/>
                </a:moveTo>
                <a:lnTo>
                  <a:pt x="13608583" y="0"/>
                </a:lnTo>
                <a:lnTo>
                  <a:pt x="13608583" y="296914"/>
                </a:lnTo>
                <a:lnTo>
                  <a:pt x="0" y="296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107192" y="426425"/>
            <a:ext cx="5241700" cy="1156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19"/>
              </a:lnSpc>
            </a:pPr>
            <a:r>
              <a:rPr lang="en-US" sz="7295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Conformité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223368" y="2490720"/>
            <a:ext cx="2127229" cy="778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19"/>
              </a:lnSpc>
            </a:pPr>
            <a:r>
              <a:rPr lang="en-US" sz="4895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ISO 27001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5400000">
            <a:off x="4905033" y="6083581"/>
            <a:ext cx="7536423" cy="164431"/>
          </a:xfrm>
          <a:custGeom>
            <a:avLst/>
            <a:gdLst/>
            <a:ahLst/>
            <a:cxnLst/>
            <a:rect r="r" b="b" t="t" l="l"/>
            <a:pathLst>
              <a:path h="164431" w="7536423">
                <a:moveTo>
                  <a:pt x="0" y="0"/>
                </a:moveTo>
                <a:lnTo>
                  <a:pt x="7536423" y="0"/>
                </a:lnTo>
                <a:lnTo>
                  <a:pt x="7536423" y="164431"/>
                </a:lnTo>
                <a:lnTo>
                  <a:pt x="0" y="164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262124" y="5231808"/>
            <a:ext cx="3804780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50"/>
              </a:lnSpc>
            </a:pPr>
            <a:r>
              <a:rPr lang="en-US" sz="4200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Contrôle des accès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49585" y="6324326"/>
            <a:ext cx="4629857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50"/>
              </a:lnSpc>
            </a:pPr>
            <a:r>
              <a:rPr lang="en-US" sz="4200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Sauvegardes régulières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7419" y="3352776"/>
            <a:ext cx="7379127" cy="1325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Norme internationale pour la mise en œuvre d’un SMSI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03645" y="7549491"/>
            <a:ext cx="5766673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Journalisation et surveillance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12643" y="8770596"/>
            <a:ext cx="2748677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Cryptographie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353991" y="2490720"/>
            <a:ext cx="2177885" cy="778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19"/>
              </a:lnSpc>
            </a:pPr>
            <a:r>
              <a:rPr lang="en-US" sz="4895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ISO 27799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728042" y="3352776"/>
            <a:ext cx="7379127" cy="1325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Appl</a:t>
            </a: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ication au domaine des données de santé personnelles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351438" y="5602581"/>
            <a:ext cx="7755731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Authentification et gestion des identités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129160" y="6880836"/>
            <a:ext cx="3972878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Surv</a:t>
            </a:r>
            <a:r>
              <a:rPr lang="en-US" b="true" sz="4200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eillance et audit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242865" y="8159091"/>
            <a:ext cx="3859173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Continuité d’activité</a:t>
            </a:r>
          </a:p>
        </p:txBody>
      </p:sp>
      <p:sp>
        <p:nvSpPr>
          <p:cNvPr name="AutoShape 17" id="17"/>
          <p:cNvSpPr/>
          <p:nvPr/>
        </p:nvSpPr>
        <p:spPr>
          <a:xfrm>
            <a:off x="1028700" y="4898433"/>
            <a:ext cx="659031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10122448" y="4879383"/>
            <a:ext cx="659031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781455"/>
            <a:ext cx="18794347" cy="18794347"/>
          </a:xfrm>
          <a:custGeom>
            <a:avLst/>
            <a:gdLst/>
            <a:ahLst/>
            <a:cxnLst/>
            <a:rect r="r" b="b" t="t" l="l"/>
            <a:pathLst>
              <a:path h="18794347" w="18794347">
                <a:moveTo>
                  <a:pt x="0" y="0"/>
                </a:moveTo>
                <a:lnTo>
                  <a:pt x="18794347" y="0"/>
                </a:lnTo>
                <a:lnTo>
                  <a:pt x="18794347" y="18794348"/>
                </a:lnTo>
                <a:lnTo>
                  <a:pt x="0" y="18794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700457" y="981075"/>
            <a:ext cx="3393432" cy="1156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19"/>
              </a:lnSpc>
            </a:pPr>
            <a:r>
              <a:rPr lang="en-US" sz="7295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Sommaire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221389"/>
            <a:ext cx="6850846" cy="5990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b="true" sz="3399" spc="16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1 - </a:t>
            </a:r>
            <a:r>
              <a:rPr lang="en-US" b="true" sz="3399" spc="16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Introduction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b="true" sz="3399" spc="16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2 - Présentation du Projet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b="true" sz="3399" spc="16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3 - Planning &amp; Gestion de Projet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b="true" sz="3399" spc="16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4 - Architecture du SI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b="true" sz="3399" spc="16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5 - Sécurité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b="true" sz="3399" spc="16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6 - Choix technologiques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b="true" sz="3399" spc="16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7 - Conformité réglementaire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b="true" sz="3399" spc="16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8 - Bilan &amp; Retour d’expérience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b="true" sz="3399" spc="16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9 - Démonstration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592882" y="2292460"/>
            <a:ext cx="13608583" cy="296915"/>
          </a:xfrm>
          <a:custGeom>
            <a:avLst/>
            <a:gdLst/>
            <a:ahLst/>
            <a:cxnLst/>
            <a:rect r="r" b="b" t="t" l="l"/>
            <a:pathLst>
              <a:path h="296915" w="13608583">
                <a:moveTo>
                  <a:pt x="0" y="0"/>
                </a:moveTo>
                <a:lnTo>
                  <a:pt x="13608583" y="0"/>
                </a:lnTo>
                <a:lnTo>
                  <a:pt x="13608583" y="296914"/>
                </a:lnTo>
                <a:lnTo>
                  <a:pt x="0" y="296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781455"/>
            <a:ext cx="18794347" cy="18794347"/>
          </a:xfrm>
          <a:custGeom>
            <a:avLst/>
            <a:gdLst/>
            <a:ahLst/>
            <a:cxnLst/>
            <a:rect r="r" b="b" t="t" l="l"/>
            <a:pathLst>
              <a:path h="18794347" w="18794347">
                <a:moveTo>
                  <a:pt x="0" y="0"/>
                </a:moveTo>
                <a:lnTo>
                  <a:pt x="18794347" y="0"/>
                </a:lnTo>
                <a:lnTo>
                  <a:pt x="18794347" y="18794348"/>
                </a:lnTo>
                <a:lnTo>
                  <a:pt x="0" y="18794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92882" y="1902038"/>
            <a:ext cx="13608583" cy="296915"/>
          </a:xfrm>
          <a:custGeom>
            <a:avLst/>
            <a:gdLst/>
            <a:ahLst/>
            <a:cxnLst/>
            <a:rect r="r" b="b" t="t" l="l"/>
            <a:pathLst>
              <a:path h="296915" w="13608583">
                <a:moveTo>
                  <a:pt x="0" y="0"/>
                </a:moveTo>
                <a:lnTo>
                  <a:pt x="13608583" y="0"/>
                </a:lnTo>
                <a:lnTo>
                  <a:pt x="13608583" y="296914"/>
                </a:lnTo>
                <a:lnTo>
                  <a:pt x="0" y="296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107192" y="426425"/>
            <a:ext cx="5241700" cy="1156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19"/>
              </a:lnSpc>
            </a:pPr>
            <a:r>
              <a:rPr lang="en-US" sz="7295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Conformité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779828" y="2490720"/>
            <a:ext cx="1570768" cy="778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19"/>
              </a:lnSpc>
            </a:pPr>
            <a:r>
              <a:rPr lang="en-US" sz="4895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RGPD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5400000">
            <a:off x="4905033" y="6083581"/>
            <a:ext cx="7536423" cy="164431"/>
          </a:xfrm>
          <a:custGeom>
            <a:avLst/>
            <a:gdLst/>
            <a:ahLst/>
            <a:cxnLst/>
            <a:rect r="r" b="b" t="t" l="l"/>
            <a:pathLst>
              <a:path h="164431" w="7536423">
                <a:moveTo>
                  <a:pt x="0" y="0"/>
                </a:moveTo>
                <a:lnTo>
                  <a:pt x="7536423" y="0"/>
                </a:lnTo>
                <a:lnTo>
                  <a:pt x="7536423" y="164431"/>
                </a:lnTo>
                <a:lnTo>
                  <a:pt x="0" y="164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97419" y="5674037"/>
            <a:ext cx="7698372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50"/>
              </a:lnSpc>
            </a:pPr>
            <a:r>
              <a:rPr lang="en-US" sz="4200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Droit à l’effacement (« droit à l’oubli »)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6331" y="7085642"/>
            <a:ext cx="8100548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50"/>
              </a:lnSpc>
            </a:pPr>
            <a:r>
              <a:rPr lang="en-US" sz="4200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Notification de fuites de données ( CNIL 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7419" y="3352776"/>
            <a:ext cx="7379127" cy="1325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Règle</a:t>
            </a: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ment général sur la protection des données (UE)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8152" y="8479131"/>
            <a:ext cx="8177659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Délé</a:t>
            </a:r>
            <a:r>
              <a:rPr lang="en-US" b="true" sz="4200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gué à la protection des données (DPO)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633746" y="2490720"/>
            <a:ext cx="6079017" cy="778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19"/>
              </a:lnSpc>
            </a:pPr>
            <a:r>
              <a:rPr lang="en-US" sz="4895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Code de la santé publique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397174" y="3352776"/>
            <a:ext cx="8101022" cy="1325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Textes lég</a:t>
            </a: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islatifs et réglementaires français régissant le domaine de la santé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358166" y="5674037"/>
            <a:ext cx="6179038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Secr</a:t>
            </a:r>
            <a:r>
              <a:rPr lang="en-US" b="true" sz="4200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et médical / confidentialité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48995" y="6990471"/>
            <a:ext cx="6655296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Cybersécur</a:t>
            </a:r>
            <a:r>
              <a:rPr lang="en-US" b="true" sz="4200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ité dans les SI de santé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890540" y="8306905"/>
            <a:ext cx="3372207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Certification HDS </a:t>
            </a:r>
          </a:p>
        </p:txBody>
      </p:sp>
      <p:sp>
        <p:nvSpPr>
          <p:cNvPr name="AutoShape 16" id="16"/>
          <p:cNvSpPr/>
          <p:nvPr/>
        </p:nvSpPr>
        <p:spPr>
          <a:xfrm>
            <a:off x="1028700" y="4898433"/>
            <a:ext cx="659031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10122448" y="4879383"/>
            <a:ext cx="659031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781455"/>
            <a:ext cx="18794347" cy="18794347"/>
          </a:xfrm>
          <a:custGeom>
            <a:avLst/>
            <a:gdLst/>
            <a:ahLst/>
            <a:cxnLst/>
            <a:rect r="r" b="b" t="t" l="l"/>
            <a:pathLst>
              <a:path h="18794347" w="18794347">
                <a:moveTo>
                  <a:pt x="0" y="0"/>
                </a:moveTo>
                <a:lnTo>
                  <a:pt x="18794347" y="0"/>
                </a:lnTo>
                <a:lnTo>
                  <a:pt x="18794347" y="18794348"/>
                </a:lnTo>
                <a:lnTo>
                  <a:pt x="0" y="18794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92882" y="1902038"/>
            <a:ext cx="13608583" cy="296915"/>
          </a:xfrm>
          <a:custGeom>
            <a:avLst/>
            <a:gdLst/>
            <a:ahLst/>
            <a:cxnLst/>
            <a:rect r="r" b="b" t="t" l="l"/>
            <a:pathLst>
              <a:path h="296915" w="13608583">
                <a:moveTo>
                  <a:pt x="0" y="0"/>
                </a:moveTo>
                <a:lnTo>
                  <a:pt x="13608583" y="0"/>
                </a:lnTo>
                <a:lnTo>
                  <a:pt x="13608583" y="296914"/>
                </a:lnTo>
                <a:lnTo>
                  <a:pt x="0" y="296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6316" y="4086807"/>
            <a:ext cx="930032" cy="722043"/>
          </a:xfrm>
          <a:custGeom>
            <a:avLst/>
            <a:gdLst/>
            <a:ahLst/>
            <a:cxnLst/>
            <a:rect r="r" b="b" t="t" l="l"/>
            <a:pathLst>
              <a:path h="722043" w="930032">
                <a:moveTo>
                  <a:pt x="0" y="0"/>
                </a:moveTo>
                <a:lnTo>
                  <a:pt x="930032" y="0"/>
                </a:lnTo>
                <a:lnTo>
                  <a:pt x="930032" y="722043"/>
                </a:lnTo>
                <a:lnTo>
                  <a:pt x="0" y="7220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952674" y="426425"/>
            <a:ext cx="9605571" cy="1156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19"/>
              </a:lnSpc>
            </a:pPr>
            <a:r>
              <a:rPr lang="en-US" sz="7295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 Bilan &amp; Retour d’expérience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64046" y="2494227"/>
            <a:ext cx="7382828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Analyse des résultats / Valeur ajoutée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96250" y="4108739"/>
            <a:ext cx="9750623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SI du CHU conforme aux bonnes pratiques de sécurité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84523" y="5317581"/>
            <a:ext cx="4567595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</a:t>
            </a: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larté des configurations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426316" y="5254668"/>
            <a:ext cx="930032" cy="722043"/>
          </a:xfrm>
          <a:custGeom>
            <a:avLst/>
            <a:gdLst/>
            <a:ahLst/>
            <a:cxnLst/>
            <a:rect r="r" b="b" t="t" l="l"/>
            <a:pathLst>
              <a:path h="722043" w="930032">
                <a:moveTo>
                  <a:pt x="0" y="0"/>
                </a:moveTo>
                <a:lnTo>
                  <a:pt x="930032" y="0"/>
                </a:lnTo>
                <a:lnTo>
                  <a:pt x="930032" y="722043"/>
                </a:lnTo>
                <a:lnTo>
                  <a:pt x="0" y="7220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682344" y="6446318"/>
            <a:ext cx="3335893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</a:t>
            </a: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upervision active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426316" y="6424386"/>
            <a:ext cx="930032" cy="722043"/>
          </a:xfrm>
          <a:custGeom>
            <a:avLst/>
            <a:gdLst/>
            <a:ahLst/>
            <a:cxnLst/>
            <a:rect r="r" b="b" t="t" l="l"/>
            <a:pathLst>
              <a:path h="722043" w="930032">
                <a:moveTo>
                  <a:pt x="0" y="0"/>
                </a:moveTo>
                <a:lnTo>
                  <a:pt x="930032" y="0"/>
                </a:lnTo>
                <a:lnTo>
                  <a:pt x="930032" y="722043"/>
                </a:lnTo>
                <a:lnTo>
                  <a:pt x="0" y="7220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682344" y="7657898"/>
            <a:ext cx="6023450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</a:t>
            </a: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utomatisation des sauvegardes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426316" y="7594104"/>
            <a:ext cx="930032" cy="722043"/>
          </a:xfrm>
          <a:custGeom>
            <a:avLst/>
            <a:gdLst/>
            <a:ahLst/>
            <a:cxnLst/>
            <a:rect r="r" b="b" t="t" l="l"/>
            <a:pathLst>
              <a:path h="722043" w="930032">
                <a:moveTo>
                  <a:pt x="0" y="0"/>
                </a:moveTo>
                <a:lnTo>
                  <a:pt x="930032" y="0"/>
                </a:lnTo>
                <a:lnTo>
                  <a:pt x="930032" y="722043"/>
                </a:lnTo>
                <a:lnTo>
                  <a:pt x="0" y="7220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696250" y="8744772"/>
            <a:ext cx="3515946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Haute disponibilité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426316" y="8763822"/>
            <a:ext cx="930032" cy="722043"/>
          </a:xfrm>
          <a:custGeom>
            <a:avLst/>
            <a:gdLst/>
            <a:ahLst/>
            <a:cxnLst/>
            <a:rect r="r" b="b" t="t" l="l"/>
            <a:pathLst>
              <a:path h="722043" w="930032">
                <a:moveTo>
                  <a:pt x="0" y="0"/>
                </a:moveTo>
                <a:lnTo>
                  <a:pt x="930032" y="0"/>
                </a:lnTo>
                <a:lnTo>
                  <a:pt x="930032" y="722043"/>
                </a:lnTo>
                <a:lnTo>
                  <a:pt x="0" y="7220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781455"/>
            <a:ext cx="18794347" cy="18794347"/>
          </a:xfrm>
          <a:custGeom>
            <a:avLst/>
            <a:gdLst/>
            <a:ahLst/>
            <a:cxnLst/>
            <a:rect r="r" b="b" t="t" l="l"/>
            <a:pathLst>
              <a:path h="18794347" w="18794347">
                <a:moveTo>
                  <a:pt x="0" y="0"/>
                </a:moveTo>
                <a:lnTo>
                  <a:pt x="18794347" y="0"/>
                </a:lnTo>
                <a:lnTo>
                  <a:pt x="18794347" y="18794348"/>
                </a:lnTo>
                <a:lnTo>
                  <a:pt x="0" y="18794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92882" y="1902038"/>
            <a:ext cx="13608583" cy="296915"/>
          </a:xfrm>
          <a:custGeom>
            <a:avLst/>
            <a:gdLst/>
            <a:ahLst/>
            <a:cxnLst/>
            <a:rect r="r" b="b" t="t" l="l"/>
            <a:pathLst>
              <a:path h="296915" w="13608583">
                <a:moveTo>
                  <a:pt x="0" y="0"/>
                </a:moveTo>
                <a:lnTo>
                  <a:pt x="13608583" y="0"/>
                </a:lnTo>
                <a:lnTo>
                  <a:pt x="13608583" y="296914"/>
                </a:lnTo>
                <a:lnTo>
                  <a:pt x="0" y="296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525983" y="5196061"/>
            <a:ext cx="1742382" cy="1742382"/>
          </a:xfrm>
          <a:custGeom>
            <a:avLst/>
            <a:gdLst/>
            <a:ahLst/>
            <a:cxnLst/>
            <a:rect r="r" b="b" t="t" l="l"/>
            <a:pathLst>
              <a:path h="1742382" w="1742382">
                <a:moveTo>
                  <a:pt x="0" y="0"/>
                </a:moveTo>
                <a:lnTo>
                  <a:pt x="1742382" y="0"/>
                </a:lnTo>
                <a:lnTo>
                  <a:pt x="1742382" y="1742382"/>
                </a:lnTo>
                <a:lnTo>
                  <a:pt x="0" y="17423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668581" y="3529559"/>
            <a:ext cx="2004839" cy="2004839"/>
          </a:xfrm>
          <a:custGeom>
            <a:avLst/>
            <a:gdLst/>
            <a:ahLst/>
            <a:cxnLst/>
            <a:rect r="r" b="b" t="t" l="l"/>
            <a:pathLst>
              <a:path h="2004839" w="2004839">
                <a:moveTo>
                  <a:pt x="0" y="0"/>
                </a:moveTo>
                <a:lnTo>
                  <a:pt x="2004839" y="0"/>
                </a:lnTo>
                <a:lnTo>
                  <a:pt x="2004839" y="2004839"/>
                </a:lnTo>
                <a:lnTo>
                  <a:pt x="0" y="200483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789757" y="3316745"/>
            <a:ext cx="2430467" cy="2430467"/>
          </a:xfrm>
          <a:custGeom>
            <a:avLst/>
            <a:gdLst/>
            <a:ahLst/>
            <a:cxnLst/>
            <a:rect r="r" b="b" t="t" l="l"/>
            <a:pathLst>
              <a:path h="2430467" w="2430467">
                <a:moveTo>
                  <a:pt x="0" y="0"/>
                </a:moveTo>
                <a:lnTo>
                  <a:pt x="2430467" y="0"/>
                </a:lnTo>
                <a:lnTo>
                  <a:pt x="2430467" y="2430467"/>
                </a:lnTo>
                <a:lnTo>
                  <a:pt x="0" y="243046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243338" y="7044217"/>
            <a:ext cx="1958127" cy="1894043"/>
          </a:xfrm>
          <a:custGeom>
            <a:avLst/>
            <a:gdLst/>
            <a:ahLst/>
            <a:cxnLst/>
            <a:rect r="r" b="b" t="t" l="l"/>
            <a:pathLst>
              <a:path h="1894043" w="1958127">
                <a:moveTo>
                  <a:pt x="0" y="0"/>
                </a:moveTo>
                <a:lnTo>
                  <a:pt x="1958127" y="0"/>
                </a:lnTo>
                <a:lnTo>
                  <a:pt x="1958127" y="1894043"/>
                </a:lnTo>
                <a:lnTo>
                  <a:pt x="0" y="189404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934459" y="7133816"/>
            <a:ext cx="1473083" cy="1804444"/>
          </a:xfrm>
          <a:custGeom>
            <a:avLst/>
            <a:gdLst/>
            <a:ahLst/>
            <a:cxnLst/>
            <a:rect r="r" b="b" t="t" l="l"/>
            <a:pathLst>
              <a:path h="1804444" w="1473083">
                <a:moveTo>
                  <a:pt x="0" y="0"/>
                </a:moveTo>
                <a:lnTo>
                  <a:pt x="1473083" y="0"/>
                </a:lnTo>
                <a:lnTo>
                  <a:pt x="1473083" y="1804444"/>
                </a:lnTo>
                <a:lnTo>
                  <a:pt x="0" y="180444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952674" y="426425"/>
            <a:ext cx="9605571" cy="1156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19"/>
              </a:lnSpc>
            </a:pPr>
            <a:r>
              <a:rPr lang="en-US" sz="7295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 Bilan &amp; Retour d’expérience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77757" y="2494227"/>
            <a:ext cx="5155406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Compét</a:t>
            </a:r>
            <a:r>
              <a:rPr lang="en-US" b="true" sz="4200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ences développées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72072" y="5728162"/>
            <a:ext cx="3797856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Configuration rés</a:t>
            </a: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eau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6494" y="8919210"/>
            <a:ext cx="6512362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Déploiement de solution de sécurité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008432" y="5728162"/>
            <a:ext cx="3993118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Administration réseau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762756" y="7233718"/>
            <a:ext cx="2762488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Documentation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323173" y="8919210"/>
            <a:ext cx="3363635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Analyse de risques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781455"/>
            <a:ext cx="18794347" cy="18794347"/>
          </a:xfrm>
          <a:custGeom>
            <a:avLst/>
            <a:gdLst/>
            <a:ahLst/>
            <a:cxnLst/>
            <a:rect r="r" b="b" t="t" l="l"/>
            <a:pathLst>
              <a:path h="18794347" w="18794347">
                <a:moveTo>
                  <a:pt x="0" y="0"/>
                </a:moveTo>
                <a:lnTo>
                  <a:pt x="18794347" y="0"/>
                </a:lnTo>
                <a:lnTo>
                  <a:pt x="18794347" y="18794348"/>
                </a:lnTo>
                <a:lnTo>
                  <a:pt x="0" y="18794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92882" y="1902038"/>
            <a:ext cx="13608583" cy="296915"/>
          </a:xfrm>
          <a:custGeom>
            <a:avLst/>
            <a:gdLst/>
            <a:ahLst/>
            <a:cxnLst/>
            <a:rect r="r" b="b" t="t" l="l"/>
            <a:pathLst>
              <a:path h="296915" w="13608583">
                <a:moveTo>
                  <a:pt x="0" y="0"/>
                </a:moveTo>
                <a:lnTo>
                  <a:pt x="13608583" y="0"/>
                </a:lnTo>
                <a:lnTo>
                  <a:pt x="13608583" y="296914"/>
                </a:lnTo>
                <a:lnTo>
                  <a:pt x="0" y="296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52011" y="5897364"/>
            <a:ext cx="1430484" cy="2070437"/>
          </a:xfrm>
          <a:custGeom>
            <a:avLst/>
            <a:gdLst/>
            <a:ahLst/>
            <a:cxnLst/>
            <a:rect r="r" b="b" t="t" l="l"/>
            <a:pathLst>
              <a:path h="2070437" w="1430484">
                <a:moveTo>
                  <a:pt x="0" y="0"/>
                </a:moveTo>
                <a:lnTo>
                  <a:pt x="1430483" y="0"/>
                </a:lnTo>
                <a:lnTo>
                  <a:pt x="1430483" y="2070437"/>
                </a:lnTo>
                <a:lnTo>
                  <a:pt x="0" y="20704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701693" y="4199444"/>
            <a:ext cx="2884615" cy="1888112"/>
          </a:xfrm>
          <a:custGeom>
            <a:avLst/>
            <a:gdLst/>
            <a:ahLst/>
            <a:cxnLst/>
            <a:rect r="r" b="b" t="t" l="l"/>
            <a:pathLst>
              <a:path h="1888112" w="2884615">
                <a:moveTo>
                  <a:pt x="0" y="0"/>
                </a:moveTo>
                <a:lnTo>
                  <a:pt x="2884614" y="0"/>
                </a:lnTo>
                <a:lnTo>
                  <a:pt x="2884614" y="1888112"/>
                </a:lnTo>
                <a:lnTo>
                  <a:pt x="0" y="18881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88368" y="5457256"/>
            <a:ext cx="2310574" cy="2310574"/>
          </a:xfrm>
          <a:custGeom>
            <a:avLst/>
            <a:gdLst/>
            <a:ahLst/>
            <a:cxnLst/>
            <a:rect r="r" b="b" t="t" l="l"/>
            <a:pathLst>
              <a:path h="2310574" w="2310574">
                <a:moveTo>
                  <a:pt x="0" y="0"/>
                </a:moveTo>
                <a:lnTo>
                  <a:pt x="2310573" y="0"/>
                </a:lnTo>
                <a:lnTo>
                  <a:pt x="2310573" y="2310574"/>
                </a:lnTo>
                <a:lnTo>
                  <a:pt x="0" y="23105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52674" y="426425"/>
            <a:ext cx="9605571" cy="1156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19"/>
              </a:lnSpc>
            </a:pPr>
            <a:r>
              <a:rPr lang="en-US" sz="7295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 Bilan &amp; Retour d’expérience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527979" y="2494227"/>
            <a:ext cx="4454962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Diffi</a:t>
            </a:r>
            <a:r>
              <a:rPr lang="en-US" b="true" sz="4200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cultés rencontrées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50323" y="8179949"/>
            <a:ext cx="3786664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Infrastructure lourde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34864" y="6273453"/>
            <a:ext cx="3636288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Temps de formation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596828" y="8179949"/>
            <a:ext cx="3940850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Gestion des deadlines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781455"/>
            <a:ext cx="18794347" cy="18794347"/>
          </a:xfrm>
          <a:custGeom>
            <a:avLst/>
            <a:gdLst/>
            <a:ahLst/>
            <a:cxnLst/>
            <a:rect r="r" b="b" t="t" l="l"/>
            <a:pathLst>
              <a:path h="18794347" w="18794347">
                <a:moveTo>
                  <a:pt x="0" y="0"/>
                </a:moveTo>
                <a:lnTo>
                  <a:pt x="18794347" y="0"/>
                </a:lnTo>
                <a:lnTo>
                  <a:pt x="18794347" y="18794348"/>
                </a:lnTo>
                <a:lnTo>
                  <a:pt x="0" y="18794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92882" y="1902038"/>
            <a:ext cx="13608583" cy="296915"/>
          </a:xfrm>
          <a:custGeom>
            <a:avLst/>
            <a:gdLst/>
            <a:ahLst/>
            <a:cxnLst/>
            <a:rect r="r" b="b" t="t" l="l"/>
            <a:pathLst>
              <a:path h="296915" w="13608583">
                <a:moveTo>
                  <a:pt x="0" y="0"/>
                </a:moveTo>
                <a:lnTo>
                  <a:pt x="13608583" y="0"/>
                </a:lnTo>
                <a:lnTo>
                  <a:pt x="13608583" y="296914"/>
                </a:lnTo>
                <a:lnTo>
                  <a:pt x="0" y="296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964052" y="3153357"/>
            <a:ext cx="1673156" cy="1673156"/>
          </a:xfrm>
          <a:custGeom>
            <a:avLst/>
            <a:gdLst/>
            <a:ahLst/>
            <a:cxnLst/>
            <a:rect r="r" b="b" t="t" l="l"/>
            <a:pathLst>
              <a:path h="1673156" w="1673156">
                <a:moveTo>
                  <a:pt x="0" y="0"/>
                </a:moveTo>
                <a:lnTo>
                  <a:pt x="1673155" y="0"/>
                </a:lnTo>
                <a:lnTo>
                  <a:pt x="1673155" y="1673156"/>
                </a:lnTo>
                <a:lnTo>
                  <a:pt x="0" y="16731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05115" y="3726180"/>
            <a:ext cx="2306290" cy="1417320"/>
          </a:xfrm>
          <a:custGeom>
            <a:avLst/>
            <a:gdLst/>
            <a:ahLst/>
            <a:cxnLst/>
            <a:rect r="r" b="b" t="t" l="l"/>
            <a:pathLst>
              <a:path h="1417320" w="2306290">
                <a:moveTo>
                  <a:pt x="0" y="0"/>
                </a:moveTo>
                <a:lnTo>
                  <a:pt x="2306290" y="0"/>
                </a:lnTo>
                <a:lnTo>
                  <a:pt x="2306290" y="1417320"/>
                </a:lnTo>
                <a:lnTo>
                  <a:pt x="0" y="14173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332610" y="6320884"/>
            <a:ext cx="2129128" cy="2129128"/>
          </a:xfrm>
          <a:custGeom>
            <a:avLst/>
            <a:gdLst/>
            <a:ahLst/>
            <a:cxnLst/>
            <a:rect r="r" b="b" t="t" l="l"/>
            <a:pathLst>
              <a:path h="2129128" w="2129128">
                <a:moveTo>
                  <a:pt x="0" y="0"/>
                </a:moveTo>
                <a:lnTo>
                  <a:pt x="2129128" y="0"/>
                </a:lnTo>
                <a:lnTo>
                  <a:pt x="2129128" y="2129128"/>
                </a:lnTo>
                <a:lnTo>
                  <a:pt x="0" y="21291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52674" y="426425"/>
            <a:ext cx="9605571" cy="1156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19"/>
              </a:lnSpc>
            </a:pPr>
            <a:r>
              <a:rPr lang="en-US" sz="7295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 Bilan &amp; Retour d’expérience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857306" y="2494227"/>
            <a:ext cx="3796308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Axe</a:t>
            </a:r>
            <a:r>
              <a:rPr lang="en-US" b="true" sz="4200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s d’amélioration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96521" y="5124450"/>
            <a:ext cx="5923479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Automatiser les scan de sécurité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035213" y="8599170"/>
            <a:ext cx="8217575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Mettre en œuvre une charte d’utilisation du SI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399793" y="5124450"/>
            <a:ext cx="4801672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Définir des KPI de sécurité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781455"/>
            <a:ext cx="18794347" cy="18794347"/>
          </a:xfrm>
          <a:custGeom>
            <a:avLst/>
            <a:gdLst/>
            <a:ahLst/>
            <a:cxnLst/>
            <a:rect r="r" b="b" t="t" l="l"/>
            <a:pathLst>
              <a:path h="18794347" w="18794347">
                <a:moveTo>
                  <a:pt x="0" y="0"/>
                </a:moveTo>
                <a:lnTo>
                  <a:pt x="18794347" y="0"/>
                </a:lnTo>
                <a:lnTo>
                  <a:pt x="18794347" y="18794348"/>
                </a:lnTo>
                <a:lnTo>
                  <a:pt x="0" y="18794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62301" y="5473331"/>
            <a:ext cx="13608583" cy="296915"/>
          </a:xfrm>
          <a:custGeom>
            <a:avLst/>
            <a:gdLst/>
            <a:ahLst/>
            <a:cxnLst/>
            <a:rect r="r" b="b" t="t" l="l"/>
            <a:pathLst>
              <a:path h="296915" w="13608583">
                <a:moveTo>
                  <a:pt x="0" y="0"/>
                </a:moveTo>
                <a:lnTo>
                  <a:pt x="13608583" y="0"/>
                </a:lnTo>
                <a:lnTo>
                  <a:pt x="13608583" y="296915"/>
                </a:lnTo>
                <a:lnTo>
                  <a:pt x="0" y="2969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050877" y="3877516"/>
            <a:ext cx="6186247" cy="1419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43"/>
              </a:lnSpc>
            </a:pPr>
            <a:r>
              <a:rPr lang="en-US" sz="8995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Démonstration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781455"/>
            <a:ext cx="18794347" cy="18794347"/>
          </a:xfrm>
          <a:custGeom>
            <a:avLst/>
            <a:gdLst/>
            <a:ahLst/>
            <a:cxnLst/>
            <a:rect r="r" b="b" t="t" l="l"/>
            <a:pathLst>
              <a:path h="18794347" w="18794347">
                <a:moveTo>
                  <a:pt x="0" y="0"/>
                </a:moveTo>
                <a:lnTo>
                  <a:pt x="18794347" y="0"/>
                </a:lnTo>
                <a:lnTo>
                  <a:pt x="18794347" y="18794348"/>
                </a:lnTo>
                <a:lnTo>
                  <a:pt x="0" y="18794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92882" y="1902038"/>
            <a:ext cx="13608583" cy="296915"/>
          </a:xfrm>
          <a:custGeom>
            <a:avLst/>
            <a:gdLst/>
            <a:ahLst/>
            <a:cxnLst/>
            <a:rect r="r" b="b" t="t" l="l"/>
            <a:pathLst>
              <a:path h="296915" w="13608583">
                <a:moveTo>
                  <a:pt x="0" y="0"/>
                </a:moveTo>
                <a:lnTo>
                  <a:pt x="13608583" y="0"/>
                </a:lnTo>
                <a:lnTo>
                  <a:pt x="13608583" y="296914"/>
                </a:lnTo>
                <a:lnTo>
                  <a:pt x="0" y="296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163318" y="6755111"/>
            <a:ext cx="908839" cy="1179673"/>
          </a:xfrm>
          <a:custGeom>
            <a:avLst/>
            <a:gdLst/>
            <a:ahLst/>
            <a:cxnLst/>
            <a:rect r="r" b="b" t="t" l="l"/>
            <a:pathLst>
              <a:path h="1179673" w="908839">
                <a:moveTo>
                  <a:pt x="0" y="0"/>
                </a:moveTo>
                <a:lnTo>
                  <a:pt x="908839" y="0"/>
                </a:lnTo>
                <a:lnTo>
                  <a:pt x="908839" y="1179672"/>
                </a:lnTo>
                <a:lnTo>
                  <a:pt x="0" y="11796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858470" y="7688461"/>
            <a:ext cx="1271048" cy="1477963"/>
          </a:xfrm>
          <a:custGeom>
            <a:avLst/>
            <a:gdLst/>
            <a:ahLst/>
            <a:cxnLst/>
            <a:rect r="r" b="b" t="t" l="l"/>
            <a:pathLst>
              <a:path h="1477963" w="1271048">
                <a:moveTo>
                  <a:pt x="0" y="0"/>
                </a:moveTo>
                <a:lnTo>
                  <a:pt x="1271048" y="0"/>
                </a:lnTo>
                <a:lnTo>
                  <a:pt x="1271048" y="1477963"/>
                </a:lnTo>
                <a:lnTo>
                  <a:pt x="0" y="14779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527887" y="7216577"/>
            <a:ext cx="1707561" cy="1792288"/>
          </a:xfrm>
          <a:custGeom>
            <a:avLst/>
            <a:gdLst/>
            <a:ahLst/>
            <a:cxnLst/>
            <a:rect r="r" b="b" t="t" l="l"/>
            <a:pathLst>
              <a:path h="1792288" w="1707561">
                <a:moveTo>
                  <a:pt x="0" y="0"/>
                </a:moveTo>
                <a:lnTo>
                  <a:pt x="1707561" y="0"/>
                </a:lnTo>
                <a:lnTo>
                  <a:pt x="1707561" y="1792287"/>
                </a:lnTo>
                <a:lnTo>
                  <a:pt x="0" y="179228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298747" y="426425"/>
            <a:ext cx="4196854" cy="1156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19"/>
              </a:lnSpc>
            </a:pPr>
            <a:r>
              <a:rPr lang="en-US" sz="7295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Introduction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50973" y="3704034"/>
            <a:ext cx="12692402" cy="62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3999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 Sécurisation d'un hôpital contre les cyberattaques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92764" y="2621359"/>
            <a:ext cx="13408819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 spc="17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Projet réalisé dans le cadre de l'UF "Spécialité Cybersécurité"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561712" y="5067300"/>
            <a:ext cx="2112050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 spc="17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Objectifs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894069" y="8214023"/>
            <a:ext cx="344733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spc="15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Élaborer une PSSIl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058148" y="9221986"/>
            <a:ext cx="687169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spc="15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Sécurisé une infrastructure sensible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64507" y="9114433"/>
            <a:ext cx="503432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spc="15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Réaliser un test d'intrusion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781455"/>
            <a:ext cx="18794347" cy="18794347"/>
          </a:xfrm>
          <a:custGeom>
            <a:avLst/>
            <a:gdLst/>
            <a:ahLst/>
            <a:cxnLst/>
            <a:rect r="r" b="b" t="t" l="l"/>
            <a:pathLst>
              <a:path h="18794347" w="18794347">
                <a:moveTo>
                  <a:pt x="0" y="0"/>
                </a:moveTo>
                <a:lnTo>
                  <a:pt x="18794347" y="0"/>
                </a:lnTo>
                <a:lnTo>
                  <a:pt x="18794347" y="18794348"/>
                </a:lnTo>
                <a:lnTo>
                  <a:pt x="0" y="18794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92882" y="1902038"/>
            <a:ext cx="13608583" cy="296915"/>
          </a:xfrm>
          <a:custGeom>
            <a:avLst/>
            <a:gdLst/>
            <a:ahLst/>
            <a:cxnLst/>
            <a:rect r="r" b="b" t="t" l="l"/>
            <a:pathLst>
              <a:path h="296915" w="13608583">
                <a:moveTo>
                  <a:pt x="0" y="0"/>
                </a:moveTo>
                <a:lnTo>
                  <a:pt x="13608583" y="0"/>
                </a:lnTo>
                <a:lnTo>
                  <a:pt x="13608583" y="296914"/>
                </a:lnTo>
                <a:lnTo>
                  <a:pt x="0" y="296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476012" y="4540221"/>
            <a:ext cx="5312535" cy="4114800"/>
          </a:xfrm>
          <a:custGeom>
            <a:avLst/>
            <a:gdLst/>
            <a:ahLst/>
            <a:cxnLst/>
            <a:rect r="r" b="b" t="t" l="l"/>
            <a:pathLst>
              <a:path h="4114800" w="5312535">
                <a:moveTo>
                  <a:pt x="0" y="0"/>
                </a:moveTo>
                <a:lnTo>
                  <a:pt x="5312535" y="0"/>
                </a:lnTo>
                <a:lnTo>
                  <a:pt x="53125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4408415"/>
            <a:ext cx="1411364" cy="1470171"/>
          </a:xfrm>
          <a:custGeom>
            <a:avLst/>
            <a:gdLst/>
            <a:ahLst/>
            <a:cxnLst/>
            <a:rect r="r" b="b" t="t" l="l"/>
            <a:pathLst>
              <a:path h="1470171" w="1411364">
                <a:moveTo>
                  <a:pt x="0" y="0"/>
                </a:moveTo>
                <a:lnTo>
                  <a:pt x="1411364" y="0"/>
                </a:lnTo>
                <a:lnTo>
                  <a:pt x="1411364" y="1470170"/>
                </a:lnTo>
                <a:lnTo>
                  <a:pt x="0" y="14701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21504" y="6299842"/>
            <a:ext cx="1371378" cy="1371378"/>
          </a:xfrm>
          <a:custGeom>
            <a:avLst/>
            <a:gdLst/>
            <a:ahLst/>
            <a:cxnLst/>
            <a:rect r="r" b="b" t="t" l="l"/>
            <a:pathLst>
              <a:path h="1371378" w="1371378">
                <a:moveTo>
                  <a:pt x="0" y="0"/>
                </a:moveTo>
                <a:lnTo>
                  <a:pt x="1371378" y="0"/>
                </a:lnTo>
                <a:lnTo>
                  <a:pt x="1371378" y="1371378"/>
                </a:lnTo>
                <a:lnTo>
                  <a:pt x="0" y="137137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90494" y="8092476"/>
            <a:ext cx="1127761" cy="1379216"/>
          </a:xfrm>
          <a:custGeom>
            <a:avLst/>
            <a:gdLst/>
            <a:ahLst/>
            <a:cxnLst/>
            <a:rect r="r" b="b" t="t" l="l"/>
            <a:pathLst>
              <a:path h="1379216" w="1127761">
                <a:moveTo>
                  <a:pt x="0" y="0"/>
                </a:moveTo>
                <a:lnTo>
                  <a:pt x="1127761" y="0"/>
                </a:lnTo>
                <a:lnTo>
                  <a:pt x="1127761" y="1379216"/>
                </a:lnTo>
                <a:lnTo>
                  <a:pt x="0" y="137921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53955" y="8399865"/>
            <a:ext cx="800839" cy="764437"/>
          </a:xfrm>
          <a:custGeom>
            <a:avLst/>
            <a:gdLst/>
            <a:ahLst/>
            <a:cxnLst/>
            <a:rect r="r" b="b" t="t" l="l"/>
            <a:pathLst>
              <a:path h="764437" w="800839">
                <a:moveTo>
                  <a:pt x="0" y="0"/>
                </a:moveTo>
                <a:lnTo>
                  <a:pt x="800839" y="0"/>
                </a:lnTo>
                <a:lnTo>
                  <a:pt x="800839" y="764438"/>
                </a:lnTo>
                <a:lnTo>
                  <a:pt x="0" y="76443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309767" y="426425"/>
            <a:ext cx="7668467" cy="1156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19"/>
              </a:lnSpc>
            </a:pPr>
            <a:r>
              <a:rPr lang="en-US" sz="7295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Présentation du Projet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588886" y="2827933"/>
            <a:ext cx="5110229" cy="79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4"/>
              </a:lnSpc>
            </a:pPr>
            <a:r>
              <a:rPr lang="en-US" sz="4995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Sécuriser le CHU Ynov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21557" y="4813286"/>
            <a:ext cx="3514511" cy="631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4"/>
              </a:lnSpc>
            </a:pPr>
            <a:r>
              <a:rPr lang="en-US" sz="3995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Mesures techniques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21557" y="6702439"/>
            <a:ext cx="6684213" cy="63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3999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Plan de gouvernance de cybersécurité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921557" y="8451884"/>
            <a:ext cx="2978319" cy="63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3999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Audit de sécurité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781455"/>
            <a:ext cx="18794347" cy="18794347"/>
          </a:xfrm>
          <a:custGeom>
            <a:avLst/>
            <a:gdLst/>
            <a:ahLst/>
            <a:cxnLst/>
            <a:rect r="r" b="b" t="t" l="l"/>
            <a:pathLst>
              <a:path h="18794347" w="18794347">
                <a:moveTo>
                  <a:pt x="0" y="0"/>
                </a:moveTo>
                <a:lnTo>
                  <a:pt x="18794347" y="0"/>
                </a:lnTo>
                <a:lnTo>
                  <a:pt x="18794347" y="18794348"/>
                </a:lnTo>
                <a:lnTo>
                  <a:pt x="0" y="18794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92882" y="1902038"/>
            <a:ext cx="13608583" cy="296915"/>
          </a:xfrm>
          <a:custGeom>
            <a:avLst/>
            <a:gdLst/>
            <a:ahLst/>
            <a:cxnLst/>
            <a:rect r="r" b="b" t="t" l="l"/>
            <a:pathLst>
              <a:path h="296915" w="13608583">
                <a:moveTo>
                  <a:pt x="0" y="0"/>
                </a:moveTo>
                <a:lnTo>
                  <a:pt x="13608583" y="0"/>
                </a:lnTo>
                <a:lnTo>
                  <a:pt x="13608583" y="296914"/>
                </a:lnTo>
                <a:lnTo>
                  <a:pt x="0" y="296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962392" y="7784002"/>
            <a:ext cx="1262927" cy="1175385"/>
          </a:xfrm>
          <a:custGeom>
            <a:avLst/>
            <a:gdLst/>
            <a:ahLst/>
            <a:cxnLst/>
            <a:rect r="r" b="b" t="t" l="l"/>
            <a:pathLst>
              <a:path h="1175385" w="1262927">
                <a:moveTo>
                  <a:pt x="0" y="0"/>
                </a:moveTo>
                <a:lnTo>
                  <a:pt x="1262927" y="0"/>
                </a:lnTo>
                <a:lnTo>
                  <a:pt x="1262927" y="1175385"/>
                </a:lnTo>
                <a:lnTo>
                  <a:pt x="0" y="11753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101143" y="4230698"/>
            <a:ext cx="1722664" cy="1710135"/>
          </a:xfrm>
          <a:custGeom>
            <a:avLst/>
            <a:gdLst/>
            <a:ahLst/>
            <a:cxnLst/>
            <a:rect r="r" b="b" t="t" l="l"/>
            <a:pathLst>
              <a:path h="1710135" w="1722664">
                <a:moveTo>
                  <a:pt x="0" y="0"/>
                </a:moveTo>
                <a:lnTo>
                  <a:pt x="1722664" y="0"/>
                </a:lnTo>
                <a:lnTo>
                  <a:pt x="1722664" y="1710135"/>
                </a:lnTo>
                <a:lnTo>
                  <a:pt x="0" y="17101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208465" y="7370476"/>
            <a:ext cx="1508021" cy="1588911"/>
          </a:xfrm>
          <a:custGeom>
            <a:avLst/>
            <a:gdLst/>
            <a:ahLst/>
            <a:cxnLst/>
            <a:rect r="r" b="b" t="t" l="l"/>
            <a:pathLst>
              <a:path h="1588911" w="1508021">
                <a:moveTo>
                  <a:pt x="0" y="0"/>
                </a:moveTo>
                <a:lnTo>
                  <a:pt x="1508021" y="0"/>
                </a:lnTo>
                <a:lnTo>
                  <a:pt x="1508021" y="1588911"/>
                </a:lnTo>
                <a:lnTo>
                  <a:pt x="0" y="15889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625007" y="3848800"/>
            <a:ext cx="1937697" cy="2057400"/>
          </a:xfrm>
          <a:custGeom>
            <a:avLst/>
            <a:gdLst/>
            <a:ahLst/>
            <a:cxnLst/>
            <a:rect r="r" b="b" t="t" l="l"/>
            <a:pathLst>
              <a:path h="2057400" w="1937697">
                <a:moveTo>
                  <a:pt x="0" y="0"/>
                </a:moveTo>
                <a:lnTo>
                  <a:pt x="1937697" y="0"/>
                </a:lnTo>
                <a:lnTo>
                  <a:pt x="193769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309767" y="426425"/>
            <a:ext cx="7668467" cy="1156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19"/>
              </a:lnSpc>
            </a:pPr>
            <a:r>
              <a:rPr lang="en-US" sz="7295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Présentation du Projet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71987" y="2475177"/>
            <a:ext cx="4322194" cy="79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4"/>
              </a:lnSpc>
            </a:pPr>
            <a:r>
              <a:rPr lang="en-US" sz="4995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Contexte et enjeux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636718" y="8921287"/>
            <a:ext cx="3914276" cy="79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4"/>
              </a:lnSpc>
            </a:pPr>
            <a:r>
              <a:rPr lang="en-US" sz="4995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cibles privilégiées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08695" y="5902733"/>
            <a:ext cx="4107562" cy="79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4"/>
              </a:lnSpc>
            </a:pPr>
            <a:r>
              <a:rPr lang="en-US" sz="4995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données sensibles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80627" y="8921287"/>
            <a:ext cx="7414886" cy="79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4"/>
              </a:lnSpc>
            </a:pPr>
            <a:r>
              <a:rPr lang="en-US" sz="4995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Augmentation des cyberattaques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380338" y="5902733"/>
            <a:ext cx="4427035" cy="79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4"/>
              </a:lnSpc>
            </a:pPr>
            <a:r>
              <a:rPr lang="en-US" sz="4995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Continuité des soins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781455"/>
            <a:ext cx="18794347" cy="18794347"/>
          </a:xfrm>
          <a:custGeom>
            <a:avLst/>
            <a:gdLst/>
            <a:ahLst/>
            <a:cxnLst/>
            <a:rect r="r" b="b" t="t" l="l"/>
            <a:pathLst>
              <a:path h="18794347" w="18794347">
                <a:moveTo>
                  <a:pt x="0" y="0"/>
                </a:moveTo>
                <a:lnTo>
                  <a:pt x="18794347" y="0"/>
                </a:lnTo>
                <a:lnTo>
                  <a:pt x="18794347" y="18794348"/>
                </a:lnTo>
                <a:lnTo>
                  <a:pt x="0" y="18794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92882" y="1902038"/>
            <a:ext cx="13608583" cy="296915"/>
          </a:xfrm>
          <a:custGeom>
            <a:avLst/>
            <a:gdLst/>
            <a:ahLst/>
            <a:cxnLst/>
            <a:rect r="r" b="b" t="t" l="l"/>
            <a:pathLst>
              <a:path h="296915" w="13608583">
                <a:moveTo>
                  <a:pt x="0" y="0"/>
                </a:moveTo>
                <a:lnTo>
                  <a:pt x="13608583" y="0"/>
                </a:lnTo>
                <a:lnTo>
                  <a:pt x="13608583" y="296914"/>
                </a:lnTo>
                <a:lnTo>
                  <a:pt x="0" y="296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8956" y="3994641"/>
            <a:ext cx="937263" cy="1242156"/>
          </a:xfrm>
          <a:custGeom>
            <a:avLst/>
            <a:gdLst/>
            <a:ahLst/>
            <a:cxnLst/>
            <a:rect r="r" b="b" t="t" l="l"/>
            <a:pathLst>
              <a:path h="1242156" w="937263">
                <a:moveTo>
                  <a:pt x="0" y="0"/>
                </a:moveTo>
                <a:lnTo>
                  <a:pt x="937263" y="0"/>
                </a:lnTo>
                <a:lnTo>
                  <a:pt x="937263" y="1242156"/>
                </a:lnTo>
                <a:lnTo>
                  <a:pt x="0" y="12421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58956" y="5768006"/>
            <a:ext cx="933926" cy="933926"/>
          </a:xfrm>
          <a:custGeom>
            <a:avLst/>
            <a:gdLst/>
            <a:ahLst/>
            <a:cxnLst/>
            <a:rect r="r" b="b" t="t" l="l"/>
            <a:pathLst>
              <a:path h="933926" w="933926">
                <a:moveTo>
                  <a:pt x="0" y="0"/>
                </a:moveTo>
                <a:lnTo>
                  <a:pt x="933926" y="0"/>
                </a:lnTo>
                <a:lnTo>
                  <a:pt x="933926" y="933926"/>
                </a:lnTo>
                <a:lnTo>
                  <a:pt x="0" y="9339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23437" y="7223497"/>
            <a:ext cx="608301" cy="804244"/>
          </a:xfrm>
          <a:custGeom>
            <a:avLst/>
            <a:gdLst/>
            <a:ahLst/>
            <a:cxnLst/>
            <a:rect r="r" b="b" t="t" l="l"/>
            <a:pathLst>
              <a:path h="804244" w="608301">
                <a:moveTo>
                  <a:pt x="0" y="0"/>
                </a:moveTo>
                <a:lnTo>
                  <a:pt x="608301" y="0"/>
                </a:lnTo>
                <a:lnTo>
                  <a:pt x="608301" y="804244"/>
                </a:lnTo>
                <a:lnTo>
                  <a:pt x="0" y="80424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823437" y="8629878"/>
            <a:ext cx="772782" cy="772782"/>
          </a:xfrm>
          <a:custGeom>
            <a:avLst/>
            <a:gdLst/>
            <a:ahLst/>
            <a:cxnLst/>
            <a:rect r="r" b="b" t="t" l="l"/>
            <a:pathLst>
              <a:path h="772782" w="772782">
                <a:moveTo>
                  <a:pt x="0" y="0"/>
                </a:moveTo>
                <a:lnTo>
                  <a:pt x="772782" y="0"/>
                </a:lnTo>
                <a:lnTo>
                  <a:pt x="772782" y="772782"/>
                </a:lnTo>
                <a:lnTo>
                  <a:pt x="0" y="77278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309767" y="426425"/>
            <a:ext cx="7668467" cy="1156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19"/>
              </a:lnSpc>
            </a:pPr>
            <a:r>
              <a:rPr lang="en-US" sz="7295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Présentation du Projet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086989" y="2682007"/>
            <a:ext cx="4620369" cy="79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4"/>
              </a:lnSpc>
            </a:pPr>
            <a:r>
              <a:rPr lang="en-US" sz="4995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Objectifs qualitatifs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030544" y="4549044"/>
            <a:ext cx="636662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spc="15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Protection des données sensibles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30544" y="5939694"/>
            <a:ext cx="1493404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spc="15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Conformité aux normes RGPD, ISO 27001, ISO 27799, Code de la santé publique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030544" y="7330344"/>
            <a:ext cx="697277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spc="15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Réduction du risque de cyberattaque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30544" y="8720994"/>
            <a:ext cx="880550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spc="15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Renforcement de la visibilité et de la traçabilité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781455"/>
            <a:ext cx="18794347" cy="18794347"/>
          </a:xfrm>
          <a:custGeom>
            <a:avLst/>
            <a:gdLst/>
            <a:ahLst/>
            <a:cxnLst/>
            <a:rect r="r" b="b" t="t" l="l"/>
            <a:pathLst>
              <a:path h="18794347" w="18794347">
                <a:moveTo>
                  <a:pt x="0" y="0"/>
                </a:moveTo>
                <a:lnTo>
                  <a:pt x="18794347" y="0"/>
                </a:lnTo>
                <a:lnTo>
                  <a:pt x="18794347" y="18794348"/>
                </a:lnTo>
                <a:lnTo>
                  <a:pt x="0" y="18794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92882" y="1902038"/>
            <a:ext cx="13608583" cy="296915"/>
          </a:xfrm>
          <a:custGeom>
            <a:avLst/>
            <a:gdLst/>
            <a:ahLst/>
            <a:cxnLst/>
            <a:rect r="r" b="b" t="t" l="l"/>
            <a:pathLst>
              <a:path h="296915" w="13608583">
                <a:moveTo>
                  <a:pt x="0" y="0"/>
                </a:moveTo>
                <a:lnTo>
                  <a:pt x="13608583" y="0"/>
                </a:lnTo>
                <a:lnTo>
                  <a:pt x="13608583" y="296914"/>
                </a:lnTo>
                <a:lnTo>
                  <a:pt x="0" y="296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92219" y="4020942"/>
            <a:ext cx="870737" cy="1227962"/>
          </a:xfrm>
          <a:custGeom>
            <a:avLst/>
            <a:gdLst/>
            <a:ahLst/>
            <a:cxnLst/>
            <a:rect r="r" b="b" t="t" l="l"/>
            <a:pathLst>
              <a:path h="1227962" w="870737">
                <a:moveTo>
                  <a:pt x="0" y="0"/>
                </a:moveTo>
                <a:lnTo>
                  <a:pt x="870737" y="0"/>
                </a:lnTo>
                <a:lnTo>
                  <a:pt x="870737" y="1227962"/>
                </a:lnTo>
                <a:lnTo>
                  <a:pt x="0" y="12279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3689" y="5728673"/>
            <a:ext cx="1367796" cy="1019630"/>
          </a:xfrm>
          <a:custGeom>
            <a:avLst/>
            <a:gdLst/>
            <a:ahLst/>
            <a:cxnLst/>
            <a:rect r="r" b="b" t="t" l="l"/>
            <a:pathLst>
              <a:path h="1019630" w="1367796">
                <a:moveTo>
                  <a:pt x="0" y="0"/>
                </a:moveTo>
                <a:lnTo>
                  <a:pt x="1367796" y="0"/>
                </a:lnTo>
                <a:lnTo>
                  <a:pt x="1367796" y="1019629"/>
                </a:lnTo>
                <a:lnTo>
                  <a:pt x="0" y="101962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8476" y="7043577"/>
            <a:ext cx="1298222" cy="1287507"/>
          </a:xfrm>
          <a:custGeom>
            <a:avLst/>
            <a:gdLst/>
            <a:ahLst/>
            <a:cxnLst/>
            <a:rect r="r" b="b" t="t" l="l"/>
            <a:pathLst>
              <a:path h="1287507" w="1298222">
                <a:moveTo>
                  <a:pt x="0" y="0"/>
                </a:moveTo>
                <a:lnTo>
                  <a:pt x="1298223" y="0"/>
                </a:lnTo>
                <a:lnTo>
                  <a:pt x="1298223" y="1287507"/>
                </a:lnTo>
                <a:lnTo>
                  <a:pt x="0" y="128750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32126" y="8796509"/>
            <a:ext cx="790922" cy="923582"/>
          </a:xfrm>
          <a:custGeom>
            <a:avLst/>
            <a:gdLst/>
            <a:ahLst/>
            <a:cxnLst/>
            <a:rect r="r" b="b" t="t" l="l"/>
            <a:pathLst>
              <a:path h="923582" w="790922">
                <a:moveTo>
                  <a:pt x="0" y="0"/>
                </a:moveTo>
                <a:lnTo>
                  <a:pt x="790922" y="0"/>
                </a:lnTo>
                <a:lnTo>
                  <a:pt x="790922" y="923582"/>
                </a:lnTo>
                <a:lnTo>
                  <a:pt x="0" y="92358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309767" y="426425"/>
            <a:ext cx="7668467" cy="1156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19"/>
              </a:lnSpc>
            </a:pPr>
            <a:r>
              <a:rPr lang="en-US" sz="7295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Présentation du Projet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63429" y="2682007"/>
            <a:ext cx="4961141" cy="79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4"/>
              </a:lnSpc>
            </a:pPr>
            <a:r>
              <a:rPr lang="en-US" sz="4995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Objectifs quantitatifs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134060" y="4568248"/>
            <a:ext cx="1067431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spc="15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 100 % d</a:t>
            </a:r>
            <a:r>
              <a:rPr lang="en-US" b="true" sz="3000" spc="15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es accès protégés par une authentification forte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134060" y="5943213"/>
            <a:ext cx="503898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spc="15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80 %</a:t>
            </a:r>
            <a:r>
              <a:rPr lang="en-US" b="true" sz="3000" spc="15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 des services chiffrés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34060" y="7533888"/>
            <a:ext cx="705873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spc="15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80 %</a:t>
            </a:r>
            <a:r>
              <a:rPr lang="en-US" b="true" sz="3000" spc="15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 des logs centralisés et analysés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134060" y="8963025"/>
            <a:ext cx="642758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spc="15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90 %</a:t>
            </a:r>
            <a:r>
              <a:rPr lang="en-US" b="true" sz="3000" spc="15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 de conformité réglementaire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781455"/>
            <a:ext cx="18794347" cy="18794347"/>
          </a:xfrm>
          <a:custGeom>
            <a:avLst/>
            <a:gdLst/>
            <a:ahLst/>
            <a:cxnLst/>
            <a:rect r="r" b="b" t="t" l="l"/>
            <a:pathLst>
              <a:path h="18794347" w="18794347">
                <a:moveTo>
                  <a:pt x="0" y="0"/>
                </a:moveTo>
                <a:lnTo>
                  <a:pt x="18794347" y="0"/>
                </a:lnTo>
                <a:lnTo>
                  <a:pt x="18794347" y="18794348"/>
                </a:lnTo>
                <a:lnTo>
                  <a:pt x="0" y="18794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92882" y="1902038"/>
            <a:ext cx="13608583" cy="296915"/>
          </a:xfrm>
          <a:custGeom>
            <a:avLst/>
            <a:gdLst/>
            <a:ahLst/>
            <a:cxnLst/>
            <a:rect r="r" b="b" t="t" l="l"/>
            <a:pathLst>
              <a:path h="296915" w="13608583">
                <a:moveTo>
                  <a:pt x="0" y="0"/>
                </a:moveTo>
                <a:lnTo>
                  <a:pt x="13608583" y="0"/>
                </a:lnTo>
                <a:lnTo>
                  <a:pt x="13608583" y="296914"/>
                </a:lnTo>
                <a:lnTo>
                  <a:pt x="0" y="296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2144449" y="6976591"/>
            <a:ext cx="6067787" cy="205688"/>
          </a:xfrm>
          <a:custGeom>
            <a:avLst/>
            <a:gdLst/>
            <a:ahLst/>
            <a:cxnLst/>
            <a:rect r="r" b="b" t="t" l="l"/>
            <a:pathLst>
              <a:path h="205688" w="6067787">
                <a:moveTo>
                  <a:pt x="0" y="0"/>
                </a:moveTo>
                <a:lnTo>
                  <a:pt x="6067787" y="0"/>
                </a:lnTo>
                <a:lnTo>
                  <a:pt x="6067787" y="205688"/>
                </a:lnTo>
                <a:lnTo>
                  <a:pt x="0" y="2056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604519" y="426425"/>
            <a:ext cx="9585308" cy="1156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19"/>
              </a:lnSpc>
            </a:pPr>
            <a:r>
              <a:rPr lang="en-US" sz="7295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Planning &amp; Gestion de Projet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396831" y="2475177"/>
            <a:ext cx="2000686" cy="79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4"/>
              </a:lnSpc>
            </a:pPr>
            <a:r>
              <a:rPr lang="en-US" sz="4995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Planning 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277650" y="3978867"/>
            <a:ext cx="548502" cy="498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08"/>
              </a:lnSpc>
              <a:spcBef>
                <a:spcPct val="0"/>
              </a:spcBef>
            </a:pPr>
            <a:r>
              <a:rPr lang="en-US" b="true" sz="2863" spc="14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S</a:t>
            </a:r>
            <a:r>
              <a:rPr lang="en-US" b="true" sz="2863" spc="14" strike="noStrike" u="non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01549" y="3978867"/>
            <a:ext cx="548502" cy="498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08"/>
              </a:lnSpc>
              <a:spcBef>
                <a:spcPct val="0"/>
              </a:spcBef>
            </a:pPr>
            <a:r>
              <a:rPr lang="en-US" b="true" sz="2863" spc="14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S2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25447" y="3978867"/>
            <a:ext cx="548502" cy="498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08"/>
              </a:lnSpc>
              <a:spcBef>
                <a:spcPct val="0"/>
              </a:spcBef>
            </a:pPr>
            <a:r>
              <a:rPr lang="en-US" b="true" sz="2863" spc="14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S3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949346" y="3978867"/>
            <a:ext cx="548502" cy="498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08"/>
              </a:lnSpc>
              <a:spcBef>
                <a:spcPct val="0"/>
              </a:spcBef>
            </a:pPr>
            <a:r>
              <a:rPr lang="en-US" b="true" sz="2863" spc="14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S4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73245" y="3978867"/>
            <a:ext cx="548502" cy="498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08"/>
              </a:lnSpc>
              <a:spcBef>
                <a:spcPct val="0"/>
              </a:spcBef>
            </a:pPr>
            <a:r>
              <a:rPr lang="en-US" b="true" sz="2863" spc="14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S5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397144" y="3978867"/>
            <a:ext cx="548502" cy="498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08"/>
              </a:lnSpc>
              <a:spcBef>
                <a:spcPct val="0"/>
              </a:spcBef>
            </a:pPr>
            <a:r>
              <a:rPr lang="en-US" b="true" sz="2863" spc="14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S6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621043" y="3978867"/>
            <a:ext cx="548502" cy="498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08"/>
              </a:lnSpc>
              <a:spcBef>
                <a:spcPct val="0"/>
              </a:spcBef>
            </a:pPr>
            <a:r>
              <a:rPr lang="en-US" b="true" sz="2863" spc="14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S7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844942" y="3978867"/>
            <a:ext cx="548502" cy="498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08"/>
              </a:lnSpc>
              <a:spcBef>
                <a:spcPct val="0"/>
              </a:spcBef>
            </a:pPr>
            <a:r>
              <a:rPr lang="en-US" b="true" sz="2863" spc="14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S8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068841" y="3978867"/>
            <a:ext cx="548502" cy="498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08"/>
              </a:lnSpc>
              <a:spcBef>
                <a:spcPct val="0"/>
              </a:spcBef>
            </a:pPr>
            <a:r>
              <a:rPr lang="en-US" b="true" sz="2863" spc="14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S9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292739" y="3978867"/>
            <a:ext cx="694122" cy="498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08"/>
              </a:lnSpc>
              <a:spcBef>
                <a:spcPct val="0"/>
              </a:spcBef>
            </a:pPr>
            <a:r>
              <a:rPr lang="en-US" b="true" sz="2863" spc="14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S10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662258" y="3978867"/>
            <a:ext cx="597042" cy="498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08"/>
              </a:lnSpc>
              <a:spcBef>
                <a:spcPct val="0"/>
              </a:spcBef>
            </a:pPr>
            <a:r>
              <a:rPr lang="en-US" b="true" sz="2863" spc="14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S11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5400000">
            <a:off x="3366950" y="6976591"/>
            <a:ext cx="6067787" cy="205688"/>
          </a:xfrm>
          <a:custGeom>
            <a:avLst/>
            <a:gdLst/>
            <a:ahLst/>
            <a:cxnLst/>
            <a:rect r="r" b="b" t="t" l="l"/>
            <a:pathLst>
              <a:path h="205688" w="6067787">
                <a:moveTo>
                  <a:pt x="0" y="0"/>
                </a:moveTo>
                <a:lnTo>
                  <a:pt x="6067787" y="0"/>
                </a:lnTo>
                <a:lnTo>
                  <a:pt x="6067787" y="205688"/>
                </a:lnTo>
                <a:lnTo>
                  <a:pt x="0" y="2056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590849" y="6976591"/>
            <a:ext cx="6067787" cy="205688"/>
          </a:xfrm>
          <a:custGeom>
            <a:avLst/>
            <a:gdLst/>
            <a:ahLst/>
            <a:cxnLst/>
            <a:rect r="r" b="b" t="t" l="l"/>
            <a:pathLst>
              <a:path h="205688" w="6067787">
                <a:moveTo>
                  <a:pt x="0" y="0"/>
                </a:moveTo>
                <a:lnTo>
                  <a:pt x="6067787" y="0"/>
                </a:lnTo>
                <a:lnTo>
                  <a:pt x="6067787" y="205688"/>
                </a:lnTo>
                <a:lnTo>
                  <a:pt x="0" y="2056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5814748" y="6976591"/>
            <a:ext cx="6067787" cy="205688"/>
          </a:xfrm>
          <a:custGeom>
            <a:avLst/>
            <a:gdLst/>
            <a:ahLst/>
            <a:cxnLst/>
            <a:rect r="r" b="b" t="t" l="l"/>
            <a:pathLst>
              <a:path h="205688" w="6067787">
                <a:moveTo>
                  <a:pt x="0" y="0"/>
                </a:moveTo>
                <a:lnTo>
                  <a:pt x="6067787" y="0"/>
                </a:lnTo>
                <a:lnTo>
                  <a:pt x="6067787" y="205688"/>
                </a:lnTo>
                <a:lnTo>
                  <a:pt x="0" y="2056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5400000">
            <a:off x="7038647" y="6976591"/>
            <a:ext cx="6067787" cy="205688"/>
          </a:xfrm>
          <a:custGeom>
            <a:avLst/>
            <a:gdLst/>
            <a:ahLst/>
            <a:cxnLst/>
            <a:rect r="r" b="b" t="t" l="l"/>
            <a:pathLst>
              <a:path h="205688" w="6067787">
                <a:moveTo>
                  <a:pt x="0" y="0"/>
                </a:moveTo>
                <a:lnTo>
                  <a:pt x="6067787" y="0"/>
                </a:lnTo>
                <a:lnTo>
                  <a:pt x="6067787" y="205688"/>
                </a:lnTo>
                <a:lnTo>
                  <a:pt x="0" y="2056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5400000">
            <a:off x="8235237" y="6975026"/>
            <a:ext cx="6064547" cy="205578"/>
          </a:xfrm>
          <a:custGeom>
            <a:avLst/>
            <a:gdLst/>
            <a:ahLst/>
            <a:cxnLst/>
            <a:rect r="r" b="b" t="t" l="l"/>
            <a:pathLst>
              <a:path h="205578" w="6064547">
                <a:moveTo>
                  <a:pt x="0" y="0"/>
                </a:moveTo>
                <a:lnTo>
                  <a:pt x="6064547" y="0"/>
                </a:lnTo>
                <a:lnTo>
                  <a:pt x="6064547" y="205578"/>
                </a:lnTo>
                <a:lnTo>
                  <a:pt x="0" y="2055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5400000">
            <a:off x="9488010" y="6975026"/>
            <a:ext cx="6064547" cy="205578"/>
          </a:xfrm>
          <a:custGeom>
            <a:avLst/>
            <a:gdLst/>
            <a:ahLst/>
            <a:cxnLst/>
            <a:rect r="r" b="b" t="t" l="l"/>
            <a:pathLst>
              <a:path h="205578" w="6064547">
                <a:moveTo>
                  <a:pt x="0" y="0"/>
                </a:moveTo>
                <a:lnTo>
                  <a:pt x="6064547" y="0"/>
                </a:lnTo>
                <a:lnTo>
                  <a:pt x="6064547" y="205578"/>
                </a:lnTo>
                <a:lnTo>
                  <a:pt x="0" y="2055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5400000">
            <a:off x="10683034" y="6975026"/>
            <a:ext cx="6064547" cy="205578"/>
          </a:xfrm>
          <a:custGeom>
            <a:avLst/>
            <a:gdLst/>
            <a:ahLst/>
            <a:cxnLst/>
            <a:rect r="r" b="b" t="t" l="l"/>
            <a:pathLst>
              <a:path h="205578" w="6064547">
                <a:moveTo>
                  <a:pt x="0" y="0"/>
                </a:moveTo>
                <a:lnTo>
                  <a:pt x="6064547" y="0"/>
                </a:lnTo>
                <a:lnTo>
                  <a:pt x="6064547" y="205578"/>
                </a:lnTo>
                <a:lnTo>
                  <a:pt x="0" y="2055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5400000">
            <a:off x="11934242" y="6976591"/>
            <a:ext cx="6067787" cy="205688"/>
          </a:xfrm>
          <a:custGeom>
            <a:avLst/>
            <a:gdLst/>
            <a:ahLst/>
            <a:cxnLst/>
            <a:rect r="r" b="b" t="t" l="l"/>
            <a:pathLst>
              <a:path h="205688" w="6067787">
                <a:moveTo>
                  <a:pt x="0" y="0"/>
                </a:moveTo>
                <a:lnTo>
                  <a:pt x="6067787" y="0"/>
                </a:lnTo>
                <a:lnTo>
                  <a:pt x="6067787" y="205688"/>
                </a:lnTo>
                <a:lnTo>
                  <a:pt x="0" y="2056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5400000">
            <a:off x="13305326" y="6975026"/>
            <a:ext cx="6064547" cy="205578"/>
          </a:xfrm>
          <a:custGeom>
            <a:avLst/>
            <a:gdLst/>
            <a:ahLst/>
            <a:cxnLst/>
            <a:rect r="r" b="b" t="t" l="l"/>
            <a:pathLst>
              <a:path h="205578" w="6064547">
                <a:moveTo>
                  <a:pt x="0" y="0"/>
                </a:moveTo>
                <a:lnTo>
                  <a:pt x="6064547" y="0"/>
                </a:lnTo>
                <a:lnTo>
                  <a:pt x="6064547" y="205578"/>
                </a:lnTo>
                <a:lnTo>
                  <a:pt x="0" y="2055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372887" y="4619625"/>
            <a:ext cx="3511987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spc="15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Découverte projet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72887" y="5517675"/>
            <a:ext cx="357878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spc="15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Outils collaboratifs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72887" y="6413025"/>
            <a:ext cx="191357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spc="15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Prépa oral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72887" y="8203725"/>
            <a:ext cx="285119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spc="15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Rédaction PSSI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72887" y="7308375"/>
            <a:ext cx="264164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spc="15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Conception SI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72887" y="9099075"/>
            <a:ext cx="327433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spc="15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Déploiement labs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4152976" y="4592400"/>
            <a:ext cx="797849" cy="645000"/>
            <a:chOff x="0" y="0"/>
            <a:chExt cx="210133" cy="169877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210133" cy="169877"/>
            </a:xfrm>
            <a:custGeom>
              <a:avLst/>
              <a:gdLst/>
              <a:ahLst/>
              <a:cxnLst/>
              <a:rect r="r" b="b" t="t" l="l"/>
              <a:pathLst>
                <a:path h="169877" w="210133">
                  <a:moveTo>
                    <a:pt x="84938" y="0"/>
                  </a:moveTo>
                  <a:lnTo>
                    <a:pt x="125195" y="0"/>
                  </a:lnTo>
                  <a:cubicBezTo>
                    <a:pt x="147722" y="0"/>
                    <a:pt x="169326" y="8949"/>
                    <a:pt x="185255" y="24878"/>
                  </a:cubicBezTo>
                  <a:cubicBezTo>
                    <a:pt x="201184" y="40807"/>
                    <a:pt x="210133" y="62411"/>
                    <a:pt x="210133" y="84938"/>
                  </a:cubicBezTo>
                  <a:lnTo>
                    <a:pt x="210133" y="84938"/>
                  </a:lnTo>
                  <a:cubicBezTo>
                    <a:pt x="210133" y="131848"/>
                    <a:pt x="172105" y="169877"/>
                    <a:pt x="125195" y="169877"/>
                  </a:cubicBezTo>
                  <a:lnTo>
                    <a:pt x="84938" y="169877"/>
                  </a:lnTo>
                  <a:cubicBezTo>
                    <a:pt x="62411" y="169877"/>
                    <a:pt x="40807" y="160928"/>
                    <a:pt x="24878" y="144999"/>
                  </a:cubicBezTo>
                  <a:cubicBezTo>
                    <a:pt x="8949" y="129070"/>
                    <a:pt x="0" y="107465"/>
                    <a:pt x="0" y="84938"/>
                  </a:cubicBezTo>
                  <a:lnTo>
                    <a:pt x="0" y="84938"/>
                  </a:lnTo>
                  <a:cubicBezTo>
                    <a:pt x="0" y="62411"/>
                    <a:pt x="8949" y="40807"/>
                    <a:pt x="24878" y="24878"/>
                  </a:cubicBezTo>
                  <a:cubicBezTo>
                    <a:pt x="40807" y="8949"/>
                    <a:pt x="62411" y="0"/>
                    <a:pt x="8493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210133" cy="207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4152976" y="5490450"/>
            <a:ext cx="2145024" cy="645000"/>
            <a:chOff x="0" y="0"/>
            <a:chExt cx="564944" cy="169877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564944" cy="169877"/>
            </a:xfrm>
            <a:custGeom>
              <a:avLst/>
              <a:gdLst/>
              <a:ahLst/>
              <a:cxnLst/>
              <a:rect r="r" b="b" t="t" l="l"/>
              <a:pathLst>
                <a:path h="169877" w="564944">
                  <a:moveTo>
                    <a:pt x="61357" y="0"/>
                  </a:moveTo>
                  <a:lnTo>
                    <a:pt x="503587" y="0"/>
                  </a:lnTo>
                  <a:cubicBezTo>
                    <a:pt x="537474" y="0"/>
                    <a:pt x="564944" y="27471"/>
                    <a:pt x="564944" y="61357"/>
                  </a:cubicBezTo>
                  <a:lnTo>
                    <a:pt x="564944" y="108519"/>
                  </a:lnTo>
                  <a:cubicBezTo>
                    <a:pt x="564944" y="142406"/>
                    <a:pt x="537474" y="169877"/>
                    <a:pt x="503587" y="169877"/>
                  </a:cubicBezTo>
                  <a:lnTo>
                    <a:pt x="61357" y="169877"/>
                  </a:lnTo>
                  <a:cubicBezTo>
                    <a:pt x="27471" y="169877"/>
                    <a:pt x="0" y="142406"/>
                    <a:pt x="0" y="108519"/>
                  </a:cubicBezTo>
                  <a:lnTo>
                    <a:pt x="0" y="61357"/>
                  </a:lnTo>
                  <a:cubicBezTo>
                    <a:pt x="0" y="27471"/>
                    <a:pt x="27471" y="0"/>
                    <a:pt x="6135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564944" cy="207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6552231" y="6385800"/>
            <a:ext cx="2193567" cy="645000"/>
            <a:chOff x="0" y="0"/>
            <a:chExt cx="577730" cy="169877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577730" cy="169877"/>
            </a:xfrm>
            <a:custGeom>
              <a:avLst/>
              <a:gdLst/>
              <a:ahLst/>
              <a:cxnLst/>
              <a:rect r="r" b="b" t="t" l="l"/>
              <a:pathLst>
                <a:path h="169877" w="577730">
                  <a:moveTo>
                    <a:pt x="59999" y="0"/>
                  </a:moveTo>
                  <a:lnTo>
                    <a:pt x="517730" y="0"/>
                  </a:lnTo>
                  <a:cubicBezTo>
                    <a:pt x="533643" y="0"/>
                    <a:pt x="548904" y="6321"/>
                    <a:pt x="560156" y="17573"/>
                  </a:cubicBezTo>
                  <a:cubicBezTo>
                    <a:pt x="571408" y="28825"/>
                    <a:pt x="577730" y="44087"/>
                    <a:pt x="577730" y="59999"/>
                  </a:cubicBezTo>
                  <a:lnTo>
                    <a:pt x="577730" y="109877"/>
                  </a:lnTo>
                  <a:cubicBezTo>
                    <a:pt x="577730" y="143014"/>
                    <a:pt x="550867" y="169877"/>
                    <a:pt x="517730" y="169877"/>
                  </a:cubicBezTo>
                  <a:lnTo>
                    <a:pt x="59999" y="169877"/>
                  </a:lnTo>
                  <a:cubicBezTo>
                    <a:pt x="44087" y="169877"/>
                    <a:pt x="28825" y="163555"/>
                    <a:pt x="17573" y="152303"/>
                  </a:cubicBezTo>
                  <a:cubicBezTo>
                    <a:pt x="6321" y="141051"/>
                    <a:pt x="0" y="125790"/>
                    <a:pt x="0" y="109877"/>
                  </a:cubicBezTo>
                  <a:lnTo>
                    <a:pt x="0" y="59999"/>
                  </a:lnTo>
                  <a:cubicBezTo>
                    <a:pt x="0" y="44087"/>
                    <a:pt x="6321" y="28825"/>
                    <a:pt x="17573" y="17573"/>
                  </a:cubicBezTo>
                  <a:cubicBezTo>
                    <a:pt x="28825" y="6321"/>
                    <a:pt x="44087" y="0"/>
                    <a:pt x="5999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577730" cy="207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7854702" y="7281150"/>
            <a:ext cx="2114995" cy="645000"/>
            <a:chOff x="0" y="0"/>
            <a:chExt cx="557036" cy="169877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557036" cy="169877"/>
            </a:xfrm>
            <a:custGeom>
              <a:avLst/>
              <a:gdLst/>
              <a:ahLst/>
              <a:cxnLst/>
              <a:rect r="r" b="b" t="t" l="l"/>
              <a:pathLst>
                <a:path h="169877" w="557036">
                  <a:moveTo>
                    <a:pt x="62228" y="0"/>
                  </a:moveTo>
                  <a:lnTo>
                    <a:pt x="494807" y="0"/>
                  </a:lnTo>
                  <a:cubicBezTo>
                    <a:pt x="529175" y="0"/>
                    <a:pt x="557036" y="27861"/>
                    <a:pt x="557036" y="62228"/>
                  </a:cubicBezTo>
                  <a:lnTo>
                    <a:pt x="557036" y="107648"/>
                  </a:lnTo>
                  <a:cubicBezTo>
                    <a:pt x="557036" y="142016"/>
                    <a:pt x="529175" y="169877"/>
                    <a:pt x="494807" y="169877"/>
                  </a:cubicBezTo>
                  <a:lnTo>
                    <a:pt x="62228" y="169877"/>
                  </a:lnTo>
                  <a:cubicBezTo>
                    <a:pt x="45724" y="169877"/>
                    <a:pt x="29896" y="163320"/>
                    <a:pt x="18226" y="151650"/>
                  </a:cubicBezTo>
                  <a:cubicBezTo>
                    <a:pt x="6556" y="139980"/>
                    <a:pt x="0" y="124152"/>
                    <a:pt x="0" y="107648"/>
                  </a:cubicBezTo>
                  <a:lnTo>
                    <a:pt x="0" y="62228"/>
                  </a:lnTo>
                  <a:cubicBezTo>
                    <a:pt x="0" y="27861"/>
                    <a:pt x="27861" y="0"/>
                    <a:pt x="6222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557036" cy="207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7854702" y="8082600"/>
            <a:ext cx="3400742" cy="645000"/>
            <a:chOff x="0" y="0"/>
            <a:chExt cx="895669" cy="169877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95669" cy="169877"/>
            </a:xfrm>
            <a:custGeom>
              <a:avLst/>
              <a:gdLst/>
              <a:ahLst/>
              <a:cxnLst/>
              <a:rect r="r" b="b" t="t" l="l"/>
              <a:pathLst>
                <a:path h="169877" w="895669">
                  <a:moveTo>
                    <a:pt x="38701" y="0"/>
                  </a:moveTo>
                  <a:lnTo>
                    <a:pt x="856968" y="0"/>
                  </a:lnTo>
                  <a:cubicBezTo>
                    <a:pt x="867232" y="0"/>
                    <a:pt x="877076" y="4077"/>
                    <a:pt x="884334" y="11335"/>
                  </a:cubicBezTo>
                  <a:cubicBezTo>
                    <a:pt x="891591" y="18593"/>
                    <a:pt x="895669" y="28437"/>
                    <a:pt x="895669" y="38701"/>
                  </a:cubicBezTo>
                  <a:lnTo>
                    <a:pt x="895669" y="131175"/>
                  </a:lnTo>
                  <a:cubicBezTo>
                    <a:pt x="895669" y="152549"/>
                    <a:pt x="878342" y="169877"/>
                    <a:pt x="856968" y="169877"/>
                  </a:cubicBezTo>
                  <a:lnTo>
                    <a:pt x="38701" y="169877"/>
                  </a:lnTo>
                  <a:cubicBezTo>
                    <a:pt x="28437" y="169877"/>
                    <a:pt x="18593" y="165799"/>
                    <a:pt x="11335" y="158541"/>
                  </a:cubicBezTo>
                  <a:cubicBezTo>
                    <a:pt x="4077" y="151283"/>
                    <a:pt x="0" y="141440"/>
                    <a:pt x="0" y="131175"/>
                  </a:cubicBezTo>
                  <a:lnTo>
                    <a:pt x="0" y="38701"/>
                  </a:lnTo>
                  <a:cubicBezTo>
                    <a:pt x="0" y="28437"/>
                    <a:pt x="4077" y="18593"/>
                    <a:pt x="11335" y="11335"/>
                  </a:cubicBezTo>
                  <a:cubicBezTo>
                    <a:pt x="18593" y="4077"/>
                    <a:pt x="28437" y="0"/>
                    <a:pt x="3870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895669" cy="207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1464550" y="9165750"/>
            <a:ext cx="952945" cy="645000"/>
            <a:chOff x="0" y="0"/>
            <a:chExt cx="250981" cy="169877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250981" cy="169877"/>
            </a:xfrm>
            <a:custGeom>
              <a:avLst/>
              <a:gdLst/>
              <a:ahLst/>
              <a:cxnLst/>
              <a:rect r="r" b="b" t="t" l="l"/>
              <a:pathLst>
                <a:path h="169877" w="250981">
                  <a:moveTo>
                    <a:pt x="84938" y="0"/>
                  </a:moveTo>
                  <a:lnTo>
                    <a:pt x="166043" y="0"/>
                  </a:lnTo>
                  <a:cubicBezTo>
                    <a:pt x="212953" y="0"/>
                    <a:pt x="250981" y="38028"/>
                    <a:pt x="250981" y="84938"/>
                  </a:cubicBezTo>
                  <a:lnTo>
                    <a:pt x="250981" y="84938"/>
                  </a:lnTo>
                  <a:cubicBezTo>
                    <a:pt x="250981" y="107465"/>
                    <a:pt x="242032" y="129070"/>
                    <a:pt x="226103" y="144999"/>
                  </a:cubicBezTo>
                  <a:cubicBezTo>
                    <a:pt x="210174" y="160928"/>
                    <a:pt x="188570" y="169877"/>
                    <a:pt x="166043" y="169877"/>
                  </a:cubicBezTo>
                  <a:lnTo>
                    <a:pt x="84938" y="169877"/>
                  </a:lnTo>
                  <a:cubicBezTo>
                    <a:pt x="62411" y="169877"/>
                    <a:pt x="40807" y="160928"/>
                    <a:pt x="24878" y="144999"/>
                  </a:cubicBezTo>
                  <a:cubicBezTo>
                    <a:pt x="8949" y="129070"/>
                    <a:pt x="0" y="107465"/>
                    <a:pt x="0" y="84938"/>
                  </a:cubicBezTo>
                  <a:lnTo>
                    <a:pt x="0" y="84938"/>
                  </a:lnTo>
                  <a:cubicBezTo>
                    <a:pt x="0" y="62411"/>
                    <a:pt x="8949" y="40807"/>
                    <a:pt x="24878" y="24878"/>
                  </a:cubicBezTo>
                  <a:cubicBezTo>
                    <a:pt x="40807" y="8949"/>
                    <a:pt x="62411" y="0"/>
                    <a:pt x="8493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250981" cy="207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781455"/>
            <a:ext cx="18794347" cy="18794347"/>
          </a:xfrm>
          <a:custGeom>
            <a:avLst/>
            <a:gdLst/>
            <a:ahLst/>
            <a:cxnLst/>
            <a:rect r="r" b="b" t="t" l="l"/>
            <a:pathLst>
              <a:path h="18794347" w="18794347">
                <a:moveTo>
                  <a:pt x="0" y="0"/>
                </a:moveTo>
                <a:lnTo>
                  <a:pt x="18794347" y="0"/>
                </a:lnTo>
                <a:lnTo>
                  <a:pt x="18794347" y="18794348"/>
                </a:lnTo>
                <a:lnTo>
                  <a:pt x="0" y="18794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92882" y="1902038"/>
            <a:ext cx="13608583" cy="296915"/>
          </a:xfrm>
          <a:custGeom>
            <a:avLst/>
            <a:gdLst/>
            <a:ahLst/>
            <a:cxnLst/>
            <a:rect r="r" b="b" t="t" l="l"/>
            <a:pathLst>
              <a:path h="296915" w="13608583">
                <a:moveTo>
                  <a:pt x="0" y="0"/>
                </a:moveTo>
                <a:lnTo>
                  <a:pt x="13608583" y="0"/>
                </a:lnTo>
                <a:lnTo>
                  <a:pt x="13608583" y="296914"/>
                </a:lnTo>
                <a:lnTo>
                  <a:pt x="0" y="296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2144449" y="6976591"/>
            <a:ext cx="6067787" cy="205688"/>
          </a:xfrm>
          <a:custGeom>
            <a:avLst/>
            <a:gdLst/>
            <a:ahLst/>
            <a:cxnLst/>
            <a:rect r="r" b="b" t="t" l="l"/>
            <a:pathLst>
              <a:path h="205688" w="6067787">
                <a:moveTo>
                  <a:pt x="0" y="0"/>
                </a:moveTo>
                <a:lnTo>
                  <a:pt x="6067787" y="0"/>
                </a:lnTo>
                <a:lnTo>
                  <a:pt x="6067787" y="205688"/>
                </a:lnTo>
                <a:lnTo>
                  <a:pt x="0" y="2056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604519" y="426425"/>
            <a:ext cx="9585308" cy="1156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19"/>
              </a:lnSpc>
            </a:pPr>
            <a:r>
              <a:rPr lang="en-US" sz="7295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Planning &amp; Gestion de Projet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396831" y="2475177"/>
            <a:ext cx="2000686" cy="79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4"/>
              </a:lnSpc>
            </a:pPr>
            <a:r>
              <a:rPr lang="en-US" sz="4995" b="true">
                <a:solidFill>
                  <a:srgbClr val="FFFF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Planning 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277650" y="3978867"/>
            <a:ext cx="548502" cy="498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08"/>
              </a:lnSpc>
              <a:spcBef>
                <a:spcPct val="0"/>
              </a:spcBef>
            </a:pPr>
            <a:r>
              <a:rPr lang="en-US" b="true" sz="2863" spc="14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S</a:t>
            </a:r>
            <a:r>
              <a:rPr lang="en-US" b="true" sz="2863" spc="14" strike="noStrike" u="non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01549" y="3978867"/>
            <a:ext cx="548502" cy="498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08"/>
              </a:lnSpc>
              <a:spcBef>
                <a:spcPct val="0"/>
              </a:spcBef>
            </a:pPr>
            <a:r>
              <a:rPr lang="en-US" b="true" sz="2863" spc="14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S2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25447" y="3978867"/>
            <a:ext cx="548502" cy="498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08"/>
              </a:lnSpc>
              <a:spcBef>
                <a:spcPct val="0"/>
              </a:spcBef>
            </a:pPr>
            <a:r>
              <a:rPr lang="en-US" b="true" sz="2863" spc="14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S3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949346" y="3978867"/>
            <a:ext cx="548502" cy="498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08"/>
              </a:lnSpc>
              <a:spcBef>
                <a:spcPct val="0"/>
              </a:spcBef>
            </a:pPr>
            <a:r>
              <a:rPr lang="en-US" b="true" sz="2863" spc="14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S4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73245" y="3978867"/>
            <a:ext cx="548502" cy="498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08"/>
              </a:lnSpc>
              <a:spcBef>
                <a:spcPct val="0"/>
              </a:spcBef>
            </a:pPr>
            <a:r>
              <a:rPr lang="en-US" b="true" sz="2863" spc="14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S5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397144" y="3978867"/>
            <a:ext cx="548502" cy="498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08"/>
              </a:lnSpc>
              <a:spcBef>
                <a:spcPct val="0"/>
              </a:spcBef>
            </a:pPr>
            <a:r>
              <a:rPr lang="en-US" b="true" sz="2863" spc="14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S6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621043" y="3978867"/>
            <a:ext cx="548502" cy="498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08"/>
              </a:lnSpc>
              <a:spcBef>
                <a:spcPct val="0"/>
              </a:spcBef>
            </a:pPr>
            <a:r>
              <a:rPr lang="en-US" b="true" sz="2863" spc="14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S7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844942" y="3978867"/>
            <a:ext cx="548502" cy="498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08"/>
              </a:lnSpc>
              <a:spcBef>
                <a:spcPct val="0"/>
              </a:spcBef>
            </a:pPr>
            <a:r>
              <a:rPr lang="en-US" b="true" sz="2863" spc="14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S8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068841" y="3978867"/>
            <a:ext cx="548502" cy="498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08"/>
              </a:lnSpc>
              <a:spcBef>
                <a:spcPct val="0"/>
              </a:spcBef>
            </a:pPr>
            <a:r>
              <a:rPr lang="en-US" b="true" sz="2863" spc="14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S9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292739" y="3978867"/>
            <a:ext cx="694122" cy="498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08"/>
              </a:lnSpc>
              <a:spcBef>
                <a:spcPct val="0"/>
              </a:spcBef>
            </a:pPr>
            <a:r>
              <a:rPr lang="en-US" b="true" sz="2863" spc="14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S10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662258" y="3978867"/>
            <a:ext cx="597042" cy="498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08"/>
              </a:lnSpc>
              <a:spcBef>
                <a:spcPct val="0"/>
              </a:spcBef>
            </a:pPr>
            <a:r>
              <a:rPr lang="en-US" b="true" sz="2863" spc="14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S11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5400000">
            <a:off x="3366950" y="6976591"/>
            <a:ext cx="6067787" cy="205688"/>
          </a:xfrm>
          <a:custGeom>
            <a:avLst/>
            <a:gdLst/>
            <a:ahLst/>
            <a:cxnLst/>
            <a:rect r="r" b="b" t="t" l="l"/>
            <a:pathLst>
              <a:path h="205688" w="6067787">
                <a:moveTo>
                  <a:pt x="0" y="0"/>
                </a:moveTo>
                <a:lnTo>
                  <a:pt x="6067787" y="0"/>
                </a:lnTo>
                <a:lnTo>
                  <a:pt x="6067787" y="205688"/>
                </a:lnTo>
                <a:lnTo>
                  <a:pt x="0" y="2056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590849" y="6976591"/>
            <a:ext cx="6067787" cy="205688"/>
          </a:xfrm>
          <a:custGeom>
            <a:avLst/>
            <a:gdLst/>
            <a:ahLst/>
            <a:cxnLst/>
            <a:rect r="r" b="b" t="t" l="l"/>
            <a:pathLst>
              <a:path h="205688" w="6067787">
                <a:moveTo>
                  <a:pt x="0" y="0"/>
                </a:moveTo>
                <a:lnTo>
                  <a:pt x="6067787" y="0"/>
                </a:lnTo>
                <a:lnTo>
                  <a:pt x="6067787" y="205688"/>
                </a:lnTo>
                <a:lnTo>
                  <a:pt x="0" y="2056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5814748" y="6976591"/>
            <a:ext cx="6067787" cy="205688"/>
          </a:xfrm>
          <a:custGeom>
            <a:avLst/>
            <a:gdLst/>
            <a:ahLst/>
            <a:cxnLst/>
            <a:rect r="r" b="b" t="t" l="l"/>
            <a:pathLst>
              <a:path h="205688" w="6067787">
                <a:moveTo>
                  <a:pt x="0" y="0"/>
                </a:moveTo>
                <a:lnTo>
                  <a:pt x="6067787" y="0"/>
                </a:lnTo>
                <a:lnTo>
                  <a:pt x="6067787" y="205688"/>
                </a:lnTo>
                <a:lnTo>
                  <a:pt x="0" y="2056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5400000">
            <a:off x="7038647" y="6976591"/>
            <a:ext cx="6067787" cy="205688"/>
          </a:xfrm>
          <a:custGeom>
            <a:avLst/>
            <a:gdLst/>
            <a:ahLst/>
            <a:cxnLst/>
            <a:rect r="r" b="b" t="t" l="l"/>
            <a:pathLst>
              <a:path h="205688" w="6067787">
                <a:moveTo>
                  <a:pt x="0" y="0"/>
                </a:moveTo>
                <a:lnTo>
                  <a:pt x="6067787" y="0"/>
                </a:lnTo>
                <a:lnTo>
                  <a:pt x="6067787" y="205688"/>
                </a:lnTo>
                <a:lnTo>
                  <a:pt x="0" y="2056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5400000">
            <a:off x="8235237" y="6975026"/>
            <a:ext cx="6064547" cy="205578"/>
          </a:xfrm>
          <a:custGeom>
            <a:avLst/>
            <a:gdLst/>
            <a:ahLst/>
            <a:cxnLst/>
            <a:rect r="r" b="b" t="t" l="l"/>
            <a:pathLst>
              <a:path h="205578" w="6064547">
                <a:moveTo>
                  <a:pt x="0" y="0"/>
                </a:moveTo>
                <a:lnTo>
                  <a:pt x="6064547" y="0"/>
                </a:lnTo>
                <a:lnTo>
                  <a:pt x="6064547" y="205578"/>
                </a:lnTo>
                <a:lnTo>
                  <a:pt x="0" y="2055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5400000">
            <a:off x="9488010" y="6975026"/>
            <a:ext cx="6064547" cy="205578"/>
          </a:xfrm>
          <a:custGeom>
            <a:avLst/>
            <a:gdLst/>
            <a:ahLst/>
            <a:cxnLst/>
            <a:rect r="r" b="b" t="t" l="l"/>
            <a:pathLst>
              <a:path h="205578" w="6064547">
                <a:moveTo>
                  <a:pt x="0" y="0"/>
                </a:moveTo>
                <a:lnTo>
                  <a:pt x="6064547" y="0"/>
                </a:lnTo>
                <a:lnTo>
                  <a:pt x="6064547" y="205578"/>
                </a:lnTo>
                <a:lnTo>
                  <a:pt x="0" y="2055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5400000">
            <a:off x="10683034" y="6975026"/>
            <a:ext cx="6064547" cy="205578"/>
          </a:xfrm>
          <a:custGeom>
            <a:avLst/>
            <a:gdLst/>
            <a:ahLst/>
            <a:cxnLst/>
            <a:rect r="r" b="b" t="t" l="l"/>
            <a:pathLst>
              <a:path h="205578" w="6064547">
                <a:moveTo>
                  <a:pt x="0" y="0"/>
                </a:moveTo>
                <a:lnTo>
                  <a:pt x="6064547" y="0"/>
                </a:lnTo>
                <a:lnTo>
                  <a:pt x="6064547" y="205578"/>
                </a:lnTo>
                <a:lnTo>
                  <a:pt x="0" y="2055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5400000">
            <a:off x="11934242" y="6976591"/>
            <a:ext cx="6067787" cy="205688"/>
          </a:xfrm>
          <a:custGeom>
            <a:avLst/>
            <a:gdLst/>
            <a:ahLst/>
            <a:cxnLst/>
            <a:rect r="r" b="b" t="t" l="l"/>
            <a:pathLst>
              <a:path h="205688" w="6067787">
                <a:moveTo>
                  <a:pt x="0" y="0"/>
                </a:moveTo>
                <a:lnTo>
                  <a:pt x="6067787" y="0"/>
                </a:lnTo>
                <a:lnTo>
                  <a:pt x="6067787" y="205688"/>
                </a:lnTo>
                <a:lnTo>
                  <a:pt x="0" y="2056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5400000">
            <a:off x="13305326" y="6975026"/>
            <a:ext cx="6064547" cy="205578"/>
          </a:xfrm>
          <a:custGeom>
            <a:avLst/>
            <a:gdLst/>
            <a:ahLst/>
            <a:cxnLst/>
            <a:rect r="r" b="b" t="t" l="l"/>
            <a:pathLst>
              <a:path h="205578" w="6064547">
                <a:moveTo>
                  <a:pt x="0" y="0"/>
                </a:moveTo>
                <a:lnTo>
                  <a:pt x="6064547" y="0"/>
                </a:lnTo>
                <a:lnTo>
                  <a:pt x="6064547" y="205578"/>
                </a:lnTo>
                <a:lnTo>
                  <a:pt x="0" y="2055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372887" y="4619625"/>
            <a:ext cx="171295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spc="15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C</a:t>
            </a:r>
            <a:r>
              <a:rPr lang="en-US" b="true" sz="3000" spc="15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onfig SI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72887" y="5516325"/>
            <a:ext cx="323742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spc="15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Audit de sécurité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72887" y="7308375"/>
            <a:ext cx="408489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spc="15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MOOC/Ce</a:t>
            </a:r>
            <a:r>
              <a:rPr lang="en-US" b="true" sz="3000" spc="15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rtifications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72887" y="6411675"/>
            <a:ext cx="2827377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spc="15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Pr</a:t>
            </a:r>
            <a:r>
              <a:rPr lang="en-US" b="true" sz="3000" spc="15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épa oral final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1542098" y="4592400"/>
            <a:ext cx="2070421" cy="645000"/>
            <a:chOff x="0" y="0"/>
            <a:chExt cx="545296" cy="16987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545296" cy="169877"/>
            </a:xfrm>
            <a:custGeom>
              <a:avLst/>
              <a:gdLst/>
              <a:ahLst/>
              <a:cxnLst/>
              <a:rect r="r" b="b" t="t" l="l"/>
              <a:pathLst>
                <a:path h="169877" w="545296">
                  <a:moveTo>
                    <a:pt x="63568" y="0"/>
                  </a:moveTo>
                  <a:lnTo>
                    <a:pt x="481728" y="0"/>
                  </a:lnTo>
                  <a:cubicBezTo>
                    <a:pt x="516836" y="0"/>
                    <a:pt x="545296" y="28460"/>
                    <a:pt x="545296" y="63568"/>
                  </a:cubicBezTo>
                  <a:lnTo>
                    <a:pt x="545296" y="106308"/>
                  </a:lnTo>
                  <a:cubicBezTo>
                    <a:pt x="545296" y="141416"/>
                    <a:pt x="516836" y="169877"/>
                    <a:pt x="481728" y="169877"/>
                  </a:cubicBezTo>
                  <a:lnTo>
                    <a:pt x="63568" y="169877"/>
                  </a:lnTo>
                  <a:cubicBezTo>
                    <a:pt x="28460" y="169877"/>
                    <a:pt x="0" y="141416"/>
                    <a:pt x="0" y="106308"/>
                  </a:cubicBezTo>
                  <a:lnTo>
                    <a:pt x="0" y="63568"/>
                  </a:lnTo>
                  <a:cubicBezTo>
                    <a:pt x="0" y="28460"/>
                    <a:pt x="28460" y="0"/>
                    <a:pt x="6356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545296" cy="207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3895624" y="5260500"/>
            <a:ext cx="969668" cy="645000"/>
            <a:chOff x="0" y="0"/>
            <a:chExt cx="255386" cy="16987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5386" cy="169877"/>
            </a:xfrm>
            <a:custGeom>
              <a:avLst/>
              <a:gdLst/>
              <a:ahLst/>
              <a:cxnLst/>
              <a:rect r="r" b="b" t="t" l="l"/>
              <a:pathLst>
                <a:path h="169877" w="255386">
                  <a:moveTo>
                    <a:pt x="84938" y="0"/>
                  </a:moveTo>
                  <a:lnTo>
                    <a:pt x="170448" y="0"/>
                  </a:lnTo>
                  <a:cubicBezTo>
                    <a:pt x="192975" y="0"/>
                    <a:pt x="214579" y="8949"/>
                    <a:pt x="230508" y="24878"/>
                  </a:cubicBezTo>
                  <a:cubicBezTo>
                    <a:pt x="246437" y="40807"/>
                    <a:pt x="255386" y="62411"/>
                    <a:pt x="255386" y="84938"/>
                  </a:cubicBezTo>
                  <a:lnTo>
                    <a:pt x="255386" y="84938"/>
                  </a:lnTo>
                  <a:cubicBezTo>
                    <a:pt x="255386" y="131848"/>
                    <a:pt x="217358" y="169877"/>
                    <a:pt x="170448" y="169877"/>
                  </a:cubicBezTo>
                  <a:lnTo>
                    <a:pt x="84938" y="169877"/>
                  </a:lnTo>
                  <a:cubicBezTo>
                    <a:pt x="62411" y="169877"/>
                    <a:pt x="40807" y="160928"/>
                    <a:pt x="24878" y="144999"/>
                  </a:cubicBezTo>
                  <a:cubicBezTo>
                    <a:pt x="8949" y="129070"/>
                    <a:pt x="0" y="107465"/>
                    <a:pt x="0" y="84938"/>
                  </a:cubicBezTo>
                  <a:lnTo>
                    <a:pt x="0" y="84938"/>
                  </a:lnTo>
                  <a:cubicBezTo>
                    <a:pt x="0" y="62411"/>
                    <a:pt x="8949" y="40807"/>
                    <a:pt x="24878" y="24878"/>
                  </a:cubicBezTo>
                  <a:cubicBezTo>
                    <a:pt x="40807" y="8949"/>
                    <a:pt x="62411" y="0"/>
                    <a:pt x="8493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255386" cy="207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3968956" y="6384450"/>
            <a:ext cx="3662969" cy="645000"/>
            <a:chOff x="0" y="0"/>
            <a:chExt cx="964733" cy="169877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964733" cy="169877"/>
            </a:xfrm>
            <a:custGeom>
              <a:avLst/>
              <a:gdLst/>
              <a:ahLst/>
              <a:cxnLst/>
              <a:rect r="r" b="b" t="t" l="l"/>
              <a:pathLst>
                <a:path h="169877" w="964733">
                  <a:moveTo>
                    <a:pt x="35931" y="0"/>
                  </a:moveTo>
                  <a:lnTo>
                    <a:pt x="928802" y="0"/>
                  </a:lnTo>
                  <a:cubicBezTo>
                    <a:pt x="938331" y="0"/>
                    <a:pt x="947471" y="3786"/>
                    <a:pt x="954209" y="10524"/>
                  </a:cubicBezTo>
                  <a:cubicBezTo>
                    <a:pt x="960947" y="17262"/>
                    <a:pt x="964733" y="26401"/>
                    <a:pt x="964733" y="35931"/>
                  </a:cubicBezTo>
                  <a:lnTo>
                    <a:pt x="964733" y="133946"/>
                  </a:lnTo>
                  <a:cubicBezTo>
                    <a:pt x="964733" y="143475"/>
                    <a:pt x="960947" y="152614"/>
                    <a:pt x="954209" y="159353"/>
                  </a:cubicBezTo>
                  <a:cubicBezTo>
                    <a:pt x="947471" y="166091"/>
                    <a:pt x="938331" y="169877"/>
                    <a:pt x="928802" y="169877"/>
                  </a:cubicBezTo>
                  <a:lnTo>
                    <a:pt x="35931" y="169877"/>
                  </a:lnTo>
                  <a:cubicBezTo>
                    <a:pt x="26401" y="169877"/>
                    <a:pt x="17262" y="166091"/>
                    <a:pt x="10524" y="159353"/>
                  </a:cubicBezTo>
                  <a:cubicBezTo>
                    <a:pt x="3786" y="152614"/>
                    <a:pt x="0" y="143475"/>
                    <a:pt x="0" y="133946"/>
                  </a:cubicBezTo>
                  <a:lnTo>
                    <a:pt x="0" y="35931"/>
                  </a:lnTo>
                  <a:cubicBezTo>
                    <a:pt x="0" y="26401"/>
                    <a:pt x="3786" y="17262"/>
                    <a:pt x="10524" y="10524"/>
                  </a:cubicBezTo>
                  <a:cubicBezTo>
                    <a:pt x="17262" y="3786"/>
                    <a:pt x="26401" y="0"/>
                    <a:pt x="3593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964733" cy="207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6662258" y="7187250"/>
            <a:ext cx="969668" cy="645000"/>
            <a:chOff x="0" y="0"/>
            <a:chExt cx="255386" cy="169877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255386" cy="169877"/>
            </a:xfrm>
            <a:custGeom>
              <a:avLst/>
              <a:gdLst/>
              <a:ahLst/>
              <a:cxnLst/>
              <a:rect r="r" b="b" t="t" l="l"/>
              <a:pathLst>
                <a:path h="169877" w="255386">
                  <a:moveTo>
                    <a:pt x="84938" y="0"/>
                  </a:moveTo>
                  <a:lnTo>
                    <a:pt x="170448" y="0"/>
                  </a:lnTo>
                  <a:cubicBezTo>
                    <a:pt x="192975" y="0"/>
                    <a:pt x="214579" y="8949"/>
                    <a:pt x="230508" y="24878"/>
                  </a:cubicBezTo>
                  <a:cubicBezTo>
                    <a:pt x="246437" y="40807"/>
                    <a:pt x="255386" y="62411"/>
                    <a:pt x="255386" y="84938"/>
                  </a:cubicBezTo>
                  <a:lnTo>
                    <a:pt x="255386" y="84938"/>
                  </a:lnTo>
                  <a:cubicBezTo>
                    <a:pt x="255386" y="131848"/>
                    <a:pt x="217358" y="169877"/>
                    <a:pt x="170448" y="169877"/>
                  </a:cubicBezTo>
                  <a:lnTo>
                    <a:pt x="84938" y="169877"/>
                  </a:lnTo>
                  <a:cubicBezTo>
                    <a:pt x="62411" y="169877"/>
                    <a:pt x="40807" y="160928"/>
                    <a:pt x="24878" y="144999"/>
                  </a:cubicBezTo>
                  <a:cubicBezTo>
                    <a:pt x="8949" y="129070"/>
                    <a:pt x="0" y="107465"/>
                    <a:pt x="0" y="84938"/>
                  </a:cubicBezTo>
                  <a:lnTo>
                    <a:pt x="0" y="84938"/>
                  </a:lnTo>
                  <a:cubicBezTo>
                    <a:pt x="0" y="62411"/>
                    <a:pt x="8949" y="40807"/>
                    <a:pt x="24878" y="24878"/>
                  </a:cubicBezTo>
                  <a:cubicBezTo>
                    <a:pt x="40807" y="8949"/>
                    <a:pt x="62411" y="0"/>
                    <a:pt x="8493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38100"/>
              <a:ext cx="255386" cy="207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DAGfpGTNyV0</dc:identifier>
  <dcterms:modified xsi:type="dcterms:W3CDTF">2011-08-01T06:04:30Z</dcterms:modified>
  <cp:revision>1</cp:revision>
  <dc:title>UF ORAL ORIGIN</dc:title>
</cp:coreProperties>
</file>