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3"/>
  </p:handoutMasterIdLst>
  <p:sldIdLst>
    <p:sldId id="396" r:id="rId3"/>
    <p:sldId id="257" r:id="rId4"/>
    <p:sldId id="304" r:id="rId5"/>
    <p:sldId id="397" r:id="rId6"/>
    <p:sldId id="399" r:id="rId7"/>
    <p:sldId id="307" r:id="rId9"/>
    <p:sldId id="401" r:id="rId10"/>
    <p:sldId id="308" r:id="rId11"/>
    <p:sldId id="446" r:id="rId12"/>
    <p:sldId id="445" r:id="rId13"/>
    <p:sldId id="455" r:id="rId14"/>
    <p:sldId id="456" r:id="rId15"/>
    <p:sldId id="328" r:id="rId16"/>
    <p:sldId id="347" r:id="rId17"/>
    <p:sldId id="433" r:id="rId18"/>
    <p:sldId id="437" r:id="rId19"/>
    <p:sldId id="329" r:id="rId20"/>
    <p:sldId id="398" r:id="rId21"/>
    <p:sldId id="282" r:id="rId22"/>
  </p:sldIdLst>
  <p:sldSz cx="9144000" cy="6858000" type="screen4x3"/>
  <p:notesSz cx="6797675" cy="992632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ofo@gmail.com" initials="c" lastIdx="1" clrIdx="0"/>
  <p:cmAuthor id="2" name="dreamsummit" initials="drea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50"/>
    <a:srgbClr val="20209C"/>
    <a:srgbClr val="FFC000"/>
    <a:srgbClr val="FF0000"/>
    <a:srgbClr val="FF2C51"/>
    <a:srgbClr val="4B4AFF"/>
    <a:srgbClr val="2B2AFF"/>
    <a:srgbClr val="00FF00"/>
    <a:srgbClr val="FF6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270" autoAdjust="0"/>
  </p:normalViewPr>
  <p:slideViewPr>
    <p:cSldViewPr snapToGrid="0">
      <p:cViewPr varScale="1">
        <p:scale>
          <a:sx n="111" d="100"/>
          <a:sy n="111" d="100"/>
        </p:scale>
        <p:origin x="1590" y="78"/>
      </p:cViewPr>
      <p:guideLst>
        <p:guide orient="horz" pos="2304"/>
        <p:guide pos="295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E742-CC85-4ABE-AF43-EEDC6A9108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3C27-C577-4611-A41D-EF6088FFC2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BC0-1F4D-4BD8-A38E-A5A53B182F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圆角矩形 2"/>
          <p:cNvSpPr/>
          <p:nvPr userDrawn="1"/>
        </p:nvSpPr>
        <p:spPr>
          <a:xfrm>
            <a:off x="268941" y="1686585"/>
            <a:ext cx="8650941" cy="1422375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66775" y="1806788"/>
            <a:ext cx="7648575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33601" y="4168988"/>
            <a:ext cx="4686300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611A7DB-A5B1-454E-BA1C-14DEA4040BC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02406" y="1267952"/>
            <a:ext cx="6939186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334972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74690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3152179" y="401220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30425"/>
            <a:ext cx="2626518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191"/>
            <a:ext cx="5270269" cy="587434"/>
          </a:xfrm>
        </p:spPr>
        <p:txBody>
          <a:bodyPr>
            <a:normAutofit/>
          </a:bodyPr>
          <a:lstStyle>
            <a:lvl1pPr>
              <a:defRPr lang="zh-CN" altLang="en-US" sz="32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93165" y="254298"/>
            <a:ext cx="862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title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7146-DD1E-4EBD-B8F7-D93B3206AC3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572000" y="0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635809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572000" y="6635809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83845" y="1234440"/>
            <a:ext cx="8558530" cy="1447800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Finding the optical properties of plasmonic structures by image processing using a combination of convolutional neural networks and recurrent neural networks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499181" y="3002409"/>
            <a:ext cx="6120818" cy="797319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+mn-lt"/>
                <a:ea typeface="+mn-ea"/>
                <a:cs typeface="+mn-lt"/>
                <a:sym typeface="+mn-lt"/>
              </a:rPr>
              <a:t>Iman Sajedian,</a:t>
            </a:r>
            <a:r>
              <a:rPr lang="zh-CN" altLang="en-US" sz="1600" dirty="0">
                <a:latin typeface="+mn-lt"/>
                <a:ea typeface="+mn-ea"/>
                <a:cs typeface="+mn-lt"/>
                <a:sym typeface="+mn-lt"/>
              </a:rPr>
              <a:t> </a:t>
            </a:r>
            <a:r>
              <a:rPr lang="en-US" altLang="zh-CN" sz="1600" dirty="0">
                <a:latin typeface="+mn-lt"/>
                <a:ea typeface="+mn-ea"/>
                <a:cs typeface="+mn-lt"/>
                <a:sym typeface="+mn-lt"/>
              </a:rPr>
              <a:t>Jeonghyun Kim, </a:t>
            </a:r>
            <a:r>
              <a:rPr lang="en-US" altLang="zh-CN" sz="1600">
                <a:latin typeface="+mn-lt"/>
                <a:ea typeface="+mn-ea"/>
                <a:cs typeface="+mn-lt"/>
                <a:sym typeface="+mn-lt"/>
              </a:rPr>
              <a:t>Junsuk Rho</a:t>
            </a:r>
            <a:endParaRPr lang="en-US" altLang="zh-CN" sz="1600">
              <a:latin typeface="+mn-lt"/>
              <a:ea typeface="+mn-ea"/>
              <a:cs typeface="+mn-lt"/>
              <a:sym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152180" y="5612716"/>
            <a:ext cx="2839641" cy="4095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ov 19, 2021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7"/>
          </p:nvPr>
        </p:nvSpPr>
        <p:spPr>
          <a:xfrm>
            <a:off x="1673351" y="4153634"/>
            <a:ext cx="5797298" cy="4095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Presented by Tianyu Liang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3"/>
          <p:cNvSpPr>
            <a:spLocks noGrp="1"/>
          </p:cNvSpPr>
          <p:nvPr>
            <p:ph sz="quarter" idx="15"/>
          </p:nvPr>
        </p:nvSpPr>
        <p:spPr>
          <a:xfrm>
            <a:off x="1673353" y="4883175"/>
            <a:ext cx="5797296" cy="409575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SCUT Machine Intelligence Laboratory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Networks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868680"/>
            <a:ext cx="4944110" cy="45173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0190" y="5369560"/>
            <a:ext cx="848550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Shortcuts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: Avoid gradients vanishing, deeper networks.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Batch normalization: avoid overfitting.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1510" y="1264920"/>
            <a:ext cx="934720" cy="3410585"/>
          </a:xfrm>
          <a:prstGeom prst="rect">
            <a:avLst/>
          </a:prstGeom>
          <a:noFill/>
          <a:ln w="28575">
            <a:solidFill>
              <a:srgbClr val="FF2C5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1148715"/>
            <a:ext cx="1542415" cy="41598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Networks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90" y="5325110"/>
            <a:ext cx="848550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Time distribute layer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: coding technique, fit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ing the output of CNNs into input shape of RNNs.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125" y="1641475"/>
            <a:ext cx="1668145" cy="1213485"/>
          </a:xfrm>
          <a:prstGeom prst="rect">
            <a:avLst/>
          </a:prstGeom>
          <a:noFill/>
          <a:ln w="28575">
            <a:solidFill>
              <a:srgbClr val="FF2C5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2830" y="1336040"/>
            <a:ext cx="6354445" cy="3785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675255"/>
            <a:ext cx="3903980" cy="121856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Loss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0190" y="1010920"/>
            <a:ext cx="8485505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Loss function was defined as the Mean Squared Error: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vector of real values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vector of predictions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0209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20209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868" y="815485"/>
            <a:ext cx="843492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raining set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Lumerical: 100,000 simulations (1000 frequency points each)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Black and white picture (100 × 100 pixels)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2220595"/>
            <a:ext cx="7767320" cy="383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233" y="856125"/>
            <a:ext cx="8434921" cy="506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730" y="2181225"/>
            <a:ext cx="7622540" cy="4071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54868" y="856125"/>
            <a:ext cx="8434921" cy="922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Proposed method compared with simulation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Results correlates very well to the simulated absorption curves.</a:t>
            </a:r>
            <a:endParaRPr lang="en-US" altLang="zh-CN" dirty="0"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868" y="815485"/>
            <a:ext cx="843492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Computation time comparison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>
                <a:sym typeface="+mn-ea"/>
              </a:rPr>
              <a:t>500 epochs were run.</a:t>
            </a:r>
            <a:endParaRPr lang="en-US">
              <a:sym typeface="+mn-ea"/>
            </a:endParaRPr>
          </a:p>
          <a:p>
            <a:pPr marL="285750" indent="-28575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>
                <a:sym typeface="+mn-ea"/>
              </a:rPr>
              <a:t>CNNs+RNNs</a:t>
            </a:r>
            <a:r>
              <a:rPr lang="zh-CN" altLang="en-US">
                <a:sym typeface="+mn-ea"/>
              </a:rPr>
              <a:t> is </a:t>
            </a:r>
            <a:r>
              <a:rPr lang="en-US" altLang="zh-CN">
                <a:sym typeface="+mn-ea"/>
              </a:rPr>
              <a:t>400+</a:t>
            </a:r>
            <a:r>
              <a:rPr lang="zh-CN" altLang="en-US">
                <a:sym typeface="+mn-ea"/>
              </a:rPr>
              <a:t> times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faster than </a:t>
            </a:r>
            <a:r>
              <a:rPr lang="en-US" altLang="zh-CN">
                <a:sym typeface="+mn-ea"/>
              </a:rPr>
              <a:t>the </a:t>
            </a:r>
            <a:r>
              <a:rPr lang="en-US">
                <a:sym typeface="+mn-ea"/>
              </a:rPr>
              <a:t>simulation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pPr lvl="1"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5353814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Experimental Results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550"/>
          <a:stretch>
            <a:fillRect/>
          </a:stretch>
        </p:blipFill>
        <p:spPr>
          <a:xfrm>
            <a:off x="647065" y="2893695"/>
            <a:ext cx="7849870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21219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21219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Conclusion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0190" y="1083945"/>
            <a:ext cx="8637905" cy="3027045"/>
            <a:chOff x="250032" y="1133856"/>
            <a:chExt cx="8637936" cy="3629724"/>
          </a:xfrm>
        </p:grpSpPr>
        <p:sp>
          <p:nvSpPr>
            <p:cNvPr id="4" name="矩形 3"/>
            <p:cNvSpPr/>
            <p:nvPr/>
          </p:nvSpPr>
          <p:spPr>
            <a:xfrm>
              <a:off x="250032" y="1133856"/>
              <a:ext cx="8637936" cy="475488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Contributions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50032" y="1609412"/>
              <a:ext cx="8637936" cy="3154168"/>
            </a:xfrm>
            <a:prstGeom prst="rect">
              <a:avLst/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3223" y="1590475"/>
              <a:ext cx="8397191" cy="160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method using image processing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batter than numerical simulations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 determine the optical properties of structures was introduced. (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less time-comsuming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ethod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can be </a:t>
              </a:r>
              <a:r>
                <a:rPr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generalized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other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244952" y="2854452"/>
            <a:ext cx="4654096" cy="114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zh-CN" sz="60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6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6000" dirty="0">
              <a:solidFill>
                <a:srgbClr val="3333B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12645"/>
            <a:ext cx="5035032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Optical nanostructures</a:t>
            </a:r>
            <a:endParaRPr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781" y="1132249"/>
            <a:ext cx="8893969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used to solve problems in many fields.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nanostructures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parameters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response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to connect them efficiently?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7245" y="3263900"/>
            <a:ext cx="7399020" cy="2632710"/>
            <a:chOff x="1230" y="5198"/>
            <a:chExt cx="11652" cy="41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8057"/>
            <a:stretch>
              <a:fillRect/>
            </a:stretch>
          </p:blipFill>
          <p:spPr>
            <a:xfrm>
              <a:off x="1230" y="5778"/>
              <a:ext cx="5073" cy="32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2" y="5828"/>
              <a:ext cx="4290" cy="351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712" y="5198"/>
              <a:ext cx="2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3D-structure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379" y="5248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Absortion spectrum</a:t>
              </a:r>
              <a:endParaRPr lang="en-US" altLang="zh-CN"/>
            </a:p>
          </p:txBody>
        </p:sp>
        <p:sp>
          <p:nvSpPr>
            <p:cNvPr id="10" name="右箭头 9"/>
            <p:cNvSpPr/>
            <p:nvPr/>
          </p:nvSpPr>
          <p:spPr>
            <a:xfrm>
              <a:off x="6691" y="7129"/>
              <a:ext cx="1762" cy="491"/>
            </a:xfrm>
            <a:prstGeom prst="right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0032" y="961846"/>
            <a:ext cx="882108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Limitation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for conventional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umerical simulations method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3"/>
              </a:buClr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(i) Time- and computationally-intensive.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3"/>
              </a:buClr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(ii) Not always accurate.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3"/>
              </a:buClr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(iii) Requiring strong computing systems.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250190" y="70485"/>
            <a:ext cx="3606800" cy="730885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simulations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230425"/>
            <a:ext cx="8508487" cy="5048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Motivation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126" y="775014"/>
            <a:ext cx="8723743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3333B2"/>
              </a:buClr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the proposed method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+ RNNs been applied to find relationships in data (e.g. image labeling).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these previous research, we know that: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extracts the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information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finds the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image and optical features.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 Combination.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256899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54220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1" y="2267993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33781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279087"/>
            <a:ext cx="2682049" cy="461665"/>
            <a:chOff x="500564" y="3010381"/>
            <a:chExt cx="2682049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36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1133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290181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301274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221355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2359CDC3-D254-469E-8F04-CC4295B8C37F}" type="slidenum">
              <a:rPr lang="zh-CN" altLang="en-US" smtClean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8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30425"/>
            <a:ext cx="2626518" cy="50482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lt"/>
              </a:rPr>
              <a:t>Overview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514"/>
          <a:stretch>
            <a:fillRect/>
          </a:stretch>
        </p:blipFill>
        <p:spPr>
          <a:xfrm>
            <a:off x="633095" y="1017905"/>
            <a:ext cx="7816215" cy="35648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18160" y="4718050"/>
            <a:ext cx="8485505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3D-Structure → 2D-Image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RNNs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→ Abosortion Curve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How to map 3D-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Structure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to 2D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-Image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 ?	 -- Fixed thickness and cross-section 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+mn-ea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Times New Roman" panose="02020603050405020304" pitchFamily="18" charset="0"/>
              </a:rPr>
              <a:t>What is the model layout of the CNNs + RNNs ?	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4611,&quot;width&quot;:7741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mxvqyb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2587</Words>
  <Application>WPS 演示</Application>
  <PresentationFormat>全屏显示(4:3)</PresentationFormat>
  <Paragraphs>261</Paragraphs>
  <Slides>19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Times New Roman</vt:lpstr>
      <vt:lpstr>Wingdings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ROBOT ICE</dc:creator>
  <cp:lastModifiedBy>Rory</cp:lastModifiedBy>
  <cp:revision>5456</cp:revision>
  <cp:lastPrinted>2019-02-20T12:50:00Z</cp:lastPrinted>
  <dcterms:created xsi:type="dcterms:W3CDTF">2016-11-06T16:53:00Z</dcterms:created>
  <dcterms:modified xsi:type="dcterms:W3CDTF">2021-11-18T12:24:45Z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686D35ABCE5A442E9A4B7FEAEC22D2AA</vt:lpwstr>
  </property>
</Properties>
</file>