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44"/>
  </p:handoutMasterIdLst>
  <p:sldIdLst>
    <p:sldId id="396" r:id="rId3"/>
    <p:sldId id="257" r:id="rId4"/>
    <p:sldId id="304" r:id="rId5"/>
    <p:sldId id="451" r:id="rId6"/>
    <p:sldId id="454" r:id="rId7"/>
    <p:sldId id="307" r:id="rId8"/>
    <p:sldId id="401" r:id="rId9"/>
    <p:sldId id="453" r:id="rId10"/>
    <p:sldId id="308" r:id="rId11"/>
    <p:sldId id="455" r:id="rId12"/>
    <p:sldId id="458" r:id="rId14"/>
    <p:sldId id="461" r:id="rId15"/>
    <p:sldId id="465" r:id="rId16"/>
    <p:sldId id="464" r:id="rId17"/>
    <p:sldId id="466" r:id="rId18"/>
    <p:sldId id="460" r:id="rId19"/>
    <p:sldId id="469" r:id="rId20"/>
    <p:sldId id="467" r:id="rId21"/>
    <p:sldId id="468" r:id="rId22"/>
    <p:sldId id="483" r:id="rId23"/>
    <p:sldId id="484" r:id="rId24"/>
    <p:sldId id="485" r:id="rId25"/>
    <p:sldId id="486" r:id="rId26"/>
    <p:sldId id="328" r:id="rId27"/>
    <p:sldId id="488" r:id="rId28"/>
    <p:sldId id="489" r:id="rId29"/>
    <p:sldId id="490" r:id="rId30"/>
    <p:sldId id="491" r:id="rId31"/>
    <p:sldId id="492" r:id="rId32"/>
    <p:sldId id="493" r:id="rId33"/>
    <p:sldId id="494" r:id="rId34"/>
    <p:sldId id="495" r:id="rId35"/>
    <p:sldId id="496" r:id="rId36"/>
    <p:sldId id="497" r:id="rId37"/>
    <p:sldId id="498" r:id="rId38"/>
    <p:sldId id="499" r:id="rId39"/>
    <p:sldId id="500" r:id="rId40"/>
    <p:sldId id="329" r:id="rId41"/>
    <p:sldId id="433" r:id="rId42"/>
    <p:sldId id="282" r:id="rId43"/>
  </p:sldIdLst>
  <p:sldSz cx="9144000" cy="6858000" type="screen4x3"/>
  <p:notesSz cx="6797675" cy="992632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yaofo@gmail.com" initials="c" lastIdx="1" clrIdx="0"/>
  <p:cmAuthor id="2" name="dreamsummit" initials="drea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20209C"/>
    <a:srgbClr val="FFFFFF"/>
    <a:srgbClr val="FFC000"/>
    <a:srgbClr val="FF0000"/>
    <a:srgbClr val="FF2C51"/>
    <a:srgbClr val="4B4AFF"/>
    <a:srgbClr val="2B2AFF"/>
    <a:srgbClr val="00FF00"/>
    <a:srgbClr val="FF67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270" autoAdjust="0"/>
  </p:normalViewPr>
  <p:slideViewPr>
    <p:cSldViewPr snapToGrid="0">
      <p:cViewPr varScale="1">
        <p:scale>
          <a:sx n="111" d="100"/>
          <a:sy n="111" d="100"/>
        </p:scale>
        <p:origin x="1590" y="78"/>
      </p:cViewPr>
      <p:guideLst>
        <p:guide orient="horz" pos="2159"/>
        <p:guide pos="2880"/>
      </p:guideLst>
    </p:cSldViewPr>
  </p:slideViewPr>
  <p:notesTextViewPr>
    <p:cViewPr>
      <p:scale>
        <a:sx n="3" d="2"/>
        <a:sy n="3" d="2"/>
      </p:scale>
      <p:origin x="0" y="0"/>
    </p:cViewPr>
  </p:notesTextViewPr>
  <p:sorterViewPr>
    <p:cViewPr>
      <p:scale>
        <a:sx n="66" d="100"/>
        <a:sy n="66" d="100"/>
      </p:scale>
      <p:origin x="0" y="0"/>
    </p:cViewPr>
  </p:sorterViewPr>
  <p:notesViewPr>
    <p:cSldViewPr snapToGrid="0">
      <p:cViewPr varScale="1">
        <p:scale>
          <a:sx n="87" d="100"/>
          <a:sy n="87" d="100"/>
        </p:scale>
        <p:origin x="384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commentAuthors" Target="commentAuthors.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B8C5E742-CC85-4ABE-AF43-EEDC6A9108E3}" type="datetimeFigureOut">
              <a:rPr lang="zh-CN" altLang="en-US" smtClean="0"/>
            </a:fld>
            <a:endParaRPr lang="zh-CN" altLang="en-US"/>
          </a:p>
        </p:txBody>
      </p:sp>
      <p:sp>
        <p:nvSpPr>
          <p:cNvPr id="4" name="页脚占位符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DFCA3C27-C577-4611-A41D-EF6088FFC2F2}"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EDC4BC0-1F4D-4BD8-A38E-A5A53B182FE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F5813948-FDA6-4522-80AF-4BE96CF68D5D}"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607146-DD1E-4EBD-B8F7-D93B3206AC37}" type="slidenum">
              <a:rPr lang="zh-CN" altLang="en-US" smtClean="0"/>
            </a:fld>
            <a:endParaRPr lang="zh-CN" altLang="en-US"/>
          </a:p>
        </p:txBody>
      </p:sp>
      <p:sp>
        <p:nvSpPr>
          <p:cNvPr id="7" name="圆角矩形 2"/>
          <p:cNvSpPr/>
          <p:nvPr userDrawn="1"/>
        </p:nvSpPr>
        <p:spPr>
          <a:xfrm>
            <a:off x="268941" y="1686585"/>
            <a:ext cx="8650941" cy="1422375"/>
          </a:xfrm>
          <a:prstGeom prst="roundRect">
            <a:avLst/>
          </a:prstGeom>
          <a:solidFill>
            <a:srgbClr val="3333B3"/>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zh-CN" altLang="en-US"/>
          </a:p>
        </p:txBody>
      </p:sp>
      <p:sp>
        <p:nvSpPr>
          <p:cNvPr id="17" name="文本占位符 16"/>
          <p:cNvSpPr>
            <a:spLocks noGrp="1"/>
          </p:cNvSpPr>
          <p:nvPr>
            <p:ph type="body" sz="quarter" idx="13"/>
          </p:nvPr>
        </p:nvSpPr>
        <p:spPr>
          <a:xfrm>
            <a:off x="866775" y="1806788"/>
            <a:ext cx="7648575" cy="914400"/>
          </a:xfrm>
        </p:spPr>
        <p:txBody>
          <a:bodyPr/>
          <a:lstStyle/>
          <a:p>
            <a:pPr lvl="0"/>
            <a:r>
              <a:rPr lang="zh-CN" altLang="en-US" dirty="0"/>
              <a:t>单击此处编辑母版文本样式</a:t>
            </a:r>
            <a:endParaRPr lang="zh-CN" altLang="en-US" dirty="0"/>
          </a:p>
        </p:txBody>
      </p:sp>
      <p:sp>
        <p:nvSpPr>
          <p:cNvPr id="19" name="文本占位符 16"/>
          <p:cNvSpPr>
            <a:spLocks noGrp="1"/>
          </p:cNvSpPr>
          <p:nvPr>
            <p:ph type="body" sz="quarter" idx="14"/>
          </p:nvPr>
        </p:nvSpPr>
        <p:spPr>
          <a:xfrm>
            <a:off x="2133601" y="4168988"/>
            <a:ext cx="4686300" cy="914400"/>
          </a:xfrm>
        </p:spPr>
        <p:txBody>
          <a:body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607146-DD1E-4EBD-B8F7-D93B3206AC3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607146-DD1E-4EBD-B8F7-D93B3206AC3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atin typeface="+mj-lt"/>
              </a:defRPr>
            </a:lvl1pPr>
          </a:lstStyle>
          <a:p>
            <a:fld id="{D611A7DB-A5B1-454E-BA1C-14DEA4040BC7}"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mj-lt"/>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j-lt"/>
              </a:defRPr>
            </a:lvl1pPr>
          </a:lstStyle>
          <a:p>
            <a:fld id="{2359CDC3-D254-469E-8F04-CC4295B8C37F}" type="slidenum">
              <a:rPr lang="zh-CN" altLang="en-US" smtClean="0"/>
            </a:fld>
            <a:endParaRPr lang="zh-CN" altLang="en-US"/>
          </a:p>
        </p:txBody>
      </p:sp>
      <p:sp>
        <p:nvSpPr>
          <p:cNvPr id="8" name="内容占位符 7"/>
          <p:cNvSpPr>
            <a:spLocks noGrp="1"/>
          </p:cNvSpPr>
          <p:nvPr>
            <p:ph sz="quarter" idx="13" hasCustomPrompt="1"/>
          </p:nvPr>
        </p:nvSpPr>
        <p:spPr>
          <a:xfrm>
            <a:off x="1102406" y="1267952"/>
            <a:ext cx="6939186" cy="1314450"/>
          </a:xfrm>
          <a:solidFill>
            <a:srgbClr val="3333B2"/>
          </a:solidFill>
        </p:spPr>
        <p:txBody>
          <a:bodyPr anchor="ctr"/>
          <a:lstStyle>
            <a:lvl1pPr marL="0" indent="0" algn="ctr">
              <a:buNone/>
              <a:defRPr baseline="0">
                <a:solidFill>
                  <a:schemeClr val="bg1"/>
                </a:solidFill>
                <a:latin typeface="+mj-lt"/>
                <a:ea typeface="微软雅黑" panose="020B0503020204020204" pitchFamily="34" charset="-122"/>
              </a:defRPr>
            </a:lvl1pPr>
          </a:lstStyle>
          <a:p>
            <a:pPr lvl="0"/>
            <a:r>
              <a:rPr lang="en-US" altLang="zh-CN" dirty="0"/>
              <a:t>Title of Your Slides</a:t>
            </a:r>
            <a:endParaRPr lang="zh-CN" altLang="en-US" dirty="0"/>
          </a:p>
        </p:txBody>
      </p:sp>
      <p:sp>
        <p:nvSpPr>
          <p:cNvPr id="9" name="内容占位符 7"/>
          <p:cNvSpPr>
            <a:spLocks noGrp="1"/>
          </p:cNvSpPr>
          <p:nvPr>
            <p:ph sz="quarter" idx="14" hasCustomPrompt="1"/>
          </p:nvPr>
        </p:nvSpPr>
        <p:spPr>
          <a:xfrm>
            <a:off x="3152180" y="3349720"/>
            <a:ext cx="2839641" cy="409575"/>
          </a:xfrm>
        </p:spPr>
        <p:txBody>
          <a:bodyPr anchor="ctr">
            <a:normAutofit/>
          </a:bodyPr>
          <a:lstStyle>
            <a:lvl1pPr marL="0" indent="0" algn="ctr">
              <a:buNone/>
              <a:defRPr sz="2000" baseline="0">
                <a:latin typeface="+mj-lt"/>
                <a:ea typeface="微软雅黑" panose="020B0503020204020204" pitchFamily="34" charset="-122"/>
              </a:defRPr>
            </a:lvl1pPr>
          </a:lstStyle>
          <a:p>
            <a:pPr lvl="0"/>
            <a:r>
              <a:rPr lang="en-US" altLang="zh-CN" dirty="0"/>
              <a:t>Name</a:t>
            </a:r>
            <a:endParaRPr lang="zh-CN" altLang="en-US" dirty="0"/>
          </a:p>
        </p:txBody>
      </p:sp>
      <p:sp>
        <p:nvSpPr>
          <p:cNvPr id="10" name="内容占位符 7"/>
          <p:cNvSpPr>
            <a:spLocks noGrp="1"/>
          </p:cNvSpPr>
          <p:nvPr>
            <p:ph sz="quarter" idx="15" hasCustomPrompt="1"/>
          </p:nvPr>
        </p:nvSpPr>
        <p:spPr>
          <a:xfrm>
            <a:off x="3152180" y="4674690"/>
            <a:ext cx="2839641" cy="409575"/>
          </a:xfrm>
        </p:spPr>
        <p:txBody>
          <a:bodyPr anchor="ctr"/>
          <a:lstStyle>
            <a:lvl1pPr marL="0" indent="0" algn="ctr">
              <a:buNone/>
              <a:defRPr sz="2000" baseline="0">
                <a:latin typeface="+mj-lt"/>
                <a:ea typeface="微软雅黑" panose="020B0503020204020204" pitchFamily="34" charset="-122"/>
              </a:defRPr>
            </a:lvl1pPr>
          </a:lstStyle>
          <a:p>
            <a:pPr lvl="0"/>
            <a:r>
              <a:rPr lang="en-US" altLang="zh-CN" dirty="0"/>
              <a:t>Department</a:t>
            </a:r>
            <a:endParaRPr lang="zh-CN" altLang="en-US" dirty="0"/>
          </a:p>
        </p:txBody>
      </p:sp>
      <p:sp>
        <p:nvSpPr>
          <p:cNvPr id="11" name="内容占位符 7"/>
          <p:cNvSpPr>
            <a:spLocks noGrp="1"/>
          </p:cNvSpPr>
          <p:nvPr>
            <p:ph sz="quarter" idx="16" hasCustomPrompt="1"/>
          </p:nvPr>
        </p:nvSpPr>
        <p:spPr>
          <a:xfrm>
            <a:off x="3152180" y="5337175"/>
            <a:ext cx="2839641" cy="409575"/>
          </a:xfrm>
        </p:spPr>
        <p:txBody>
          <a:bodyPr anchor="ctr">
            <a:normAutofit/>
          </a:bodyPr>
          <a:lstStyle>
            <a:lvl1pPr marL="0" indent="0" algn="ctr">
              <a:buNone/>
              <a:defRPr sz="2000" baseline="0">
                <a:latin typeface="+mj-lt"/>
                <a:ea typeface="微软雅黑" panose="020B0503020204020204" pitchFamily="34" charset="-122"/>
              </a:defRPr>
            </a:lvl1pPr>
          </a:lstStyle>
          <a:p>
            <a:pPr lvl="0"/>
            <a:r>
              <a:rPr lang="en-US" altLang="zh-CN" dirty="0"/>
              <a:t>Time</a:t>
            </a:r>
            <a:endParaRPr lang="zh-CN" altLang="en-US" dirty="0"/>
          </a:p>
        </p:txBody>
      </p:sp>
      <p:sp>
        <p:nvSpPr>
          <p:cNvPr id="26" name="内容占位符 7"/>
          <p:cNvSpPr>
            <a:spLocks noGrp="1"/>
          </p:cNvSpPr>
          <p:nvPr>
            <p:ph sz="quarter" idx="17" hasCustomPrompt="1"/>
          </p:nvPr>
        </p:nvSpPr>
        <p:spPr>
          <a:xfrm>
            <a:off x="3152179" y="4012205"/>
            <a:ext cx="2839641" cy="409575"/>
          </a:xfrm>
        </p:spPr>
        <p:txBody>
          <a:bodyPr anchor="ctr">
            <a:normAutofit/>
          </a:bodyPr>
          <a:lstStyle>
            <a:lvl1pPr marL="0" indent="0" algn="ctr">
              <a:buNone/>
              <a:defRPr sz="2000" baseline="0">
                <a:latin typeface="+mj-lt"/>
                <a:ea typeface="微软雅黑" panose="020B0503020204020204" pitchFamily="34" charset="-122"/>
              </a:defRPr>
            </a:lvl1pPr>
          </a:lstStyle>
          <a:p>
            <a:pPr lvl="0"/>
            <a:r>
              <a:rPr lang="en-US" altLang="zh-CN" dirty="0"/>
              <a:t>Name</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7" name="矩形 6"/>
          <p:cNvSpPr/>
          <p:nvPr userDrawn="1"/>
        </p:nvSpPr>
        <p:spPr>
          <a:xfrm>
            <a:off x="0" y="222191"/>
            <a:ext cx="9144000" cy="587434"/>
          </a:xfrm>
          <a:prstGeom prst="rect">
            <a:avLst/>
          </a:prstGeom>
          <a:gradFill flip="none" rotWithShape="1">
            <a:gsLst>
              <a:gs pos="0">
                <a:srgbClr val="3232B0">
                  <a:shade val="30000"/>
                  <a:satMod val="115000"/>
                </a:srgbClr>
              </a:gs>
              <a:gs pos="50000">
                <a:srgbClr val="3232B0">
                  <a:shade val="67500"/>
                  <a:satMod val="115000"/>
                </a:srgbClr>
              </a:gs>
              <a:gs pos="100000">
                <a:srgbClr val="3232B0">
                  <a:shade val="100000"/>
                  <a:satMod val="115000"/>
                </a:srgbClr>
              </a:gs>
            </a:gsLst>
            <a:lin ang="10800000" scaled="1"/>
            <a:tileRect/>
          </a:gradFill>
          <a:ln>
            <a:solidFill>
              <a:srgbClr val="0D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日期占位符 3"/>
          <p:cNvSpPr>
            <a:spLocks noGrp="1"/>
          </p:cNvSpPr>
          <p:nvPr>
            <p:ph type="dt" sz="half" idx="10"/>
          </p:nvPr>
        </p:nvSpPr>
        <p:spPr/>
        <p:txBody>
          <a:bodyPr/>
          <a:lstStyle>
            <a:lvl1pPr>
              <a:defRPr>
                <a:latin typeface="+mj-lt"/>
              </a:defRPr>
            </a:lvl1pPr>
          </a:lstStyle>
          <a:p>
            <a:fld id="{0F41D5E8-ACB8-43C7-BC40-A9B89594C7E9}"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mj-lt"/>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j-lt"/>
              </a:defRPr>
            </a:lvl1pPr>
          </a:lstStyle>
          <a:p>
            <a:fld id="{2359CDC3-D254-469E-8F04-CC4295B8C37F}" type="slidenum">
              <a:rPr lang="zh-CN" altLang="en-US" smtClean="0"/>
            </a:fld>
            <a:endParaRPr lang="zh-CN" altLang="en-US"/>
          </a:p>
        </p:txBody>
      </p:sp>
      <p:sp>
        <p:nvSpPr>
          <p:cNvPr id="11" name="内容占位符 10"/>
          <p:cNvSpPr>
            <a:spLocks noGrp="1"/>
          </p:cNvSpPr>
          <p:nvPr>
            <p:ph sz="quarter" idx="13" hasCustomPrompt="1"/>
          </p:nvPr>
        </p:nvSpPr>
        <p:spPr>
          <a:xfrm>
            <a:off x="250032" y="230425"/>
            <a:ext cx="2626518" cy="504825"/>
          </a:xfrm>
        </p:spPr>
        <p:txBody>
          <a:bodyPr anchor="ctr">
            <a:noAutofit/>
          </a:bodyPr>
          <a:lstStyle>
            <a:lvl1pPr marL="0" indent="0">
              <a:buNone/>
              <a:defRPr sz="3600">
                <a:solidFill>
                  <a:schemeClr val="bg1"/>
                </a:solidFill>
                <a:latin typeface="+mj-lt"/>
                <a:ea typeface="微软雅黑" panose="020B0503020204020204" pitchFamily="34" charset="-122"/>
              </a:defRPr>
            </a:lvl1pPr>
          </a:lstStyle>
          <a:p>
            <a:pPr lvl="0"/>
            <a:r>
              <a:rPr lang="en-US" altLang="zh-CN" dirty="0"/>
              <a:t>Input Title</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7" name="矩形 6"/>
          <p:cNvSpPr/>
          <p:nvPr userDrawn="1"/>
        </p:nvSpPr>
        <p:spPr>
          <a:xfrm>
            <a:off x="0" y="222191"/>
            <a:ext cx="9144000" cy="587434"/>
          </a:xfrm>
          <a:prstGeom prst="rect">
            <a:avLst/>
          </a:prstGeom>
          <a:gradFill flip="none" rotWithShape="1">
            <a:gsLst>
              <a:gs pos="0">
                <a:srgbClr val="3232B0">
                  <a:shade val="30000"/>
                  <a:satMod val="115000"/>
                </a:srgbClr>
              </a:gs>
              <a:gs pos="50000">
                <a:srgbClr val="3232B0">
                  <a:shade val="67500"/>
                  <a:satMod val="115000"/>
                </a:srgbClr>
              </a:gs>
              <a:gs pos="100000">
                <a:srgbClr val="3232B0">
                  <a:shade val="100000"/>
                  <a:satMod val="115000"/>
                </a:srgbClr>
              </a:gs>
            </a:gsLst>
            <a:lin ang="10800000" scaled="1"/>
            <a:tileRect/>
          </a:gradFill>
          <a:ln>
            <a:solidFill>
              <a:srgbClr val="0D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日期占位符 3"/>
          <p:cNvSpPr>
            <a:spLocks noGrp="1"/>
          </p:cNvSpPr>
          <p:nvPr>
            <p:ph type="dt" sz="half" idx="10"/>
          </p:nvPr>
        </p:nvSpPr>
        <p:spPr/>
        <p:txBody>
          <a:bodyPr/>
          <a:lstStyle>
            <a:lvl1pPr>
              <a:defRPr>
                <a:latin typeface="+mj-lt"/>
              </a:defRPr>
            </a:lvl1pPr>
          </a:lstStyle>
          <a:p>
            <a:fld id="{0F41D5E8-ACB8-43C7-BC40-A9B89594C7E9}"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mj-lt"/>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j-lt"/>
              </a:defRPr>
            </a:lvl1pPr>
          </a:lstStyle>
          <a:p>
            <a:fld id="{2359CDC3-D254-469E-8F04-CC4295B8C37F}" type="slidenum">
              <a:rPr lang="zh-CN" altLang="en-US" smtClean="0"/>
            </a:fld>
            <a:endParaRPr lang="zh-CN" altLang="en-US"/>
          </a:p>
        </p:txBody>
      </p:sp>
      <p:sp>
        <p:nvSpPr>
          <p:cNvPr id="2" name="标题 1"/>
          <p:cNvSpPr>
            <a:spLocks noGrp="1"/>
          </p:cNvSpPr>
          <p:nvPr>
            <p:ph type="title"/>
          </p:nvPr>
        </p:nvSpPr>
        <p:spPr>
          <a:xfrm>
            <a:off x="0" y="222191"/>
            <a:ext cx="5270269" cy="587434"/>
          </a:xfrm>
        </p:spPr>
        <p:txBody>
          <a:bodyPr>
            <a:normAutofit/>
          </a:bodyPr>
          <a:lstStyle>
            <a:lvl1pPr>
              <a:defRPr lang="zh-CN" altLang="en-US" sz="3200" kern="1200" dirty="0">
                <a:solidFill>
                  <a:schemeClr val="bg1"/>
                </a:solidFill>
                <a:latin typeface="+mn-lt"/>
                <a:ea typeface="微软雅黑" panose="020B0503020204020204" pitchFamily="34" charset="-122"/>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607146-DD1E-4EBD-B8F7-D93B3206AC3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607146-DD1E-4EBD-B8F7-D93B3206AC3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607146-DD1E-4EBD-B8F7-D93B3206AC3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607146-DD1E-4EBD-B8F7-D93B3206AC3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607146-DD1E-4EBD-B8F7-D93B3206AC37}" type="slidenum">
              <a:rPr lang="zh-CN" altLang="en-US" smtClean="0"/>
            </a:fld>
            <a:endParaRPr lang="zh-CN" altLang="en-US"/>
          </a:p>
        </p:txBody>
      </p:sp>
      <p:sp>
        <p:nvSpPr>
          <p:cNvPr id="6" name="矩形 5"/>
          <p:cNvSpPr/>
          <p:nvPr userDrawn="1"/>
        </p:nvSpPr>
        <p:spPr>
          <a:xfrm>
            <a:off x="0" y="222191"/>
            <a:ext cx="9144000" cy="587434"/>
          </a:xfrm>
          <a:prstGeom prst="rect">
            <a:avLst/>
          </a:prstGeom>
          <a:gradFill flip="none" rotWithShape="1">
            <a:gsLst>
              <a:gs pos="0">
                <a:srgbClr val="3232B0">
                  <a:shade val="30000"/>
                  <a:satMod val="115000"/>
                </a:srgbClr>
              </a:gs>
              <a:gs pos="50000">
                <a:srgbClr val="3232B0">
                  <a:shade val="67500"/>
                  <a:satMod val="115000"/>
                </a:srgbClr>
              </a:gs>
              <a:gs pos="100000">
                <a:srgbClr val="3232B0">
                  <a:shade val="100000"/>
                  <a:satMod val="115000"/>
                </a:srgbClr>
              </a:gs>
            </a:gsLst>
            <a:lin ang="10800000" scaled="1"/>
            <a:tileRect/>
          </a:gradFill>
          <a:ln>
            <a:solidFill>
              <a:srgbClr val="0D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userDrawn="1"/>
        </p:nvSpPr>
        <p:spPr>
          <a:xfrm>
            <a:off x="93165" y="254298"/>
            <a:ext cx="8628804" cy="523220"/>
          </a:xfrm>
          <a:prstGeom prst="rect">
            <a:avLst/>
          </a:prstGeom>
          <a:noFill/>
        </p:spPr>
        <p:txBody>
          <a:bodyPr wrap="square" rtlCol="0">
            <a:spAutoFit/>
          </a:bodyPr>
          <a:lstStyle/>
          <a:p>
            <a:r>
              <a:rPr lang="en-US" altLang="zh-CN" sz="2800" b="1" dirty="0">
                <a:solidFill>
                  <a:schemeClr val="bg1"/>
                </a:solidFill>
              </a:rPr>
              <a:t>title</a:t>
            </a:r>
            <a:endParaRPr lang="zh-CN" altLang="en-US" sz="28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607146-DD1E-4EBD-B8F7-D93B3206AC3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607146-DD1E-4EBD-B8F7-D93B3206AC3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607146-DD1E-4EBD-B8F7-D93B3206AC3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607146-DD1E-4EBD-B8F7-D93B3206AC37}" type="slidenum">
              <a:rPr lang="zh-CN" altLang="en-US" smtClean="0"/>
            </a:fld>
            <a:endParaRPr lang="zh-CN" altLang="en-US"/>
          </a:p>
        </p:txBody>
      </p:sp>
      <p:sp>
        <p:nvSpPr>
          <p:cNvPr id="7" name="矩形 6"/>
          <p:cNvSpPr/>
          <p:nvPr userDrawn="1"/>
        </p:nvSpPr>
        <p:spPr>
          <a:xfrm>
            <a:off x="0" y="0"/>
            <a:ext cx="4572000" cy="222191"/>
          </a:xfrm>
          <a:prstGeom prst="rect">
            <a:avLst/>
          </a:prstGeom>
          <a:solidFill>
            <a:schemeClr val="tx1">
              <a:lumMod val="95000"/>
              <a:lumOff val="5000"/>
            </a:schemeClr>
          </a:solidFill>
          <a:ln>
            <a:solidFill>
              <a:srgbClr val="0D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4572000" y="0"/>
            <a:ext cx="4572000" cy="222191"/>
          </a:xfrm>
          <a:prstGeom prst="rect">
            <a:avLst/>
          </a:prstGeom>
          <a:solidFill>
            <a:srgbClr val="3333B3"/>
          </a:solidFill>
          <a:ln>
            <a:solidFill>
              <a:srgbClr val="330D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6635809"/>
            <a:ext cx="4572000" cy="222191"/>
          </a:xfrm>
          <a:prstGeom prst="rect">
            <a:avLst/>
          </a:prstGeom>
          <a:solidFill>
            <a:schemeClr val="tx1">
              <a:lumMod val="95000"/>
              <a:lumOff val="5000"/>
            </a:schemeClr>
          </a:solidFill>
          <a:ln>
            <a:solidFill>
              <a:srgbClr val="0D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4572000" y="6635809"/>
            <a:ext cx="4572000" cy="222191"/>
          </a:xfrm>
          <a:prstGeom prst="rect">
            <a:avLst/>
          </a:prstGeom>
          <a:solidFill>
            <a:srgbClr val="3333B3"/>
          </a:solidFill>
          <a:ln>
            <a:solidFill>
              <a:srgbClr val="330D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3.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3.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3.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3.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3.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3.xml"/><Relationship Id="rId2" Type="http://schemas.openxmlformats.org/officeDocument/2006/relationships/image" Target="../media/image24.GIF"/><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3.xml"/><Relationship Id="rId2" Type="http://schemas.openxmlformats.org/officeDocument/2006/relationships/image" Target="../media/image25.png"/><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3.xml"/><Relationship Id="rId2" Type="http://schemas.openxmlformats.org/officeDocument/2006/relationships/image" Target="../media/image29.png"/><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image" Target="../media/image30.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3.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3.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3.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3.xml"/><Relationship Id="rId3"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image" Target="../media/image41.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3.xml"/><Relationship Id="rId2" Type="http://schemas.openxmlformats.org/officeDocument/2006/relationships/image" Target="../media/image43.png"/><Relationship Id="rId1"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image" Target="../media/image44.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3.xml"/><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image" Target="../media/image48.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3.xml"/><Relationship Id="rId2" Type="http://schemas.openxmlformats.org/officeDocument/2006/relationships/image" Target="../media/image50.png"/><Relationship Id="rId1" Type="http://schemas.openxmlformats.org/officeDocument/2006/relationships/image" Target="../media/image4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283641" y="1523998"/>
            <a:ext cx="8558786" cy="1158445"/>
          </a:xfrm>
          <a:prstGeom prst="roundRect">
            <a:avLst/>
          </a:prstGeom>
          <a:effectLst>
            <a:outerShdw blurRad="50800" dist="63500" dir="5400000" algn="t" rotWithShape="0">
              <a:prstClr val="black">
                <a:alpha val="40000"/>
              </a:prstClr>
            </a:outerShdw>
          </a:effectLst>
        </p:spPr>
        <p:txBody>
          <a:bodyPr>
            <a:normAutofit fontScale="90000" lnSpcReduction="10000"/>
          </a:bodyPr>
          <a:lstStyle/>
          <a:p>
            <a:pPr>
              <a:lnSpc>
                <a:spcPct val="110000"/>
              </a:lnSpc>
            </a:pPr>
            <a:r>
              <a:rPr lang="en-US" altLang="zh-CN" sz="3200" dirty="0">
                <a:latin typeface="Times New Roman" panose="02020603050405020304" pitchFamily="18" charset="0"/>
                <a:ea typeface="+mn-ea"/>
                <a:cs typeface="Times New Roman" panose="02020603050405020304" pitchFamily="18" charset="0"/>
                <a:sym typeface="+mn-lt"/>
              </a:rPr>
              <a:t>Accelerating gradient-based topology optimization design with dual-model neural networks</a:t>
            </a:r>
            <a:endParaRPr lang="en-US" altLang="zh-CN" sz="3200" dirty="0">
              <a:latin typeface="Times New Roman" panose="02020603050405020304" pitchFamily="18" charset="0"/>
              <a:ea typeface="+mn-ea"/>
              <a:cs typeface="Times New Roman" panose="02020603050405020304" pitchFamily="18" charset="0"/>
              <a:sym typeface="+mn-lt"/>
            </a:endParaRPr>
          </a:p>
        </p:txBody>
      </p:sp>
      <p:sp>
        <p:nvSpPr>
          <p:cNvPr id="3" name="内容占位符 2"/>
          <p:cNvSpPr>
            <a:spLocks noGrp="1"/>
          </p:cNvSpPr>
          <p:nvPr>
            <p:ph sz="quarter" idx="14"/>
          </p:nvPr>
        </p:nvSpPr>
        <p:spPr>
          <a:xfrm>
            <a:off x="1499181" y="3002409"/>
            <a:ext cx="6120818" cy="797319"/>
          </a:xfrm>
        </p:spPr>
        <p:txBody>
          <a:bodyPr>
            <a:noAutofit/>
          </a:bodyPr>
          <a:lstStyle/>
          <a:p>
            <a:r>
              <a:rPr lang="zh-CN" altLang="en-US" sz="2400" dirty="0">
                <a:latin typeface="Times New Roman" panose="02020603050405020304" pitchFamily="18" charset="0"/>
                <a:ea typeface="+mn-ea"/>
                <a:cs typeface="Times New Roman" panose="02020603050405020304" pitchFamily="18" charset="0"/>
                <a:sym typeface="+mn-lt"/>
              </a:rPr>
              <a:t>Chao Qian,  Wenjing Ye</a:t>
            </a:r>
            <a:endParaRPr lang="zh-CN" altLang="en-US" sz="2400" dirty="0">
              <a:latin typeface="Times New Roman" panose="02020603050405020304" pitchFamily="18" charset="0"/>
              <a:ea typeface="+mn-ea"/>
              <a:cs typeface="Times New Roman" panose="02020603050405020304" pitchFamily="18" charset="0"/>
              <a:sym typeface="+mn-lt"/>
            </a:endParaRPr>
          </a:p>
        </p:txBody>
      </p:sp>
      <p:sp>
        <p:nvSpPr>
          <p:cNvPr id="5" name="内容占位符 4"/>
          <p:cNvSpPr>
            <a:spLocks noGrp="1"/>
          </p:cNvSpPr>
          <p:nvPr>
            <p:ph sz="quarter" idx="16"/>
          </p:nvPr>
        </p:nvSpPr>
        <p:spPr>
          <a:xfrm>
            <a:off x="3152180" y="5612716"/>
            <a:ext cx="2839641" cy="409575"/>
          </a:xfrm>
        </p:spPr>
        <p:txBody>
          <a:bodyPr>
            <a:noAutofit/>
          </a:bodyPr>
          <a:lstStyle/>
          <a:p>
            <a:r>
              <a:rPr lang="en-US" altLang="zh-CN" sz="2400" dirty="0">
                <a:latin typeface="Times New Roman" panose="02020603050405020304" pitchFamily="18" charset="0"/>
                <a:ea typeface="+mn-ea"/>
                <a:cs typeface="Times New Roman" panose="02020603050405020304" pitchFamily="18" charset="0"/>
                <a:sym typeface="+mn-lt"/>
              </a:rPr>
              <a:t>Nov 25, 2021</a:t>
            </a:r>
            <a:endParaRPr lang="zh-CN" altLang="en-US" sz="2400" dirty="0">
              <a:latin typeface="Times New Roman" panose="02020603050405020304" pitchFamily="18" charset="0"/>
              <a:ea typeface="+mn-ea"/>
              <a:cs typeface="Times New Roman" panose="02020603050405020304" pitchFamily="18" charset="0"/>
              <a:sym typeface="+mn-lt"/>
            </a:endParaRPr>
          </a:p>
        </p:txBody>
      </p:sp>
      <p:sp>
        <p:nvSpPr>
          <p:cNvPr id="6" name="内容占位符 5"/>
          <p:cNvSpPr>
            <a:spLocks noGrp="1"/>
          </p:cNvSpPr>
          <p:nvPr>
            <p:ph sz="quarter" idx="17"/>
          </p:nvPr>
        </p:nvSpPr>
        <p:spPr>
          <a:xfrm>
            <a:off x="1673351" y="4153634"/>
            <a:ext cx="5797298" cy="409575"/>
          </a:xfrm>
        </p:spPr>
        <p:txBody>
          <a:bodyPr>
            <a:noAutofit/>
          </a:bodyPr>
          <a:lstStyle/>
          <a:p>
            <a:r>
              <a:rPr lang="en-US" altLang="zh-CN" sz="2300" dirty="0">
                <a:latin typeface="Times New Roman" panose="02020603050405020304" pitchFamily="18" charset="0"/>
                <a:ea typeface="+mn-ea"/>
                <a:cs typeface="Times New Roman" panose="02020603050405020304" pitchFamily="18" charset="0"/>
                <a:sym typeface="+mn-lt"/>
              </a:rPr>
              <a:t>Presented by Rui Xiao</a:t>
            </a:r>
            <a:endParaRPr lang="en-US" altLang="zh-CN" sz="2300" dirty="0">
              <a:latin typeface="Times New Roman" panose="02020603050405020304" pitchFamily="18" charset="0"/>
              <a:ea typeface="+mn-ea"/>
              <a:cs typeface="Times New Roman" panose="02020603050405020304" pitchFamily="18" charset="0"/>
              <a:sym typeface="+mn-lt"/>
            </a:endParaRPr>
          </a:p>
        </p:txBody>
      </p:sp>
      <p:sp>
        <p:nvSpPr>
          <p:cNvPr id="7" name="灯片编号占位符 6"/>
          <p:cNvSpPr>
            <a:spLocks noGrp="1"/>
          </p:cNvSpPr>
          <p:nvPr>
            <p:ph type="sldNum" sz="quarter" idx="12"/>
          </p:nvPr>
        </p:nvSpPr>
        <p:spPr/>
        <p:txBody>
          <a:bodyPr/>
          <a:lstStyle/>
          <a:p>
            <a:fld id="{2359CDC3-D254-469E-8F04-CC4295B8C37F}" type="slidenum">
              <a:rPr lang="zh-CN" altLang="en-US" smtClean="0">
                <a:latin typeface="Times New Roman" panose="02020603050405020304" pitchFamily="18" charset="0"/>
                <a:cs typeface="Times New Roman" panose="02020603050405020304" pitchFamily="18" charset="0"/>
              </a:rPr>
            </a:fld>
            <a:endParaRPr lang="zh-CN" altLang="en-US">
              <a:latin typeface="Times New Roman" panose="02020603050405020304" pitchFamily="18" charset="0"/>
              <a:cs typeface="Times New Roman" panose="02020603050405020304" pitchFamily="18" charset="0"/>
            </a:endParaRPr>
          </a:p>
        </p:txBody>
      </p:sp>
      <p:sp>
        <p:nvSpPr>
          <p:cNvPr id="10" name="内容占位符 3"/>
          <p:cNvSpPr>
            <a:spLocks noGrp="1"/>
          </p:cNvSpPr>
          <p:nvPr>
            <p:ph sz="quarter" idx="15"/>
          </p:nvPr>
        </p:nvSpPr>
        <p:spPr>
          <a:xfrm>
            <a:off x="1673353" y="4883175"/>
            <a:ext cx="5797296" cy="409575"/>
          </a:xfrm>
        </p:spPr>
        <p:txBody>
          <a:bodyPr>
            <a:normAutofit lnSpcReduction="10000"/>
          </a:bodyPr>
          <a:lstStyle/>
          <a:p>
            <a:r>
              <a:rPr lang="en-US" altLang="zh-CN" sz="2400" dirty="0">
                <a:latin typeface="Times New Roman" panose="02020603050405020304" pitchFamily="18" charset="0"/>
                <a:ea typeface="+mn-ea"/>
                <a:cs typeface="Times New Roman" panose="02020603050405020304" pitchFamily="18" charset="0"/>
                <a:sym typeface="+mn-lt"/>
              </a:rPr>
              <a:t>SCUT Machine Intelligence Laboratory</a:t>
            </a:r>
            <a:endParaRPr lang="zh-CN" altLang="en-US" sz="2400" dirty="0">
              <a:latin typeface="Times New Roman" panose="02020603050405020304" pitchFamily="18" charset="0"/>
              <a:ea typeface="+mn-ea"/>
              <a:cs typeface="Times New Roman" panose="02020603050405020304" pitchFamily="18"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nSpc>
                <a:spcPct val="150000"/>
              </a:lnSpc>
            </a:pPr>
            <a:fld id="{2359CDC3-D254-469E-8F04-CC4295B8C37F}"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内容占位符 6"/>
          <p:cNvSpPr>
            <a:spLocks noGrp="1"/>
          </p:cNvSpPr>
          <p:nvPr>
            <p:ph sz="quarter" idx="13"/>
          </p:nvPr>
        </p:nvSpPr>
        <p:spPr>
          <a:xfrm>
            <a:off x="250190" y="230505"/>
            <a:ext cx="3408045" cy="504825"/>
          </a:xfrm>
        </p:spPr>
        <p:txBody>
          <a:bodyPr/>
          <a:lstStyle/>
          <a:p>
            <a:r>
              <a:rPr lang="en-US" altLang="zh-CN" sz="3200" dirty="0">
                <a:latin typeface="Times New Roman" panose="02020603050405020304" pitchFamily="18" charset="0"/>
                <a:ea typeface="+mn-ea"/>
                <a:cs typeface="Times New Roman" panose="02020603050405020304" pitchFamily="18" charset="0"/>
                <a:sym typeface="+mn-lt"/>
              </a:rPr>
              <a:t>SMIP</a:t>
            </a:r>
            <a:endParaRPr lang="en-US" altLang="zh-CN" sz="3200" dirty="0">
              <a:latin typeface="Times New Roman" panose="02020603050405020304" pitchFamily="18" charset="0"/>
              <a:ea typeface="+mn-ea"/>
              <a:cs typeface="Times New Roman" panose="02020603050405020304" pitchFamily="18" charset="0"/>
              <a:sym typeface="+mn-lt"/>
            </a:endParaRPr>
          </a:p>
        </p:txBody>
      </p:sp>
      <p:sp>
        <p:nvSpPr>
          <p:cNvPr id="35" name="矩形 34"/>
          <p:cNvSpPr/>
          <p:nvPr/>
        </p:nvSpPr>
        <p:spPr>
          <a:xfrm>
            <a:off x="215987" y="813287"/>
            <a:ext cx="8712813" cy="3830955"/>
          </a:xfrm>
          <a:prstGeom prst="rect">
            <a:avLst/>
          </a:prstGeom>
        </p:spPr>
        <p:txBody>
          <a:bodyPr wrap="square">
            <a:spAutoFit/>
          </a:bodyPr>
          <a:lstStyle/>
          <a:p>
            <a:pPr marL="285750" indent="-285750">
              <a:lnSpc>
                <a:spcPct val="150000"/>
              </a:lnSpc>
              <a:buClr>
                <a:srgbClr val="3333B3"/>
              </a:buClr>
              <a:buFont typeface="Wingdings" panose="05000000000000000000" pitchFamily="2" charset="2"/>
              <a:buChar char="n"/>
            </a:pPr>
            <a:r>
              <a:rPr lang="en-US" altLang="zh-CN" dirty="0">
                <a:ea typeface="微软雅黑" panose="020B0503020204020204" pitchFamily="34" charset="-122"/>
                <a:cs typeface="+mn-ea"/>
              </a:rPr>
              <a:t>In the SIMP method, the design domain is</a:t>
            </a:r>
            <a:r>
              <a:rPr lang="en-US" altLang="zh-CN" b="1" dirty="0">
                <a:ea typeface="微软雅黑" panose="020B0503020204020204" pitchFamily="34" charset="-122"/>
                <a:cs typeface="+mn-ea"/>
              </a:rPr>
              <a:t> discretized into many small elements</a:t>
            </a:r>
            <a:r>
              <a:rPr lang="en-US" altLang="zh-CN" dirty="0">
                <a:ea typeface="微软雅黑" panose="020B0503020204020204" pitchFamily="34" charset="-122"/>
                <a:cs typeface="+mn-ea"/>
              </a:rPr>
              <a:t>.</a:t>
            </a:r>
            <a:endParaRPr lang="en-US" altLang="zh-CN" dirty="0">
              <a:ea typeface="微软雅黑" panose="020B0503020204020204" pitchFamily="34" charset="-122"/>
              <a:cs typeface="+mn-ea"/>
            </a:endParaRPr>
          </a:p>
          <a:p>
            <a:pPr marL="285750" indent="-285750">
              <a:lnSpc>
                <a:spcPct val="150000"/>
              </a:lnSpc>
              <a:buClr>
                <a:srgbClr val="3333B3"/>
              </a:buClr>
              <a:buFont typeface="Wingdings" panose="05000000000000000000" pitchFamily="2" charset="2"/>
              <a:buChar char="n"/>
            </a:pPr>
            <a:r>
              <a:rPr lang="en-US" altLang="zh-CN" dirty="0">
                <a:ea typeface="微软雅黑" panose="020B0503020204020204" pitchFamily="34" charset="-122"/>
                <a:cs typeface="+mn-ea"/>
              </a:rPr>
              <a:t>Each element is assigned a continuous density value </a:t>
            </a:r>
            <a:r>
              <a:rPr lang="en-US" altLang="zh-CN" b="1" dirty="0">
                <a:ea typeface="微软雅黑" panose="020B0503020204020204" pitchFamily="34" charset="-122"/>
                <a:cs typeface="+mn-ea"/>
              </a:rPr>
              <a:t>between 0 and 1</a:t>
            </a:r>
            <a:r>
              <a:rPr lang="en-US" altLang="zh-CN" dirty="0">
                <a:ea typeface="微软雅黑" panose="020B0503020204020204" pitchFamily="34" charset="-122"/>
                <a:cs typeface="+mn-ea"/>
              </a:rPr>
              <a:t>, where 0 and 1 represent two different phases respectively.</a:t>
            </a:r>
            <a:endParaRPr lang="en-US" altLang="zh-CN" dirty="0">
              <a:ea typeface="微软雅黑" panose="020B0503020204020204" pitchFamily="34" charset="-122"/>
              <a:cs typeface="+mn-ea"/>
            </a:endParaRPr>
          </a:p>
          <a:p>
            <a:pPr marL="285750" indent="-285750">
              <a:lnSpc>
                <a:spcPct val="150000"/>
              </a:lnSpc>
              <a:buClr>
                <a:srgbClr val="3333B3"/>
              </a:buClr>
              <a:buFont typeface="Wingdings" panose="05000000000000000000" pitchFamily="2" charset="2"/>
              <a:buChar char="n"/>
            </a:pPr>
            <a:r>
              <a:rPr lang="en-US" altLang="zh-CN" dirty="0">
                <a:ea typeface="微软雅黑" panose="020B0503020204020204" pitchFamily="34" charset="-122"/>
                <a:cs typeface="+mn-ea"/>
              </a:rPr>
              <a:t>For single-phase structure design, the local </a:t>
            </a:r>
            <a:r>
              <a:rPr lang="en-US" altLang="zh-CN" b="1" dirty="0">
                <a:ea typeface="微软雅黑" panose="020B0503020204020204" pitchFamily="34" charset="-122"/>
                <a:cs typeface="+mn-ea"/>
              </a:rPr>
              <a:t>Young’s modulus</a:t>
            </a:r>
            <a:r>
              <a:rPr lang="en-US" altLang="zh-CN" dirty="0">
                <a:ea typeface="微软雅黑" panose="020B0503020204020204" pitchFamily="34" charset="-122"/>
                <a:cs typeface="+mn-ea"/>
              </a:rPr>
              <a:t> of each element is defined as follows:</a:t>
            </a:r>
            <a:endParaRPr lang="en-US" altLang="zh-CN" dirty="0">
              <a:ea typeface="微软雅黑" panose="020B0503020204020204" pitchFamily="34" charset="-122"/>
              <a:cs typeface="+mn-ea"/>
            </a:endParaRPr>
          </a:p>
          <a:p>
            <a:pPr marL="285750" indent="-285750">
              <a:lnSpc>
                <a:spcPct val="150000"/>
              </a:lnSpc>
              <a:buClr>
                <a:srgbClr val="3333B3"/>
              </a:buClr>
              <a:buFont typeface="Wingdings" panose="05000000000000000000" pitchFamily="2" charset="2"/>
              <a:buChar char="n"/>
            </a:pPr>
            <a:endParaRPr lang="en-US" altLang="zh-CN" dirty="0">
              <a:ea typeface="微软雅黑" panose="020B0503020204020204" pitchFamily="34" charset="-122"/>
              <a:cs typeface="+mn-ea"/>
            </a:endParaRPr>
          </a:p>
          <a:p>
            <a:pPr marL="285750" indent="-285750">
              <a:lnSpc>
                <a:spcPct val="150000"/>
              </a:lnSpc>
              <a:buClr>
                <a:srgbClr val="3333B3"/>
              </a:buClr>
              <a:buFont typeface="Wingdings" panose="05000000000000000000" pitchFamily="2" charset="2"/>
              <a:buChar char="n"/>
            </a:pPr>
            <a:r>
              <a:rPr lang="en-US" altLang="zh-CN" dirty="0">
                <a:ea typeface="微软雅黑" panose="020B0503020204020204" pitchFamily="34" charset="-122"/>
                <a:cs typeface="+mn-ea"/>
              </a:rPr>
              <a:t>A general topology optimization formulation for density based structure design is listed as follows:</a:t>
            </a:r>
            <a:endParaRPr lang="en-US" altLang="zh-CN" dirty="0">
              <a:ea typeface="微软雅黑" panose="020B0503020204020204" pitchFamily="34" charset="-122"/>
              <a:cs typeface="+mn-ea"/>
            </a:endParaRPr>
          </a:p>
          <a:p>
            <a:pPr marL="285750" indent="-285750">
              <a:lnSpc>
                <a:spcPct val="150000"/>
              </a:lnSpc>
              <a:buClr>
                <a:srgbClr val="3333B3"/>
              </a:buClr>
              <a:buFont typeface="Wingdings" panose="05000000000000000000" pitchFamily="2" charset="2"/>
              <a:buChar char="n"/>
            </a:pPr>
            <a:endParaRPr lang="en-US" altLang="zh-CN" dirty="0">
              <a:ea typeface="微软雅黑" panose="020B0503020204020204" pitchFamily="34" charset="-122"/>
              <a:cs typeface="+mn-ea"/>
            </a:endParaRPr>
          </a:p>
        </p:txBody>
      </p:sp>
      <p:pic>
        <p:nvPicPr>
          <p:cNvPr id="5" name="图片 4"/>
          <p:cNvPicPr>
            <a:picLocks noChangeAspect="1"/>
          </p:cNvPicPr>
          <p:nvPr/>
        </p:nvPicPr>
        <p:blipFill>
          <a:blip r:embed="rId1"/>
          <a:stretch>
            <a:fillRect/>
          </a:stretch>
        </p:blipFill>
        <p:spPr>
          <a:xfrm>
            <a:off x="2459990" y="2891155"/>
            <a:ext cx="4448175" cy="419100"/>
          </a:xfrm>
          <a:prstGeom prst="rect">
            <a:avLst/>
          </a:prstGeom>
        </p:spPr>
      </p:pic>
      <p:pic>
        <p:nvPicPr>
          <p:cNvPr id="6" name="图片 5"/>
          <p:cNvPicPr>
            <a:picLocks noChangeAspect="1"/>
          </p:cNvPicPr>
          <p:nvPr/>
        </p:nvPicPr>
        <p:blipFill>
          <a:blip r:embed="rId2"/>
          <a:stretch>
            <a:fillRect/>
          </a:stretch>
        </p:blipFill>
        <p:spPr>
          <a:xfrm>
            <a:off x="2576830" y="4168140"/>
            <a:ext cx="3990975" cy="19145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nSpc>
                <a:spcPct val="150000"/>
              </a:lnSpc>
            </a:pPr>
            <a:fld id="{2359CDC3-D254-469E-8F04-CC4295B8C37F}"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内容占位符 6"/>
          <p:cNvSpPr>
            <a:spLocks noGrp="1"/>
          </p:cNvSpPr>
          <p:nvPr>
            <p:ph sz="quarter" idx="13"/>
          </p:nvPr>
        </p:nvSpPr>
        <p:spPr>
          <a:xfrm>
            <a:off x="250190" y="230505"/>
            <a:ext cx="7677785" cy="504825"/>
          </a:xfrm>
        </p:spPr>
        <p:txBody>
          <a:bodyPr/>
          <a:lstStyle/>
          <a:p>
            <a:r>
              <a:rPr lang="en-US" altLang="zh-CN" sz="3200" dirty="0">
                <a:latin typeface="Times New Roman" panose="02020603050405020304" pitchFamily="18" charset="0"/>
                <a:ea typeface="+mn-ea"/>
                <a:cs typeface="Times New Roman" panose="02020603050405020304" pitchFamily="18" charset="0"/>
                <a:sym typeface="+mn-lt"/>
              </a:rPr>
              <a:t>Minimal Compliance Design</a:t>
            </a:r>
            <a:endParaRPr lang="en-US" altLang="zh-CN" sz="3200" dirty="0">
              <a:latin typeface="Times New Roman" panose="02020603050405020304" pitchFamily="18" charset="0"/>
              <a:ea typeface="+mn-ea"/>
              <a:cs typeface="Times New Roman" panose="02020603050405020304" pitchFamily="18" charset="0"/>
              <a:sym typeface="+mn-lt"/>
            </a:endParaRPr>
          </a:p>
        </p:txBody>
      </p:sp>
      <p:sp>
        <p:nvSpPr>
          <p:cNvPr id="35" name="矩形 34"/>
          <p:cNvSpPr/>
          <p:nvPr/>
        </p:nvSpPr>
        <p:spPr>
          <a:xfrm>
            <a:off x="215352" y="1500357"/>
            <a:ext cx="8712813" cy="4246245"/>
          </a:xfrm>
          <a:prstGeom prst="rect">
            <a:avLst/>
          </a:prstGeom>
        </p:spPr>
        <p:txBody>
          <a:bodyPr wrap="square">
            <a:spAutoFit/>
          </a:bodyPr>
          <a:lstStyle/>
          <a:p>
            <a:pPr marL="285750" indent="-285750">
              <a:lnSpc>
                <a:spcPct val="150000"/>
              </a:lnSpc>
              <a:buClr>
                <a:srgbClr val="3333B3"/>
              </a:buClr>
              <a:buFont typeface="Wingdings" panose="05000000000000000000" pitchFamily="2" charset="2"/>
              <a:buChar char="n"/>
            </a:pPr>
            <a:r>
              <a:rPr lang="en-US" altLang="zh-CN" sz="2000" dirty="0">
                <a:ea typeface="微软雅黑" panose="020B0503020204020204" pitchFamily="34" charset="-122"/>
                <a:cs typeface="+mn-ea"/>
              </a:rPr>
              <a:t>The design objective is to design a structure that is </a:t>
            </a:r>
            <a:r>
              <a:rPr lang="en-US" altLang="zh-CN" sz="2000" b="1" dirty="0">
                <a:ea typeface="微软雅黑" panose="020B0503020204020204" pitchFamily="34" charset="-122"/>
                <a:cs typeface="+mn-ea"/>
              </a:rPr>
              <a:t>as stiff as possible</a:t>
            </a:r>
            <a:r>
              <a:rPr lang="en-US" altLang="zh-CN" sz="2000" dirty="0">
                <a:ea typeface="微软雅黑" panose="020B0503020204020204" pitchFamily="34" charset="-122"/>
                <a:cs typeface="+mn-ea"/>
              </a:rPr>
              <a:t> with a </a:t>
            </a:r>
            <a:r>
              <a:rPr lang="en-US" altLang="zh-CN" sz="2000" b="1" dirty="0">
                <a:ea typeface="微软雅黑" panose="020B0503020204020204" pitchFamily="34" charset="-122"/>
                <a:cs typeface="+mn-ea"/>
              </a:rPr>
              <a:t>given amount of material</a:t>
            </a:r>
            <a:r>
              <a:rPr lang="en-US" altLang="zh-CN" sz="2000" dirty="0">
                <a:ea typeface="微软雅黑" panose="020B0503020204020204" pitchFamily="34" charset="-122"/>
                <a:cs typeface="+mn-ea"/>
              </a:rPr>
              <a:t> and subjected to given </a:t>
            </a:r>
            <a:r>
              <a:rPr lang="en-US" altLang="zh-CN" sz="2000" b="1" dirty="0">
                <a:ea typeface="微软雅黑" panose="020B0503020204020204" pitchFamily="34" charset="-122"/>
                <a:cs typeface="+mn-ea"/>
              </a:rPr>
              <a:t>loading and boundary conditions</a:t>
            </a:r>
            <a:r>
              <a:rPr lang="en-US" altLang="zh-CN" sz="2000" dirty="0">
                <a:ea typeface="微软雅黑" panose="020B0503020204020204" pitchFamily="34" charset="-122"/>
                <a:cs typeface="+mn-ea"/>
              </a:rPr>
              <a:t>.</a:t>
            </a:r>
            <a:endParaRPr lang="en-US" altLang="zh-CN" sz="2000" dirty="0">
              <a:ea typeface="微软雅黑" panose="020B0503020204020204" pitchFamily="34" charset="-122"/>
              <a:cs typeface="+mn-ea"/>
            </a:endParaRPr>
          </a:p>
          <a:p>
            <a:pPr marL="285750" indent="-285750">
              <a:lnSpc>
                <a:spcPct val="150000"/>
              </a:lnSpc>
              <a:buClr>
                <a:srgbClr val="3333B3"/>
              </a:buClr>
              <a:buFont typeface="Wingdings" panose="05000000000000000000" pitchFamily="2" charset="2"/>
              <a:buChar char="n"/>
            </a:pPr>
            <a:r>
              <a:rPr lang="en-US" altLang="zh-CN" sz="2000" dirty="0">
                <a:ea typeface="微软雅黑" panose="020B0503020204020204" pitchFamily="34" charset="-122"/>
                <a:cs typeface="+mn-ea"/>
              </a:rPr>
              <a:t>In this work, a serial of cantilever structures with</a:t>
            </a:r>
            <a:r>
              <a:rPr lang="en-US" altLang="zh-CN" sz="2000" b="1" dirty="0">
                <a:ea typeface="微软雅黑" panose="020B0503020204020204" pitchFamily="34" charset="-122"/>
                <a:cs typeface="+mn-ea"/>
              </a:rPr>
              <a:t> different loading conditions and volume fractions</a:t>
            </a:r>
            <a:r>
              <a:rPr lang="en-US" altLang="zh-CN" sz="2000" dirty="0">
                <a:ea typeface="微软雅黑" panose="020B0503020204020204" pitchFamily="34" charset="-122"/>
                <a:cs typeface="+mn-ea"/>
              </a:rPr>
              <a:t> are to be designed. </a:t>
            </a:r>
            <a:endParaRPr lang="en-US" altLang="zh-CN" sz="2000" dirty="0">
              <a:ea typeface="微软雅黑" panose="020B0503020204020204" pitchFamily="34" charset="-122"/>
              <a:cs typeface="+mn-ea"/>
            </a:endParaRPr>
          </a:p>
          <a:p>
            <a:pPr marL="285750" indent="-285750">
              <a:lnSpc>
                <a:spcPct val="150000"/>
              </a:lnSpc>
              <a:buClr>
                <a:srgbClr val="3333B3"/>
              </a:buClr>
              <a:buFont typeface="Wingdings" panose="05000000000000000000" pitchFamily="2" charset="2"/>
              <a:buChar char="n"/>
            </a:pPr>
            <a:r>
              <a:rPr lang="en-US" altLang="zh-CN" sz="2000" dirty="0">
                <a:ea typeface="微软雅黑" panose="020B0503020204020204" pitchFamily="34" charset="-122"/>
                <a:cs typeface="+mn-ea"/>
              </a:rPr>
              <a:t>The range of the volume fraction is set to be [0.3, 0.7]. The applied load is a vertical distributed load with a fixed magnitude. But the location of the force varies along the right edge of the design domain. The left boundary is fixed and all other sides are free.</a:t>
            </a:r>
            <a:endParaRPr lang="en-US" altLang="zh-CN" sz="2000" dirty="0">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nSpc>
                <a:spcPct val="150000"/>
              </a:lnSpc>
            </a:pPr>
            <a:fld id="{2359CDC3-D254-469E-8F04-CC4295B8C37F}"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内容占位符 6"/>
          <p:cNvSpPr>
            <a:spLocks noGrp="1"/>
          </p:cNvSpPr>
          <p:nvPr>
            <p:ph sz="quarter" idx="13"/>
          </p:nvPr>
        </p:nvSpPr>
        <p:spPr>
          <a:xfrm>
            <a:off x="250190" y="230505"/>
            <a:ext cx="7677785" cy="504825"/>
          </a:xfrm>
        </p:spPr>
        <p:txBody>
          <a:bodyPr/>
          <a:lstStyle/>
          <a:p>
            <a:r>
              <a:rPr lang="en-US" altLang="zh-CN" sz="3200" dirty="0">
                <a:latin typeface="Times New Roman" panose="02020603050405020304" pitchFamily="18" charset="0"/>
                <a:ea typeface="+mn-ea"/>
                <a:cs typeface="Times New Roman" panose="02020603050405020304" pitchFamily="18" charset="0"/>
                <a:sym typeface="+mn-lt"/>
              </a:rPr>
              <a:t>Minimal Compliance Design</a:t>
            </a:r>
            <a:endParaRPr lang="en-US" altLang="zh-CN" sz="3200" dirty="0">
              <a:latin typeface="Times New Roman" panose="02020603050405020304" pitchFamily="18" charset="0"/>
              <a:ea typeface="+mn-ea"/>
              <a:cs typeface="Times New Roman" panose="02020603050405020304" pitchFamily="18" charset="0"/>
              <a:sym typeface="+mn-lt"/>
            </a:endParaRPr>
          </a:p>
        </p:txBody>
      </p:sp>
      <p:sp>
        <p:nvSpPr>
          <p:cNvPr id="77" name="矩形: 圆角 76"/>
          <p:cNvSpPr/>
          <p:nvPr/>
        </p:nvSpPr>
        <p:spPr>
          <a:xfrm>
            <a:off x="1305560" y="1072515"/>
            <a:ext cx="6622415" cy="2020570"/>
          </a:xfrm>
          <a:prstGeom prst="roundRect">
            <a:avLst/>
          </a:prstGeom>
          <a:noFill/>
          <a:ln w="28575"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dirty="0">
              <a:solidFill>
                <a:srgbClr val="C00000"/>
              </a:solidFill>
            </a:endParaRPr>
          </a:p>
        </p:txBody>
      </p:sp>
      <p:sp>
        <p:nvSpPr>
          <p:cNvPr id="11" name="矩形: 圆角 76"/>
          <p:cNvSpPr/>
          <p:nvPr/>
        </p:nvSpPr>
        <p:spPr>
          <a:xfrm>
            <a:off x="368935" y="3674110"/>
            <a:ext cx="8408035" cy="812165"/>
          </a:xfrm>
          <a:prstGeom prst="roundRect">
            <a:avLst/>
          </a:prstGeom>
          <a:noFill/>
          <a:ln w="28575" cmpd="sng">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dirty="0">
              <a:solidFill>
                <a:srgbClr val="C00000"/>
              </a:solidFill>
            </a:endParaRPr>
          </a:p>
        </p:txBody>
      </p:sp>
      <p:pic>
        <p:nvPicPr>
          <p:cNvPr id="12" name="图片 11"/>
          <p:cNvPicPr>
            <a:picLocks noChangeAspect="1"/>
          </p:cNvPicPr>
          <p:nvPr/>
        </p:nvPicPr>
        <p:blipFill>
          <a:blip r:embed="rId1"/>
          <a:stretch>
            <a:fillRect/>
          </a:stretch>
        </p:blipFill>
        <p:spPr>
          <a:xfrm>
            <a:off x="685800" y="3736975"/>
            <a:ext cx="7772400" cy="685800"/>
          </a:xfrm>
          <a:prstGeom prst="rect">
            <a:avLst/>
          </a:prstGeom>
        </p:spPr>
      </p:pic>
      <p:pic>
        <p:nvPicPr>
          <p:cNvPr id="2" name="图片 1"/>
          <p:cNvPicPr>
            <a:picLocks noChangeAspect="1"/>
          </p:cNvPicPr>
          <p:nvPr/>
        </p:nvPicPr>
        <p:blipFill>
          <a:blip r:embed="rId2"/>
          <a:stretch>
            <a:fillRect/>
          </a:stretch>
        </p:blipFill>
        <p:spPr>
          <a:xfrm>
            <a:off x="1376680" y="1263650"/>
            <a:ext cx="6391275" cy="1638300"/>
          </a:xfrm>
          <a:prstGeom prst="rect">
            <a:avLst/>
          </a:prstGeom>
        </p:spPr>
      </p:pic>
      <p:pic>
        <p:nvPicPr>
          <p:cNvPr id="10" name="图片 9"/>
          <p:cNvPicPr>
            <a:picLocks noChangeAspect="1"/>
          </p:cNvPicPr>
          <p:nvPr/>
        </p:nvPicPr>
        <p:blipFill>
          <a:blip r:embed="rId3"/>
          <a:stretch>
            <a:fillRect/>
          </a:stretch>
        </p:blipFill>
        <p:spPr>
          <a:xfrm>
            <a:off x="1867535" y="5066665"/>
            <a:ext cx="5410200" cy="847725"/>
          </a:xfrm>
          <a:prstGeom prst="rect">
            <a:avLst/>
          </a:prstGeom>
        </p:spPr>
      </p:pic>
      <p:sp>
        <p:nvSpPr>
          <p:cNvPr id="14" name="矩形: 圆角 76"/>
          <p:cNvSpPr/>
          <p:nvPr/>
        </p:nvSpPr>
        <p:spPr>
          <a:xfrm>
            <a:off x="1550035" y="5081270"/>
            <a:ext cx="6045835" cy="812165"/>
          </a:xfrm>
          <a:prstGeom prst="roundRect">
            <a:avLst/>
          </a:prstGeom>
          <a:noFill/>
          <a:ln w="28575" cmpd="sng">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dirty="0">
              <a:solidFill>
                <a:srgbClr val="C00000"/>
              </a:solidFill>
            </a:endParaRPr>
          </a:p>
        </p:txBody>
      </p:sp>
      <p:sp>
        <p:nvSpPr>
          <p:cNvPr id="15" name="矩形 14"/>
          <p:cNvSpPr/>
          <p:nvPr/>
        </p:nvSpPr>
        <p:spPr>
          <a:xfrm>
            <a:off x="250825" y="3430270"/>
            <a:ext cx="8638540" cy="113347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438150" y="4929505"/>
            <a:ext cx="8638540" cy="113347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7" name="直接箭头连接符 16"/>
          <p:cNvCxnSpPr/>
          <p:nvPr/>
        </p:nvCxnSpPr>
        <p:spPr>
          <a:xfrm flipH="1">
            <a:off x="4614545" y="3093085"/>
            <a:ext cx="5080" cy="599440"/>
          </a:xfrm>
          <a:prstGeom prst="straightConnector1">
            <a:avLst/>
          </a:prstGeom>
          <a:ln w="28575">
            <a:solidFill>
              <a:srgbClr val="F8A12D"/>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4619625" y="4476750"/>
            <a:ext cx="1270" cy="57467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nSpc>
                <a:spcPct val="150000"/>
              </a:lnSpc>
            </a:pPr>
            <a:fld id="{2359CDC3-D254-469E-8F04-CC4295B8C37F}"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内容占位符 6"/>
          <p:cNvSpPr>
            <a:spLocks noGrp="1"/>
          </p:cNvSpPr>
          <p:nvPr>
            <p:ph sz="quarter" idx="13"/>
          </p:nvPr>
        </p:nvSpPr>
        <p:spPr>
          <a:xfrm>
            <a:off x="250190" y="230505"/>
            <a:ext cx="7677785" cy="504825"/>
          </a:xfrm>
        </p:spPr>
        <p:txBody>
          <a:bodyPr/>
          <a:lstStyle/>
          <a:p>
            <a:r>
              <a:rPr lang="en-US" altLang="zh-CN" sz="3200" dirty="0">
                <a:latin typeface="Times New Roman" panose="02020603050405020304" pitchFamily="18" charset="0"/>
                <a:ea typeface="+mn-ea"/>
                <a:cs typeface="Times New Roman" panose="02020603050405020304" pitchFamily="18" charset="0"/>
                <a:sym typeface="+mn-lt"/>
              </a:rPr>
              <a:t>Minimal Compliance Design</a:t>
            </a:r>
            <a:endParaRPr lang="en-US" altLang="zh-CN" sz="3200" dirty="0">
              <a:latin typeface="Times New Roman" panose="02020603050405020304" pitchFamily="18" charset="0"/>
              <a:ea typeface="+mn-ea"/>
              <a:cs typeface="Times New Roman" panose="02020603050405020304" pitchFamily="18" charset="0"/>
              <a:sym typeface="+mn-lt"/>
            </a:endParaRPr>
          </a:p>
        </p:txBody>
      </p:sp>
      <p:sp>
        <p:nvSpPr>
          <p:cNvPr id="77" name="矩形: 圆角 76"/>
          <p:cNvSpPr/>
          <p:nvPr/>
        </p:nvSpPr>
        <p:spPr>
          <a:xfrm>
            <a:off x="1305560" y="1072515"/>
            <a:ext cx="6622415" cy="2020570"/>
          </a:xfrm>
          <a:prstGeom prst="roundRect">
            <a:avLst/>
          </a:prstGeom>
          <a:noFill/>
          <a:ln w="28575"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dirty="0">
              <a:solidFill>
                <a:srgbClr val="C00000"/>
              </a:solidFill>
            </a:endParaRPr>
          </a:p>
        </p:txBody>
      </p:sp>
      <p:sp>
        <p:nvSpPr>
          <p:cNvPr id="11" name="矩形: 圆角 76"/>
          <p:cNvSpPr/>
          <p:nvPr/>
        </p:nvSpPr>
        <p:spPr>
          <a:xfrm>
            <a:off x="368935" y="3674110"/>
            <a:ext cx="8408035" cy="812165"/>
          </a:xfrm>
          <a:prstGeom prst="roundRect">
            <a:avLst/>
          </a:prstGeom>
          <a:noFill/>
          <a:ln w="28575" cmpd="sng">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dirty="0">
              <a:solidFill>
                <a:srgbClr val="C00000"/>
              </a:solidFill>
            </a:endParaRPr>
          </a:p>
        </p:txBody>
      </p:sp>
      <p:pic>
        <p:nvPicPr>
          <p:cNvPr id="12" name="图片 11"/>
          <p:cNvPicPr>
            <a:picLocks noChangeAspect="1"/>
          </p:cNvPicPr>
          <p:nvPr/>
        </p:nvPicPr>
        <p:blipFill>
          <a:blip r:embed="rId1"/>
          <a:stretch>
            <a:fillRect/>
          </a:stretch>
        </p:blipFill>
        <p:spPr>
          <a:xfrm>
            <a:off x="685800" y="3736975"/>
            <a:ext cx="7772400" cy="685800"/>
          </a:xfrm>
          <a:prstGeom prst="rect">
            <a:avLst/>
          </a:prstGeom>
        </p:spPr>
      </p:pic>
      <p:pic>
        <p:nvPicPr>
          <p:cNvPr id="2" name="图片 1"/>
          <p:cNvPicPr>
            <a:picLocks noChangeAspect="1"/>
          </p:cNvPicPr>
          <p:nvPr/>
        </p:nvPicPr>
        <p:blipFill>
          <a:blip r:embed="rId2"/>
          <a:stretch>
            <a:fillRect/>
          </a:stretch>
        </p:blipFill>
        <p:spPr>
          <a:xfrm>
            <a:off x="1376680" y="1263650"/>
            <a:ext cx="6391275" cy="1638300"/>
          </a:xfrm>
          <a:prstGeom prst="rect">
            <a:avLst/>
          </a:prstGeom>
        </p:spPr>
      </p:pic>
      <p:pic>
        <p:nvPicPr>
          <p:cNvPr id="10" name="图片 9"/>
          <p:cNvPicPr>
            <a:picLocks noChangeAspect="1"/>
          </p:cNvPicPr>
          <p:nvPr/>
        </p:nvPicPr>
        <p:blipFill>
          <a:blip r:embed="rId3"/>
          <a:stretch>
            <a:fillRect/>
          </a:stretch>
        </p:blipFill>
        <p:spPr>
          <a:xfrm>
            <a:off x="1867535" y="5066665"/>
            <a:ext cx="5410200" cy="847725"/>
          </a:xfrm>
          <a:prstGeom prst="rect">
            <a:avLst/>
          </a:prstGeom>
        </p:spPr>
      </p:pic>
      <p:sp>
        <p:nvSpPr>
          <p:cNvPr id="14" name="矩形: 圆角 76"/>
          <p:cNvSpPr/>
          <p:nvPr/>
        </p:nvSpPr>
        <p:spPr>
          <a:xfrm>
            <a:off x="1550035" y="5081270"/>
            <a:ext cx="6045835" cy="812165"/>
          </a:xfrm>
          <a:prstGeom prst="roundRect">
            <a:avLst/>
          </a:prstGeom>
          <a:noFill/>
          <a:ln w="28575" cmpd="sng">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dirty="0">
              <a:solidFill>
                <a:srgbClr val="C00000"/>
              </a:solidFill>
            </a:endParaRPr>
          </a:p>
        </p:txBody>
      </p:sp>
      <p:sp>
        <p:nvSpPr>
          <p:cNvPr id="15" name="矩形 14"/>
          <p:cNvSpPr/>
          <p:nvPr/>
        </p:nvSpPr>
        <p:spPr>
          <a:xfrm>
            <a:off x="505460" y="903605"/>
            <a:ext cx="8089265" cy="237934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368935" y="4923790"/>
            <a:ext cx="8638540" cy="113347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7" name="直接箭头连接符 16"/>
          <p:cNvCxnSpPr/>
          <p:nvPr/>
        </p:nvCxnSpPr>
        <p:spPr>
          <a:xfrm flipH="1">
            <a:off x="4614545" y="3093085"/>
            <a:ext cx="5080" cy="599440"/>
          </a:xfrm>
          <a:prstGeom prst="straightConnector1">
            <a:avLst/>
          </a:prstGeom>
          <a:ln w="28575">
            <a:solidFill>
              <a:srgbClr val="F8A12D"/>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4619625" y="4493895"/>
            <a:ext cx="635" cy="55753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nSpc>
                <a:spcPct val="150000"/>
              </a:lnSpc>
            </a:pPr>
            <a:fld id="{2359CDC3-D254-469E-8F04-CC4295B8C37F}"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内容占位符 6"/>
          <p:cNvSpPr>
            <a:spLocks noGrp="1"/>
          </p:cNvSpPr>
          <p:nvPr>
            <p:ph sz="quarter" idx="13"/>
          </p:nvPr>
        </p:nvSpPr>
        <p:spPr>
          <a:xfrm>
            <a:off x="250190" y="230505"/>
            <a:ext cx="7677785" cy="504825"/>
          </a:xfrm>
        </p:spPr>
        <p:txBody>
          <a:bodyPr/>
          <a:lstStyle/>
          <a:p>
            <a:r>
              <a:rPr lang="en-US" altLang="zh-CN" sz="3200" dirty="0">
                <a:latin typeface="Times New Roman" panose="02020603050405020304" pitchFamily="18" charset="0"/>
                <a:ea typeface="+mn-ea"/>
                <a:cs typeface="Times New Roman" panose="02020603050405020304" pitchFamily="18" charset="0"/>
                <a:sym typeface="+mn-lt"/>
              </a:rPr>
              <a:t>Minimal Compliance Design</a:t>
            </a:r>
            <a:endParaRPr lang="en-US" altLang="zh-CN" sz="3200" dirty="0">
              <a:latin typeface="Times New Roman" panose="02020603050405020304" pitchFamily="18" charset="0"/>
              <a:ea typeface="+mn-ea"/>
              <a:cs typeface="Times New Roman" panose="02020603050405020304" pitchFamily="18" charset="0"/>
              <a:sym typeface="+mn-lt"/>
            </a:endParaRPr>
          </a:p>
        </p:txBody>
      </p:sp>
      <p:sp>
        <p:nvSpPr>
          <p:cNvPr id="77" name="矩形: 圆角 76"/>
          <p:cNvSpPr/>
          <p:nvPr/>
        </p:nvSpPr>
        <p:spPr>
          <a:xfrm>
            <a:off x="1305560" y="1072515"/>
            <a:ext cx="6622415" cy="2020570"/>
          </a:xfrm>
          <a:prstGeom prst="roundRect">
            <a:avLst/>
          </a:prstGeom>
          <a:noFill/>
          <a:ln w="28575"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dirty="0">
              <a:solidFill>
                <a:srgbClr val="C00000"/>
              </a:solidFill>
            </a:endParaRPr>
          </a:p>
        </p:txBody>
      </p:sp>
      <p:sp>
        <p:nvSpPr>
          <p:cNvPr id="11" name="矩形: 圆角 76"/>
          <p:cNvSpPr/>
          <p:nvPr/>
        </p:nvSpPr>
        <p:spPr>
          <a:xfrm>
            <a:off x="368935" y="3674110"/>
            <a:ext cx="8408035" cy="812165"/>
          </a:xfrm>
          <a:prstGeom prst="roundRect">
            <a:avLst/>
          </a:prstGeom>
          <a:noFill/>
          <a:ln w="28575" cmpd="sng">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dirty="0">
              <a:solidFill>
                <a:srgbClr val="C00000"/>
              </a:solidFill>
            </a:endParaRPr>
          </a:p>
        </p:txBody>
      </p:sp>
      <p:pic>
        <p:nvPicPr>
          <p:cNvPr id="12" name="图片 11"/>
          <p:cNvPicPr>
            <a:picLocks noChangeAspect="1"/>
          </p:cNvPicPr>
          <p:nvPr/>
        </p:nvPicPr>
        <p:blipFill>
          <a:blip r:embed="rId1"/>
          <a:stretch>
            <a:fillRect/>
          </a:stretch>
        </p:blipFill>
        <p:spPr>
          <a:xfrm>
            <a:off x="685800" y="3736975"/>
            <a:ext cx="7772400" cy="685800"/>
          </a:xfrm>
          <a:prstGeom prst="rect">
            <a:avLst/>
          </a:prstGeom>
        </p:spPr>
      </p:pic>
      <p:pic>
        <p:nvPicPr>
          <p:cNvPr id="2" name="图片 1"/>
          <p:cNvPicPr>
            <a:picLocks noChangeAspect="1"/>
          </p:cNvPicPr>
          <p:nvPr/>
        </p:nvPicPr>
        <p:blipFill>
          <a:blip r:embed="rId2"/>
          <a:stretch>
            <a:fillRect/>
          </a:stretch>
        </p:blipFill>
        <p:spPr>
          <a:xfrm>
            <a:off x="1376680" y="1263650"/>
            <a:ext cx="6391275" cy="1638300"/>
          </a:xfrm>
          <a:prstGeom prst="rect">
            <a:avLst/>
          </a:prstGeom>
        </p:spPr>
      </p:pic>
      <p:pic>
        <p:nvPicPr>
          <p:cNvPr id="10" name="图片 9"/>
          <p:cNvPicPr>
            <a:picLocks noChangeAspect="1"/>
          </p:cNvPicPr>
          <p:nvPr/>
        </p:nvPicPr>
        <p:blipFill>
          <a:blip r:embed="rId3"/>
          <a:stretch>
            <a:fillRect/>
          </a:stretch>
        </p:blipFill>
        <p:spPr>
          <a:xfrm>
            <a:off x="1867535" y="5066665"/>
            <a:ext cx="5410200" cy="847725"/>
          </a:xfrm>
          <a:prstGeom prst="rect">
            <a:avLst/>
          </a:prstGeom>
        </p:spPr>
      </p:pic>
      <p:sp>
        <p:nvSpPr>
          <p:cNvPr id="14" name="矩形: 圆角 76"/>
          <p:cNvSpPr/>
          <p:nvPr/>
        </p:nvSpPr>
        <p:spPr>
          <a:xfrm>
            <a:off x="1550035" y="5081270"/>
            <a:ext cx="6045835" cy="812165"/>
          </a:xfrm>
          <a:prstGeom prst="roundRect">
            <a:avLst/>
          </a:prstGeom>
          <a:noFill/>
          <a:ln w="28575" cmpd="sng">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dirty="0">
              <a:solidFill>
                <a:srgbClr val="C00000"/>
              </a:solidFill>
            </a:endParaRPr>
          </a:p>
        </p:txBody>
      </p:sp>
      <p:sp>
        <p:nvSpPr>
          <p:cNvPr id="15" name="矩形 14"/>
          <p:cNvSpPr/>
          <p:nvPr/>
        </p:nvSpPr>
        <p:spPr>
          <a:xfrm>
            <a:off x="250825" y="3430270"/>
            <a:ext cx="8638540" cy="113347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438150" y="944880"/>
            <a:ext cx="8201025" cy="238823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7" name="直接箭头连接符 16"/>
          <p:cNvCxnSpPr/>
          <p:nvPr/>
        </p:nvCxnSpPr>
        <p:spPr>
          <a:xfrm flipH="1">
            <a:off x="4614545" y="3093085"/>
            <a:ext cx="5080" cy="599440"/>
          </a:xfrm>
          <a:prstGeom prst="straightConnector1">
            <a:avLst/>
          </a:prstGeom>
          <a:ln w="28575">
            <a:solidFill>
              <a:srgbClr val="F8A12D"/>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H="1">
            <a:off x="4619625" y="4493895"/>
            <a:ext cx="635" cy="55753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nSpc>
                <a:spcPct val="150000"/>
              </a:lnSpc>
            </a:pPr>
            <a:fld id="{2359CDC3-D254-469E-8F04-CC4295B8C37F}"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内容占位符 6"/>
          <p:cNvSpPr>
            <a:spLocks noGrp="1"/>
          </p:cNvSpPr>
          <p:nvPr>
            <p:ph sz="quarter" idx="13"/>
          </p:nvPr>
        </p:nvSpPr>
        <p:spPr>
          <a:xfrm>
            <a:off x="250190" y="230505"/>
            <a:ext cx="7677785" cy="504825"/>
          </a:xfrm>
        </p:spPr>
        <p:txBody>
          <a:bodyPr/>
          <a:lstStyle/>
          <a:p>
            <a:r>
              <a:rPr lang="en-US" altLang="zh-CN" sz="3200" dirty="0">
                <a:latin typeface="Times New Roman" panose="02020603050405020304" pitchFamily="18" charset="0"/>
                <a:ea typeface="+mn-ea"/>
                <a:cs typeface="Times New Roman" panose="02020603050405020304" pitchFamily="18" charset="0"/>
                <a:sym typeface="+mn-lt"/>
              </a:rPr>
              <a:t>Minimal Compliance Design</a:t>
            </a:r>
            <a:endParaRPr lang="en-US" altLang="zh-CN" sz="3200" dirty="0">
              <a:latin typeface="Times New Roman" panose="02020603050405020304" pitchFamily="18" charset="0"/>
              <a:ea typeface="+mn-ea"/>
              <a:cs typeface="Times New Roman" panose="02020603050405020304" pitchFamily="18" charset="0"/>
              <a:sym typeface="+mn-lt"/>
            </a:endParaRPr>
          </a:p>
        </p:txBody>
      </p:sp>
      <p:sp>
        <p:nvSpPr>
          <p:cNvPr id="77" name="矩形: 圆角 76"/>
          <p:cNvSpPr/>
          <p:nvPr/>
        </p:nvSpPr>
        <p:spPr>
          <a:xfrm>
            <a:off x="1305560" y="1072515"/>
            <a:ext cx="6622415" cy="2020570"/>
          </a:xfrm>
          <a:prstGeom prst="roundRect">
            <a:avLst/>
          </a:prstGeom>
          <a:noFill/>
          <a:ln w="28575"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dirty="0">
              <a:solidFill>
                <a:srgbClr val="C00000"/>
              </a:solidFill>
            </a:endParaRPr>
          </a:p>
        </p:txBody>
      </p:sp>
      <p:sp>
        <p:nvSpPr>
          <p:cNvPr id="11" name="矩形: 圆角 76"/>
          <p:cNvSpPr/>
          <p:nvPr/>
        </p:nvSpPr>
        <p:spPr>
          <a:xfrm>
            <a:off x="368935" y="3674110"/>
            <a:ext cx="8408035" cy="812165"/>
          </a:xfrm>
          <a:prstGeom prst="roundRect">
            <a:avLst/>
          </a:prstGeom>
          <a:noFill/>
          <a:ln w="28575" cmpd="sng">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dirty="0">
              <a:solidFill>
                <a:srgbClr val="C00000"/>
              </a:solidFill>
            </a:endParaRPr>
          </a:p>
        </p:txBody>
      </p:sp>
      <p:pic>
        <p:nvPicPr>
          <p:cNvPr id="12" name="图片 11"/>
          <p:cNvPicPr>
            <a:picLocks noChangeAspect="1"/>
          </p:cNvPicPr>
          <p:nvPr/>
        </p:nvPicPr>
        <p:blipFill>
          <a:blip r:embed="rId1"/>
          <a:stretch>
            <a:fillRect/>
          </a:stretch>
        </p:blipFill>
        <p:spPr>
          <a:xfrm>
            <a:off x="685800" y="3736975"/>
            <a:ext cx="7772400" cy="685800"/>
          </a:xfrm>
          <a:prstGeom prst="rect">
            <a:avLst/>
          </a:prstGeom>
        </p:spPr>
      </p:pic>
      <p:pic>
        <p:nvPicPr>
          <p:cNvPr id="2" name="图片 1"/>
          <p:cNvPicPr>
            <a:picLocks noChangeAspect="1"/>
          </p:cNvPicPr>
          <p:nvPr/>
        </p:nvPicPr>
        <p:blipFill>
          <a:blip r:embed="rId2"/>
          <a:stretch>
            <a:fillRect/>
          </a:stretch>
        </p:blipFill>
        <p:spPr>
          <a:xfrm>
            <a:off x="1376680" y="1263650"/>
            <a:ext cx="6391275" cy="1638300"/>
          </a:xfrm>
          <a:prstGeom prst="rect">
            <a:avLst/>
          </a:prstGeom>
        </p:spPr>
      </p:pic>
      <p:pic>
        <p:nvPicPr>
          <p:cNvPr id="10" name="图片 9"/>
          <p:cNvPicPr>
            <a:picLocks noChangeAspect="1"/>
          </p:cNvPicPr>
          <p:nvPr/>
        </p:nvPicPr>
        <p:blipFill>
          <a:blip r:embed="rId3"/>
          <a:stretch>
            <a:fillRect/>
          </a:stretch>
        </p:blipFill>
        <p:spPr>
          <a:xfrm>
            <a:off x="1867535" y="5066665"/>
            <a:ext cx="5410200" cy="847725"/>
          </a:xfrm>
          <a:prstGeom prst="rect">
            <a:avLst/>
          </a:prstGeom>
        </p:spPr>
      </p:pic>
      <p:sp>
        <p:nvSpPr>
          <p:cNvPr id="14" name="矩形: 圆角 76"/>
          <p:cNvSpPr/>
          <p:nvPr/>
        </p:nvSpPr>
        <p:spPr>
          <a:xfrm>
            <a:off x="1550035" y="5081270"/>
            <a:ext cx="6045835" cy="812165"/>
          </a:xfrm>
          <a:prstGeom prst="roundRect">
            <a:avLst/>
          </a:prstGeom>
          <a:noFill/>
          <a:ln w="28575" cmpd="sng">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dirty="0">
              <a:solidFill>
                <a:srgbClr val="C00000"/>
              </a:solidFill>
            </a:endParaRPr>
          </a:p>
        </p:txBody>
      </p:sp>
      <p:cxnSp>
        <p:nvCxnSpPr>
          <p:cNvPr id="17" name="直接箭头连接符 16"/>
          <p:cNvCxnSpPr/>
          <p:nvPr/>
        </p:nvCxnSpPr>
        <p:spPr>
          <a:xfrm flipH="1">
            <a:off x="4614545" y="3093085"/>
            <a:ext cx="5080" cy="599440"/>
          </a:xfrm>
          <a:prstGeom prst="straightConnector1">
            <a:avLst/>
          </a:prstGeom>
          <a:ln w="28575">
            <a:solidFill>
              <a:srgbClr val="F8A12D"/>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H="1">
            <a:off x="4619625" y="4493895"/>
            <a:ext cx="635" cy="55753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nSpc>
                <a:spcPct val="150000"/>
              </a:lnSpc>
            </a:pPr>
            <a:fld id="{2359CDC3-D254-469E-8F04-CC4295B8C37F}"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内容占位符 6"/>
          <p:cNvSpPr>
            <a:spLocks noGrp="1"/>
          </p:cNvSpPr>
          <p:nvPr>
            <p:ph sz="quarter" idx="13"/>
          </p:nvPr>
        </p:nvSpPr>
        <p:spPr>
          <a:xfrm>
            <a:off x="250190" y="230505"/>
            <a:ext cx="9034780" cy="504825"/>
          </a:xfrm>
        </p:spPr>
        <p:txBody>
          <a:bodyPr/>
          <a:lstStyle/>
          <a:p>
            <a:r>
              <a:rPr lang="en-US" altLang="zh-CN" sz="3200" dirty="0">
                <a:latin typeface="Times New Roman" panose="02020603050405020304" pitchFamily="18" charset="0"/>
                <a:ea typeface="+mn-ea"/>
                <a:cs typeface="Times New Roman" panose="02020603050405020304" pitchFamily="18" charset="0"/>
                <a:sym typeface="+mn-lt"/>
              </a:rPr>
              <a:t>Metamaterials With Negative Poisson’s Ratio</a:t>
            </a:r>
            <a:endParaRPr lang="en-US" altLang="zh-CN" sz="3200" dirty="0">
              <a:latin typeface="Times New Roman" panose="02020603050405020304" pitchFamily="18" charset="0"/>
              <a:ea typeface="+mn-ea"/>
              <a:cs typeface="Times New Roman" panose="02020603050405020304" pitchFamily="18" charset="0"/>
              <a:sym typeface="+mn-lt"/>
            </a:endParaRPr>
          </a:p>
        </p:txBody>
      </p:sp>
      <p:sp>
        <p:nvSpPr>
          <p:cNvPr id="35" name="矩形 34"/>
          <p:cNvSpPr/>
          <p:nvPr/>
        </p:nvSpPr>
        <p:spPr>
          <a:xfrm>
            <a:off x="215987" y="813287"/>
            <a:ext cx="8712813" cy="2168525"/>
          </a:xfrm>
          <a:prstGeom prst="rect">
            <a:avLst/>
          </a:prstGeom>
        </p:spPr>
        <p:txBody>
          <a:bodyPr wrap="square">
            <a:spAutoFit/>
          </a:bodyPr>
          <a:lstStyle/>
          <a:p>
            <a:pPr marL="285750" indent="-285750">
              <a:lnSpc>
                <a:spcPct val="150000"/>
              </a:lnSpc>
              <a:buClr>
                <a:srgbClr val="3333B3"/>
              </a:buClr>
              <a:buFont typeface="Wingdings" panose="05000000000000000000" pitchFamily="2" charset="2"/>
              <a:buChar char="n"/>
            </a:pPr>
            <a:r>
              <a:rPr lang="en-US" altLang="zh-CN" dirty="0">
                <a:ea typeface="微软雅黑" panose="020B0503020204020204" pitchFamily="34" charset="-122"/>
                <a:cs typeface="+mn-ea"/>
              </a:rPr>
              <a:t>Metamaterials are artificial materials with unique properties. Through the design of the microstructure of their building blocks, </a:t>
            </a:r>
            <a:r>
              <a:rPr lang="en-US" altLang="zh-CN" b="1" dirty="0">
                <a:ea typeface="微软雅黑" panose="020B0503020204020204" pitchFamily="34" charset="-122"/>
                <a:cs typeface="+mn-ea"/>
              </a:rPr>
              <a:t>novel properties can be achieved</a:t>
            </a:r>
            <a:r>
              <a:rPr lang="en-US" altLang="zh-CN" dirty="0">
                <a:ea typeface="微软雅黑" panose="020B0503020204020204" pitchFamily="34" charset="-122"/>
                <a:cs typeface="+mn-ea"/>
              </a:rPr>
              <a:t>.</a:t>
            </a:r>
            <a:endParaRPr lang="en-US" altLang="zh-CN" dirty="0">
              <a:ea typeface="微软雅黑" panose="020B0503020204020204" pitchFamily="34" charset="-122"/>
              <a:cs typeface="+mn-ea"/>
            </a:endParaRPr>
          </a:p>
          <a:p>
            <a:pPr marL="285750" indent="-285750">
              <a:lnSpc>
                <a:spcPct val="150000"/>
              </a:lnSpc>
              <a:buClr>
                <a:srgbClr val="3333B3"/>
              </a:buClr>
              <a:buFont typeface="Wingdings" panose="05000000000000000000" pitchFamily="2" charset="2"/>
              <a:buChar char="n"/>
            </a:pPr>
            <a:r>
              <a:rPr lang="en-US" altLang="zh-CN" dirty="0">
                <a:ea typeface="微软雅黑" panose="020B0503020204020204" pitchFamily="34" charset="-122"/>
                <a:cs typeface="+mn-ea"/>
              </a:rPr>
              <a:t>A set of 2D metamaterials with desired Poisson’s ratios in the range of [0.6, 0] and given volume fractions in the range of [0.3, 0.65] will be designed. This design problem can be formulated as an TO problem described in Eqn:</a:t>
            </a:r>
            <a:endParaRPr lang="en-US" altLang="zh-CN" dirty="0">
              <a:ea typeface="微软雅黑" panose="020B0503020204020204" pitchFamily="34" charset="-122"/>
              <a:cs typeface="+mn-ea"/>
            </a:endParaRPr>
          </a:p>
        </p:txBody>
      </p:sp>
      <p:pic>
        <p:nvPicPr>
          <p:cNvPr id="3" name="图片 2"/>
          <p:cNvPicPr>
            <a:picLocks noChangeAspect="1"/>
          </p:cNvPicPr>
          <p:nvPr/>
        </p:nvPicPr>
        <p:blipFill>
          <a:blip r:embed="rId1"/>
          <a:stretch>
            <a:fillRect/>
          </a:stretch>
        </p:blipFill>
        <p:spPr>
          <a:xfrm>
            <a:off x="2052320" y="2981960"/>
            <a:ext cx="5038725" cy="1571625"/>
          </a:xfrm>
          <a:prstGeom prst="rect">
            <a:avLst/>
          </a:prstGeom>
        </p:spPr>
      </p:pic>
      <p:pic>
        <p:nvPicPr>
          <p:cNvPr id="5" name="图片 4"/>
          <p:cNvPicPr>
            <a:picLocks noChangeAspect="1"/>
          </p:cNvPicPr>
          <p:nvPr/>
        </p:nvPicPr>
        <p:blipFill>
          <a:blip r:embed="rId2"/>
          <a:stretch>
            <a:fillRect/>
          </a:stretch>
        </p:blipFill>
        <p:spPr>
          <a:xfrm>
            <a:off x="3900805" y="4820285"/>
            <a:ext cx="1343025" cy="704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nSpc>
                <a:spcPct val="150000"/>
              </a:lnSpc>
            </a:pPr>
            <a:fld id="{2359CDC3-D254-469E-8F04-CC4295B8C37F}"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内容占位符 6"/>
          <p:cNvSpPr>
            <a:spLocks noGrp="1"/>
          </p:cNvSpPr>
          <p:nvPr>
            <p:ph sz="quarter" idx="13"/>
          </p:nvPr>
        </p:nvSpPr>
        <p:spPr>
          <a:xfrm>
            <a:off x="250190" y="230505"/>
            <a:ext cx="9034780" cy="504825"/>
          </a:xfrm>
        </p:spPr>
        <p:txBody>
          <a:bodyPr/>
          <a:lstStyle/>
          <a:p>
            <a:r>
              <a:rPr lang="en-US" altLang="zh-CN" sz="3200" dirty="0">
                <a:latin typeface="Times New Roman" panose="02020603050405020304" pitchFamily="18" charset="0"/>
                <a:ea typeface="+mn-ea"/>
                <a:cs typeface="Times New Roman" panose="02020603050405020304" pitchFamily="18" charset="0"/>
                <a:sym typeface="+mn-lt"/>
              </a:rPr>
              <a:t>Metamaterials With Negative Poisson’s Ratio</a:t>
            </a:r>
            <a:endParaRPr lang="en-US" altLang="zh-CN" sz="3200" dirty="0">
              <a:latin typeface="Times New Roman" panose="02020603050405020304" pitchFamily="18" charset="0"/>
              <a:ea typeface="+mn-ea"/>
              <a:cs typeface="Times New Roman" panose="02020603050405020304" pitchFamily="18" charset="0"/>
              <a:sym typeface="+mn-lt"/>
            </a:endParaRPr>
          </a:p>
        </p:txBody>
      </p:sp>
      <p:sp>
        <p:nvSpPr>
          <p:cNvPr id="35" name="矩形 34"/>
          <p:cNvSpPr/>
          <p:nvPr/>
        </p:nvSpPr>
        <p:spPr>
          <a:xfrm>
            <a:off x="215987" y="813287"/>
            <a:ext cx="8712813" cy="2168525"/>
          </a:xfrm>
          <a:prstGeom prst="rect">
            <a:avLst/>
          </a:prstGeom>
        </p:spPr>
        <p:txBody>
          <a:bodyPr wrap="square">
            <a:spAutoFit/>
          </a:bodyPr>
          <a:lstStyle/>
          <a:p>
            <a:pPr marL="285750" indent="-285750">
              <a:lnSpc>
                <a:spcPct val="150000"/>
              </a:lnSpc>
              <a:buClr>
                <a:srgbClr val="3333B3"/>
              </a:buClr>
              <a:buFont typeface="Wingdings" panose="05000000000000000000" pitchFamily="2" charset="2"/>
              <a:buChar char="n"/>
            </a:pPr>
            <a:r>
              <a:rPr lang="en-US" altLang="zh-CN" dirty="0">
                <a:ea typeface="微软雅黑" panose="020B0503020204020204" pitchFamily="34" charset="-122"/>
                <a:cs typeface="+mn-ea"/>
              </a:rPr>
              <a:t>Metamaterials are artificial materials with unique properties. Through the design of the microstructure of their building blocks, </a:t>
            </a:r>
            <a:r>
              <a:rPr lang="en-US" altLang="zh-CN" b="1" dirty="0">
                <a:ea typeface="微软雅黑" panose="020B0503020204020204" pitchFamily="34" charset="-122"/>
                <a:cs typeface="+mn-ea"/>
              </a:rPr>
              <a:t>novel properties can be achieved</a:t>
            </a:r>
            <a:r>
              <a:rPr lang="en-US" altLang="zh-CN" dirty="0">
                <a:ea typeface="微软雅黑" panose="020B0503020204020204" pitchFamily="34" charset="-122"/>
                <a:cs typeface="+mn-ea"/>
              </a:rPr>
              <a:t>.</a:t>
            </a:r>
            <a:endParaRPr lang="en-US" altLang="zh-CN" dirty="0">
              <a:ea typeface="微软雅黑" panose="020B0503020204020204" pitchFamily="34" charset="-122"/>
              <a:cs typeface="+mn-ea"/>
            </a:endParaRPr>
          </a:p>
          <a:p>
            <a:pPr marL="285750" indent="-285750">
              <a:lnSpc>
                <a:spcPct val="150000"/>
              </a:lnSpc>
              <a:buClr>
                <a:srgbClr val="3333B3"/>
              </a:buClr>
              <a:buFont typeface="Wingdings" panose="05000000000000000000" pitchFamily="2" charset="2"/>
              <a:buChar char="n"/>
            </a:pPr>
            <a:r>
              <a:rPr lang="en-US" altLang="zh-CN" dirty="0">
                <a:ea typeface="微软雅黑" panose="020B0503020204020204" pitchFamily="34" charset="-122"/>
                <a:cs typeface="+mn-ea"/>
              </a:rPr>
              <a:t>A set of 2D metamaterials with desired Poisson’s ratios in the range of [0.6, 0] and given volume fractions in the range of [0.3, 0.65] will be designed. This design problem can be formulated as an TO problem described in Eqn:</a:t>
            </a:r>
            <a:endParaRPr lang="en-US" altLang="zh-CN" dirty="0">
              <a:ea typeface="微软雅黑" panose="020B0503020204020204" pitchFamily="34" charset="-122"/>
              <a:cs typeface="+mn-ea"/>
            </a:endParaRPr>
          </a:p>
        </p:txBody>
      </p:sp>
      <p:pic>
        <p:nvPicPr>
          <p:cNvPr id="3" name="图片 2"/>
          <p:cNvPicPr>
            <a:picLocks noChangeAspect="1"/>
          </p:cNvPicPr>
          <p:nvPr/>
        </p:nvPicPr>
        <p:blipFill>
          <a:blip r:embed="rId1"/>
          <a:stretch>
            <a:fillRect/>
          </a:stretch>
        </p:blipFill>
        <p:spPr>
          <a:xfrm>
            <a:off x="367665" y="3060065"/>
            <a:ext cx="3841115" cy="1198245"/>
          </a:xfrm>
          <a:prstGeom prst="rect">
            <a:avLst/>
          </a:prstGeom>
        </p:spPr>
      </p:pic>
      <p:pic>
        <p:nvPicPr>
          <p:cNvPr id="5" name="图片 4"/>
          <p:cNvPicPr>
            <a:picLocks noChangeAspect="1"/>
          </p:cNvPicPr>
          <p:nvPr/>
        </p:nvPicPr>
        <p:blipFill>
          <a:blip r:embed="rId2"/>
          <a:stretch>
            <a:fillRect/>
          </a:stretch>
        </p:blipFill>
        <p:spPr>
          <a:xfrm>
            <a:off x="1776095" y="4329430"/>
            <a:ext cx="1024255" cy="537845"/>
          </a:xfrm>
          <a:prstGeom prst="rect">
            <a:avLst/>
          </a:prstGeom>
        </p:spPr>
      </p:pic>
      <p:pic>
        <p:nvPicPr>
          <p:cNvPr id="6" name="图片 5"/>
          <p:cNvPicPr>
            <a:picLocks noChangeAspect="1"/>
          </p:cNvPicPr>
          <p:nvPr/>
        </p:nvPicPr>
        <p:blipFill>
          <a:blip r:embed="rId3"/>
          <a:stretch>
            <a:fillRect/>
          </a:stretch>
        </p:blipFill>
        <p:spPr>
          <a:xfrm>
            <a:off x="4605655" y="3982720"/>
            <a:ext cx="4089400" cy="720090"/>
          </a:xfrm>
          <a:prstGeom prst="rect">
            <a:avLst/>
          </a:prstGeom>
        </p:spPr>
      </p:pic>
      <p:pic>
        <p:nvPicPr>
          <p:cNvPr id="7" name="图片 6"/>
          <p:cNvPicPr>
            <a:picLocks noChangeAspect="1"/>
          </p:cNvPicPr>
          <p:nvPr/>
        </p:nvPicPr>
        <p:blipFill>
          <a:blip r:embed="rId4"/>
          <a:stretch>
            <a:fillRect/>
          </a:stretch>
        </p:blipFill>
        <p:spPr>
          <a:xfrm>
            <a:off x="5240020" y="3229610"/>
            <a:ext cx="2820670" cy="633095"/>
          </a:xfrm>
          <a:prstGeom prst="rect">
            <a:avLst/>
          </a:prstGeom>
        </p:spPr>
      </p:pic>
      <p:sp>
        <p:nvSpPr>
          <p:cNvPr id="77" name="矩形: 圆角 76"/>
          <p:cNvSpPr/>
          <p:nvPr/>
        </p:nvSpPr>
        <p:spPr>
          <a:xfrm>
            <a:off x="368300" y="2981960"/>
            <a:ext cx="3766820" cy="1935480"/>
          </a:xfrm>
          <a:prstGeom prst="roundRect">
            <a:avLst/>
          </a:prstGeom>
          <a:noFill/>
          <a:ln w="28575"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dirty="0">
              <a:solidFill>
                <a:srgbClr val="C00000"/>
              </a:solidFill>
            </a:endParaRPr>
          </a:p>
        </p:txBody>
      </p:sp>
      <p:pic>
        <p:nvPicPr>
          <p:cNvPr id="9" name="图片 8"/>
          <p:cNvPicPr>
            <a:picLocks noChangeAspect="1"/>
          </p:cNvPicPr>
          <p:nvPr/>
        </p:nvPicPr>
        <p:blipFill>
          <a:blip r:embed="rId5"/>
          <a:stretch>
            <a:fillRect/>
          </a:stretch>
        </p:blipFill>
        <p:spPr>
          <a:xfrm>
            <a:off x="792480" y="5525135"/>
            <a:ext cx="7560000" cy="629310"/>
          </a:xfrm>
          <a:prstGeom prst="rect">
            <a:avLst/>
          </a:prstGeom>
        </p:spPr>
      </p:pic>
      <p:sp>
        <p:nvSpPr>
          <p:cNvPr id="10" name="矩形: 圆角 76"/>
          <p:cNvSpPr/>
          <p:nvPr/>
        </p:nvSpPr>
        <p:spPr>
          <a:xfrm>
            <a:off x="367665" y="5433695"/>
            <a:ext cx="8408035" cy="812165"/>
          </a:xfrm>
          <a:prstGeom prst="roundRect">
            <a:avLst/>
          </a:prstGeom>
          <a:noFill/>
          <a:ln w="28575" cmpd="sng">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dirty="0">
              <a:solidFill>
                <a:srgbClr val="C00000"/>
              </a:solidFill>
            </a:endParaRPr>
          </a:p>
        </p:txBody>
      </p:sp>
      <p:sp>
        <p:nvSpPr>
          <p:cNvPr id="14" name="矩形: 圆角 76"/>
          <p:cNvSpPr/>
          <p:nvPr/>
        </p:nvSpPr>
        <p:spPr>
          <a:xfrm>
            <a:off x="4428490" y="2981960"/>
            <a:ext cx="4347210" cy="1935480"/>
          </a:xfrm>
          <a:prstGeom prst="roundRect">
            <a:avLst/>
          </a:prstGeom>
          <a:noFill/>
          <a:ln w="28575" cmpd="sng">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dirty="0">
              <a:solidFill>
                <a:srgbClr val="C00000"/>
              </a:solidFill>
            </a:endParaRPr>
          </a:p>
        </p:txBody>
      </p:sp>
      <p:cxnSp>
        <p:nvCxnSpPr>
          <p:cNvPr id="17" name="直接箭头连接符 16"/>
          <p:cNvCxnSpPr/>
          <p:nvPr/>
        </p:nvCxnSpPr>
        <p:spPr>
          <a:xfrm>
            <a:off x="2291080" y="4914900"/>
            <a:ext cx="1905" cy="516255"/>
          </a:xfrm>
          <a:prstGeom prst="straightConnector1">
            <a:avLst/>
          </a:prstGeom>
          <a:ln w="28575">
            <a:solidFill>
              <a:srgbClr val="F8A12D"/>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14" idx="2"/>
          </p:cNvCxnSpPr>
          <p:nvPr/>
        </p:nvCxnSpPr>
        <p:spPr>
          <a:xfrm flipV="1">
            <a:off x="6602095" y="4917440"/>
            <a:ext cx="0" cy="50482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nSpc>
                <a:spcPct val="150000"/>
              </a:lnSpc>
            </a:pPr>
            <a:fld id="{2359CDC3-D254-469E-8F04-CC4295B8C37F}"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内容占位符 6"/>
          <p:cNvSpPr>
            <a:spLocks noGrp="1"/>
          </p:cNvSpPr>
          <p:nvPr>
            <p:ph sz="quarter" idx="13"/>
          </p:nvPr>
        </p:nvSpPr>
        <p:spPr>
          <a:xfrm>
            <a:off x="250190" y="230505"/>
            <a:ext cx="9034780" cy="504825"/>
          </a:xfrm>
        </p:spPr>
        <p:txBody>
          <a:bodyPr/>
          <a:lstStyle/>
          <a:p>
            <a:r>
              <a:rPr lang="en-US" altLang="zh-CN" sz="3200" dirty="0">
                <a:latin typeface="Times New Roman" panose="02020603050405020304" pitchFamily="18" charset="0"/>
                <a:ea typeface="+mn-ea"/>
                <a:cs typeface="Times New Roman" panose="02020603050405020304" pitchFamily="18" charset="0"/>
                <a:sym typeface="+mn-lt"/>
              </a:rPr>
              <a:t>Dual-model </a:t>
            </a:r>
            <a:r>
              <a:rPr lang="en-US" altLang="zh-CN" sz="3200" dirty="0">
                <a:latin typeface="Times New Roman" panose="02020603050405020304" pitchFamily="18" charset="0"/>
                <a:ea typeface="+mn-ea"/>
                <a:cs typeface="Times New Roman" panose="02020603050405020304" pitchFamily="18" charset="0"/>
                <a:sym typeface="+mn-lt"/>
              </a:rPr>
              <a:t>Neural Networks</a:t>
            </a:r>
            <a:endParaRPr lang="en-US" altLang="zh-CN" sz="3200" dirty="0">
              <a:latin typeface="Times New Roman" panose="02020603050405020304" pitchFamily="18" charset="0"/>
              <a:ea typeface="+mn-ea"/>
              <a:cs typeface="Times New Roman" panose="02020603050405020304" pitchFamily="18" charset="0"/>
              <a:sym typeface="+mn-lt"/>
            </a:endParaRPr>
          </a:p>
        </p:txBody>
      </p:sp>
      <p:sp>
        <p:nvSpPr>
          <p:cNvPr id="35" name="矩形 34"/>
          <p:cNvSpPr/>
          <p:nvPr/>
        </p:nvSpPr>
        <p:spPr>
          <a:xfrm>
            <a:off x="215987" y="813287"/>
            <a:ext cx="8712813" cy="2168525"/>
          </a:xfrm>
          <a:prstGeom prst="rect">
            <a:avLst/>
          </a:prstGeom>
        </p:spPr>
        <p:txBody>
          <a:bodyPr wrap="square">
            <a:spAutoFit/>
          </a:bodyPr>
          <a:lstStyle/>
          <a:p>
            <a:pPr marL="285750" indent="-285750">
              <a:lnSpc>
                <a:spcPct val="150000"/>
              </a:lnSpc>
              <a:buClr>
                <a:srgbClr val="3333B3"/>
              </a:buClr>
              <a:buFont typeface="Wingdings" panose="05000000000000000000" pitchFamily="2" charset="2"/>
              <a:buChar char="n"/>
            </a:pPr>
            <a:r>
              <a:rPr lang="en-US" altLang="zh-CN" dirty="0">
                <a:ea typeface="微软雅黑" panose="020B0503020204020204" pitchFamily="34" charset="-122"/>
                <a:cs typeface="+mn-ea"/>
              </a:rPr>
              <a:t>The dual-model neural network, which is trained to produce </a:t>
            </a:r>
            <a:r>
              <a:rPr lang="en-US" altLang="zh-CN" b="1" dirty="0">
                <a:ea typeface="微软雅黑" panose="020B0503020204020204" pitchFamily="34" charset="-122"/>
                <a:cs typeface="+mn-ea"/>
              </a:rPr>
              <a:t>accurate results for both forward prediction and sensitivity calculation</a:t>
            </a:r>
            <a:r>
              <a:rPr lang="en-US" altLang="zh-CN" dirty="0">
                <a:ea typeface="微软雅黑" panose="020B0503020204020204" pitchFamily="34" charset="-122"/>
                <a:cs typeface="+mn-ea"/>
              </a:rPr>
              <a:t>, is employed in this work. This is done by </a:t>
            </a:r>
            <a:r>
              <a:rPr lang="en-US" altLang="zh-CN" b="1" dirty="0">
                <a:ea typeface="微软雅黑" panose="020B0503020204020204" pitchFamily="34" charset="-122"/>
                <a:cs typeface="+mn-ea"/>
              </a:rPr>
              <a:t>adding the loss corresponding sensitivity into the original loss function</a:t>
            </a:r>
            <a:r>
              <a:rPr lang="en-US" altLang="zh-CN" dirty="0">
                <a:ea typeface="微软雅黑" panose="020B0503020204020204" pitchFamily="34" charset="-122"/>
                <a:cs typeface="+mn-ea"/>
              </a:rPr>
              <a:t>.</a:t>
            </a:r>
            <a:endParaRPr lang="en-US" altLang="zh-CN" dirty="0">
              <a:ea typeface="微软雅黑" panose="020B0503020204020204" pitchFamily="34" charset="-122"/>
              <a:cs typeface="+mn-ea"/>
            </a:endParaRPr>
          </a:p>
          <a:p>
            <a:pPr marL="285750" indent="-285750">
              <a:lnSpc>
                <a:spcPct val="150000"/>
              </a:lnSpc>
              <a:buClr>
                <a:srgbClr val="3333B3"/>
              </a:buClr>
              <a:buFont typeface="Wingdings" panose="05000000000000000000" pitchFamily="2" charset="2"/>
              <a:buChar char="n"/>
            </a:pPr>
            <a:r>
              <a:rPr lang="en-US" altLang="zh-CN" dirty="0">
                <a:ea typeface="微软雅黑" panose="020B0503020204020204" pitchFamily="34" charset="-122"/>
                <a:cs typeface="+mn-ea"/>
              </a:rPr>
              <a:t> The adjoint network is essentially the </a:t>
            </a:r>
            <a:r>
              <a:rPr lang="en-US" altLang="zh-CN" b="1" dirty="0">
                <a:ea typeface="微软雅黑" panose="020B0503020204020204" pitchFamily="34" charset="-122"/>
                <a:cs typeface="+mn-ea"/>
              </a:rPr>
              <a:t>inverse net of the forward model</a:t>
            </a:r>
            <a:r>
              <a:rPr lang="en-US" altLang="zh-CN" dirty="0">
                <a:ea typeface="微软雅黑" panose="020B0503020204020204" pitchFamily="34" charset="-122"/>
                <a:cs typeface="+mn-ea"/>
              </a:rPr>
              <a:t> but with a linear activity function and different weights.</a:t>
            </a:r>
            <a:endParaRPr lang="en-US" altLang="zh-CN" dirty="0">
              <a:ea typeface="微软雅黑" panose="020B0503020204020204" pitchFamily="34" charset="-122"/>
              <a:cs typeface="+mn-ea"/>
            </a:endParaRPr>
          </a:p>
        </p:txBody>
      </p:sp>
      <p:pic>
        <p:nvPicPr>
          <p:cNvPr id="6" name="图片 5"/>
          <p:cNvPicPr>
            <a:picLocks noChangeAspect="1"/>
          </p:cNvPicPr>
          <p:nvPr/>
        </p:nvPicPr>
        <p:blipFill>
          <a:blip r:embed="rId1"/>
          <a:stretch>
            <a:fillRect/>
          </a:stretch>
        </p:blipFill>
        <p:spPr>
          <a:xfrm>
            <a:off x="1594485" y="2981960"/>
            <a:ext cx="5954395" cy="34302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nSpc>
                <a:spcPct val="150000"/>
              </a:lnSpc>
            </a:pPr>
            <a:fld id="{2359CDC3-D254-469E-8F04-CC4295B8C37F}"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内容占位符 6"/>
          <p:cNvSpPr>
            <a:spLocks noGrp="1"/>
          </p:cNvSpPr>
          <p:nvPr>
            <p:ph sz="quarter" idx="13"/>
          </p:nvPr>
        </p:nvSpPr>
        <p:spPr>
          <a:xfrm>
            <a:off x="250190" y="230505"/>
            <a:ext cx="9034780" cy="504825"/>
          </a:xfrm>
        </p:spPr>
        <p:txBody>
          <a:bodyPr/>
          <a:lstStyle/>
          <a:p>
            <a:r>
              <a:rPr lang="en-US" altLang="zh-CN" sz="3200" dirty="0">
                <a:latin typeface="Times New Roman" panose="02020603050405020304" pitchFamily="18" charset="0"/>
                <a:ea typeface="+mn-ea"/>
                <a:cs typeface="Times New Roman" panose="02020603050405020304" pitchFamily="18" charset="0"/>
                <a:sym typeface="+mn-lt"/>
              </a:rPr>
              <a:t>Dual-model Neural Networks</a:t>
            </a:r>
            <a:endParaRPr lang="en-US" altLang="zh-CN" sz="3200" dirty="0">
              <a:latin typeface="Times New Roman" panose="02020603050405020304" pitchFamily="18" charset="0"/>
              <a:ea typeface="+mn-ea"/>
              <a:cs typeface="Times New Roman" panose="02020603050405020304" pitchFamily="18" charset="0"/>
              <a:sym typeface="+mn-lt"/>
            </a:endParaRPr>
          </a:p>
        </p:txBody>
      </p:sp>
      <p:sp>
        <p:nvSpPr>
          <p:cNvPr id="35" name="矩形 34"/>
          <p:cNvSpPr/>
          <p:nvPr/>
        </p:nvSpPr>
        <p:spPr>
          <a:xfrm>
            <a:off x="215987" y="813287"/>
            <a:ext cx="8712813" cy="1983740"/>
          </a:xfrm>
          <a:prstGeom prst="rect">
            <a:avLst/>
          </a:prstGeom>
        </p:spPr>
        <p:txBody>
          <a:bodyPr wrap="square">
            <a:spAutoFit/>
          </a:bodyPr>
          <a:lstStyle/>
          <a:p>
            <a:pPr marL="285750" indent="-285750">
              <a:lnSpc>
                <a:spcPct val="150000"/>
              </a:lnSpc>
              <a:buClr>
                <a:srgbClr val="3333B3"/>
              </a:buClr>
              <a:buFont typeface="Wingdings" panose="05000000000000000000" pitchFamily="2" charset="2"/>
              <a:buChar char="n"/>
            </a:pPr>
            <a:r>
              <a:rPr lang="en-US" altLang="zh-CN" sz="1600" dirty="0">
                <a:ea typeface="微软雅黑" panose="020B0503020204020204" pitchFamily="34" charset="-122"/>
                <a:cs typeface="+mn-ea"/>
              </a:rPr>
              <a:t> The value of each neuron in the forward model can be computed as :</a:t>
            </a:r>
            <a:endParaRPr lang="en-US" altLang="zh-CN" sz="1600" dirty="0">
              <a:ea typeface="微软雅黑" panose="020B0503020204020204" pitchFamily="34" charset="-122"/>
              <a:cs typeface="+mn-ea"/>
            </a:endParaRPr>
          </a:p>
          <a:p>
            <a:pPr marL="285750" indent="-285750">
              <a:lnSpc>
                <a:spcPct val="150000"/>
              </a:lnSpc>
              <a:buClr>
                <a:srgbClr val="3333B3"/>
              </a:buClr>
              <a:buFont typeface="Wingdings" panose="05000000000000000000" pitchFamily="2" charset="2"/>
              <a:buChar char="n"/>
            </a:pPr>
            <a:endParaRPr lang="en-US" altLang="zh-CN" sz="1600" dirty="0">
              <a:ea typeface="微软雅黑" panose="020B0503020204020204" pitchFamily="34" charset="-122"/>
              <a:cs typeface="+mn-ea"/>
            </a:endParaRPr>
          </a:p>
          <a:p>
            <a:pPr marL="285750" indent="-285750">
              <a:lnSpc>
                <a:spcPct val="150000"/>
              </a:lnSpc>
              <a:buClr>
                <a:srgbClr val="3333B3"/>
              </a:buClr>
              <a:buFont typeface="Wingdings" panose="05000000000000000000" pitchFamily="2" charset="2"/>
              <a:buChar char="n"/>
            </a:pPr>
            <a:endParaRPr lang="en-US" altLang="zh-CN" sz="1600" dirty="0">
              <a:ea typeface="微软雅黑" panose="020B0503020204020204" pitchFamily="34" charset="-122"/>
              <a:cs typeface="+mn-ea"/>
            </a:endParaRPr>
          </a:p>
          <a:p>
            <a:pPr marL="285750" indent="-285750">
              <a:lnSpc>
                <a:spcPct val="150000"/>
              </a:lnSpc>
              <a:buClr>
                <a:srgbClr val="3333B3"/>
              </a:buClr>
              <a:buFont typeface="Wingdings" panose="05000000000000000000" pitchFamily="2" charset="2"/>
              <a:buChar char="n"/>
            </a:pPr>
            <a:r>
              <a:rPr lang="en-US" altLang="zh-CN" sz="1600" dirty="0">
                <a:ea typeface="微软雅黑" panose="020B0503020204020204" pitchFamily="34" charset="-122"/>
                <a:cs typeface="+mn-ea"/>
              </a:rPr>
              <a:t> These neuron values can be calculated sequentially from the input neuron to output neurons following the </a:t>
            </a:r>
            <a:r>
              <a:rPr lang="en-US" altLang="zh-CN" sz="1600" b="1" dirty="0">
                <a:ea typeface="微软雅黑" panose="020B0503020204020204" pitchFamily="34" charset="-122"/>
                <a:cs typeface="+mn-ea"/>
              </a:rPr>
              <a:t>chain rule</a:t>
            </a:r>
            <a:r>
              <a:rPr lang="zh-CN" altLang="en-US" b="1" dirty="0">
                <a:ea typeface="微软雅黑" panose="020B0503020204020204" pitchFamily="34" charset="-122"/>
                <a:cs typeface="+mn-ea"/>
              </a:rPr>
              <a:t>：</a:t>
            </a:r>
            <a:endParaRPr lang="zh-CN" altLang="en-US" b="1" dirty="0">
              <a:ea typeface="微软雅黑" panose="020B0503020204020204" pitchFamily="34" charset="-122"/>
              <a:cs typeface="+mn-ea"/>
            </a:endParaRPr>
          </a:p>
        </p:txBody>
      </p:sp>
      <p:pic>
        <p:nvPicPr>
          <p:cNvPr id="6" name="图片 5"/>
          <p:cNvPicPr>
            <a:picLocks noChangeAspect="1"/>
          </p:cNvPicPr>
          <p:nvPr/>
        </p:nvPicPr>
        <p:blipFill>
          <a:blip r:embed="rId1"/>
          <a:stretch>
            <a:fillRect/>
          </a:stretch>
        </p:blipFill>
        <p:spPr>
          <a:xfrm>
            <a:off x="1594485" y="2981960"/>
            <a:ext cx="5954395" cy="3430270"/>
          </a:xfrm>
          <a:prstGeom prst="rect">
            <a:avLst/>
          </a:prstGeom>
        </p:spPr>
      </p:pic>
      <p:pic>
        <p:nvPicPr>
          <p:cNvPr id="2" name="图片 1"/>
          <p:cNvPicPr>
            <a:picLocks noChangeAspect="1"/>
          </p:cNvPicPr>
          <p:nvPr/>
        </p:nvPicPr>
        <p:blipFill>
          <a:blip r:embed="rId2"/>
          <a:stretch>
            <a:fillRect/>
          </a:stretch>
        </p:blipFill>
        <p:spPr>
          <a:xfrm>
            <a:off x="3596640" y="1193800"/>
            <a:ext cx="1949450" cy="804545"/>
          </a:xfrm>
          <a:prstGeom prst="rect">
            <a:avLst/>
          </a:prstGeom>
        </p:spPr>
      </p:pic>
      <p:pic>
        <p:nvPicPr>
          <p:cNvPr id="3" name="图片 2"/>
          <p:cNvPicPr>
            <a:picLocks noChangeAspect="1"/>
          </p:cNvPicPr>
          <p:nvPr/>
        </p:nvPicPr>
        <p:blipFill>
          <a:blip r:embed="rId3"/>
          <a:stretch>
            <a:fillRect/>
          </a:stretch>
        </p:blipFill>
        <p:spPr>
          <a:xfrm>
            <a:off x="2967355" y="2284095"/>
            <a:ext cx="3600000" cy="64592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359CDC3-D254-469E-8F04-CC4295B8C37F}" type="slidenum">
              <a:rPr lang="zh-CN" altLang="en-US" sz="1100" smtClean="0">
                <a:latin typeface="Times New Roman" panose="02020603050405020304" pitchFamily="18" charset="0"/>
                <a:cs typeface="Times New Roman" panose="02020603050405020304" pitchFamily="18" charset="0"/>
              </a:rPr>
            </a:fld>
            <a:endParaRPr lang="zh-CN" altLang="en-US" sz="1100">
              <a:latin typeface="Times New Roman" panose="02020603050405020304" pitchFamily="18" charset="0"/>
              <a:cs typeface="Times New Roman" panose="02020603050405020304" pitchFamily="18" charset="0"/>
            </a:endParaRPr>
          </a:p>
        </p:txBody>
      </p:sp>
      <p:sp>
        <p:nvSpPr>
          <p:cNvPr id="7" name="内容占位符 6"/>
          <p:cNvSpPr>
            <a:spLocks noGrp="1"/>
          </p:cNvSpPr>
          <p:nvPr>
            <p:ph sz="quarter" idx="13"/>
          </p:nvPr>
        </p:nvSpPr>
        <p:spPr/>
        <p:txBody>
          <a:bodyPr>
            <a:normAutofit lnSpcReduction="10000"/>
          </a:bodyPr>
          <a:lstStyle/>
          <a:p>
            <a:r>
              <a:rPr lang="en-US" altLang="zh-CN" sz="3200" dirty="0">
                <a:latin typeface="Times New Roman" panose="02020603050405020304" pitchFamily="18" charset="0"/>
                <a:ea typeface="+mn-ea"/>
                <a:cs typeface="Times New Roman" panose="02020603050405020304" pitchFamily="18" charset="0"/>
                <a:sym typeface="+mn-lt"/>
              </a:rPr>
              <a:t>Contents</a:t>
            </a:r>
            <a:endParaRPr lang="zh-CN" altLang="en-US" sz="3200" dirty="0">
              <a:latin typeface="Times New Roman" panose="02020603050405020304" pitchFamily="18" charset="0"/>
              <a:ea typeface="+mn-ea"/>
              <a:cs typeface="Times New Roman" panose="02020603050405020304" pitchFamily="18" charset="0"/>
              <a:sym typeface="+mn-lt"/>
            </a:endParaRPr>
          </a:p>
        </p:txBody>
      </p:sp>
      <p:grpSp>
        <p:nvGrpSpPr>
          <p:cNvPr id="19" name="组合 18"/>
          <p:cNvGrpSpPr/>
          <p:nvPr/>
        </p:nvGrpSpPr>
        <p:grpSpPr>
          <a:xfrm>
            <a:off x="656012" y="1256899"/>
            <a:ext cx="2005582" cy="461665"/>
            <a:chOff x="500564" y="1851259"/>
            <a:chExt cx="2005582" cy="461665"/>
          </a:xfrm>
        </p:grpSpPr>
        <p:sp>
          <p:nvSpPr>
            <p:cNvPr id="8" name="文本框 7"/>
            <p:cNvSpPr txBox="1"/>
            <p:nvPr/>
          </p:nvSpPr>
          <p:spPr>
            <a:xfrm>
              <a:off x="817863" y="1851259"/>
              <a:ext cx="1688283" cy="461665"/>
            </a:xfrm>
            <a:prstGeom prst="rect">
              <a:avLst/>
            </a:prstGeom>
            <a:noFill/>
          </p:spPr>
          <p:txBody>
            <a:bodyPr wrap="none" rtlCol="0">
              <a:spAutoFit/>
            </a:bodyPr>
            <a:lstStyle/>
            <a:p>
              <a:r>
                <a:rPr lang="en-US" altLang="zh-CN" sz="2400" dirty="0">
                  <a:solidFill>
                    <a:srgbClr val="3333B2"/>
                  </a:solidFill>
                  <a:latin typeface="Times New Roman" panose="02020603050405020304" pitchFamily="18" charset="0"/>
                  <a:cs typeface="Times New Roman" panose="02020603050405020304" pitchFamily="18" charset="0"/>
                  <a:sym typeface="+mn-lt"/>
                </a:rPr>
                <a:t>Background</a:t>
              </a:r>
              <a:endParaRPr lang="zh-CN" altLang="en-US" sz="2400" dirty="0">
                <a:solidFill>
                  <a:srgbClr val="3333B2"/>
                </a:solidFill>
                <a:latin typeface="Times New Roman" panose="02020603050405020304" pitchFamily="18" charset="0"/>
                <a:cs typeface="Times New Roman" panose="02020603050405020304" pitchFamily="18" charset="0"/>
                <a:sym typeface="+mn-lt"/>
              </a:endParaRPr>
            </a:p>
          </p:txBody>
        </p:sp>
        <p:sp>
          <p:nvSpPr>
            <p:cNvPr id="14" name="矩形 13"/>
            <p:cNvSpPr/>
            <p:nvPr/>
          </p:nvSpPr>
          <p:spPr>
            <a:xfrm>
              <a:off x="500564" y="1954220"/>
              <a:ext cx="317299" cy="317299"/>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Times New Roman" panose="02020603050405020304" pitchFamily="18" charset="0"/>
                  <a:cs typeface="Times New Roman" panose="02020603050405020304" pitchFamily="18" charset="0"/>
                  <a:sym typeface="+mn-lt"/>
                </a:rPr>
                <a:t>1</a:t>
              </a:r>
              <a:endParaRPr lang="zh-CN" altLang="en-US" sz="1600" dirty="0">
                <a:solidFill>
                  <a:schemeClr val="bg1"/>
                </a:solidFill>
                <a:latin typeface="Times New Roman" panose="02020603050405020304" pitchFamily="18" charset="0"/>
                <a:cs typeface="Times New Roman" panose="02020603050405020304" pitchFamily="18" charset="0"/>
                <a:sym typeface="+mn-lt"/>
              </a:endParaRPr>
            </a:p>
          </p:txBody>
        </p:sp>
      </p:grpSp>
      <p:grpSp>
        <p:nvGrpSpPr>
          <p:cNvPr id="20" name="组合 19"/>
          <p:cNvGrpSpPr/>
          <p:nvPr/>
        </p:nvGrpSpPr>
        <p:grpSpPr>
          <a:xfrm>
            <a:off x="656012" y="2267993"/>
            <a:ext cx="1867723" cy="461665"/>
            <a:chOff x="500564" y="2430820"/>
            <a:chExt cx="1867723" cy="461665"/>
          </a:xfrm>
        </p:grpSpPr>
        <p:sp>
          <p:nvSpPr>
            <p:cNvPr id="9" name="文本框 8"/>
            <p:cNvSpPr txBox="1"/>
            <p:nvPr/>
          </p:nvSpPr>
          <p:spPr>
            <a:xfrm>
              <a:off x="817863" y="2430820"/>
              <a:ext cx="1550424" cy="461665"/>
            </a:xfrm>
            <a:prstGeom prst="rect">
              <a:avLst/>
            </a:prstGeom>
            <a:noFill/>
          </p:spPr>
          <p:txBody>
            <a:bodyPr wrap="none" rtlCol="0">
              <a:spAutoFit/>
            </a:bodyPr>
            <a:lstStyle/>
            <a:p>
              <a:r>
                <a:rPr lang="en-US" altLang="zh-CN" sz="2400" dirty="0">
                  <a:solidFill>
                    <a:srgbClr val="3333B2"/>
                  </a:solidFill>
                  <a:latin typeface="Times New Roman" panose="02020603050405020304" pitchFamily="18" charset="0"/>
                  <a:cs typeface="Times New Roman" panose="02020603050405020304" pitchFamily="18" charset="0"/>
                  <a:sym typeface="+mn-lt"/>
                </a:rPr>
                <a:t>Motivation</a:t>
              </a:r>
              <a:endParaRPr lang="zh-CN" altLang="en-US" sz="2400" dirty="0">
                <a:solidFill>
                  <a:srgbClr val="3333B2"/>
                </a:solidFill>
                <a:latin typeface="Times New Roman" panose="02020603050405020304" pitchFamily="18" charset="0"/>
                <a:cs typeface="Times New Roman" panose="02020603050405020304" pitchFamily="18" charset="0"/>
                <a:sym typeface="+mn-lt"/>
              </a:endParaRPr>
            </a:p>
          </p:txBody>
        </p:sp>
        <p:sp>
          <p:nvSpPr>
            <p:cNvPr id="15" name="矩形 14"/>
            <p:cNvSpPr/>
            <p:nvPr/>
          </p:nvSpPr>
          <p:spPr>
            <a:xfrm>
              <a:off x="500564" y="2533781"/>
              <a:ext cx="317299" cy="317299"/>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Times New Roman" panose="02020603050405020304" pitchFamily="18" charset="0"/>
                  <a:cs typeface="Times New Roman" panose="02020603050405020304" pitchFamily="18" charset="0"/>
                  <a:sym typeface="+mn-lt"/>
                </a:rPr>
                <a:t>2</a:t>
              </a:r>
              <a:endParaRPr lang="zh-CN" altLang="en-US" sz="1600" dirty="0">
                <a:solidFill>
                  <a:schemeClr val="bg1"/>
                </a:solidFill>
                <a:latin typeface="Times New Roman" panose="02020603050405020304" pitchFamily="18" charset="0"/>
                <a:cs typeface="Times New Roman" panose="02020603050405020304" pitchFamily="18" charset="0"/>
                <a:sym typeface="+mn-lt"/>
              </a:endParaRPr>
            </a:p>
          </p:txBody>
        </p:sp>
      </p:grpSp>
      <p:grpSp>
        <p:nvGrpSpPr>
          <p:cNvPr id="21" name="组合 20"/>
          <p:cNvGrpSpPr/>
          <p:nvPr/>
        </p:nvGrpSpPr>
        <p:grpSpPr>
          <a:xfrm>
            <a:off x="656012" y="3279087"/>
            <a:ext cx="2682049" cy="461665"/>
            <a:chOff x="500564" y="3010381"/>
            <a:chExt cx="2682049" cy="461665"/>
          </a:xfrm>
        </p:grpSpPr>
        <p:sp>
          <p:nvSpPr>
            <p:cNvPr id="10" name="文本框 9"/>
            <p:cNvSpPr txBox="1"/>
            <p:nvPr/>
          </p:nvSpPr>
          <p:spPr>
            <a:xfrm>
              <a:off x="817863" y="3010381"/>
              <a:ext cx="2364750" cy="461665"/>
            </a:xfrm>
            <a:prstGeom prst="rect">
              <a:avLst/>
            </a:prstGeom>
            <a:noFill/>
          </p:spPr>
          <p:txBody>
            <a:bodyPr wrap="none" rtlCol="0">
              <a:spAutoFit/>
            </a:bodyPr>
            <a:lstStyle/>
            <a:p>
              <a:r>
                <a:rPr lang="en-US" altLang="zh-CN" sz="2400" dirty="0">
                  <a:solidFill>
                    <a:srgbClr val="3333B2"/>
                  </a:solidFill>
                  <a:latin typeface="Times New Roman" panose="02020603050405020304" pitchFamily="18" charset="0"/>
                  <a:cs typeface="Times New Roman" panose="02020603050405020304" pitchFamily="18" charset="0"/>
                  <a:sym typeface="+mn-lt"/>
                </a:rPr>
                <a:t>Proposed Method</a:t>
              </a:r>
              <a:endParaRPr lang="zh-CN" altLang="en-US" sz="2400" dirty="0">
                <a:solidFill>
                  <a:srgbClr val="3333B2"/>
                </a:solidFill>
                <a:latin typeface="Times New Roman" panose="02020603050405020304" pitchFamily="18" charset="0"/>
                <a:cs typeface="Times New Roman" panose="02020603050405020304" pitchFamily="18" charset="0"/>
                <a:sym typeface="+mn-lt"/>
              </a:endParaRPr>
            </a:p>
          </p:txBody>
        </p:sp>
        <p:sp>
          <p:nvSpPr>
            <p:cNvPr id="16" name="矩形 15"/>
            <p:cNvSpPr/>
            <p:nvPr/>
          </p:nvSpPr>
          <p:spPr>
            <a:xfrm>
              <a:off x="500564" y="3113342"/>
              <a:ext cx="317299" cy="317299"/>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Times New Roman" panose="02020603050405020304" pitchFamily="18" charset="0"/>
                  <a:cs typeface="Times New Roman" panose="02020603050405020304" pitchFamily="18" charset="0"/>
                  <a:sym typeface="+mn-lt"/>
                </a:rPr>
                <a:t>3</a:t>
              </a:r>
              <a:endParaRPr lang="zh-CN" altLang="en-US" sz="1600" dirty="0">
                <a:solidFill>
                  <a:schemeClr val="bg1"/>
                </a:solidFill>
                <a:latin typeface="Times New Roman" panose="02020603050405020304" pitchFamily="18" charset="0"/>
                <a:cs typeface="Times New Roman" panose="02020603050405020304" pitchFamily="18" charset="0"/>
                <a:sym typeface="+mn-lt"/>
              </a:endParaRPr>
            </a:p>
          </p:txBody>
        </p:sp>
      </p:grpSp>
      <p:grpSp>
        <p:nvGrpSpPr>
          <p:cNvPr id="22" name="组合 21"/>
          <p:cNvGrpSpPr/>
          <p:nvPr/>
        </p:nvGrpSpPr>
        <p:grpSpPr>
          <a:xfrm>
            <a:off x="656012" y="4290181"/>
            <a:ext cx="3138905" cy="461665"/>
            <a:chOff x="500564" y="4538835"/>
            <a:chExt cx="3138905" cy="461665"/>
          </a:xfrm>
        </p:grpSpPr>
        <p:sp>
          <p:nvSpPr>
            <p:cNvPr id="11" name="文本框 10"/>
            <p:cNvSpPr txBox="1"/>
            <p:nvPr/>
          </p:nvSpPr>
          <p:spPr>
            <a:xfrm>
              <a:off x="817863" y="4538835"/>
              <a:ext cx="2821606" cy="461665"/>
            </a:xfrm>
            <a:prstGeom prst="rect">
              <a:avLst/>
            </a:prstGeom>
            <a:noFill/>
          </p:spPr>
          <p:txBody>
            <a:bodyPr wrap="none" rtlCol="0">
              <a:spAutoFit/>
            </a:bodyPr>
            <a:lstStyle/>
            <a:p>
              <a:r>
                <a:rPr lang="en-US" altLang="zh-CN" sz="2400" dirty="0">
                  <a:solidFill>
                    <a:srgbClr val="3333B2"/>
                  </a:solidFill>
                  <a:latin typeface="Times New Roman" panose="02020603050405020304" pitchFamily="18" charset="0"/>
                  <a:cs typeface="Times New Roman" panose="02020603050405020304" pitchFamily="18" charset="0"/>
                  <a:sym typeface="+mn-lt"/>
                </a:rPr>
                <a:t>Experimental Results</a:t>
              </a:r>
              <a:endParaRPr lang="zh-CN" altLang="en-US" sz="2400" dirty="0">
                <a:solidFill>
                  <a:srgbClr val="3333B2"/>
                </a:solidFill>
                <a:latin typeface="Times New Roman" panose="02020603050405020304" pitchFamily="18" charset="0"/>
                <a:cs typeface="Times New Roman" panose="02020603050405020304" pitchFamily="18" charset="0"/>
                <a:sym typeface="+mn-lt"/>
              </a:endParaRPr>
            </a:p>
          </p:txBody>
        </p:sp>
        <p:sp>
          <p:nvSpPr>
            <p:cNvPr id="17" name="矩形 16"/>
            <p:cNvSpPr/>
            <p:nvPr/>
          </p:nvSpPr>
          <p:spPr>
            <a:xfrm>
              <a:off x="500564" y="4611018"/>
              <a:ext cx="317299" cy="317299"/>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Times New Roman" panose="02020603050405020304" pitchFamily="18" charset="0"/>
                  <a:cs typeface="Times New Roman" panose="02020603050405020304" pitchFamily="18" charset="0"/>
                  <a:sym typeface="+mn-lt"/>
                </a:rPr>
                <a:t>4</a:t>
              </a:r>
              <a:endParaRPr lang="zh-CN" altLang="en-US" sz="1600" dirty="0">
                <a:solidFill>
                  <a:schemeClr val="bg1"/>
                </a:solidFill>
                <a:latin typeface="Times New Roman" panose="02020603050405020304" pitchFamily="18" charset="0"/>
                <a:cs typeface="Times New Roman" panose="02020603050405020304" pitchFamily="18" charset="0"/>
                <a:sym typeface="+mn-lt"/>
              </a:endParaRPr>
            </a:p>
          </p:txBody>
        </p:sp>
      </p:grpSp>
      <p:grpSp>
        <p:nvGrpSpPr>
          <p:cNvPr id="24" name="组合 23"/>
          <p:cNvGrpSpPr/>
          <p:nvPr/>
        </p:nvGrpSpPr>
        <p:grpSpPr>
          <a:xfrm>
            <a:off x="656011" y="5301274"/>
            <a:ext cx="1902990" cy="461665"/>
            <a:chOff x="500563" y="5118394"/>
            <a:chExt cx="1902990" cy="461665"/>
          </a:xfrm>
        </p:grpSpPr>
        <p:sp>
          <p:nvSpPr>
            <p:cNvPr id="12" name="文本框 11"/>
            <p:cNvSpPr txBox="1"/>
            <p:nvPr/>
          </p:nvSpPr>
          <p:spPr>
            <a:xfrm>
              <a:off x="817863" y="5118394"/>
              <a:ext cx="1585690" cy="461665"/>
            </a:xfrm>
            <a:prstGeom prst="rect">
              <a:avLst/>
            </a:prstGeom>
            <a:noFill/>
          </p:spPr>
          <p:txBody>
            <a:bodyPr wrap="none" rtlCol="0">
              <a:spAutoFit/>
            </a:bodyPr>
            <a:lstStyle/>
            <a:p>
              <a:r>
                <a:rPr lang="en-US" altLang="zh-CN" sz="2400" dirty="0">
                  <a:solidFill>
                    <a:srgbClr val="3333B2"/>
                  </a:solidFill>
                  <a:latin typeface="Times New Roman" panose="02020603050405020304" pitchFamily="18" charset="0"/>
                  <a:cs typeface="Times New Roman" panose="02020603050405020304" pitchFamily="18" charset="0"/>
                  <a:sym typeface="+mn-lt"/>
                </a:rPr>
                <a:t>Conclusion</a:t>
              </a:r>
              <a:endParaRPr lang="zh-CN" altLang="en-US" sz="2400" dirty="0">
                <a:solidFill>
                  <a:srgbClr val="3333B2"/>
                </a:solidFill>
                <a:latin typeface="Times New Roman" panose="02020603050405020304" pitchFamily="18" charset="0"/>
                <a:cs typeface="Times New Roman" panose="02020603050405020304" pitchFamily="18" charset="0"/>
                <a:sym typeface="+mn-lt"/>
              </a:endParaRPr>
            </a:p>
          </p:txBody>
        </p:sp>
        <p:sp>
          <p:nvSpPr>
            <p:cNvPr id="18" name="矩形 17"/>
            <p:cNvSpPr/>
            <p:nvPr/>
          </p:nvSpPr>
          <p:spPr>
            <a:xfrm>
              <a:off x="500563" y="5221355"/>
              <a:ext cx="317299" cy="317299"/>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Times New Roman" panose="02020603050405020304" pitchFamily="18" charset="0"/>
                  <a:cs typeface="Times New Roman" panose="02020603050405020304" pitchFamily="18" charset="0"/>
                  <a:sym typeface="+mn-lt"/>
                </a:rPr>
                <a:t>5</a:t>
              </a:r>
              <a:endParaRPr lang="zh-CN" altLang="en-US" sz="1600" dirty="0">
                <a:solidFill>
                  <a:schemeClr val="bg1"/>
                </a:solidFill>
                <a:latin typeface="Times New Roman" panose="02020603050405020304" pitchFamily="18" charset="0"/>
                <a:cs typeface="Times New Roman" panose="02020603050405020304" pitchFamily="18" charset="0"/>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nSpc>
                <a:spcPct val="150000"/>
              </a:lnSpc>
            </a:pPr>
            <a:fld id="{2359CDC3-D254-469E-8F04-CC4295B8C37F}"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内容占位符 6"/>
          <p:cNvSpPr>
            <a:spLocks noGrp="1"/>
          </p:cNvSpPr>
          <p:nvPr>
            <p:ph sz="quarter" idx="13"/>
          </p:nvPr>
        </p:nvSpPr>
        <p:spPr>
          <a:xfrm>
            <a:off x="250032" y="230425"/>
            <a:ext cx="5353814" cy="504825"/>
          </a:xfrm>
        </p:spPr>
        <p:txBody>
          <a:bodyPr/>
          <a:lstStyle/>
          <a:p>
            <a:r>
              <a:rPr lang="en-US" altLang="zh-CN" sz="3200" dirty="0">
                <a:latin typeface="Times New Roman" panose="02020603050405020304" pitchFamily="18" charset="0"/>
                <a:ea typeface="+mn-ea"/>
                <a:cs typeface="Times New Roman" panose="02020603050405020304" pitchFamily="18" charset="0"/>
                <a:sym typeface="+mn-lt"/>
              </a:rPr>
              <a:t>Proposed Method</a:t>
            </a:r>
            <a:endParaRPr lang="en-US" altLang="zh-CN" sz="3200" dirty="0">
              <a:latin typeface="Times New Roman" panose="02020603050405020304" pitchFamily="18" charset="0"/>
              <a:ea typeface="+mn-ea"/>
              <a:cs typeface="Times New Roman" panose="02020603050405020304" pitchFamily="18" charset="0"/>
              <a:sym typeface="+mn-lt"/>
            </a:endParaRPr>
          </a:p>
        </p:txBody>
      </p:sp>
      <p:sp>
        <p:nvSpPr>
          <p:cNvPr id="6" name="文本框 5"/>
          <p:cNvSpPr txBox="1"/>
          <p:nvPr/>
        </p:nvSpPr>
        <p:spPr>
          <a:xfrm>
            <a:off x="95250" y="817880"/>
            <a:ext cx="9048750" cy="1938020"/>
          </a:xfrm>
          <a:prstGeom prst="rect">
            <a:avLst/>
          </a:prstGeom>
          <a:noFill/>
        </p:spPr>
        <p:txBody>
          <a:bodyPr wrap="square" rtlCol="0" anchor="t">
            <a:spAutoFit/>
          </a:bodyPr>
          <a:p>
            <a:pPr indent="0">
              <a:lnSpc>
                <a:spcPct val="150000"/>
              </a:lnSpc>
              <a:buClr>
                <a:srgbClr val="3333B2"/>
              </a:buClr>
              <a:buFont typeface="Wingdings" panose="05000000000000000000" pitchFamily="2" charset="2"/>
              <a:buNone/>
            </a:pPr>
            <a:r>
              <a:rPr lang="en-US" altLang="zh-CN" sz="2000" b="1" dirty="0">
                <a:solidFill>
                  <a:srgbClr val="20209C"/>
                </a:solidFill>
                <a:latin typeface="Times New Roman" panose="02020603050405020304" pitchFamily="18" charset="0"/>
                <a:cs typeface="Times New Roman" panose="02020603050405020304" pitchFamily="18" charset="0"/>
              </a:rPr>
              <a:t>Dual-model convolutional neural network for the minimal compliance design  </a:t>
            </a:r>
            <a:endParaRPr lang="en-US" altLang="zh-CN" sz="2000" b="1" dirty="0">
              <a:solidFill>
                <a:srgbClr val="20209C"/>
              </a:solidFill>
              <a:latin typeface="Times New Roman" panose="02020603050405020304" pitchFamily="18" charset="0"/>
              <a:cs typeface="Times New Roman" panose="02020603050405020304" pitchFamily="18" charset="0"/>
            </a:endParaRPr>
          </a:p>
          <a:p>
            <a:pPr marL="342900" indent="-342900">
              <a:lnSpc>
                <a:spcPct val="150000"/>
              </a:lnSpc>
              <a:buClr>
                <a:srgbClr val="3333B2"/>
              </a:buClr>
              <a:buFont typeface="Wingdings" panose="05000000000000000000" pitchFamily="2" charset="2"/>
              <a:buChar char="n"/>
            </a:pPr>
            <a:r>
              <a:rPr lang="zh-CN" altLang="en-US" sz="2000"/>
              <a:t>To design a cantilever structure, a dual-model NN is constructed to compute the compliance of the structure </a:t>
            </a:r>
            <a:r>
              <a:rPr lang="zh-CN" altLang="en-US" sz="2000" b="1"/>
              <a:t>using a forward model and its derivatives with respect to the density of each element using an adjoint model</a:t>
            </a:r>
            <a:r>
              <a:rPr lang="zh-CN" altLang="en-US" sz="2000"/>
              <a:t>. </a:t>
            </a:r>
            <a:endParaRPr lang="en-US" altLang="zh-CN" sz="2000"/>
          </a:p>
        </p:txBody>
      </p:sp>
      <p:pic>
        <p:nvPicPr>
          <p:cNvPr id="2" name="图片 1"/>
          <p:cNvPicPr>
            <a:picLocks noChangeAspect="1"/>
          </p:cNvPicPr>
          <p:nvPr/>
        </p:nvPicPr>
        <p:blipFill>
          <a:blip r:embed="rId1"/>
          <a:stretch>
            <a:fillRect/>
          </a:stretch>
        </p:blipFill>
        <p:spPr>
          <a:xfrm>
            <a:off x="668020" y="2644140"/>
            <a:ext cx="4194175" cy="3893820"/>
          </a:xfrm>
          <a:prstGeom prst="rect">
            <a:avLst/>
          </a:prstGeom>
        </p:spPr>
      </p:pic>
      <p:pic>
        <p:nvPicPr>
          <p:cNvPr id="102" name="图片 101"/>
          <p:cNvPicPr/>
          <p:nvPr/>
        </p:nvPicPr>
        <p:blipFill>
          <a:blip r:embed="rId2"/>
          <a:stretch>
            <a:fillRect/>
          </a:stretch>
        </p:blipFill>
        <p:spPr>
          <a:xfrm>
            <a:off x="5257800" y="2688590"/>
            <a:ext cx="3340735" cy="380428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nSpc>
                <a:spcPct val="150000"/>
              </a:lnSpc>
            </a:pPr>
            <a:fld id="{2359CDC3-D254-469E-8F04-CC4295B8C37F}"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内容占位符 6"/>
          <p:cNvSpPr>
            <a:spLocks noGrp="1"/>
          </p:cNvSpPr>
          <p:nvPr>
            <p:ph sz="quarter" idx="13"/>
          </p:nvPr>
        </p:nvSpPr>
        <p:spPr>
          <a:xfrm>
            <a:off x="250032" y="230425"/>
            <a:ext cx="5353814" cy="504825"/>
          </a:xfrm>
        </p:spPr>
        <p:txBody>
          <a:bodyPr/>
          <a:lstStyle/>
          <a:p>
            <a:r>
              <a:rPr lang="en-US" altLang="zh-CN" sz="3200" dirty="0">
                <a:latin typeface="Times New Roman" panose="02020603050405020304" pitchFamily="18" charset="0"/>
                <a:ea typeface="+mn-ea"/>
                <a:cs typeface="Times New Roman" panose="02020603050405020304" pitchFamily="18" charset="0"/>
                <a:sym typeface="+mn-lt"/>
              </a:rPr>
              <a:t>Proposed Method</a:t>
            </a:r>
            <a:endParaRPr lang="en-US" altLang="zh-CN" sz="3200" dirty="0">
              <a:latin typeface="Times New Roman" panose="02020603050405020304" pitchFamily="18" charset="0"/>
              <a:ea typeface="+mn-ea"/>
              <a:cs typeface="Times New Roman" panose="02020603050405020304" pitchFamily="18" charset="0"/>
              <a:sym typeface="+mn-lt"/>
            </a:endParaRPr>
          </a:p>
        </p:txBody>
      </p:sp>
      <p:sp>
        <p:nvSpPr>
          <p:cNvPr id="6" name="文本框 5"/>
          <p:cNvSpPr txBox="1"/>
          <p:nvPr/>
        </p:nvSpPr>
        <p:spPr>
          <a:xfrm>
            <a:off x="95250" y="817880"/>
            <a:ext cx="9048750" cy="2399665"/>
          </a:xfrm>
          <a:prstGeom prst="rect">
            <a:avLst/>
          </a:prstGeom>
          <a:noFill/>
        </p:spPr>
        <p:txBody>
          <a:bodyPr wrap="square" rtlCol="0" anchor="t">
            <a:spAutoFit/>
          </a:bodyPr>
          <a:p>
            <a:pPr indent="0">
              <a:lnSpc>
                <a:spcPct val="150000"/>
              </a:lnSpc>
              <a:buClr>
                <a:srgbClr val="3333B2"/>
              </a:buClr>
              <a:buFont typeface="Wingdings" panose="05000000000000000000" pitchFamily="2" charset="2"/>
              <a:buNone/>
            </a:pPr>
            <a:r>
              <a:rPr lang="en-US" altLang="zh-CN" sz="2000" b="1" dirty="0">
                <a:solidFill>
                  <a:srgbClr val="20209C"/>
                </a:solidFill>
                <a:latin typeface="Times New Roman" panose="02020603050405020304" pitchFamily="18" charset="0"/>
                <a:cs typeface="Times New Roman" panose="02020603050405020304" pitchFamily="18" charset="0"/>
              </a:rPr>
              <a:t>Dual-model neural network for the design of metamaterials with negative </a:t>
            </a:r>
            <a:endParaRPr lang="en-US" altLang="zh-CN" sz="2000" b="1" dirty="0">
              <a:solidFill>
                <a:srgbClr val="20209C"/>
              </a:solidFill>
              <a:latin typeface="Times New Roman" panose="02020603050405020304" pitchFamily="18" charset="0"/>
              <a:cs typeface="Times New Roman" panose="02020603050405020304" pitchFamily="18" charset="0"/>
            </a:endParaRPr>
          </a:p>
          <a:p>
            <a:pPr indent="0">
              <a:lnSpc>
                <a:spcPct val="150000"/>
              </a:lnSpc>
              <a:buClr>
                <a:srgbClr val="3333B2"/>
              </a:buClr>
              <a:buFont typeface="Wingdings" panose="05000000000000000000" pitchFamily="2" charset="2"/>
              <a:buNone/>
            </a:pPr>
            <a:r>
              <a:rPr lang="en-US" altLang="zh-CN" sz="2000" b="1" dirty="0">
                <a:solidFill>
                  <a:srgbClr val="20209C"/>
                </a:solidFill>
                <a:latin typeface="Times New Roman" panose="02020603050405020304" pitchFamily="18" charset="0"/>
                <a:cs typeface="Times New Roman" panose="02020603050405020304" pitchFamily="18" charset="0"/>
              </a:rPr>
              <a:t>Poisson’s ratios  </a:t>
            </a:r>
            <a:endParaRPr lang="en-US" altLang="zh-CN" sz="2000" b="1" dirty="0">
              <a:solidFill>
                <a:srgbClr val="20209C"/>
              </a:solidFill>
              <a:latin typeface="Times New Roman" panose="02020603050405020304" pitchFamily="18" charset="0"/>
              <a:cs typeface="Times New Roman" panose="02020603050405020304" pitchFamily="18" charset="0"/>
            </a:endParaRPr>
          </a:p>
          <a:p>
            <a:pPr marL="342900" indent="-342900">
              <a:lnSpc>
                <a:spcPct val="150000"/>
              </a:lnSpc>
              <a:buClr>
                <a:srgbClr val="3333B2"/>
              </a:buClr>
              <a:buFont typeface="Wingdings" panose="05000000000000000000" pitchFamily="2" charset="2"/>
              <a:buChar char="n"/>
            </a:pPr>
            <a:r>
              <a:rPr lang="zh-CN" altLang="en-US" sz="2000"/>
              <a:t>For the design of metamaterials with negative Poisson’s ratios, a dual-model fully connected network is constructed </a:t>
            </a:r>
            <a:r>
              <a:rPr lang="zh-CN" altLang="en-US" sz="2000" b="1"/>
              <a:t>to predict the effective stiffness component of the material and its sensitivities with respect to the density of each element</a:t>
            </a:r>
            <a:r>
              <a:rPr lang="zh-CN" altLang="en-US" sz="2000"/>
              <a:t>. </a:t>
            </a:r>
            <a:endParaRPr lang="zh-CN" altLang="en-US" sz="2000"/>
          </a:p>
        </p:txBody>
      </p:sp>
      <p:pic>
        <p:nvPicPr>
          <p:cNvPr id="3" name="图片 2"/>
          <p:cNvPicPr>
            <a:picLocks noChangeAspect="1"/>
          </p:cNvPicPr>
          <p:nvPr>
            <p:custDataLst>
              <p:tags r:id="rId1"/>
            </p:custDataLst>
          </p:nvPr>
        </p:nvPicPr>
        <p:blipFill>
          <a:blip r:embed="rId2"/>
          <a:stretch>
            <a:fillRect/>
          </a:stretch>
        </p:blipFill>
        <p:spPr>
          <a:xfrm>
            <a:off x="2386965" y="3217545"/>
            <a:ext cx="4464685" cy="32505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nSpc>
                <a:spcPct val="150000"/>
              </a:lnSpc>
            </a:pPr>
            <a:fld id="{2359CDC3-D254-469E-8F04-CC4295B8C37F}"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内容占位符 6"/>
          <p:cNvSpPr>
            <a:spLocks noGrp="1"/>
          </p:cNvSpPr>
          <p:nvPr>
            <p:ph sz="quarter" idx="13"/>
          </p:nvPr>
        </p:nvSpPr>
        <p:spPr>
          <a:xfrm>
            <a:off x="250032" y="230425"/>
            <a:ext cx="5353814" cy="504825"/>
          </a:xfrm>
        </p:spPr>
        <p:txBody>
          <a:bodyPr/>
          <a:lstStyle/>
          <a:p>
            <a:r>
              <a:rPr lang="en-US" altLang="zh-CN" sz="3200" dirty="0">
                <a:latin typeface="Times New Roman" panose="02020603050405020304" pitchFamily="18" charset="0"/>
                <a:ea typeface="+mn-ea"/>
                <a:cs typeface="Times New Roman" panose="02020603050405020304" pitchFamily="18" charset="0"/>
                <a:sym typeface="+mn-lt"/>
              </a:rPr>
              <a:t>Data Generation</a:t>
            </a:r>
            <a:endParaRPr lang="en-US" altLang="zh-CN" sz="3200" dirty="0">
              <a:latin typeface="Times New Roman" panose="02020603050405020304" pitchFamily="18" charset="0"/>
              <a:ea typeface="+mn-ea"/>
              <a:cs typeface="Times New Roman" panose="02020603050405020304" pitchFamily="18" charset="0"/>
              <a:sym typeface="+mn-lt"/>
            </a:endParaRPr>
          </a:p>
        </p:txBody>
      </p:sp>
      <p:sp>
        <p:nvSpPr>
          <p:cNvPr id="35" name="矩形 34"/>
          <p:cNvSpPr/>
          <p:nvPr/>
        </p:nvSpPr>
        <p:spPr>
          <a:xfrm>
            <a:off x="74295" y="813435"/>
            <a:ext cx="8987790" cy="5492750"/>
          </a:xfrm>
          <a:prstGeom prst="rect">
            <a:avLst/>
          </a:prstGeom>
        </p:spPr>
        <p:txBody>
          <a:bodyPr wrap="square">
            <a:spAutoFit/>
          </a:bodyPr>
          <a:p>
            <a:pPr marL="285750" indent="-285750">
              <a:lnSpc>
                <a:spcPct val="150000"/>
              </a:lnSpc>
              <a:buClr>
                <a:srgbClr val="3333B3"/>
              </a:buClr>
              <a:buFont typeface="Wingdings" panose="05000000000000000000" pitchFamily="2" charset="2"/>
              <a:buChar char="n"/>
            </a:pPr>
            <a:r>
              <a:rPr lang="en-US" altLang="zh-CN" dirty="0">
                <a:ea typeface="微软雅黑" panose="020B0503020204020204" pitchFamily="34" charset="-122"/>
                <a:cs typeface="+mn-ea"/>
              </a:rPr>
              <a:t>Unlike those typical application areas of machine learning in which abundant data are available, the training data required in the supervising learning of physical problems has to be obtained either from </a:t>
            </a:r>
            <a:r>
              <a:rPr lang="en-US" altLang="zh-CN" b="1" dirty="0">
                <a:ea typeface="微软雅黑" panose="020B0503020204020204" pitchFamily="34" charset="-122"/>
                <a:cs typeface="+mn-ea"/>
              </a:rPr>
              <a:t>high-dimensional simulations or experimental measurements</a:t>
            </a:r>
            <a:r>
              <a:rPr lang="en-US" altLang="zh-CN" dirty="0">
                <a:ea typeface="微软雅黑" panose="020B0503020204020204" pitchFamily="34" charset="-122"/>
                <a:cs typeface="+mn-ea"/>
              </a:rPr>
              <a:t>.</a:t>
            </a:r>
            <a:endParaRPr lang="en-US" altLang="zh-CN" dirty="0">
              <a:ea typeface="微软雅黑" panose="020B0503020204020204" pitchFamily="34" charset="-122"/>
              <a:cs typeface="+mn-ea"/>
            </a:endParaRPr>
          </a:p>
          <a:p>
            <a:pPr marL="285750" indent="-285750">
              <a:lnSpc>
                <a:spcPct val="150000"/>
              </a:lnSpc>
              <a:buClr>
                <a:srgbClr val="3333B3"/>
              </a:buClr>
              <a:buFont typeface="Wingdings" panose="05000000000000000000" pitchFamily="2" charset="2"/>
              <a:buChar char="n"/>
            </a:pPr>
            <a:r>
              <a:rPr lang="en-US" altLang="zh-CN" dirty="0">
                <a:ea typeface="微软雅黑" panose="020B0503020204020204" pitchFamily="34" charset="-122"/>
                <a:cs typeface="+mn-ea"/>
              </a:rPr>
              <a:t> In this work, instead of generating random structures to form the dataset, the </a:t>
            </a:r>
            <a:r>
              <a:rPr lang="en-US" altLang="zh-CN" b="1" dirty="0">
                <a:ea typeface="微软雅黑" panose="020B0503020204020204" pitchFamily="34" charset="-122"/>
                <a:cs typeface="+mn-ea"/>
              </a:rPr>
              <a:t>conventional topology optimization method</a:t>
            </a:r>
            <a:r>
              <a:rPr lang="en-US" altLang="zh-CN" dirty="0">
                <a:ea typeface="微软雅黑" panose="020B0503020204020204" pitchFamily="34" charset="-122"/>
                <a:cs typeface="+mn-ea"/>
              </a:rPr>
              <a:t> is used to conduct the design for a few selected design cases.</a:t>
            </a:r>
            <a:endParaRPr lang="en-US" altLang="zh-CN" dirty="0">
              <a:ea typeface="微软雅黑" panose="020B0503020204020204" pitchFamily="34" charset="-122"/>
              <a:cs typeface="+mn-ea"/>
            </a:endParaRPr>
          </a:p>
          <a:p>
            <a:pPr indent="0">
              <a:lnSpc>
                <a:spcPct val="150000"/>
              </a:lnSpc>
              <a:buClr>
                <a:srgbClr val="3333B3"/>
              </a:buClr>
              <a:buFont typeface="Wingdings" panose="05000000000000000000" pitchFamily="2" charset="2"/>
              <a:buNone/>
            </a:pPr>
            <a:endParaRPr lang="en-US" altLang="zh-CN" dirty="0">
              <a:ea typeface="微软雅黑" panose="020B0503020204020204" pitchFamily="34" charset="-122"/>
              <a:cs typeface="+mn-ea"/>
            </a:endParaRPr>
          </a:p>
          <a:p>
            <a:pPr indent="0">
              <a:lnSpc>
                <a:spcPct val="150000"/>
              </a:lnSpc>
              <a:buClr>
                <a:srgbClr val="3333B3"/>
              </a:buClr>
              <a:buFont typeface="Wingdings" panose="05000000000000000000" pitchFamily="2" charset="2"/>
              <a:buNone/>
            </a:pPr>
            <a:endParaRPr lang="en-US" altLang="zh-CN" dirty="0">
              <a:ea typeface="微软雅黑" panose="020B0503020204020204" pitchFamily="34" charset="-122"/>
              <a:cs typeface="+mn-ea"/>
            </a:endParaRPr>
          </a:p>
          <a:p>
            <a:pPr indent="0">
              <a:lnSpc>
                <a:spcPct val="150000"/>
              </a:lnSpc>
              <a:buClr>
                <a:srgbClr val="3333B3"/>
              </a:buClr>
              <a:buFont typeface="Wingdings" panose="05000000000000000000" pitchFamily="2" charset="2"/>
              <a:buNone/>
            </a:pPr>
            <a:endParaRPr lang="en-US" altLang="zh-CN" dirty="0">
              <a:ea typeface="微软雅黑" panose="020B0503020204020204" pitchFamily="34" charset="-122"/>
              <a:cs typeface="+mn-ea"/>
            </a:endParaRPr>
          </a:p>
          <a:p>
            <a:pPr indent="0">
              <a:lnSpc>
                <a:spcPct val="150000"/>
              </a:lnSpc>
              <a:buClr>
                <a:srgbClr val="3333B3"/>
              </a:buClr>
              <a:buFont typeface="Wingdings" panose="05000000000000000000" pitchFamily="2" charset="2"/>
              <a:buNone/>
            </a:pPr>
            <a:endParaRPr lang="en-US" altLang="zh-CN" dirty="0">
              <a:ea typeface="微软雅黑" panose="020B0503020204020204" pitchFamily="34" charset="-122"/>
              <a:cs typeface="+mn-ea"/>
            </a:endParaRPr>
          </a:p>
          <a:p>
            <a:pPr indent="0">
              <a:lnSpc>
                <a:spcPct val="150000"/>
              </a:lnSpc>
              <a:buClr>
                <a:srgbClr val="3333B3"/>
              </a:buClr>
              <a:buFont typeface="Wingdings" panose="05000000000000000000" pitchFamily="2" charset="2"/>
              <a:buNone/>
            </a:pPr>
            <a:endParaRPr lang="en-US" altLang="zh-CN" dirty="0">
              <a:ea typeface="微软雅黑" panose="020B0503020204020204" pitchFamily="34" charset="-122"/>
              <a:cs typeface="+mn-ea"/>
            </a:endParaRPr>
          </a:p>
          <a:p>
            <a:pPr indent="0" algn="ctr">
              <a:lnSpc>
                <a:spcPct val="150000"/>
              </a:lnSpc>
              <a:buClr>
                <a:srgbClr val="3333B3"/>
              </a:buClr>
              <a:buFont typeface="Wingdings" panose="05000000000000000000" pitchFamily="2" charset="2"/>
              <a:buNone/>
            </a:pPr>
            <a:r>
              <a:rPr lang="en-US" altLang="zh-CN" dirty="0">
                <a:ea typeface="微软雅黑" panose="020B0503020204020204" pitchFamily="34" charset="-122"/>
                <a:cs typeface="+mn-ea"/>
              </a:rPr>
              <a:t>  </a:t>
            </a:r>
            <a:r>
              <a:rPr lang="en-US" altLang="zh-CN" sz="1200" dirty="0">
                <a:solidFill>
                  <a:schemeClr val="accent5"/>
                </a:solidFill>
                <a:ea typeface="微软雅黑" panose="020B0503020204020204" pitchFamily="34" charset="-122"/>
                <a:cs typeface="+mn-ea"/>
              </a:rPr>
              <a:t>Two design solutions with minimal compliance subjected to the same loading condition but with different volume fractions</a:t>
            </a:r>
            <a:endParaRPr lang="en-US" altLang="zh-CN" sz="1200" dirty="0">
              <a:solidFill>
                <a:schemeClr val="accent5"/>
              </a:solidFill>
              <a:ea typeface="微软雅黑" panose="020B0503020204020204" pitchFamily="34" charset="-122"/>
              <a:cs typeface="+mn-ea"/>
            </a:endParaRPr>
          </a:p>
          <a:p>
            <a:pPr marL="285750" indent="-285750">
              <a:lnSpc>
                <a:spcPct val="150000"/>
              </a:lnSpc>
              <a:buClr>
                <a:srgbClr val="3333B3"/>
              </a:buClr>
              <a:buFont typeface="Wingdings" panose="05000000000000000000" pitchFamily="2" charset="2"/>
              <a:buChar char="n"/>
            </a:pPr>
            <a:r>
              <a:rPr lang="en-US" altLang="zh-CN" sz="1800" dirty="0">
                <a:ea typeface="微软雅黑" panose="020B0503020204020204" pitchFamily="34" charset="-122"/>
                <a:cs typeface="+mn-ea"/>
                <a:sym typeface="+mn-ea"/>
              </a:rPr>
              <a:t>In most TO designs, the topology of the structure </a:t>
            </a:r>
            <a:r>
              <a:rPr lang="en-US" altLang="zh-CN" sz="1800" b="1" dirty="0">
                <a:ea typeface="微软雅黑" panose="020B0503020204020204" pitchFamily="34" charset="-122"/>
                <a:cs typeface="+mn-ea"/>
                <a:sym typeface="+mn-ea"/>
              </a:rPr>
              <a:t>only evolves rapidly during the early design stage</a:t>
            </a:r>
            <a:r>
              <a:rPr lang="en-US" altLang="zh-CN" sz="1800" dirty="0">
                <a:ea typeface="微软雅黑" panose="020B0503020204020204" pitchFamily="34" charset="-122"/>
                <a:cs typeface="+mn-ea"/>
                <a:sym typeface="+mn-ea"/>
              </a:rPr>
              <a:t> and maintains almost the same during the later stage of the design.</a:t>
            </a:r>
            <a:endParaRPr lang="en-US" altLang="zh-CN" sz="1800" dirty="0">
              <a:ea typeface="微软雅黑" panose="020B0503020204020204" pitchFamily="34" charset="-122"/>
              <a:cs typeface="+mn-ea"/>
              <a:sym typeface="+mn-ea"/>
            </a:endParaRPr>
          </a:p>
        </p:txBody>
      </p:sp>
      <p:pic>
        <p:nvPicPr>
          <p:cNvPr id="2" name="图片 1"/>
          <p:cNvPicPr>
            <a:picLocks noChangeAspect="1"/>
          </p:cNvPicPr>
          <p:nvPr/>
        </p:nvPicPr>
        <p:blipFill>
          <a:blip r:embed="rId1"/>
          <a:srcRect r="1179" b="5119"/>
          <a:stretch>
            <a:fillRect/>
          </a:stretch>
        </p:blipFill>
        <p:spPr>
          <a:xfrm>
            <a:off x="2016760" y="2992755"/>
            <a:ext cx="5111115" cy="20243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nSpc>
                <a:spcPct val="150000"/>
              </a:lnSpc>
            </a:pPr>
            <a:fld id="{2359CDC3-D254-469E-8F04-CC4295B8C37F}"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内容占位符 6"/>
          <p:cNvSpPr>
            <a:spLocks noGrp="1"/>
          </p:cNvSpPr>
          <p:nvPr>
            <p:ph sz="quarter" idx="13"/>
          </p:nvPr>
        </p:nvSpPr>
        <p:spPr>
          <a:xfrm>
            <a:off x="250190" y="230505"/>
            <a:ext cx="8617585" cy="504825"/>
          </a:xfrm>
        </p:spPr>
        <p:txBody>
          <a:bodyPr/>
          <a:lstStyle/>
          <a:p>
            <a:r>
              <a:rPr lang="en-US" altLang="zh-CN" sz="3200" dirty="0">
                <a:latin typeface="Times New Roman" panose="02020603050405020304" pitchFamily="18" charset="0"/>
                <a:ea typeface="+mn-ea"/>
                <a:cs typeface="Times New Roman" panose="02020603050405020304" pitchFamily="18" charset="0"/>
                <a:sym typeface="+mn-lt"/>
              </a:rPr>
              <a:t>NN-accelerated Topology Optimization Algorithm</a:t>
            </a:r>
            <a:endParaRPr lang="en-US" altLang="zh-CN" sz="3200" dirty="0">
              <a:latin typeface="Times New Roman" panose="02020603050405020304" pitchFamily="18" charset="0"/>
              <a:ea typeface="+mn-ea"/>
              <a:cs typeface="Times New Roman" panose="02020603050405020304" pitchFamily="18" charset="0"/>
              <a:sym typeface="+mn-lt"/>
            </a:endParaRPr>
          </a:p>
        </p:txBody>
      </p:sp>
      <p:sp>
        <p:nvSpPr>
          <p:cNvPr id="35" name="矩形 34"/>
          <p:cNvSpPr/>
          <p:nvPr/>
        </p:nvSpPr>
        <p:spPr>
          <a:xfrm>
            <a:off x="74295" y="813435"/>
            <a:ext cx="8987790" cy="5400675"/>
          </a:xfrm>
          <a:prstGeom prst="rect">
            <a:avLst/>
          </a:prstGeom>
        </p:spPr>
        <p:txBody>
          <a:bodyPr wrap="square">
            <a:spAutoFit/>
          </a:bodyPr>
          <a:p>
            <a:pPr marL="285750" indent="-285750">
              <a:lnSpc>
                <a:spcPct val="150000"/>
              </a:lnSpc>
              <a:buClr>
                <a:srgbClr val="3333B3"/>
              </a:buClr>
              <a:buFont typeface="Wingdings" panose="05000000000000000000" pitchFamily="2" charset="2"/>
              <a:buChar char="n"/>
            </a:pPr>
            <a:r>
              <a:rPr lang="en-US" altLang="zh-CN" dirty="0">
                <a:ea typeface="微软雅黑" panose="020B0503020204020204" pitchFamily="34" charset="-122"/>
                <a:cs typeface="+mn-ea"/>
              </a:rPr>
              <a:t>Once the dual-model neural network is constructed and trained, it can be integrated into the topology optimization algorithm to speed up the design process.  </a:t>
            </a:r>
            <a:endParaRPr lang="en-US" altLang="zh-CN" dirty="0">
              <a:ea typeface="微软雅黑" panose="020B0503020204020204" pitchFamily="34" charset="-122"/>
              <a:cs typeface="+mn-ea"/>
            </a:endParaRPr>
          </a:p>
          <a:p>
            <a:pPr indent="0">
              <a:lnSpc>
                <a:spcPct val="150000"/>
              </a:lnSpc>
              <a:buClr>
                <a:srgbClr val="3333B3"/>
              </a:buClr>
              <a:buFont typeface="Wingdings" panose="05000000000000000000" pitchFamily="2" charset="2"/>
              <a:buNone/>
            </a:pPr>
            <a:endParaRPr lang="en-US" altLang="zh-CN" dirty="0">
              <a:ea typeface="微软雅黑" panose="020B0503020204020204" pitchFamily="34" charset="-122"/>
              <a:cs typeface="+mn-ea"/>
            </a:endParaRPr>
          </a:p>
          <a:p>
            <a:pPr indent="0">
              <a:lnSpc>
                <a:spcPct val="150000"/>
              </a:lnSpc>
              <a:buClr>
                <a:srgbClr val="3333B3"/>
              </a:buClr>
              <a:buFont typeface="Wingdings" panose="05000000000000000000" pitchFamily="2" charset="2"/>
              <a:buNone/>
            </a:pPr>
            <a:endParaRPr lang="en-US" altLang="zh-CN" dirty="0">
              <a:ea typeface="微软雅黑" panose="020B0503020204020204" pitchFamily="34" charset="-122"/>
              <a:cs typeface="+mn-ea"/>
            </a:endParaRPr>
          </a:p>
          <a:p>
            <a:pPr indent="0">
              <a:lnSpc>
                <a:spcPct val="150000"/>
              </a:lnSpc>
              <a:buClr>
                <a:srgbClr val="3333B3"/>
              </a:buClr>
              <a:buFont typeface="Wingdings" panose="05000000000000000000" pitchFamily="2" charset="2"/>
              <a:buNone/>
            </a:pPr>
            <a:endParaRPr lang="en-US" altLang="zh-CN" dirty="0">
              <a:ea typeface="微软雅黑" panose="020B0503020204020204" pitchFamily="34" charset="-122"/>
              <a:cs typeface="+mn-ea"/>
            </a:endParaRPr>
          </a:p>
          <a:p>
            <a:pPr indent="0">
              <a:lnSpc>
                <a:spcPct val="150000"/>
              </a:lnSpc>
              <a:buClr>
                <a:srgbClr val="3333B3"/>
              </a:buClr>
              <a:buFont typeface="Wingdings" panose="05000000000000000000" pitchFamily="2" charset="2"/>
              <a:buNone/>
            </a:pPr>
            <a:endParaRPr lang="en-US" altLang="zh-CN" dirty="0">
              <a:ea typeface="微软雅黑" panose="020B0503020204020204" pitchFamily="34" charset="-122"/>
              <a:cs typeface="+mn-ea"/>
            </a:endParaRPr>
          </a:p>
          <a:p>
            <a:pPr indent="0">
              <a:lnSpc>
                <a:spcPct val="150000"/>
              </a:lnSpc>
              <a:buClr>
                <a:srgbClr val="3333B3"/>
              </a:buClr>
              <a:buFont typeface="Wingdings" panose="05000000000000000000" pitchFamily="2" charset="2"/>
              <a:buNone/>
            </a:pPr>
            <a:endParaRPr lang="en-US" altLang="zh-CN" dirty="0">
              <a:ea typeface="微软雅黑" panose="020B0503020204020204" pitchFamily="34" charset="-122"/>
              <a:cs typeface="+mn-ea"/>
            </a:endParaRPr>
          </a:p>
          <a:p>
            <a:pPr indent="0">
              <a:lnSpc>
                <a:spcPct val="150000"/>
              </a:lnSpc>
              <a:buClr>
                <a:srgbClr val="3333B3"/>
              </a:buClr>
              <a:buFont typeface="Wingdings" panose="05000000000000000000" pitchFamily="2" charset="2"/>
              <a:buNone/>
            </a:pPr>
            <a:endParaRPr lang="en-US" altLang="zh-CN" dirty="0">
              <a:ea typeface="微软雅黑" panose="020B0503020204020204" pitchFamily="34" charset="-122"/>
              <a:cs typeface="+mn-ea"/>
            </a:endParaRPr>
          </a:p>
          <a:p>
            <a:pPr indent="0">
              <a:lnSpc>
                <a:spcPct val="150000"/>
              </a:lnSpc>
              <a:buClr>
                <a:srgbClr val="3333B3"/>
              </a:buClr>
              <a:buFont typeface="Wingdings" panose="05000000000000000000" pitchFamily="2" charset="2"/>
              <a:buNone/>
            </a:pPr>
            <a:endParaRPr lang="en-US" altLang="zh-CN" dirty="0">
              <a:ea typeface="微软雅黑" panose="020B0503020204020204" pitchFamily="34" charset="-122"/>
              <a:cs typeface="+mn-ea"/>
            </a:endParaRPr>
          </a:p>
          <a:p>
            <a:pPr indent="0">
              <a:lnSpc>
                <a:spcPct val="150000"/>
              </a:lnSpc>
              <a:buClr>
                <a:srgbClr val="3333B3"/>
              </a:buClr>
              <a:buFont typeface="Wingdings" panose="05000000000000000000" pitchFamily="2" charset="2"/>
              <a:buNone/>
            </a:pPr>
            <a:endParaRPr lang="en-US" altLang="zh-CN" dirty="0">
              <a:ea typeface="微软雅黑" panose="020B0503020204020204" pitchFamily="34" charset="-122"/>
              <a:cs typeface="+mn-ea"/>
            </a:endParaRPr>
          </a:p>
          <a:p>
            <a:pPr indent="0">
              <a:lnSpc>
                <a:spcPct val="150000"/>
              </a:lnSpc>
              <a:buClr>
                <a:srgbClr val="3333B3"/>
              </a:buClr>
              <a:buFont typeface="Wingdings" panose="05000000000000000000" pitchFamily="2" charset="2"/>
              <a:buNone/>
            </a:pPr>
            <a:endParaRPr lang="en-US" altLang="zh-CN" dirty="0">
              <a:ea typeface="微软雅黑" panose="020B0503020204020204" pitchFamily="34" charset="-122"/>
              <a:cs typeface="+mn-ea"/>
            </a:endParaRPr>
          </a:p>
          <a:p>
            <a:pPr indent="0">
              <a:lnSpc>
                <a:spcPct val="150000"/>
              </a:lnSpc>
              <a:buClr>
                <a:srgbClr val="3333B3"/>
              </a:buClr>
              <a:buFont typeface="Wingdings" panose="05000000000000000000" pitchFamily="2" charset="2"/>
              <a:buNone/>
            </a:pPr>
            <a:endParaRPr lang="en-US" altLang="zh-CN" dirty="0">
              <a:ea typeface="微软雅黑" panose="020B0503020204020204" pitchFamily="34" charset="-122"/>
              <a:cs typeface="+mn-ea"/>
            </a:endParaRPr>
          </a:p>
          <a:p>
            <a:pPr indent="0" algn="ctr">
              <a:lnSpc>
                <a:spcPct val="150000"/>
              </a:lnSpc>
              <a:buClr>
                <a:srgbClr val="3333B3"/>
              </a:buClr>
              <a:buFont typeface="Wingdings" panose="05000000000000000000" pitchFamily="2" charset="2"/>
              <a:buNone/>
            </a:pPr>
            <a:r>
              <a:rPr lang="en-US" altLang="zh-CN" sz="1400" dirty="0">
                <a:solidFill>
                  <a:schemeClr val="accent5"/>
                </a:solidFill>
                <a:ea typeface="微软雅黑" panose="020B0503020204020204" pitchFamily="34" charset="-122"/>
                <a:cs typeface="+mn-ea"/>
              </a:rPr>
              <a:t>A genetic flow chart of the NN-accelerated topology algorithm.</a:t>
            </a:r>
            <a:endParaRPr lang="en-US" altLang="zh-CN" sz="1400" dirty="0">
              <a:solidFill>
                <a:schemeClr val="accent5"/>
              </a:solidFill>
              <a:ea typeface="微软雅黑" panose="020B0503020204020204" pitchFamily="34" charset="-122"/>
              <a:cs typeface="+mn-ea"/>
            </a:endParaRPr>
          </a:p>
        </p:txBody>
      </p:sp>
      <p:pic>
        <p:nvPicPr>
          <p:cNvPr id="3" name="图片 2"/>
          <p:cNvPicPr>
            <a:picLocks noChangeAspect="1"/>
          </p:cNvPicPr>
          <p:nvPr/>
        </p:nvPicPr>
        <p:blipFill>
          <a:blip r:embed="rId1"/>
          <a:stretch>
            <a:fillRect/>
          </a:stretch>
        </p:blipFill>
        <p:spPr>
          <a:xfrm>
            <a:off x="2722245" y="1711325"/>
            <a:ext cx="3691255" cy="4203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359CDC3-D254-469E-8F04-CC4295B8C37F}" type="slidenum">
              <a:rPr lang="zh-CN" altLang="en-US" sz="1100" smtClean="0">
                <a:latin typeface="Times New Roman" panose="02020603050405020304" pitchFamily="18" charset="0"/>
                <a:cs typeface="Times New Roman" panose="02020603050405020304" pitchFamily="18" charset="0"/>
              </a:rPr>
            </a:fld>
            <a:endParaRPr lang="zh-CN" altLang="en-US" sz="1100">
              <a:latin typeface="Times New Roman" panose="02020603050405020304" pitchFamily="18" charset="0"/>
              <a:cs typeface="Times New Roman" panose="02020603050405020304" pitchFamily="18" charset="0"/>
            </a:endParaRPr>
          </a:p>
        </p:txBody>
      </p:sp>
      <p:sp>
        <p:nvSpPr>
          <p:cNvPr id="7" name="内容占位符 6"/>
          <p:cNvSpPr>
            <a:spLocks noGrp="1"/>
          </p:cNvSpPr>
          <p:nvPr>
            <p:ph sz="quarter" idx="13"/>
          </p:nvPr>
        </p:nvSpPr>
        <p:spPr/>
        <p:txBody>
          <a:bodyPr>
            <a:normAutofit lnSpcReduction="10000"/>
          </a:bodyPr>
          <a:lstStyle/>
          <a:p>
            <a:r>
              <a:rPr lang="en-US" altLang="zh-CN" sz="3200" dirty="0">
                <a:latin typeface="Times New Roman" panose="02020603050405020304" pitchFamily="18" charset="0"/>
                <a:ea typeface="+mn-ea"/>
                <a:cs typeface="Times New Roman" panose="02020603050405020304" pitchFamily="18" charset="0"/>
                <a:sym typeface="+mn-lt"/>
              </a:rPr>
              <a:t>Contents</a:t>
            </a:r>
            <a:endParaRPr lang="zh-CN" altLang="en-US" sz="3200" dirty="0">
              <a:latin typeface="Times New Roman" panose="02020603050405020304" pitchFamily="18" charset="0"/>
              <a:ea typeface="+mn-ea"/>
              <a:cs typeface="Times New Roman" panose="02020603050405020304" pitchFamily="18" charset="0"/>
              <a:sym typeface="+mn-lt"/>
            </a:endParaRPr>
          </a:p>
        </p:txBody>
      </p:sp>
      <p:grpSp>
        <p:nvGrpSpPr>
          <p:cNvPr id="19" name="组合 18"/>
          <p:cNvGrpSpPr/>
          <p:nvPr/>
        </p:nvGrpSpPr>
        <p:grpSpPr>
          <a:xfrm>
            <a:off x="656012" y="1256899"/>
            <a:ext cx="2005582" cy="461665"/>
            <a:chOff x="500564" y="1851259"/>
            <a:chExt cx="2005582" cy="461665"/>
          </a:xfrm>
        </p:grpSpPr>
        <p:sp>
          <p:nvSpPr>
            <p:cNvPr id="8" name="文本框 7"/>
            <p:cNvSpPr txBox="1"/>
            <p:nvPr/>
          </p:nvSpPr>
          <p:spPr>
            <a:xfrm>
              <a:off x="817863" y="1851259"/>
              <a:ext cx="1688283" cy="461665"/>
            </a:xfrm>
            <a:prstGeom prst="rect">
              <a:avLst/>
            </a:prstGeom>
            <a:noFill/>
          </p:spPr>
          <p:txBody>
            <a:bodyPr wrap="none" rtlCol="0">
              <a:spAutoFit/>
            </a:bodyPr>
            <a:lstStyle/>
            <a:p>
              <a:r>
                <a:rPr lang="en-US" altLang="zh-CN" sz="2400" dirty="0">
                  <a:solidFill>
                    <a:schemeClr val="bg2">
                      <a:lumMod val="90000"/>
                    </a:schemeClr>
                  </a:solidFill>
                  <a:latin typeface="Times New Roman" panose="02020603050405020304" pitchFamily="18" charset="0"/>
                  <a:cs typeface="Times New Roman" panose="02020603050405020304" pitchFamily="18" charset="0"/>
                  <a:sym typeface="+mn-lt"/>
                </a:rPr>
                <a:t>Background</a:t>
              </a:r>
              <a:endParaRPr lang="zh-CN" altLang="en-US" sz="24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sp>
          <p:nvSpPr>
            <p:cNvPr id="14" name="矩形 13"/>
            <p:cNvSpPr/>
            <p:nvPr/>
          </p:nvSpPr>
          <p:spPr>
            <a:xfrm>
              <a:off x="500564" y="1954220"/>
              <a:ext cx="317299" cy="317299"/>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2">
                      <a:lumMod val="90000"/>
                    </a:schemeClr>
                  </a:solidFill>
                  <a:latin typeface="Times New Roman" panose="02020603050405020304" pitchFamily="18" charset="0"/>
                  <a:cs typeface="Times New Roman" panose="02020603050405020304" pitchFamily="18" charset="0"/>
                  <a:sym typeface="+mn-lt"/>
                </a:rPr>
                <a:t>1</a:t>
              </a:r>
              <a:endParaRPr lang="zh-CN" altLang="en-US" sz="16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grpSp>
      <p:grpSp>
        <p:nvGrpSpPr>
          <p:cNvPr id="20" name="组合 19"/>
          <p:cNvGrpSpPr/>
          <p:nvPr/>
        </p:nvGrpSpPr>
        <p:grpSpPr>
          <a:xfrm>
            <a:off x="656011" y="2267993"/>
            <a:ext cx="1867723" cy="461665"/>
            <a:chOff x="500564" y="2430820"/>
            <a:chExt cx="1867723" cy="461665"/>
          </a:xfrm>
        </p:grpSpPr>
        <p:sp>
          <p:nvSpPr>
            <p:cNvPr id="9" name="文本框 8"/>
            <p:cNvSpPr txBox="1"/>
            <p:nvPr/>
          </p:nvSpPr>
          <p:spPr>
            <a:xfrm>
              <a:off x="817863" y="2430820"/>
              <a:ext cx="1550424" cy="461665"/>
            </a:xfrm>
            <a:prstGeom prst="rect">
              <a:avLst/>
            </a:prstGeom>
            <a:noFill/>
          </p:spPr>
          <p:txBody>
            <a:bodyPr wrap="none" rtlCol="0">
              <a:spAutoFit/>
            </a:bodyPr>
            <a:lstStyle/>
            <a:p>
              <a:r>
                <a:rPr lang="en-US" altLang="zh-CN" sz="2400" dirty="0">
                  <a:solidFill>
                    <a:schemeClr val="bg2">
                      <a:lumMod val="90000"/>
                    </a:schemeClr>
                  </a:solidFill>
                  <a:latin typeface="Times New Roman" panose="02020603050405020304" pitchFamily="18" charset="0"/>
                  <a:cs typeface="Times New Roman" panose="02020603050405020304" pitchFamily="18" charset="0"/>
                  <a:sym typeface="+mn-lt"/>
                </a:rPr>
                <a:t>Motivation</a:t>
              </a:r>
              <a:endParaRPr lang="zh-CN" altLang="en-US" sz="24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sp>
          <p:nvSpPr>
            <p:cNvPr id="15" name="矩形 14"/>
            <p:cNvSpPr/>
            <p:nvPr/>
          </p:nvSpPr>
          <p:spPr>
            <a:xfrm>
              <a:off x="500564" y="2533781"/>
              <a:ext cx="317299" cy="317299"/>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2">
                      <a:lumMod val="90000"/>
                    </a:schemeClr>
                  </a:solidFill>
                  <a:latin typeface="Times New Roman" panose="02020603050405020304" pitchFamily="18" charset="0"/>
                  <a:cs typeface="Times New Roman" panose="02020603050405020304" pitchFamily="18" charset="0"/>
                  <a:sym typeface="+mn-lt"/>
                </a:rPr>
                <a:t>2</a:t>
              </a:r>
              <a:endParaRPr lang="zh-CN" altLang="en-US" sz="16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grpSp>
      <p:grpSp>
        <p:nvGrpSpPr>
          <p:cNvPr id="21" name="组合 20"/>
          <p:cNvGrpSpPr/>
          <p:nvPr/>
        </p:nvGrpSpPr>
        <p:grpSpPr>
          <a:xfrm>
            <a:off x="656012" y="3279087"/>
            <a:ext cx="2682049" cy="461665"/>
            <a:chOff x="500564" y="3010381"/>
            <a:chExt cx="2682049" cy="461665"/>
          </a:xfrm>
        </p:grpSpPr>
        <p:sp>
          <p:nvSpPr>
            <p:cNvPr id="10" name="文本框 9"/>
            <p:cNvSpPr txBox="1"/>
            <p:nvPr/>
          </p:nvSpPr>
          <p:spPr>
            <a:xfrm>
              <a:off x="817863" y="3010381"/>
              <a:ext cx="2364750" cy="461665"/>
            </a:xfrm>
            <a:prstGeom prst="rect">
              <a:avLst/>
            </a:prstGeom>
            <a:noFill/>
          </p:spPr>
          <p:txBody>
            <a:bodyPr wrap="none" rtlCol="0">
              <a:spAutoFit/>
            </a:bodyPr>
            <a:lstStyle/>
            <a:p>
              <a:r>
                <a:rPr lang="en-US" altLang="zh-CN" sz="2400" dirty="0">
                  <a:solidFill>
                    <a:schemeClr val="bg2">
                      <a:lumMod val="90000"/>
                    </a:schemeClr>
                  </a:solidFill>
                  <a:latin typeface="Times New Roman" panose="02020603050405020304" pitchFamily="18" charset="0"/>
                  <a:cs typeface="Times New Roman" panose="02020603050405020304" pitchFamily="18" charset="0"/>
                  <a:sym typeface="+mn-lt"/>
                </a:rPr>
                <a:t>Proposed Method</a:t>
              </a:r>
              <a:endParaRPr lang="zh-CN" altLang="en-US" sz="24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sp>
          <p:nvSpPr>
            <p:cNvPr id="16" name="矩形 15"/>
            <p:cNvSpPr/>
            <p:nvPr/>
          </p:nvSpPr>
          <p:spPr>
            <a:xfrm>
              <a:off x="500564" y="3113342"/>
              <a:ext cx="317299" cy="317299"/>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2"/>
                  </a:solidFill>
                  <a:latin typeface="Times New Roman" panose="02020603050405020304" pitchFamily="18" charset="0"/>
                  <a:cs typeface="Times New Roman" panose="02020603050405020304" pitchFamily="18" charset="0"/>
                  <a:sym typeface="+mn-lt"/>
                </a:rPr>
                <a:t>3</a:t>
              </a:r>
              <a:endParaRPr lang="zh-CN" altLang="en-US" sz="1600" dirty="0">
                <a:solidFill>
                  <a:schemeClr val="bg2"/>
                </a:solidFill>
                <a:latin typeface="Times New Roman" panose="02020603050405020304" pitchFamily="18" charset="0"/>
                <a:cs typeface="Times New Roman" panose="02020603050405020304" pitchFamily="18" charset="0"/>
                <a:sym typeface="+mn-lt"/>
              </a:endParaRPr>
            </a:p>
          </p:txBody>
        </p:sp>
      </p:grpSp>
      <p:grpSp>
        <p:nvGrpSpPr>
          <p:cNvPr id="22" name="组合 21"/>
          <p:cNvGrpSpPr/>
          <p:nvPr/>
        </p:nvGrpSpPr>
        <p:grpSpPr>
          <a:xfrm>
            <a:off x="656012" y="4290181"/>
            <a:ext cx="3138905" cy="461665"/>
            <a:chOff x="500564" y="4538835"/>
            <a:chExt cx="3138905" cy="461665"/>
          </a:xfrm>
        </p:grpSpPr>
        <p:sp>
          <p:nvSpPr>
            <p:cNvPr id="11" name="文本框 10"/>
            <p:cNvSpPr txBox="1"/>
            <p:nvPr/>
          </p:nvSpPr>
          <p:spPr>
            <a:xfrm>
              <a:off x="817863" y="4538835"/>
              <a:ext cx="2821606" cy="461665"/>
            </a:xfrm>
            <a:prstGeom prst="rect">
              <a:avLst/>
            </a:prstGeom>
            <a:noFill/>
          </p:spPr>
          <p:txBody>
            <a:bodyPr wrap="none" rtlCol="0">
              <a:spAutoFit/>
            </a:bodyPr>
            <a:lstStyle/>
            <a:p>
              <a:r>
                <a:rPr lang="en-US" altLang="zh-CN" sz="2400" dirty="0">
                  <a:solidFill>
                    <a:srgbClr val="20209C"/>
                  </a:solidFill>
                  <a:latin typeface="Times New Roman" panose="02020603050405020304" pitchFamily="18" charset="0"/>
                  <a:cs typeface="Times New Roman" panose="02020603050405020304" pitchFamily="18" charset="0"/>
                  <a:sym typeface="+mn-lt"/>
                </a:rPr>
                <a:t>Experimental Results</a:t>
              </a:r>
              <a:endParaRPr lang="zh-CN" altLang="en-US" sz="2400" dirty="0">
                <a:solidFill>
                  <a:srgbClr val="20209C"/>
                </a:solidFill>
                <a:latin typeface="Times New Roman" panose="02020603050405020304" pitchFamily="18" charset="0"/>
                <a:cs typeface="Times New Roman" panose="02020603050405020304" pitchFamily="18" charset="0"/>
                <a:sym typeface="+mn-lt"/>
              </a:endParaRPr>
            </a:p>
          </p:txBody>
        </p:sp>
        <p:sp>
          <p:nvSpPr>
            <p:cNvPr id="17" name="矩形 16"/>
            <p:cNvSpPr/>
            <p:nvPr/>
          </p:nvSpPr>
          <p:spPr>
            <a:xfrm>
              <a:off x="500564" y="4611018"/>
              <a:ext cx="317299" cy="317299"/>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Times New Roman" panose="02020603050405020304" pitchFamily="18" charset="0"/>
                  <a:cs typeface="Times New Roman" panose="02020603050405020304" pitchFamily="18" charset="0"/>
                  <a:sym typeface="+mn-lt"/>
                </a:rPr>
                <a:t>4</a:t>
              </a:r>
              <a:endParaRPr lang="zh-CN" altLang="en-US" sz="1600" dirty="0">
                <a:solidFill>
                  <a:schemeClr val="bg1"/>
                </a:solidFill>
                <a:latin typeface="Times New Roman" panose="02020603050405020304" pitchFamily="18" charset="0"/>
                <a:cs typeface="Times New Roman" panose="02020603050405020304" pitchFamily="18" charset="0"/>
                <a:sym typeface="+mn-lt"/>
              </a:endParaRPr>
            </a:p>
          </p:txBody>
        </p:sp>
      </p:grpSp>
      <p:grpSp>
        <p:nvGrpSpPr>
          <p:cNvPr id="24" name="组合 23"/>
          <p:cNvGrpSpPr/>
          <p:nvPr/>
        </p:nvGrpSpPr>
        <p:grpSpPr>
          <a:xfrm>
            <a:off x="656011" y="5301274"/>
            <a:ext cx="1902990" cy="461665"/>
            <a:chOff x="500563" y="5118394"/>
            <a:chExt cx="1902990" cy="461665"/>
          </a:xfrm>
        </p:grpSpPr>
        <p:sp>
          <p:nvSpPr>
            <p:cNvPr id="12" name="文本框 11"/>
            <p:cNvSpPr txBox="1"/>
            <p:nvPr/>
          </p:nvSpPr>
          <p:spPr>
            <a:xfrm>
              <a:off x="817863" y="5118394"/>
              <a:ext cx="1585690" cy="461665"/>
            </a:xfrm>
            <a:prstGeom prst="rect">
              <a:avLst/>
            </a:prstGeom>
            <a:noFill/>
          </p:spPr>
          <p:txBody>
            <a:bodyPr wrap="none" rtlCol="0">
              <a:spAutoFit/>
            </a:bodyPr>
            <a:lstStyle/>
            <a:p>
              <a:r>
                <a:rPr lang="en-US" altLang="zh-CN" sz="2400" dirty="0">
                  <a:solidFill>
                    <a:schemeClr val="bg2">
                      <a:lumMod val="90000"/>
                    </a:schemeClr>
                  </a:solidFill>
                  <a:latin typeface="Times New Roman" panose="02020603050405020304" pitchFamily="18" charset="0"/>
                  <a:cs typeface="Times New Roman" panose="02020603050405020304" pitchFamily="18" charset="0"/>
                  <a:sym typeface="+mn-lt"/>
                </a:rPr>
                <a:t>Conclusion</a:t>
              </a:r>
              <a:endParaRPr lang="zh-CN" altLang="en-US" sz="24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sp>
          <p:nvSpPr>
            <p:cNvPr id="18" name="矩形 17"/>
            <p:cNvSpPr/>
            <p:nvPr/>
          </p:nvSpPr>
          <p:spPr>
            <a:xfrm>
              <a:off x="500563" y="5221355"/>
              <a:ext cx="317299" cy="317299"/>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2">
                      <a:lumMod val="90000"/>
                    </a:schemeClr>
                  </a:solidFill>
                  <a:latin typeface="Times New Roman" panose="02020603050405020304" pitchFamily="18" charset="0"/>
                  <a:cs typeface="Times New Roman" panose="02020603050405020304" pitchFamily="18" charset="0"/>
                  <a:sym typeface="+mn-lt"/>
                </a:rPr>
                <a:t>5</a:t>
              </a:r>
              <a:endParaRPr lang="zh-CN" altLang="en-US" sz="16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nSpc>
                <a:spcPct val="150000"/>
              </a:lnSpc>
            </a:pPr>
            <a:fld id="{2359CDC3-D254-469E-8F04-CC4295B8C37F}"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内容占位符 6"/>
          <p:cNvSpPr>
            <a:spLocks noGrp="1"/>
          </p:cNvSpPr>
          <p:nvPr>
            <p:ph sz="quarter" idx="13"/>
          </p:nvPr>
        </p:nvSpPr>
        <p:spPr>
          <a:xfrm>
            <a:off x="250032" y="230425"/>
            <a:ext cx="5353814" cy="504825"/>
          </a:xfrm>
        </p:spPr>
        <p:txBody>
          <a:bodyPr/>
          <a:lstStyle/>
          <a:p>
            <a:r>
              <a:rPr lang="en-US" altLang="zh-CN" sz="3200" dirty="0">
                <a:latin typeface="Times New Roman" panose="02020603050405020304" pitchFamily="18" charset="0"/>
                <a:ea typeface="+mn-ea"/>
                <a:cs typeface="Times New Roman" panose="02020603050405020304" pitchFamily="18" charset="0"/>
                <a:sym typeface="+mn-lt"/>
              </a:rPr>
              <a:t>Minimal Compliance Design</a:t>
            </a:r>
            <a:endParaRPr lang="en-US" altLang="zh-CN" sz="3200" dirty="0">
              <a:latin typeface="Times New Roman" panose="02020603050405020304" pitchFamily="18" charset="0"/>
              <a:ea typeface="+mn-ea"/>
              <a:cs typeface="Times New Roman" panose="02020603050405020304" pitchFamily="18" charset="0"/>
              <a:sym typeface="+mn-lt"/>
            </a:endParaRPr>
          </a:p>
        </p:txBody>
      </p:sp>
      <mc:AlternateContent xmlns:mc="http://schemas.openxmlformats.org/markup-compatibility/2006">
        <mc:Choice xmlns:a14="http://schemas.microsoft.com/office/drawing/2010/main" Requires="a14">
          <p:sp>
            <p:nvSpPr>
              <p:cNvPr id="10" name="文本框 9"/>
              <p:cNvSpPr txBox="1"/>
              <p:nvPr/>
            </p:nvSpPr>
            <p:spPr>
              <a:xfrm>
                <a:off x="95250" y="3919855"/>
                <a:ext cx="9048750" cy="2399665"/>
              </a:xfrm>
              <a:prstGeom prst="rect">
                <a:avLst/>
              </a:prstGeom>
              <a:noFill/>
            </p:spPr>
            <p:txBody>
              <a:bodyPr wrap="square" rtlCol="0" anchor="t">
                <a:spAutoFit/>
              </a:bodyPr>
              <a:p>
                <a:pPr marL="342900" indent="-342900">
                  <a:lnSpc>
                    <a:spcPct val="150000"/>
                  </a:lnSpc>
                  <a:buClr>
                    <a:srgbClr val="3333B2"/>
                  </a:buClr>
                  <a:buFont typeface="Wingdings" panose="05000000000000000000" pitchFamily="2" charset="2"/>
                  <a:buChar char="n"/>
                </a:pPr>
                <a:r>
                  <a:rPr lang="zh-CN" altLang="en-US" sz="2000"/>
                  <a:t>For convenience, the </a:t>
                </a:r>
                <a:r>
                  <a:rPr lang="zh-CN" altLang="en-US" sz="2000" b="1"/>
                  <a:t>force location</a:t>
                </a:r>
                <a:r>
                  <a:rPr lang="zh-CN" altLang="en-US" sz="2000"/>
                  <a:t> is indexed by integer numbers from 1 to 18 when it moves from the top four elements to the bottom four elements respectively.</a:t>
                </a:r>
                <a:endParaRPr lang="zh-CN" altLang="en-US" sz="2000"/>
              </a:p>
              <a:p>
                <a:pPr marL="342900" indent="-342900">
                  <a:lnSpc>
                    <a:spcPct val="150000"/>
                  </a:lnSpc>
                  <a:buClr>
                    <a:srgbClr val="3333B2"/>
                  </a:buClr>
                  <a:buFont typeface="Wingdings" panose="05000000000000000000" pitchFamily="2" charset="2"/>
                  <a:buChar char="n"/>
                </a:pPr>
                <a:r>
                  <a:rPr lang="zh-CN" altLang="en-US" sz="2000"/>
                  <a:t>The solid material used in the design is aluminum with its Young’s modulus being</a:t>
                </a:r>
                <a:r>
                  <a:rPr lang="zh-CN" altLang="en-US" sz="2000" b="1"/>
                  <a:t> </a:t>
                </a:r>
                <a14:m>
                  <m:oMath xmlns:m="http://schemas.openxmlformats.org/officeDocument/2006/math">
                    <m:sSub>
                      <m:sSubPr>
                        <m:ctrlPr>
                          <a:rPr lang="en-US" altLang="zh-CN" sz="2000" b="1" i="1">
                            <a:latin typeface="Cambria Math" panose="02040503050406030204" charset="0"/>
                            <a:cs typeface="Cambria Math" panose="02040503050406030204" charset="0"/>
                          </a:rPr>
                        </m:ctrlPr>
                      </m:sSubPr>
                      <m:e>
                        <m:r>
                          <a:rPr lang="en-US" altLang="zh-CN" sz="2000" b="1" i="1">
                            <a:latin typeface="Cambria Math" panose="02040503050406030204" charset="0"/>
                            <a:cs typeface="Cambria Math" panose="02040503050406030204" charset="0"/>
                          </a:rPr>
                          <m:t>𝑬</m:t>
                        </m:r>
                      </m:e>
                      <m:sub>
                        <m:r>
                          <a:rPr lang="en-US" altLang="zh-CN" sz="2000" b="1" i="1">
                            <a:latin typeface="Cambria Math" panose="02040503050406030204" charset="0"/>
                            <a:cs typeface="Cambria Math" panose="02040503050406030204" charset="0"/>
                          </a:rPr>
                          <m:t>𝟎</m:t>
                        </m:r>
                      </m:sub>
                    </m:sSub>
                  </m:oMath>
                </a14:m>
                <a:r>
                  <a:rPr lang="zh-CN" altLang="en-US" sz="2000" b="1"/>
                  <a:t>= 69 </a:t>
                </a:r>
                <a:r>
                  <a:rPr lang="en-US" altLang="zh-CN" sz="2000" b="1"/>
                  <a:t>GPa</a:t>
                </a:r>
                <a:r>
                  <a:rPr lang="zh-CN" altLang="en-US" sz="2000"/>
                  <a:t> and Poisson’s ratio being </a:t>
                </a:r>
                <a14:m>
                  <m:oMath xmlns:m="http://schemas.openxmlformats.org/officeDocument/2006/math">
                    <m:sSub>
                      <m:sSubPr>
                        <m:ctrlPr>
                          <a:rPr lang="en-US" altLang="zh-CN" sz="2000" b="1" i="1">
                            <a:latin typeface="Cambria Math" panose="02040503050406030204" charset="0"/>
                            <a:cs typeface="Cambria Math" panose="02040503050406030204" charset="0"/>
                          </a:rPr>
                        </m:ctrlPr>
                      </m:sSubPr>
                      <m:e>
                        <m:r>
                          <a:rPr lang="en-US" altLang="zh-CN" sz="2000" b="1" i="1">
                            <a:latin typeface="Cambria Math" panose="02040503050406030204" charset="0"/>
                            <a:cs typeface="Cambria Math" panose="02040503050406030204" charset="0"/>
                          </a:rPr>
                          <m:t>𝒗</m:t>
                        </m:r>
                      </m:e>
                      <m:sub>
                        <m:r>
                          <a:rPr lang="en-US" altLang="zh-CN" sz="2000" b="1" i="1">
                            <a:latin typeface="Cambria Math" panose="02040503050406030204" charset="0"/>
                            <a:cs typeface="Cambria Math" panose="02040503050406030204" charset="0"/>
                          </a:rPr>
                          <m:t>𝟎</m:t>
                        </m:r>
                      </m:sub>
                    </m:sSub>
                  </m:oMath>
                </a14:m>
                <a:r>
                  <a:rPr lang="zh-CN" altLang="en-US" sz="2000" b="1"/>
                  <a:t>=0.3</a:t>
                </a:r>
                <a:r>
                  <a:rPr lang="zh-CN" altLang="en-US" sz="2000"/>
                  <a:t>. The range of the volume fraction of the </a:t>
                </a:r>
                <a:r>
                  <a:rPr lang="zh-CN" altLang="en-US" sz="2000" b="1"/>
                  <a:t>solid material is [0.3, 0.6]</a:t>
                </a:r>
                <a:r>
                  <a:rPr lang="zh-CN" altLang="en-US" sz="2000"/>
                  <a:t>. </a:t>
                </a:r>
                <a:endParaRPr lang="zh-CN" altLang="en-US" sz="2000"/>
              </a:p>
            </p:txBody>
          </p:sp>
        </mc:Choice>
        <mc:Fallback>
          <p:sp>
            <p:nvSpPr>
              <p:cNvPr id="10" name="文本框 9"/>
              <p:cNvSpPr txBox="1">
                <a:spLocks noRot="1" noChangeAspect="1" noMove="1" noResize="1" noEditPoints="1" noAdjustHandles="1" noChangeArrowheads="1" noChangeShapeType="1" noTextEdit="1"/>
              </p:cNvSpPr>
              <p:nvPr/>
            </p:nvSpPr>
            <p:spPr>
              <a:xfrm>
                <a:off x="95250" y="3919855"/>
                <a:ext cx="9048750" cy="2399665"/>
              </a:xfrm>
              <a:prstGeom prst="rect">
                <a:avLst/>
              </a:prstGeom>
              <a:blipFill rotWithShape="1">
                <a:blip r:embed="rId1"/>
                <a:stretch>
                  <a:fillRect/>
                </a:stretch>
              </a:blipFill>
            </p:spPr>
            <p:txBody>
              <a:bodyPr/>
              <a:lstStyle/>
              <a:p>
                <a:r>
                  <a:rPr lang="zh-CN" altLang="en-US">
                    <a:noFill/>
                  </a:rPr>
                  <a:t> </a:t>
                </a:r>
              </a:p>
            </p:txBody>
          </p:sp>
        </mc:Fallback>
      </mc:AlternateContent>
      <p:pic>
        <p:nvPicPr>
          <p:cNvPr id="2" name="图片 1"/>
          <p:cNvPicPr>
            <a:picLocks noChangeAspect="1"/>
          </p:cNvPicPr>
          <p:nvPr/>
        </p:nvPicPr>
        <p:blipFill>
          <a:blip r:embed="rId2"/>
          <a:stretch>
            <a:fillRect/>
          </a:stretch>
        </p:blipFill>
        <p:spPr>
          <a:xfrm>
            <a:off x="2962275" y="974725"/>
            <a:ext cx="3219450" cy="304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nSpc>
                <a:spcPct val="150000"/>
              </a:lnSpc>
            </a:pPr>
            <a:fld id="{2359CDC3-D254-469E-8F04-CC4295B8C37F}"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内容占位符 6"/>
          <p:cNvSpPr>
            <a:spLocks noGrp="1"/>
          </p:cNvSpPr>
          <p:nvPr>
            <p:ph sz="quarter" idx="13"/>
          </p:nvPr>
        </p:nvSpPr>
        <p:spPr>
          <a:xfrm>
            <a:off x="250032" y="230425"/>
            <a:ext cx="5353814" cy="504825"/>
          </a:xfrm>
        </p:spPr>
        <p:txBody>
          <a:bodyPr/>
          <a:lstStyle/>
          <a:p>
            <a:r>
              <a:rPr lang="en-US" altLang="zh-CN" sz="3200" dirty="0">
                <a:latin typeface="Times New Roman" panose="02020603050405020304" pitchFamily="18" charset="0"/>
                <a:ea typeface="+mn-ea"/>
                <a:cs typeface="Times New Roman" panose="02020603050405020304" pitchFamily="18" charset="0"/>
                <a:sym typeface="+mn-lt"/>
              </a:rPr>
              <a:t>Minimal Compliance Design</a:t>
            </a:r>
            <a:endParaRPr lang="en-US" altLang="zh-CN" sz="3200" dirty="0">
              <a:latin typeface="Times New Roman" panose="02020603050405020304" pitchFamily="18" charset="0"/>
              <a:ea typeface="+mn-ea"/>
              <a:cs typeface="Times New Roman" panose="02020603050405020304" pitchFamily="18" charset="0"/>
              <a:sym typeface="+mn-lt"/>
            </a:endParaRPr>
          </a:p>
        </p:txBody>
      </p:sp>
      <p:sp>
        <p:nvSpPr>
          <p:cNvPr id="10" name="文本框 9"/>
          <p:cNvSpPr txBox="1"/>
          <p:nvPr/>
        </p:nvSpPr>
        <p:spPr>
          <a:xfrm>
            <a:off x="250190" y="902970"/>
            <a:ext cx="8533130" cy="5354320"/>
          </a:xfrm>
          <a:prstGeom prst="rect">
            <a:avLst/>
          </a:prstGeom>
          <a:noFill/>
        </p:spPr>
        <p:txBody>
          <a:bodyPr wrap="square" rtlCol="0" anchor="t">
            <a:spAutoFit/>
          </a:bodyPr>
          <a:p>
            <a:pPr indent="0" algn="ctr">
              <a:lnSpc>
                <a:spcPct val="150000"/>
              </a:lnSpc>
              <a:buClr>
                <a:srgbClr val="3333B2"/>
              </a:buClr>
              <a:buFont typeface="Wingdings" panose="05000000000000000000" pitchFamily="2" charset="2"/>
              <a:buNone/>
            </a:pPr>
            <a:r>
              <a:rPr lang="en-US" altLang="zh-CN" sz="1400" dirty="0">
                <a:solidFill>
                  <a:schemeClr val="accent5"/>
                </a:solidFill>
                <a:ea typeface="微软雅黑" panose="020B0503020204020204" pitchFamily="34" charset="-122"/>
                <a:cs typeface="+mn-ea"/>
              </a:rPr>
              <a:t>Optimal cantilever designs corresponding to different loading conditions and volume fractions obtained from the SIMP method combined with the FEM.</a:t>
            </a:r>
            <a:endParaRPr lang="en-US" altLang="zh-CN" sz="1400" dirty="0">
              <a:solidFill>
                <a:schemeClr val="accent5"/>
              </a:solidFill>
              <a:ea typeface="微软雅黑" panose="020B0503020204020204" pitchFamily="34" charset="-122"/>
              <a:cs typeface="+mn-ea"/>
            </a:endParaRPr>
          </a:p>
          <a:p>
            <a:pPr indent="0" algn="ctr">
              <a:lnSpc>
                <a:spcPct val="150000"/>
              </a:lnSpc>
              <a:buClr>
                <a:srgbClr val="3333B2"/>
              </a:buClr>
              <a:buFont typeface="Wingdings" panose="05000000000000000000" pitchFamily="2" charset="2"/>
              <a:buNone/>
            </a:pPr>
            <a:endParaRPr lang="en-US" altLang="zh-CN" sz="1400" dirty="0">
              <a:solidFill>
                <a:schemeClr val="accent5"/>
              </a:solidFill>
              <a:ea typeface="微软雅黑" panose="020B0503020204020204" pitchFamily="34" charset="-122"/>
              <a:cs typeface="+mn-ea"/>
            </a:endParaRPr>
          </a:p>
          <a:p>
            <a:pPr indent="0" algn="ctr">
              <a:lnSpc>
                <a:spcPct val="150000"/>
              </a:lnSpc>
              <a:buClr>
                <a:srgbClr val="3333B2"/>
              </a:buClr>
              <a:buFont typeface="Wingdings" panose="05000000000000000000" pitchFamily="2" charset="2"/>
              <a:buNone/>
            </a:pPr>
            <a:endParaRPr lang="en-US" altLang="zh-CN" sz="1400" dirty="0">
              <a:solidFill>
                <a:schemeClr val="accent5"/>
              </a:solidFill>
              <a:ea typeface="微软雅黑" panose="020B0503020204020204" pitchFamily="34" charset="-122"/>
              <a:cs typeface="+mn-ea"/>
            </a:endParaRPr>
          </a:p>
          <a:p>
            <a:pPr indent="0" algn="ctr">
              <a:lnSpc>
                <a:spcPct val="150000"/>
              </a:lnSpc>
              <a:buClr>
                <a:srgbClr val="3333B2"/>
              </a:buClr>
              <a:buFont typeface="Wingdings" panose="05000000000000000000" pitchFamily="2" charset="2"/>
              <a:buNone/>
            </a:pPr>
            <a:endParaRPr lang="en-US" altLang="zh-CN" sz="1400" dirty="0">
              <a:solidFill>
                <a:schemeClr val="accent5"/>
              </a:solidFill>
              <a:ea typeface="微软雅黑" panose="020B0503020204020204" pitchFamily="34" charset="-122"/>
              <a:cs typeface="+mn-ea"/>
            </a:endParaRPr>
          </a:p>
          <a:p>
            <a:pPr indent="0" algn="ctr">
              <a:lnSpc>
                <a:spcPct val="150000"/>
              </a:lnSpc>
              <a:buClr>
                <a:srgbClr val="3333B2"/>
              </a:buClr>
              <a:buFont typeface="Wingdings" panose="05000000000000000000" pitchFamily="2" charset="2"/>
              <a:buNone/>
            </a:pPr>
            <a:endParaRPr lang="en-US" altLang="zh-CN" sz="1400" dirty="0">
              <a:solidFill>
                <a:schemeClr val="accent5"/>
              </a:solidFill>
              <a:ea typeface="微软雅黑" panose="020B0503020204020204" pitchFamily="34" charset="-122"/>
              <a:cs typeface="+mn-ea"/>
            </a:endParaRPr>
          </a:p>
          <a:p>
            <a:pPr indent="0" algn="ctr">
              <a:lnSpc>
                <a:spcPct val="150000"/>
              </a:lnSpc>
              <a:buClr>
                <a:srgbClr val="3333B2"/>
              </a:buClr>
              <a:buFont typeface="Wingdings" panose="05000000000000000000" pitchFamily="2" charset="2"/>
              <a:buNone/>
            </a:pPr>
            <a:endParaRPr lang="en-US" altLang="zh-CN" sz="1400" dirty="0">
              <a:solidFill>
                <a:schemeClr val="accent5"/>
              </a:solidFill>
              <a:ea typeface="微软雅黑" panose="020B0503020204020204" pitchFamily="34" charset="-122"/>
              <a:cs typeface="+mn-ea"/>
            </a:endParaRPr>
          </a:p>
          <a:p>
            <a:pPr indent="0" algn="ctr">
              <a:lnSpc>
                <a:spcPct val="150000"/>
              </a:lnSpc>
              <a:buClr>
                <a:srgbClr val="3333B2"/>
              </a:buClr>
              <a:buFont typeface="Wingdings" panose="05000000000000000000" pitchFamily="2" charset="2"/>
              <a:buNone/>
            </a:pPr>
            <a:endParaRPr lang="en-US" altLang="zh-CN" sz="1400" dirty="0">
              <a:solidFill>
                <a:schemeClr val="accent5"/>
              </a:solidFill>
              <a:ea typeface="微软雅黑" panose="020B0503020204020204" pitchFamily="34" charset="-122"/>
              <a:cs typeface="+mn-ea"/>
            </a:endParaRPr>
          </a:p>
          <a:p>
            <a:pPr indent="0" algn="ctr">
              <a:lnSpc>
                <a:spcPct val="150000"/>
              </a:lnSpc>
              <a:buClr>
                <a:srgbClr val="3333B2"/>
              </a:buClr>
              <a:buFont typeface="Wingdings" panose="05000000000000000000" pitchFamily="2" charset="2"/>
              <a:buNone/>
            </a:pPr>
            <a:endParaRPr lang="en-US" altLang="zh-CN" sz="1400" dirty="0">
              <a:solidFill>
                <a:schemeClr val="accent5"/>
              </a:solidFill>
              <a:ea typeface="微软雅黑" panose="020B0503020204020204" pitchFamily="34" charset="-122"/>
              <a:cs typeface="+mn-ea"/>
            </a:endParaRPr>
          </a:p>
          <a:p>
            <a:pPr indent="0" algn="ctr">
              <a:lnSpc>
                <a:spcPct val="150000"/>
              </a:lnSpc>
              <a:buClr>
                <a:srgbClr val="3333B2"/>
              </a:buClr>
              <a:buFont typeface="Wingdings" panose="05000000000000000000" pitchFamily="2" charset="2"/>
              <a:buNone/>
            </a:pPr>
            <a:endParaRPr lang="en-US" altLang="zh-CN" sz="1400" dirty="0">
              <a:solidFill>
                <a:schemeClr val="accent5"/>
              </a:solidFill>
              <a:ea typeface="微软雅黑" panose="020B0503020204020204" pitchFamily="34" charset="-122"/>
              <a:cs typeface="+mn-ea"/>
            </a:endParaRPr>
          </a:p>
          <a:p>
            <a:pPr indent="0" algn="ctr">
              <a:lnSpc>
                <a:spcPct val="150000"/>
              </a:lnSpc>
              <a:buClr>
                <a:srgbClr val="3333B2"/>
              </a:buClr>
              <a:buFont typeface="Wingdings" panose="05000000000000000000" pitchFamily="2" charset="2"/>
              <a:buNone/>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r>
              <a:rPr lang="zh-CN" altLang="en-US" sz="2000">
                <a:sym typeface="+mn-ea"/>
              </a:rPr>
              <a:t>To train the dual-model network, </a:t>
            </a:r>
            <a:r>
              <a:rPr lang="zh-CN" altLang="en-US" sz="2000" b="1">
                <a:sym typeface="+mn-ea"/>
              </a:rPr>
              <a:t>18 design cases</a:t>
            </a:r>
            <a:r>
              <a:rPr lang="zh-CN" altLang="en-US" sz="2000">
                <a:sym typeface="+mn-ea"/>
              </a:rPr>
              <a:t> are selected in which half of them have the same target volume fraction of 0.35 and odd force indexes ranging from 1 to 17</a:t>
            </a:r>
            <a:r>
              <a:rPr lang="en-US" altLang="zh-CN" sz="2000">
                <a:sym typeface="+mn-ea"/>
              </a:rPr>
              <a:t>.</a:t>
            </a:r>
            <a:endParaRPr lang="zh-CN" altLang="en-US" sz="2000">
              <a:sym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p:txBody>
      </p:sp>
      <p:pic>
        <p:nvPicPr>
          <p:cNvPr id="3" name="图片 2"/>
          <p:cNvPicPr>
            <a:picLocks noChangeAspect="1"/>
          </p:cNvPicPr>
          <p:nvPr/>
        </p:nvPicPr>
        <p:blipFill>
          <a:blip r:embed="rId1"/>
          <a:stretch>
            <a:fillRect/>
          </a:stretch>
        </p:blipFill>
        <p:spPr>
          <a:xfrm>
            <a:off x="1060450" y="1558290"/>
            <a:ext cx="7022465" cy="29737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nSpc>
                <a:spcPct val="150000"/>
              </a:lnSpc>
            </a:pPr>
            <a:fld id="{2359CDC3-D254-469E-8F04-CC4295B8C37F}"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内容占位符 6"/>
          <p:cNvSpPr>
            <a:spLocks noGrp="1"/>
          </p:cNvSpPr>
          <p:nvPr>
            <p:ph sz="quarter" idx="13"/>
          </p:nvPr>
        </p:nvSpPr>
        <p:spPr>
          <a:xfrm>
            <a:off x="250032" y="230425"/>
            <a:ext cx="5353814" cy="504825"/>
          </a:xfrm>
        </p:spPr>
        <p:txBody>
          <a:bodyPr/>
          <a:lstStyle/>
          <a:p>
            <a:r>
              <a:rPr lang="en-US" altLang="zh-CN" sz="3200" dirty="0">
                <a:latin typeface="Times New Roman" panose="02020603050405020304" pitchFamily="18" charset="0"/>
                <a:ea typeface="+mn-ea"/>
                <a:cs typeface="Times New Roman" panose="02020603050405020304" pitchFamily="18" charset="0"/>
                <a:sym typeface="+mn-lt"/>
              </a:rPr>
              <a:t>Minimal Compliance Design</a:t>
            </a:r>
            <a:endParaRPr lang="en-US" altLang="zh-CN" sz="3200" dirty="0">
              <a:latin typeface="Times New Roman" panose="02020603050405020304" pitchFamily="18" charset="0"/>
              <a:ea typeface="+mn-ea"/>
              <a:cs typeface="Times New Roman" panose="02020603050405020304" pitchFamily="18" charset="0"/>
              <a:sym typeface="+mn-lt"/>
            </a:endParaRPr>
          </a:p>
        </p:txBody>
      </p:sp>
      <p:sp>
        <p:nvSpPr>
          <p:cNvPr id="10" name="文本框 9"/>
          <p:cNvSpPr txBox="1"/>
          <p:nvPr/>
        </p:nvSpPr>
        <p:spPr>
          <a:xfrm>
            <a:off x="250190" y="902970"/>
            <a:ext cx="8533130" cy="4292600"/>
          </a:xfrm>
          <a:prstGeom prst="rect">
            <a:avLst/>
          </a:prstGeom>
          <a:noFill/>
        </p:spPr>
        <p:txBody>
          <a:bodyPr wrap="square" rtlCol="0" anchor="t">
            <a:spAutoFit/>
          </a:bodyPr>
          <a:p>
            <a:pPr indent="0" algn="ctr">
              <a:lnSpc>
                <a:spcPct val="150000"/>
              </a:lnSpc>
              <a:buClr>
                <a:srgbClr val="3333B2"/>
              </a:buClr>
              <a:buFont typeface="Wingdings" panose="05000000000000000000" pitchFamily="2" charset="2"/>
              <a:buNone/>
            </a:pPr>
            <a:r>
              <a:rPr lang="en-US" altLang="zh-CN" sz="1400" dirty="0">
                <a:solidFill>
                  <a:schemeClr val="accent5"/>
                </a:solidFill>
                <a:ea typeface="微软雅黑" panose="020B0503020204020204" pitchFamily="34" charset="-122"/>
                <a:cs typeface="+mn-ea"/>
                <a:sym typeface="+mn-ea"/>
              </a:rPr>
              <a:t>Five original training datasets are then formed containing structures generated at five different design stages, that is, the early 10%, 30%, 50%, 70% and 90% of the total number of iterations.</a:t>
            </a:r>
            <a:endParaRPr lang="en-US" altLang="zh-CN" sz="1400" dirty="0">
              <a:solidFill>
                <a:schemeClr val="accent5"/>
              </a:solidFill>
              <a:ea typeface="微软雅黑" panose="020B0503020204020204" pitchFamily="34" charset="-122"/>
              <a:cs typeface="+mn-ea"/>
              <a:sym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p:txBody>
      </p:sp>
      <p:pic>
        <p:nvPicPr>
          <p:cNvPr id="2" name="图片 1"/>
          <p:cNvPicPr>
            <a:picLocks noChangeAspect="1"/>
          </p:cNvPicPr>
          <p:nvPr/>
        </p:nvPicPr>
        <p:blipFill>
          <a:blip r:embed="rId1"/>
          <a:stretch>
            <a:fillRect/>
          </a:stretch>
        </p:blipFill>
        <p:spPr>
          <a:xfrm>
            <a:off x="250190" y="1659890"/>
            <a:ext cx="4320000" cy="4854616"/>
          </a:xfrm>
          <a:prstGeom prst="rect">
            <a:avLst/>
          </a:prstGeom>
        </p:spPr>
      </p:pic>
      <p:pic>
        <p:nvPicPr>
          <p:cNvPr id="7" name="图片 6"/>
          <p:cNvPicPr>
            <a:picLocks noChangeAspect="1"/>
          </p:cNvPicPr>
          <p:nvPr/>
        </p:nvPicPr>
        <p:blipFill>
          <a:blip r:embed="rId2"/>
          <a:stretch>
            <a:fillRect/>
          </a:stretch>
        </p:blipFill>
        <p:spPr>
          <a:xfrm>
            <a:off x="4669155" y="3672205"/>
            <a:ext cx="4302000" cy="1162857"/>
          </a:xfrm>
          <a:prstGeom prst="rect">
            <a:avLst/>
          </a:prstGeom>
        </p:spPr>
      </p:pic>
      <p:pic>
        <p:nvPicPr>
          <p:cNvPr id="9" name="图片 8"/>
          <p:cNvPicPr>
            <a:picLocks noChangeAspect="1"/>
          </p:cNvPicPr>
          <p:nvPr/>
        </p:nvPicPr>
        <p:blipFill>
          <a:blip r:embed="rId3"/>
          <a:stretch>
            <a:fillRect/>
          </a:stretch>
        </p:blipFill>
        <p:spPr>
          <a:xfrm>
            <a:off x="4651375" y="1659890"/>
            <a:ext cx="4320000" cy="203968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nSpc>
                <a:spcPct val="150000"/>
              </a:lnSpc>
            </a:pPr>
            <a:fld id="{2359CDC3-D254-469E-8F04-CC4295B8C37F}"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内容占位符 6"/>
          <p:cNvSpPr>
            <a:spLocks noGrp="1"/>
          </p:cNvSpPr>
          <p:nvPr>
            <p:ph sz="quarter" idx="13"/>
          </p:nvPr>
        </p:nvSpPr>
        <p:spPr>
          <a:xfrm>
            <a:off x="250032" y="230425"/>
            <a:ext cx="5353814" cy="504825"/>
          </a:xfrm>
        </p:spPr>
        <p:txBody>
          <a:bodyPr/>
          <a:lstStyle/>
          <a:p>
            <a:r>
              <a:rPr lang="en-US" altLang="zh-CN" sz="3200" dirty="0">
                <a:latin typeface="Times New Roman" panose="02020603050405020304" pitchFamily="18" charset="0"/>
                <a:ea typeface="+mn-ea"/>
                <a:cs typeface="Times New Roman" panose="02020603050405020304" pitchFamily="18" charset="0"/>
                <a:sym typeface="+mn-lt"/>
              </a:rPr>
              <a:t>Minimal Compliance Design</a:t>
            </a:r>
            <a:endParaRPr lang="en-US" altLang="zh-CN" sz="3200" dirty="0">
              <a:latin typeface="Times New Roman" panose="02020603050405020304" pitchFamily="18" charset="0"/>
              <a:ea typeface="+mn-ea"/>
              <a:cs typeface="Times New Roman" panose="02020603050405020304" pitchFamily="18" charset="0"/>
              <a:sym typeface="+mn-lt"/>
            </a:endParaRPr>
          </a:p>
        </p:txBody>
      </p:sp>
      <p:sp>
        <p:nvSpPr>
          <p:cNvPr id="10" name="文本框 9"/>
          <p:cNvSpPr txBox="1"/>
          <p:nvPr/>
        </p:nvSpPr>
        <p:spPr>
          <a:xfrm>
            <a:off x="250190" y="902970"/>
            <a:ext cx="8533130" cy="2030095"/>
          </a:xfrm>
          <a:prstGeom prst="rect">
            <a:avLst/>
          </a:prstGeom>
          <a:noFill/>
        </p:spPr>
        <p:txBody>
          <a:bodyPr wrap="square" rtlCol="0" anchor="t">
            <a:spAutoFit/>
          </a:bodyPr>
          <a:p>
            <a:pPr indent="0" algn="ctr">
              <a:lnSpc>
                <a:spcPct val="150000"/>
              </a:lnSpc>
              <a:buClr>
                <a:srgbClr val="3333B2"/>
              </a:buClr>
              <a:buFont typeface="Wingdings" panose="05000000000000000000" pitchFamily="2" charset="2"/>
              <a:buNone/>
            </a:pPr>
            <a:endParaRPr lang="en-US" altLang="zh-CN" sz="1400" dirty="0">
              <a:solidFill>
                <a:schemeClr val="accent5"/>
              </a:solidFill>
              <a:ea typeface="微软雅黑" panose="020B0503020204020204" pitchFamily="34" charset="-122"/>
              <a:cs typeface="+mn-ea"/>
            </a:endParaRPr>
          </a:p>
          <a:p>
            <a:pPr indent="0" algn="ctr">
              <a:lnSpc>
                <a:spcPct val="150000"/>
              </a:lnSpc>
              <a:buClr>
                <a:srgbClr val="3333B2"/>
              </a:buClr>
              <a:buFont typeface="Wingdings" panose="05000000000000000000" pitchFamily="2" charset="2"/>
              <a:buNone/>
            </a:pPr>
            <a:endParaRPr lang="en-US" altLang="zh-CN" sz="1400" dirty="0">
              <a:solidFill>
                <a:schemeClr val="accent5"/>
              </a:solidFill>
              <a:ea typeface="微软雅黑" panose="020B0503020204020204" pitchFamily="34" charset="-122"/>
              <a:cs typeface="+mn-ea"/>
            </a:endParaRPr>
          </a:p>
          <a:p>
            <a:pPr indent="0" algn="ctr">
              <a:lnSpc>
                <a:spcPct val="150000"/>
              </a:lnSpc>
              <a:buClr>
                <a:srgbClr val="3333B2"/>
              </a:buClr>
              <a:buFont typeface="Wingdings" panose="05000000000000000000" pitchFamily="2" charset="2"/>
              <a:buNone/>
            </a:pPr>
            <a:endParaRPr lang="en-US" altLang="zh-CN" sz="1400" dirty="0">
              <a:solidFill>
                <a:schemeClr val="accent5"/>
              </a:solidFill>
              <a:ea typeface="微软雅黑" panose="020B0503020204020204" pitchFamily="34" charset="-122"/>
              <a:cs typeface="+mn-ea"/>
            </a:endParaRPr>
          </a:p>
          <a:p>
            <a:pPr indent="0" algn="ctr">
              <a:lnSpc>
                <a:spcPct val="150000"/>
              </a:lnSpc>
              <a:buClr>
                <a:srgbClr val="3333B2"/>
              </a:buClr>
              <a:buFont typeface="Wingdings" panose="05000000000000000000" pitchFamily="2" charset="2"/>
              <a:buNone/>
            </a:pPr>
            <a:endParaRPr lang="en-US" altLang="zh-CN" sz="1400" dirty="0">
              <a:solidFill>
                <a:schemeClr val="accent5"/>
              </a:solidFill>
              <a:ea typeface="微软雅黑" panose="020B0503020204020204" pitchFamily="34" charset="-122"/>
              <a:cs typeface="+mn-ea"/>
            </a:endParaRPr>
          </a:p>
          <a:p>
            <a:pPr indent="0" algn="ctr">
              <a:lnSpc>
                <a:spcPct val="150000"/>
              </a:lnSpc>
              <a:buClr>
                <a:srgbClr val="3333B2"/>
              </a:buClr>
              <a:buFont typeface="Wingdings" panose="05000000000000000000" pitchFamily="2" charset="2"/>
              <a:buNone/>
            </a:pPr>
            <a:endParaRPr lang="en-US" altLang="zh-CN" sz="1400" dirty="0">
              <a:solidFill>
                <a:schemeClr val="accent5"/>
              </a:solidFill>
              <a:ea typeface="微软雅黑" panose="020B0503020204020204" pitchFamily="34" charset="-122"/>
              <a:cs typeface="+mn-ea"/>
            </a:endParaRPr>
          </a:p>
          <a:p>
            <a:pPr indent="0" algn="ctr">
              <a:lnSpc>
                <a:spcPct val="150000"/>
              </a:lnSpc>
              <a:buClr>
                <a:srgbClr val="3333B2"/>
              </a:buClr>
              <a:buFont typeface="Wingdings" panose="05000000000000000000" pitchFamily="2" charset="2"/>
              <a:buNone/>
            </a:pPr>
            <a:endParaRPr lang="en-US" altLang="zh-CN" sz="1400" dirty="0">
              <a:solidFill>
                <a:schemeClr val="accent5"/>
              </a:solidFill>
              <a:ea typeface="微软雅黑" panose="020B0503020204020204" pitchFamily="34" charset="-122"/>
              <a:cs typeface="+mn-ea"/>
            </a:endParaRPr>
          </a:p>
        </p:txBody>
      </p:sp>
      <p:pic>
        <p:nvPicPr>
          <p:cNvPr id="2" name="图片 1"/>
          <p:cNvPicPr>
            <a:picLocks noChangeAspect="1"/>
          </p:cNvPicPr>
          <p:nvPr/>
        </p:nvPicPr>
        <p:blipFill>
          <a:blip r:embed="rId1"/>
          <a:stretch>
            <a:fillRect/>
          </a:stretch>
        </p:blipFill>
        <p:spPr>
          <a:xfrm>
            <a:off x="285750" y="902970"/>
            <a:ext cx="8572500" cy="923925"/>
          </a:xfrm>
          <a:prstGeom prst="rect">
            <a:avLst/>
          </a:prstGeom>
        </p:spPr>
      </p:pic>
      <p:pic>
        <p:nvPicPr>
          <p:cNvPr id="5" name="图片 4"/>
          <p:cNvPicPr>
            <a:picLocks noChangeAspect="1"/>
          </p:cNvPicPr>
          <p:nvPr/>
        </p:nvPicPr>
        <p:blipFill>
          <a:blip r:embed="rId2"/>
          <a:srcRect r="2700" b="2879"/>
          <a:stretch>
            <a:fillRect/>
          </a:stretch>
        </p:blipFill>
        <p:spPr>
          <a:xfrm>
            <a:off x="1814830" y="1918335"/>
            <a:ext cx="5514340" cy="814070"/>
          </a:xfrm>
          <a:prstGeom prst="rect">
            <a:avLst/>
          </a:prstGeom>
        </p:spPr>
      </p:pic>
      <p:pic>
        <p:nvPicPr>
          <p:cNvPr id="6" name="图片 5"/>
          <p:cNvPicPr>
            <a:picLocks noChangeAspect="1"/>
          </p:cNvPicPr>
          <p:nvPr/>
        </p:nvPicPr>
        <p:blipFill>
          <a:blip r:embed="rId3"/>
          <a:stretch>
            <a:fillRect/>
          </a:stretch>
        </p:blipFill>
        <p:spPr>
          <a:xfrm>
            <a:off x="173355" y="3010535"/>
            <a:ext cx="8686800" cy="3067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nSpc>
                <a:spcPct val="150000"/>
              </a:lnSpc>
            </a:pPr>
            <a:fld id="{2359CDC3-D254-469E-8F04-CC4295B8C37F}"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内容占位符 6"/>
          <p:cNvSpPr>
            <a:spLocks noGrp="1"/>
          </p:cNvSpPr>
          <p:nvPr>
            <p:ph sz="quarter" idx="13"/>
          </p:nvPr>
        </p:nvSpPr>
        <p:spPr>
          <a:xfrm>
            <a:off x="250032" y="230425"/>
            <a:ext cx="5353814" cy="504825"/>
          </a:xfrm>
        </p:spPr>
        <p:txBody>
          <a:bodyPr/>
          <a:lstStyle/>
          <a:p>
            <a:r>
              <a:rPr lang="en-US" altLang="zh-CN" sz="3200" dirty="0">
                <a:latin typeface="Times New Roman" panose="02020603050405020304" pitchFamily="18" charset="0"/>
                <a:ea typeface="+mn-ea"/>
                <a:cs typeface="Times New Roman" panose="02020603050405020304" pitchFamily="18" charset="0"/>
                <a:sym typeface="+mn-lt"/>
              </a:rPr>
              <a:t>Minimal Compliance Design</a:t>
            </a:r>
            <a:endParaRPr lang="en-US" altLang="zh-CN" sz="3200" dirty="0">
              <a:latin typeface="Times New Roman" panose="02020603050405020304" pitchFamily="18" charset="0"/>
              <a:ea typeface="+mn-ea"/>
              <a:cs typeface="Times New Roman" panose="02020603050405020304" pitchFamily="18" charset="0"/>
              <a:sym typeface="+mn-lt"/>
            </a:endParaRPr>
          </a:p>
        </p:txBody>
      </p:sp>
      <p:sp>
        <p:nvSpPr>
          <p:cNvPr id="10" name="文本框 9"/>
          <p:cNvSpPr txBox="1"/>
          <p:nvPr/>
        </p:nvSpPr>
        <p:spPr>
          <a:xfrm>
            <a:off x="250190" y="902970"/>
            <a:ext cx="8533130" cy="4707890"/>
          </a:xfrm>
          <a:prstGeom prst="rect">
            <a:avLst/>
          </a:prstGeom>
          <a:noFill/>
        </p:spPr>
        <p:txBody>
          <a:bodyPr wrap="square" rtlCol="0" anchor="t">
            <a:spAutoFit/>
          </a:bodyPr>
          <a:p>
            <a:pPr marL="342900" indent="-342900" algn="l">
              <a:lnSpc>
                <a:spcPct val="150000"/>
              </a:lnSpc>
              <a:buClr>
                <a:srgbClr val="3333B2"/>
              </a:buClr>
              <a:buSzTx/>
              <a:buFont typeface="Wingdings" panose="05000000000000000000" pitchFamily="2" charset="2"/>
              <a:buChar char="n"/>
            </a:pPr>
            <a:r>
              <a:rPr lang="zh-CN" altLang="en-US" sz="2000">
                <a:sym typeface="+mn-ea"/>
              </a:rPr>
              <a:t>To improve the prediction accuracy, more variety of data has to be added to the training set. Density filtering</a:t>
            </a:r>
            <a:r>
              <a:rPr lang="en-US" altLang="zh-CN" sz="2000">
                <a:sym typeface="+mn-ea"/>
              </a:rPr>
              <a:t> </a:t>
            </a:r>
            <a:r>
              <a:rPr lang="zh-CN" altLang="en-US" sz="2000">
                <a:sym typeface="+mn-ea"/>
              </a:rPr>
              <a:t>and density projection are first performed to generate more structures</a:t>
            </a:r>
            <a:r>
              <a:rPr lang="en-US" altLang="zh-CN" sz="2000">
                <a:sym typeface="+mn-ea"/>
              </a:rPr>
              <a:t>.</a:t>
            </a:r>
            <a:endParaRPr lang="zh-CN" altLang="en-US" sz="2000">
              <a:sym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p:txBody>
      </p:sp>
      <p:pic>
        <p:nvPicPr>
          <p:cNvPr id="3" name="图片 2"/>
          <p:cNvPicPr>
            <a:picLocks noChangeAspect="1"/>
          </p:cNvPicPr>
          <p:nvPr/>
        </p:nvPicPr>
        <p:blipFill>
          <a:blip r:embed="rId1"/>
          <a:srcRect l="17822" t="3293"/>
          <a:stretch>
            <a:fillRect/>
          </a:stretch>
        </p:blipFill>
        <p:spPr>
          <a:xfrm>
            <a:off x="706120" y="2364105"/>
            <a:ext cx="3600000" cy="385554"/>
          </a:xfrm>
          <a:prstGeom prst="rect">
            <a:avLst/>
          </a:prstGeom>
        </p:spPr>
      </p:pic>
      <p:pic>
        <p:nvPicPr>
          <p:cNvPr id="5" name="图片 4"/>
          <p:cNvPicPr>
            <a:picLocks noChangeAspect="1"/>
          </p:cNvPicPr>
          <p:nvPr/>
        </p:nvPicPr>
        <p:blipFill>
          <a:blip r:embed="rId2"/>
          <a:stretch>
            <a:fillRect/>
          </a:stretch>
        </p:blipFill>
        <p:spPr>
          <a:xfrm>
            <a:off x="706120" y="2724785"/>
            <a:ext cx="3600000" cy="3566534"/>
          </a:xfrm>
          <a:prstGeom prst="rect">
            <a:avLst/>
          </a:prstGeom>
        </p:spPr>
      </p:pic>
      <p:pic>
        <p:nvPicPr>
          <p:cNvPr id="6" name="图片 5"/>
          <p:cNvPicPr>
            <a:picLocks noChangeAspect="1"/>
          </p:cNvPicPr>
          <p:nvPr/>
        </p:nvPicPr>
        <p:blipFill>
          <a:blip r:embed="rId3"/>
          <a:stretch>
            <a:fillRect/>
          </a:stretch>
        </p:blipFill>
        <p:spPr>
          <a:xfrm>
            <a:off x="4915535" y="2364105"/>
            <a:ext cx="3600000" cy="26390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359CDC3-D254-469E-8F04-CC4295B8C37F}" type="slidenum">
              <a:rPr lang="zh-CN" altLang="en-US" sz="1100" smtClean="0">
                <a:latin typeface="Times New Roman" panose="02020603050405020304" pitchFamily="18" charset="0"/>
                <a:cs typeface="Times New Roman" panose="02020603050405020304" pitchFamily="18" charset="0"/>
              </a:rPr>
            </a:fld>
            <a:endParaRPr lang="zh-CN" altLang="en-US" sz="1100">
              <a:latin typeface="Times New Roman" panose="02020603050405020304" pitchFamily="18" charset="0"/>
              <a:cs typeface="Times New Roman" panose="02020603050405020304" pitchFamily="18" charset="0"/>
            </a:endParaRPr>
          </a:p>
        </p:txBody>
      </p:sp>
      <p:sp>
        <p:nvSpPr>
          <p:cNvPr id="7" name="内容占位符 6"/>
          <p:cNvSpPr>
            <a:spLocks noGrp="1"/>
          </p:cNvSpPr>
          <p:nvPr>
            <p:ph sz="quarter" idx="13"/>
          </p:nvPr>
        </p:nvSpPr>
        <p:spPr/>
        <p:txBody>
          <a:bodyPr>
            <a:normAutofit lnSpcReduction="10000"/>
          </a:bodyPr>
          <a:lstStyle/>
          <a:p>
            <a:r>
              <a:rPr lang="en-US" altLang="zh-CN" sz="3200" dirty="0">
                <a:latin typeface="Times New Roman" panose="02020603050405020304" pitchFamily="18" charset="0"/>
                <a:ea typeface="+mn-ea"/>
                <a:cs typeface="Times New Roman" panose="02020603050405020304" pitchFamily="18" charset="0"/>
                <a:sym typeface="+mn-lt"/>
              </a:rPr>
              <a:t>Contents</a:t>
            </a:r>
            <a:endParaRPr lang="zh-CN" altLang="en-US" sz="3200" dirty="0">
              <a:latin typeface="Times New Roman" panose="02020603050405020304" pitchFamily="18" charset="0"/>
              <a:ea typeface="+mn-ea"/>
              <a:cs typeface="Times New Roman" panose="02020603050405020304" pitchFamily="18" charset="0"/>
              <a:sym typeface="+mn-lt"/>
            </a:endParaRPr>
          </a:p>
        </p:txBody>
      </p:sp>
      <p:grpSp>
        <p:nvGrpSpPr>
          <p:cNvPr id="19" name="组合 18"/>
          <p:cNvGrpSpPr/>
          <p:nvPr/>
        </p:nvGrpSpPr>
        <p:grpSpPr>
          <a:xfrm>
            <a:off x="656012" y="1256899"/>
            <a:ext cx="2005582" cy="461665"/>
            <a:chOff x="500564" y="1851259"/>
            <a:chExt cx="2005582" cy="461665"/>
          </a:xfrm>
        </p:grpSpPr>
        <p:sp>
          <p:nvSpPr>
            <p:cNvPr id="8" name="文本框 7"/>
            <p:cNvSpPr txBox="1"/>
            <p:nvPr/>
          </p:nvSpPr>
          <p:spPr>
            <a:xfrm>
              <a:off x="817863" y="1851259"/>
              <a:ext cx="1688283" cy="461665"/>
            </a:xfrm>
            <a:prstGeom prst="rect">
              <a:avLst/>
            </a:prstGeom>
            <a:noFill/>
          </p:spPr>
          <p:txBody>
            <a:bodyPr wrap="none" rtlCol="0">
              <a:spAutoFit/>
            </a:bodyPr>
            <a:lstStyle/>
            <a:p>
              <a:r>
                <a:rPr lang="en-US" altLang="zh-CN" sz="2400" dirty="0">
                  <a:solidFill>
                    <a:srgbClr val="3333B2"/>
                  </a:solidFill>
                  <a:latin typeface="Times New Roman" panose="02020603050405020304" pitchFamily="18" charset="0"/>
                  <a:cs typeface="Times New Roman" panose="02020603050405020304" pitchFamily="18" charset="0"/>
                  <a:sym typeface="+mn-lt"/>
                </a:rPr>
                <a:t>Background</a:t>
              </a:r>
              <a:endParaRPr lang="zh-CN" altLang="en-US" sz="2400" dirty="0">
                <a:solidFill>
                  <a:srgbClr val="3333B2"/>
                </a:solidFill>
                <a:latin typeface="Times New Roman" panose="02020603050405020304" pitchFamily="18" charset="0"/>
                <a:cs typeface="Times New Roman" panose="02020603050405020304" pitchFamily="18" charset="0"/>
                <a:sym typeface="+mn-lt"/>
              </a:endParaRPr>
            </a:p>
          </p:txBody>
        </p:sp>
        <p:sp>
          <p:nvSpPr>
            <p:cNvPr id="14" name="矩形 13"/>
            <p:cNvSpPr/>
            <p:nvPr/>
          </p:nvSpPr>
          <p:spPr>
            <a:xfrm>
              <a:off x="500564" y="1954220"/>
              <a:ext cx="317299" cy="317299"/>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Times New Roman" panose="02020603050405020304" pitchFamily="18" charset="0"/>
                  <a:cs typeface="Times New Roman" panose="02020603050405020304" pitchFamily="18" charset="0"/>
                  <a:sym typeface="+mn-lt"/>
                </a:rPr>
                <a:t>1</a:t>
              </a:r>
              <a:endParaRPr lang="zh-CN" altLang="en-US" sz="1600" dirty="0">
                <a:solidFill>
                  <a:schemeClr val="bg1"/>
                </a:solidFill>
                <a:latin typeface="Times New Roman" panose="02020603050405020304" pitchFamily="18" charset="0"/>
                <a:cs typeface="Times New Roman" panose="02020603050405020304" pitchFamily="18" charset="0"/>
                <a:sym typeface="+mn-lt"/>
              </a:endParaRPr>
            </a:p>
          </p:txBody>
        </p:sp>
      </p:grpSp>
      <p:grpSp>
        <p:nvGrpSpPr>
          <p:cNvPr id="20" name="组合 19"/>
          <p:cNvGrpSpPr/>
          <p:nvPr/>
        </p:nvGrpSpPr>
        <p:grpSpPr>
          <a:xfrm>
            <a:off x="656012" y="2267993"/>
            <a:ext cx="1867723" cy="461665"/>
            <a:chOff x="500564" y="2430820"/>
            <a:chExt cx="1867723" cy="461665"/>
          </a:xfrm>
        </p:grpSpPr>
        <p:sp>
          <p:nvSpPr>
            <p:cNvPr id="9" name="文本框 8"/>
            <p:cNvSpPr txBox="1"/>
            <p:nvPr/>
          </p:nvSpPr>
          <p:spPr>
            <a:xfrm>
              <a:off x="817863" y="2430820"/>
              <a:ext cx="1550424" cy="461665"/>
            </a:xfrm>
            <a:prstGeom prst="rect">
              <a:avLst/>
            </a:prstGeom>
            <a:noFill/>
          </p:spPr>
          <p:txBody>
            <a:bodyPr wrap="none" rtlCol="0">
              <a:spAutoFit/>
            </a:bodyPr>
            <a:lstStyle/>
            <a:p>
              <a:r>
                <a:rPr lang="en-US" altLang="zh-CN" sz="2400" dirty="0">
                  <a:solidFill>
                    <a:schemeClr val="bg2">
                      <a:lumMod val="90000"/>
                    </a:schemeClr>
                  </a:solidFill>
                  <a:latin typeface="Times New Roman" panose="02020603050405020304" pitchFamily="18" charset="0"/>
                  <a:cs typeface="Times New Roman" panose="02020603050405020304" pitchFamily="18" charset="0"/>
                  <a:sym typeface="+mn-lt"/>
                </a:rPr>
                <a:t>Motivation</a:t>
              </a:r>
              <a:endParaRPr lang="zh-CN" altLang="en-US" sz="24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sp>
          <p:nvSpPr>
            <p:cNvPr id="15" name="矩形 14"/>
            <p:cNvSpPr/>
            <p:nvPr/>
          </p:nvSpPr>
          <p:spPr>
            <a:xfrm>
              <a:off x="500564" y="2533781"/>
              <a:ext cx="317299" cy="317299"/>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2">
                      <a:lumMod val="90000"/>
                    </a:schemeClr>
                  </a:solidFill>
                  <a:latin typeface="Times New Roman" panose="02020603050405020304" pitchFamily="18" charset="0"/>
                  <a:cs typeface="Times New Roman" panose="02020603050405020304" pitchFamily="18" charset="0"/>
                  <a:sym typeface="+mn-lt"/>
                </a:rPr>
                <a:t>2</a:t>
              </a:r>
              <a:endParaRPr lang="zh-CN" altLang="en-US" sz="16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grpSp>
      <p:grpSp>
        <p:nvGrpSpPr>
          <p:cNvPr id="21" name="组合 20"/>
          <p:cNvGrpSpPr/>
          <p:nvPr/>
        </p:nvGrpSpPr>
        <p:grpSpPr>
          <a:xfrm>
            <a:off x="656012" y="3279087"/>
            <a:ext cx="2682049" cy="461665"/>
            <a:chOff x="500564" y="3010381"/>
            <a:chExt cx="2682049" cy="461665"/>
          </a:xfrm>
        </p:grpSpPr>
        <p:sp>
          <p:nvSpPr>
            <p:cNvPr id="10" name="文本框 9"/>
            <p:cNvSpPr txBox="1"/>
            <p:nvPr/>
          </p:nvSpPr>
          <p:spPr>
            <a:xfrm>
              <a:off x="817863" y="3010381"/>
              <a:ext cx="2364750" cy="461665"/>
            </a:xfrm>
            <a:prstGeom prst="rect">
              <a:avLst/>
            </a:prstGeom>
            <a:noFill/>
          </p:spPr>
          <p:txBody>
            <a:bodyPr wrap="none" rtlCol="0">
              <a:spAutoFit/>
            </a:bodyPr>
            <a:lstStyle/>
            <a:p>
              <a:r>
                <a:rPr lang="en-US" altLang="zh-CN" sz="2400" dirty="0">
                  <a:solidFill>
                    <a:schemeClr val="bg2">
                      <a:lumMod val="90000"/>
                    </a:schemeClr>
                  </a:solidFill>
                  <a:latin typeface="Times New Roman" panose="02020603050405020304" pitchFamily="18" charset="0"/>
                  <a:cs typeface="Times New Roman" panose="02020603050405020304" pitchFamily="18" charset="0"/>
                  <a:sym typeface="+mn-lt"/>
                </a:rPr>
                <a:t>Proposed Method</a:t>
              </a:r>
              <a:endParaRPr lang="zh-CN" altLang="en-US" sz="24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sp>
          <p:nvSpPr>
            <p:cNvPr id="16" name="矩形 15"/>
            <p:cNvSpPr/>
            <p:nvPr/>
          </p:nvSpPr>
          <p:spPr>
            <a:xfrm>
              <a:off x="500564" y="3113342"/>
              <a:ext cx="317299" cy="317299"/>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2">
                      <a:lumMod val="90000"/>
                    </a:schemeClr>
                  </a:solidFill>
                  <a:latin typeface="Times New Roman" panose="02020603050405020304" pitchFamily="18" charset="0"/>
                  <a:cs typeface="Times New Roman" panose="02020603050405020304" pitchFamily="18" charset="0"/>
                  <a:sym typeface="+mn-lt"/>
                </a:rPr>
                <a:t>3</a:t>
              </a:r>
              <a:endParaRPr lang="zh-CN" altLang="en-US" sz="16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grpSp>
      <p:grpSp>
        <p:nvGrpSpPr>
          <p:cNvPr id="22" name="组合 21"/>
          <p:cNvGrpSpPr/>
          <p:nvPr/>
        </p:nvGrpSpPr>
        <p:grpSpPr>
          <a:xfrm>
            <a:off x="656012" y="4290181"/>
            <a:ext cx="3138905" cy="461665"/>
            <a:chOff x="500564" y="4538835"/>
            <a:chExt cx="3138905" cy="461665"/>
          </a:xfrm>
        </p:grpSpPr>
        <p:sp>
          <p:nvSpPr>
            <p:cNvPr id="11" name="文本框 10"/>
            <p:cNvSpPr txBox="1"/>
            <p:nvPr/>
          </p:nvSpPr>
          <p:spPr>
            <a:xfrm>
              <a:off x="817863" y="4538835"/>
              <a:ext cx="2821606" cy="461665"/>
            </a:xfrm>
            <a:prstGeom prst="rect">
              <a:avLst/>
            </a:prstGeom>
            <a:noFill/>
          </p:spPr>
          <p:txBody>
            <a:bodyPr wrap="none" rtlCol="0">
              <a:spAutoFit/>
            </a:bodyPr>
            <a:lstStyle/>
            <a:p>
              <a:r>
                <a:rPr lang="en-US" altLang="zh-CN" sz="2400" dirty="0">
                  <a:solidFill>
                    <a:schemeClr val="bg2">
                      <a:lumMod val="90000"/>
                    </a:schemeClr>
                  </a:solidFill>
                  <a:latin typeface="Times New Roman" panose="02020603050405020304" pitchFamily="18" charset="0"/>
                  <a:cs typeface="Times New Roman" panose="02020603050405020304" pitchFamily="18" charset="0"/>
                  <a:sym typeface="+mn-lt"/>
                </a:rPr>
                <a:t>Experimental Results</a:t>
              </a:r>
              <a:endParaRPr lang="zh-CN" altLang="en-US" sz="24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sp>
          <p:nvSpPr>
            <p:cNvPr id="17" name="矩形 16"/>
            <p:cNvSpPr/>
            <p:nvPr/>
          </p:nvSpPr>
          <p:spPr>
            <a:xfrm>
              <a:off x="500564" y="4611018"/>
              <a:ext cx="317299" cy="317299"/>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2">
                      <a:lumMod val="90000"/>
                    </a:schemeClr>
                  </a:solidFill>
                  <a:latin typeface="Times New Roman" panose="02020603050405020304" pitchFamily="18" charset="0"/>
                  <a:cs typeface="Times New Roman" panose="02020603050405020304" pitchFamily="18" charset="0"/>
                  <a:sym typeface="+mn-lt"/>
                </a:rPr>
                <a:t>4</a:t>
              </a:r>
              <a:endParaRPr lang="zh-CN" altLang="en-US" sz="16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grpSp>
      <p:grpSp>
        <p:nvGrpSpPr>
          <p:cNvPr id="24" name="组合 23"/>
          <p:cNvGrpSpPr/>
          <p:nvPr/>
        </p:nvGrpSpPr>
        <p:grpSpPr>
          <a:xfrm>
            <a:off x="656011" y="5301274"/>
            <a:ext cx="1902990" cy="461665"/>
            <a:chOff x="500563" y="5118394"/>
            <a:chExt cx="1902990" cy="461665"/>
          </a:xfrm>
        </p:grpSpPr>
        <p:sp>
          <p:nvSpPr>
            <p:cNvPr id="12" name="文本框 11"/>
            <p:cNvSpPr txBox="1"/>
            <p:nvPr/>
          </p:nvSpPr>
          <p:spPr>
            <a:xfrm>
              <a:off x="817863" y="5118394"/>
              <a:ext cx="1585690" cy="461665"/>
            </a:xfrm>
            <a:prstGeom prst="rect">
              <a:avLst/>
            </a:prstGeom>
            <a:noFill/>
          </p:spPr>
          <p:txBody>
            <a:bodyPr wrap="none" rtlCol="0">
              <a:spAutoFit/>
            </a:bodyPr>
            <a:lstStyle/>
            <a:p>
              <a:r>
                <a:rPr lang="en-US" altLang="zh-CN" sz="2400" dirty="0">
                  <a:solidFill>
                    <a:schemeClr val="bg2">
                      <a:lumMod val="90000"/>
                    </a:schemeClr>
                  </a:solidFill>
                  <a:latin typeface="Times New Roman" panose="02020603050405020304" pitchFamily="18" charset="0"/>
                  <a:cs typeface="Times New Roman" panose="02020603050405020304" pitchFamily="18" charset="0"/>
                  <a:sym typeface="+mn-lt"/>
                </a:rPr>
                <a:t>Conclusion</a:t>
              </a:r>
              <a:endParaRPr lang="zh-CN" altLang="en-US" sz="24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sp>
          <p:nvSpPr>
            <p:cNvPr id="18" name="矩形 17"/>
            <p:cNvSpPr/>
            <p:nvPr/>
          </p:nvSpPr>
          <p:spPr>
            <a:xfrm>
              <a:off x="500563" y="5221355"/>
              <a:ext cx="317299" cy="317299"/>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2">
                      <a:lumMod val="90000"/>
                    </a:schemeClr>
                  </a:solidFill>
                  <a:latin typeface="Times New Roman" panose="02020603050405020304" pitchFamily="18" charset="0"/>
                  <a:cs typeface="Times New Roman" panose="02020603050405020304" pitchFamily="18" charset="0"/>
                  <a:sym typeface="+mn-lt"/>
                </a:rPr>
                <a:t>5</a:t>
              </a:r>
              <a:endParaRPr lang="zh-CN" altLang="en-US" sz="16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nSpc>
                <a:spcPct val="150000"/>
              </a:lnSpc>
            </a:pPr>
            <a:fld id="{2359CDC3-D254-469E-8F04-CC4295B8C37F}"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内容占位符 6"/>
          <p:cNvSpPr>
            <a:spLocks noGrp="1"/>
          </p:cNvSpPr>
          <p:nvPr>
            <p:ph sz="quarter" idx="13"/>
          </p:nvPr>
        </p:nvSpPr>
        <p:spPr>
          <a:xfrm>
            <a:off x="250032" y="230425"/>
            <a:ext cx="5353814" cy="504825"/>
          </a:xfrm>
        </p:spPr>
        <p:txBody>
          <a:bodyPr/>
          <a:lstStyle/>
          <a:p>
            <a:r>
              <a:rPr lang="en-US" altLang="zh-CN" sz="3200" dirty="0">
                <a:latin typeface="Times New Roman" panose="02020603050405020304" pitchFamily="18" charset="0"/>
                <a:ea typeface="+mn-ea"/>
                <a:cs typeface="Times New Roman" panose="02020603050405020304" pitchFamily="18" charset="0"/>
                <a:sym typeface="+mn-lt"/>
              </a:rPr>
              <a:t>Minimal Compliance Design</a:t>
            </a:r>
            <a:endParaRPr lang="en-US" altLang="zh-CN" sz="3200" dirty="0">
              <a:latin typeface="Times New Roman" panose="02020603050405020304" pitchFamily="18" charset="0"/>
              <a:ea typeface="+mn-ea"/>
              <a:cs typeface="Times New Roman" panose="02020603050405020304" pitchFamily="18" charset="0"/>
              <a:sym typeface="+mn-lt"/>
            </a:endParaRPr>
          </a:p>
        </p:txBody>
      </p:sp>
      <p:sp>
        <p:nvSpPr>
          <p:cNvPr id="10" name="文本框 9"/>
          <p:cNvSpPr txBox="1"/>
          <p:nvPr/>
        </p:nvSpPr>
        <p:spPr>
          <a:xfrm>
            <a:off x="250190" y="902970"/>
            <a:ext cx="8533130" cy="2030095"/>
          </a:xfrm>
          <a:prstGeom prst="rect">
            <a:avLst/>
          </a:prstGeom>
          <a:noFill/>
        </p:spPr>
        <p:txBody>
          <a:bodyPr wrap="square" rtlCol="0" anchor="t">
            <a:spAutoFit/>
          </a:bodyPr>
          <a:p>
            <a:pPr indent="0" algn="ctr">
              <a:lnSpc>
                <a:spcPct val="150000"/>
              </a:lnSpc>
              <a:buClr>
                <a:srgbClr val="3333B2"/>
              </a:buClr>
              <a:buFont typeface="Wingdings" panose="05000000000000000000" pitchFamily="2" charset="2"/>
              <a:buNone/>
            </a:pPr>
            <a:endParaRPr lang="en-US" altLang="zh-CN" sz="1400" dirty="0">
              <a:solidFill>
                <a:schemeClr val="accent5"/>
              </a:solidFill>
              <a:ea typeface="微软雅黑" panose="020B0503020204020204" pitchFamily="34" charset="-122"/>
              <a:cs typeface="+mn-ea"/>
            </a:endParaRPr>
          </a:p>
          <a:p>
            <a:pPr indent="0" algn="ctr">
              <a:lnSpc>
                <a:spcPct val="150000"/>
              </a:lnSpc>
              <a:buClr>
                <a:srgbClr val="3333B2"/>
              </a:buClr>
              <a:buFont typeface="Wingdings" panose="05000000000000000000" pitchFamily="2" charset="2"/>
              <a:buNone/>
            </a:pPr>
            <a:endParaRPr lang="en-US" altLang="zh-CN" sz="1400" dirty="0">
              <a:solidFill>
                <a:schemeClr val="accent5"/>
              </a:solidFill>
              <a:ea typeface="微软雅黑" panose="020B0503020204020204" pitchFamily="34" charset="-122"/>
              <a:cs typeface="+mn-ea"/>
            </a:endParaRPr>
          </a:p>
          <a:p>
            <a:pPr indent="0" algn="ctr">
              <a:lnSpc>
                <a:spcPct val="150000"/>
              </a:lnSpc>
              <a:buClr>
                <a:srgbClr val="3333B2"/>
              </a:buClr>
              <a:buFont typeface="Wingdings" panose="05000000000000000000" pitchFamily="2" charset="2"/>
              <a:buNone/>
            </a:pPr>
            <a:endParaRPr lang="en-US" altLang="zh-CN" sz="1400" dirty="0">
              <a:solidFill>
                <a:schemeClr val="accent5"/>
              </a:solidFill>
              <a:ea typeface="微软雅黑" panose="020B0503020204020204" pitchFamily="34" charset="-122"/>
              <a:cs typeface="+mn-ea"/>
            </a:endParaRPr>
          </a:p>
          <a:p>
            <a:pPr indent="0" algn="ctr">
              <a:lnSpc>
                <a:spcPct val="150000"/>
              </a:lnSpc>
              <a:buClr>
                <a:srgbClr val="3333B2"/>
              </a:buClr>
              <a:buFont typeface="Wingdings" panose="05000000000000000000" pitchFamily="2" charset="2"/>
              <a:buNone/>
            </a:pPr>
            <a:endParaRPr lang="en-US" altLang="zh-CN" sz="1400" dirty="0">
              <a:solidFill>
                <a:schemeClr val="accent5"/>
              </a:solidFill>
              <a:ea typeface="微软雅黑" panose="020B0503020204020204" pitchFamily="34" charset="-122"/>
              <a:cs typeface="+mn-ea"/>
            </a:endParaRPr>
          </a:p>
          <a:p>
            <a:pPr indent="0" algn="ctr">
              <a:lnSpc>
                <a:spcPct val="150000"/>
              </a:lnSpc>
              <a:buClr>
                <a:srgbClr val="3333B2"/>
              </a:buClr>
              <a:buFont typeface="Wingdings" panose="05000000000000000000" pitchFamily="2" charset="2"/>
              <a:buNone/>
            </a:pPr>
            <a:endParaRPr lang="en-US" altLang="zh-CN" sz="1400" dirty="0">
              <a:solidFill>
                <a:schemeClr val="accent5"/>
              </a:solidFill>
              <a:ea typeface="微软雅黑" panose="020B0503020204020204" pitchFamily="34" charset="-122"/>
              <a:cs typeface="+mn-ea"/>
            </a:endParaRPr>
          </a:p>
          <a:p>
            <a:pPr indent="0" algn="ctr">
              <a:lnSpc>
                <a:spcPct val="150000"/>
              </a:lnSpc>
              <a:buClr>
                <a:srgbClr val="3333B2"/>
              </a:buClr>
              <a:buFont typeface="Wingdings" panose="05000000000000000000" pitchFamily="2" charset="2"/>
              <a:buNone/>
            </a:pPr>
            <a:endParaRPr lang="en-US" altLang="zh-CN" sz="1400" dirty="0">
              <a:solidFill>
                <a:schemeClr val="accent5"/>
              </a:solidFill>
              <a:ea typeface="微软雅黑" panose="020B0503020204020204" pitchFamily="34" charset="-122"/>
              <a:cs typeface="+mn-ea"/>
            </a:endParaRPr>
          </a:p>
        </p:txBody>
      </p:sp>
      <p:pic>
        <p:nvPicPr>
          <p:cNvPr id="2" name="图片 1"/>
          <p:cNvPicPr>
            <a:picLocks noChangeAspect="1"/>
          </p:cNvPicPr>
          <p:nvPr/>
        </p:nvPicPr>
        <p:blipFill>
          <a:blip r:embed="rId1"/>
          <a:stretch>
            <a:fillRect/>
          </a:stretch>
        </p:blipFill>
        <p:spPr>
          <a:xfrm>
            <a:off x="285750" y="902970"/>
            <a:ext cx="8572500" cy="923925"/>
          </a:xfrm>
          <a:prstGeom prst="rect">
            <a:avLst/>
          </a:prstGeom>
        </p:spPr>
      </p:pic>
      <p:pic>
        <p:nvPicPr>
          <p:cNvPr id="5" name="图片 4"/>
          <p:cNvPicPr>
            <a:picLocks noChangeAspect="1"/>
          </p:cNvPicPr>
          <p:nvPr/>
        </p:nvPicPr>
        <p:blipFill>
          <a:blip r:embed="rId2"/>
          <a:srcRect r="2700" b="2879"/>
          <a:stretch>
            <a:fillRect/>
          </a:stretch>
        </p:blipFill>
        <p:spPr>
          <a:xfrm>
            <a:off x="1814830" y="1918335"/>
            <a:ext cx="5514340" cy="814070"/>
          </a:xfrm>
          <a:prstGeom prst="rect">
            <a:avLst/>
          </a:prstGeom>
        </p:spPr>
      </p:pic>
      <p:pic>
        <p:nvPicPr>
          <p:cNvPr id="3" name="图片 2"/>
          <p:cNvPicPr>
            <a:picLocks noChangeAspect="1"/>
          </p:cNvPicPr>
          <p:nvPr/>
        </p:nvPicPr>
        <p:blipFill>
          <a:blip r:embed="rId3"/>
          <a:stretch>
            <a:fillRect/>
          </a:stretch>
        </p:blipFill>
        <p:spPr>
          <a:xfrm>
            <a:off x="109855" y="2933065"/>
            <a:ext cx="8924925" cy="3114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nSpc>
                <a:spcPct val="150000"/>
              </a:lnSpc>
            </a:pPr>
            <a:fld id="{2359CDC3-D254-469E-8F04-CC4295B8C37F}"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内容占位符 6"/>
          <p:cNvSpPr>
            <a:spLocks noGrp="1"/>
          </p:cNvSpPr>
          <p:nvPr>
            <p:ph sz="quarter" idx="13"/>
          </p:nvPr>
        </p:nvSpPr>
        <p:spPr>
          <a:xfrm>
            <a:off x="250190" y="230505"/>
            <a:ext cx="7982585" cy="504825"/>
          </a:xfrm>
        </p:spPr>
        <p:txBody>
          <a:bodyPr/>
          <a:lstStyle/>
          <a:p>
            <a:r>
              <a:rPr lang="en-US" altLang="zh-CN" sz="3200" dirty="0">
                <a:latin typeface="Times New Roman" panose="02020603050405020304" pitchFamily="18" charset="0"/>
                <a:ea typeface="+mn-ea"/>
                <a:cs typeface="Times New Roman" panose="02020603050405020304" pitchFamily="18" charset="0"/>
                <a:sym typeface="+mn-lt"/>
              </a:rPr>
              <a:t>Metamaterials With Negative Poisson’s Ratios </a:t>
            </a:r>
            <a:endParaRPr lang="en-US" altLang="zh-CN" sz="3200" dirty="0">
              <a:latin typeface="Times New Roman" panose="02020603050405020304" pitchFamily="18" charset="0"/>
              <a:ea typeface="+mn-ea"/>
              <a:cs typeface="Times New Roman" panose="02020603050405020304" pitchFamily="18" charset="0"/>
              <a:sym typeface="+mn-lt"/>
            </a:endParaRPr>
          </a:p>
        </p:txBody>
      </p:sp>
      <mc:AlternateContent xmlns:mc="http://schemas.openxmlformats.org/markup-compatibility/2006">
        <mc:Choice xmlns:a14="http://schemas.microsoft.com/office/drawing/2010/main" Requires="a14">
          <p:sp>
            <p:nvSpPr>
              <p:cNvPr id="35" name="矩形 34"/>
              <p:cNvSpPr/>
              <p:nvPr/>
            </p:nvSpPr>
            <p:spPr>
              <a:xfrm>
                <a:off x="74295" y="813435"/>
                <a:ext cx="8987790" cy="4246245"/>
              </a:xfrm>
              <a:prstGeom prst="rect">
                <a:avLst/>
              </a:prstGeom>
            </p:spPr>
            <p:txBody>
              <a:bodyPr wrap="square">
                <a:spAutoFit/>
              </a:bodyPr>
              <a:p>
                <a:pPr marL="285750" indent="-285750">
                  <a:lnSpc>
                    <a:spcPct val="150000"/>
                  </a:lnSpc>
                  <a:buClr>
                    <a:srgbClr val="3333B3"/>
                  </a:buClr>
                  <a:buFont typeface="Wingdings" panose="05000000000000000000" pitchFamily="2" charset="2"/>
                  <a:buChar char="n"/>
                </a:pPr>
                <a:r>
                  <a:rPr lang="en-US" altLang="zh-CN" sz="2000" dirty="0">
                    <a:ea typeface="微软雅黑" panose="020B0503020204020204" pitchFamily="34" charset="-122"/>
                    <a:cs typeface="+mn-ea"/>
                  </a:rPr>
                  <a:t>The design objective in this example is to design a set of microstructures with desired </a:t>
                </a:r>
                <a:r>
                  <a:rPr lang="en-US" altLang="zh-CN" sz="2000" b="1" dirty="0">
                    <a:ea typeface="微软雅黑" panose="020B0503020204020204" pitchFamily="34" charset="-122"/>
                    <a:cs typeface="+mn-ea"/>
                  </a:rPr>
                  <a:t>Poisson’s ratios in the range of [-0.60, 0.0) and volume fractions in the range of [0.3, 0.65]. </a:t>
                </a:r>
                <a:endParaRPr lang="en-US" altLang="zh-CN" sz="2000" b="1" dirty="0">
                  <a:ea typeface="微软雅黑" panose="020B0503020204020204" pitchFamily="34" charset="-122"/>
                  <a:cs typeface="+mn-ea"/>
                </a:endParaRPr>
              </a:p>
              <a:p>
                <a:pPr marL="285750" indent="-285750">
                  <a:lnSpc>
                    <a:spcPct val="150000"/>
                  </a:lnSpc>
                  <a:buClr>
                    <a:srgbClr val="3333B3"/>
                  </a:buClr>
                  <a:buFont typeface="Wingdings" panose="05000000000000000000" pitchFamily="2" charset="2"/>
                  <a:buChar char="n"/>
                </a:pPr>
                <a:r>
                  <a:rPr lang="en-US" altLang="zh-CN" sz="2000" dirty="0">
                    <a:ea typeface="微软雅黑" panose="020B0503020204020204" pitchFamily="34" charset="-122"/>
                    <a:cs typeface="+mn-ea"/>
                  </a:rPr>
                  <a:t>The base material chosen for microstructures is aluminum with</a:t>
                </a:r>
                <a:r>
                  <a:rPr lang="en-US" altLang="zh-CN" sz="2000" b="1" dirty="0">
                    <a:ea typeface="微软雅黑" panose="020B0503020204020204" pitchFamily="34" charset="-122"/>
                    <a:cs typeface="+mn-ea"/>
                  </a:rPr>
                  <a:t> </a:t>
                </a:r>
                <a:r>
                  <a:rPr lang="zh-CN" altLang="en-US" sz="2000">
                    <a:sym typeface="+mn-ea"/>
                  </a:rPr>
                  <a:t>Young’s modulus</a:t>
                </a:r>
                <a:r>
                  <a:rPr lang="en-US" altLang="zh-CN" sz="2000">
                    <a:sym typeface="+mn-ea"/>
                  </a:rPr>
                  <a:t> </a:t>
                </a:r>
                <a:r>
                  <a:rPr lang="zh-CN" altLang="en-US" sz="2000">
                    <a:sym typeface="+mn-ea"/>
                  </a:rPr>
                  <a:t>being</a:t>
                </a:r>
                <a:r>
                  <a:rPr lang="zh-CN" altLang="en-US" sz="2000" b="1">
                    <a:sym typeface="+mn-ea"/>
                  </a:rPr>
                  <a:t> </a:t>
                </a:r>
                <a14:m>
                  <m:oMath xmlns:m="http://schemas.openxmlformats.org/officeDocument/2006/math">
                    <m:sSub>
                      <m:sSubPr>
                        <m:ctrlPr>
                          <a:rPr lang="en-US" altLang="zh-CN" sz="2000" b="1" i="1">
                            <a:latin typeface="Cambria Math" panose="02040503050406030204" charset="0"/>
                            <a:cs typeface="Cambria Math" panose="02040503050406030204" charset="0"/>
                          </a:rPr>
                        </m:ctrlPr>
                      </m:sSubPr>
                      <m:e>
                        <m:r>
                          <a:rPr lang="en-US" altLang="zh-CN" sz="2000" b="1" i="1">
                            <a:latin typeface="Cambria Math" panose="02040503050406030204" charset="0"/>
                            <a:cs typeface="Cambria Math" panose="02040503050406030204" charset="0"/>
                          </a:rPr>
                          <m:t>𝑬</m:t>
                        </m:r>
                      </m:e>
                      <m:sub>
                        <m:r>
                          <a:rPr lang="en-US" altLang="zh-CN" sz="2000" b="1" i="1">
                            <a:latin typeface="Cambria Math" panose="02040503050406030204" charset="0"/>
                            <a:cs typeface="Cambria Math" panose="02040503050406030204" charset="0"/>
                          </a:rPr>
                          <m:t>𝟎</m:t>
                        </m:r>
                      </m:sub>
                    </m:sSub>
                  </m:oMath>
                </a14:m>
                <a:r>
                  <a:rPr lang="zh-CN" altLang="en-US" sz="2000" b="1">
                    <a:sym typeface="+mn-ea"/>
                  </a:rPr>
                  <a:t>= 69 </a:t>
                </a:r>
                <a:r>
                  <a:rPr lang="en-US" altLang="zh-CN" sz="2000" b="1">
                    <a:sym typeface="+mn-ea"/>
                  </a:rPr>
                  <a:t>GPa</a:t>
                </a:r>
                <a:r>
                  <a:rPr lang="zh-CN" altLang="en-US" sz="2000">
                    <a:sym typeface="+mn-ea"/>
                  </a:rPr>
                  <a:t> and Poisson’s ratio being </a:t>
                </a:r>
                <a14:m>
                  <m:oMath xmlns:m="http://schemas.openxmlformats.org/officeDocument/2006/math">
                    <m:sSub>
                      <m:sSubPr>
                        <m:ctrlPr>
                          <a:rPr lang="en-US" altLang="zh-CN" sz="2000" b="1" i="1">
                            <a:latin typeface="Cambria Math" panose="02040503050406030204" charset="0"/>
                            <a:cs typeface="Cambria Math" panose="02040503050406030204" charset="0"/>
                          </a:rPr>
                        </m:ctrlPr>
                      </m:sSubPr>
                      <m:e>
                        <m:r>
                          <a:rPr lang="en-US" altLang="zh-CN" sz="2000" b="1" i="1">
                            <a:latin typeface="Cambria Math" panose="02040503050406030204" charset="0"/>
                            <a:cs typeface="Cambria Math" panose="02040503050406030204" charset="0"/>
                          </a:rPr>
                          <m:t>𝒗</m:t>
                        </m:r>
                      </m:e>
                      <m:sub>
                        <m:r>
                          <a:rPr lang="en-US" altLang="zh-CN" sz="2000" b="1" i="1">
                            <a:latin typeface="Cambria Math" panose="02040503050406030204" charset="0"/>
                            <a:cs typeface="Cambria Math" panose="02040503050406030204" charset="0"/>
                          </a:rPr>
                          <m:t>𝟎</m:t>
                        </m:r>
                      </m:sub>
                    </m:sSub>
                  </m:oMath>
                </a14:m>
                <a:r>
                  <a:rPr lang="zh-CN" altLang="en-US" sz="2000" b="1">
                    <a:sym typeface="+mn-ea"/>
                  </a:rPr>
                  <a:t>=0.3</a:t>
                </a:r>
                <a:r>
                  <a:rPr lang="zh-CN" altLang="en-US" sz="2000">
                    <a:sym typeface="+mn-ea"/>
                  </a:rPr>
                  <a:t>.</a:t>
                </a:r>
                <a:endParaRPr lang="zh-CN" altLang="en-US" sz="2000">
                  <a:sym typeface="+mn-ea"/>
                </a:endParaRPr>
              </a:p>
              <a:p>
                <a:pPr marL="285750" indent="-285750">
                  <a:lnSpc>
                    <a:spcPct val="150000"/>
                  </a:lnSpc>
                  <a:buClr>
                    <a:srgbClr val="3333B3"/>
                  </a:buClr>
                  <a:buFont typeface="Wingdings" panose="05000000000000000000" pitchFamily="2" charset="2"/>
                  <a:buChar char="n"/>
                </a:pPr>
                <a:r>
                  <a:rPr lang="en-US" altLang="zh-CN" sz="2000" dirty="0">
                    <a:ea typeface="微软雅黑" panose="020B0503020204020204" pitchFamily="34" charset="-122"/>
                    <a:cs typeface="+mn-ea"/>
                    <a:sym typeface="+mn-ea"/>
                  </a:rPr>
                  <a:t> To simplify the optimization problem, symmetric designs are sought and hence </a:t>
                </a:r>
                <a:r>
                  <a:rPr lang="en-US" altLang="zh-CN" sz="2000" b="1" dirty="0">
                    <a:ea typeface="微软雅黑" panose="020B0503020204020204" pitchFamily="34" charset="-122"/>
                    <a:cs typeface="+mn-ea"/>
                    <a:sym typeface="+mn-ea"/>
                  </a:rPr>
                  <a:t>only a quarter of the domain is designed</a:t>
                </a:r>
                <a:r>
                  <a:rPr lang="en-US" altLang="zh-CN" sz="2000" dirty="0">
                    <a:ea typeface="微软雅黑" panose="020B0503020204020204" pitchFamily="34" charset="-122"/>
                    <a:cs typeface="+mn-ea"/>
                    <a:sym typeface="+mn-ea"/>
                  </a:rPr>
                  <a:t>. </a:t>
                </a:r>
                <a:endParaRPr lang="en-US" altLang="zh-CN" sz="2000" dirty="0">
                  <a:ea typeface="微软雅黑" panose="020B0503020204020204" pitchFamily="34" charset="-122"/>
                  <a:cs typeface="+mn-ea"/>
                  <a:sym typeface="+mn-ea"/>
                </a:endParaRPr>
              </a:p>
              <a:p>
                <a:pPr marL="285750" indent="-285750">
                  <a:lnSpc>
                    <a:spcPct val="150000"/>
                  </a:lnSpc>
                  <a:buClr>
                    <a:srgbClr val="3333B3"/>
                  </a:buClr>
                  <a:buFont typeface="Wingdings" panose="05000000000000000000" pitchFamily="2" charset="2"/>
                  <a:buChar char="n"/>
                </a:pPr>
                <a:r>
                  <a:rPr lang="en-US" altLang="zh-CN" sz="2000" dirty="0">
                    <a:ea typeface="微软雅黑" panose="020B0503020204020204" pitchFamily="34" charset="-122"/>
                    <a:cs typeface="+mn-ea"/>
                    <a:sym typeface="+mn-ea"/>
                  </a:rPr>
                  <a:t>The average number of iterations for each design is around </a:t>
                </a:r>
                <a:r>
                  <a:rPr lang="en-US" altLang="zh-CN" sz="2000" b="1" dirty="0">
                    <a:ea typeface="微软雅黑" panose="020B0503020204020204" pitchFamily="34" charset="-122"/>
                    <a:cs typeface="+mn-ea"/>
                    <a:sym typeface="+mn-ea"/>
                  </a:rPr>
                  <a:t>200</a:t>
                </a:r>
                <a:r>
                  <a:rPr lang="en-US" altLang="zh-CN" sz="2000" dirty="0">
                    <a:ea typeface="微软雅黑" panose="020B0503020204020204" pitchFamily="34" charset="-122"/>
                    <a:cs typeface="+mn-ea"/>
                    <a:sym typeface="+mn-ea"/>
                  </a:rPr>
                  <a:t>. The mean relative error of Poisson’s ratios of all designs is </a:t>
                </a:r>
                <a:r>
                  <a:rPr lang="en-US" altLang="zh-CN" sz="2000" b="1" dirty="0">
                    <a:ea typeface="微软雅黑" panose="020B0503020204020204" pitchFamily="34" charset="-122"/>
                    <a:cs typeface="+mn-ea"/>
                    <a:sym typeface="+mn-ea"/>
                  </a:rPr>
                  <a:t>2.88% </a:t>
                </a:r>
                <a:r>
                  <a:rPr lang="en-US" altLang="zh-CN" sz="2000" dirty="0">
                    <a:ea typeface="微软雅黑" panose="020B0503020204020204" pitchFamily="34" charset="-122"/>
                    <a:cs typeface="+mn-ea"/>
                    <a:sym typeface="+mn-ea"/>
                  </a:rPr>
                  <a:t>as compared with target values.</a:t>
                </a:r>
                <a:endParaRPr lang="en-US" altLang="zh-CN" sz="2000" dirty="0">
                  <a:ea typeface="微软雅黑" panose="020B0503020204020204" pitchFamily="34" charset="-122"/>
                  <a:cs typeface="+mn-ea"/>
                  <a:sym typeface="+mn-ea"/>
                </a:endParaRPr>
              </a:p>
            </p:txBody>
          </p:sp>
        </mc:Choice>
        <mc:Fallback>
          <p:sp>
            <p:nvSpPr>
              <p:cNvPr id="35" name="矩形 34"/>
              <p:cNvSpPr>
                <a:spLocks noRot="1" noChangeAspect="1" noMove="1" noResize="1" noEditPoints="1" noAdjustHandles="1" noChangeArrowheads="1" noChangeShapeType="1" noTextEdit="1"/>
              </p:cNvSpPr>
              <p:nvPr/>
            </p:nvSpPr>
            <p:spPr>
              <a:xfrm>
                <a:off x="74295" y="813435"/>
                <a:ext cx="8987790" cy="4246245"/>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nSpc>
                <a:spcPct val="150000"/>
              </a:lnSpc>
            </a:pPr>
            <a:fld id="{2359CDC3-D254-469E-8F04-CC4295B8C37F}"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内容占位符 6"/>
          <p:cNvSpPr>
            <a:spLocks noGrp="1"/>
          </p:cNvSpPr>
          <p:nvPr>
            <p:ph sz="quarter" idx="13"/>
          </p:nvPr>
        </p:nvSpPr>
        <p:spPr>
          <a:xfrm>
            <a:off x="250190" y="230505"/>
            <a:ext cx="7982585" cy="504825"/>
          </a:xfrm>
        </p:spPr>
        <p:txBody>
          <a:bodyPr/>
          <a:lstStyle/>
          <a:p>
            <a:r>
              <a:rPr lang="en-US" altLang="zh-CN" sz="3200" dirty="0">
                <a:latin typeface="Times New Roman" panose="02020603050405020304" pitchFamily="18" charset="0"/>
                <a:ea typeface="+mn-ea"/>
                <a:cs typeface="Times New Roman" panose="02020603050405020304" pitchFamily="18" charset="0"/>
                <a:sym typeface="+mn-lt"/>
              </a:rPr>
              <a:t>Metamaterials With Negative Poisson’s Ratios </a:t>
            </a:r>
            <a:endParaRPr lang="en-US" altLang="zh-CN" sz="3200" dirty="0">
              <a:latin typeface="Times New Roman" panose="02020603050405020304" pitchFamily="18" charset="0"/>
              <a:ea typeface="+mn-ea"/>
              <a:cs typeface="Times New Roman" panose="02020603050405020304" pitchFamily="18" charset="0"/>
              <a:sym typeface="+mn-lt"/>
            </a:endParaRPr>
          </a:p>
        </p:txBody>
      </p:sp>
      <p:sp>
        <p:nvSpPr>
          <p:cNvPr id="35" name="矩形 34"/>
          <p:cNvSpPr/>
          <p:nvPr/>
        </p:nvSpPr>
        <p:spPr>
          <a:xfrm>
            <a:off x="74295" y="813435"/>
            <a:ext cx="8987790" cy="1938020"/>
          </a:xfrm>
          <a:prstGeom prst="rect">
            <a:avLst/>
          </a:prstGeom>
        </p:spPr>
        <p:txBody>
          <a:bodyPr wrap="square">
            <a:spAutoFit/>
          </a:bodyPr>
          <a:p>
            <a:pPr marL="285750" indent="-285750">
              <a:lnSpc>
                <a:spcPct val="150000"/>
              </a:lnSpc>
              <a:buClr>
                <a:srgbClr val="3333B3"/>
              </a:buClr>
              <a:buFont typeface="Wingdings" panose="05000000000000000000" pitchFamily="2" charset="2"/>
              <a:buChar char="n"/>
            </a:pPr>
            <a:r>
              <a:rPr lang="en-US" altLang="zh-CN" sz="2000" dirty="0">
                <a:ea typeface="微软雅黑" panose="020B0503020204020204" pitchFamily="34" charset="-122"/>
                <a:cs typeface="+mn-ea"/>
              </a:rPr>
              <a:t>The design objective in this example is to design a set of microstructures with desired </a:t>
            </a:r>
            <a:r>
              <a:rPr lang="en-US" altLang="zh-CN" sz="2000" b="1" dirty="0">
                <a:ea typeface="微软雅黑" panose="020B0503020204020204" pitchFamily="34" charset="-122"/>
                <a:cs typeface="+mn-ea"/>
              </a:rPr>
              <a:t>Poisson’s ratios in the range of [-0.60, 0.0) and volume fractions in the range of [0.3, 0.65]. </a:t>
            </a:r>
            <a:endParaRPr lang="en-US" altLang="zh-CN" sz="2000" b="1" dirty="0">
              <a:ea typeface="微软雅黑" panose="020B0503020204020204" pitchFamily="34" charset="-122"/>
              <a:cs typeface="+mn-ea"/>
            </a:endParaRPr>
          </a:p>
          <a:p>
            <a:pPr marL="285750" indent="-285750">
              <a:lnSpc>
                <a:spcPct val="150000"/>
              </a:lnSpc>
              <a:buClr>
                <a:srgbClr val="3333B3"/>
              </a:buClr>
              <a:buFont typeface="Wingdings" panose="05000000000000000000" pitchFamily="2" charset="2"/>
              <a:buChar char="n"/>
            </a:pPr>
            <a:endParaRPr lang="en-US" altLang="zh-CN" sz="2000" dirty="0">
              <a:ea typeface="微软雅黑" panose="020B0503020204020204" pitchFamily="34" charset="-122"/>
              <a:cs typeface="+mn-ea"/>
              <a:sym typeface="+mn-ea"/>
            </a:endParaRPr>
          </a:p>
        </p:txBody>
      </p:sp>
      <p:pic>
        <p:nvPicPr>
          <p:cNvPr id="2" name="图片 1"/>
          <p:cNvPicPr>
            <a:picLocks noChangeAspect="1"/>
          </p:cNvPicPr>
          <p:nvPr/>
        </p:nvPicPr>
        <p:blipFill>
          <a:blip r:embed="rId1"/>
          <a:stretch>
            <a:fillRect/>
          </a:stretch>
        </p:blipFill>
        <p:spPr>
          <a:xfrm>
            <a:off x="248285" y="2329180"/>
            <a:ext cx="8640000" cy="1967262"/>
          </a:xfrm>
          <a:prstGeom prst="rect">
            <a:avLst/>
          </a:prstGeom>
        </p:spPr>
      </p:pic>
      <p:pic>
        <p:nvPicPr>
          <p:cNvPr id="3" name="图片 2"/>
          <p:cNvPicPr>
            <a:picLocks noChangeAspect="1"/>
          </p:cNvPicPr>
          <p:nvPr/>
        </p:nvPicPr>
        <p:blipFill>
          <a:blip r:embed="rId2"/>
          <a:stretch>
            <a:fillRect/>
          </a:stretch>
        </p:blipFill>
        <p:spPr>
          <a:xfrm>
            <a:off x="235585" y="4296410"/>
            <a:ext cx="8676000" cy="204714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nSpc>
                <a:spcPct val="150000"/>
              </a:lnSpc>
            </a:pPr>
            <a:fld id="{2359CDC3-D254-469E-8F04-CC4295B8C37F}"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内容占位符 6"/>
          <p:cNvSpPr>
            <a:spLocks noGrp="1"/>
          </p:cNvSpPr>
          <p:nvPr>
            <p:ph sz="quarter" idx="13"/>
          </p:nvPr>
        </p:nvSpPr>
        <p:spPr>
          <a:xfrm>
            <a:off x="250190" y="230505"/>
            <a:ext cx="7982585" cy="504825"/>
          </a:xfrm>
        </p:spPr>
        <p:txBody>
          <a:bodyPr/>
          <a:lstStyle/>
          <a:p>
            <a:r>
              <a:rPr lang="en-US" altLang="zh-CN" sz="3200" dirty="0">
                <a:latin typeface="Times New Roman" panose="02020603050405020304" pitchFamily="18" charset="0"/>
                <a:ea typeface="+mn-ea"/>
                <a:cs typeface="Times New Roman" panose="02020603050405020304" pitchFamily="18" charset="0"/>
                <a:sym typeface="+mn-lt"/>
              </a:rPr>
              <a:t>Metamaterials With Negative Poisson’s Ratios </a:t>
            </a:r>
            <a:endParaRPr lang="en-US" altLang="zh-CN" sz="3200" dirty="0">
              <a:latin typeface="Times New Roman" panose="02020603050405020304" pitchFamily="18" charset="0"/>
              <a:ea typeface="+mn-ea"/>
              <a:cs typeface="Times New Roman" panose="02020603050405020304" pitchFamily="18" charset="0"/>
              <a:sym typeface="+mn-lt"/>
            </a:endParaRPr>
          </a:p>
        </p:txBody>
      </p:sp>
      <p:sp>
        <p:nvSpPr>
          <p:cNvPr id="35" name="矩形 34"/>
          <p:cNvSpPr/>
          <p:nvPr/>
        </p:nvSpPr>
        <p:spPr>
          <a:xfrm>
            <a:off x="3810" y="1538605"/>
            <a:ext cx="8987790" cy="737235"/>
          </a:xfrm>
          <a:prstGeom prst="rect">
            <a:avLst/>
          </a:prstGeom>
        </p:spPr>
        <p:txBody>
          <a:bodyPr wrap="square">
            <a:spAutoFit/>
          </a:bodyPr>
          <a:p>
            <a:pPr algn="ctr">
              <a:lnSpc>
                <a:spcPct val="150000"/>
              </a:lnSpc>
              <a:buClr>
                <a:srgbClr val="3333B2"/>
              </a:buClr>
              <a:buSzTx/>
              <a:buFont typeface="Wingdings" panose="05000000000000000000" pitchFamily="2" charset="2"/>
            </a:pPr>
            <a:r>
              <a:rPr lang="en-US" altLang="zh-CN" sz="1400" dirty="0">
                <a:solidFill>
                  <a:schemeClr val="accent5"/>
                </a:solidFill>
                <a:ea typeface="微软雅黑" panose="020B0503020204020204" pitchFamily="34" charset="-122"/>
                <a:cs typeface="+mn-ea"/>
              </a:rPr>
              <a:t>The average prediction accuracy (a) and the average design accuracy (b) of the dual-model NN versus the fraction of iterations used to generate the original training data in the design of metamaterials with negative Poisson’s ratios.</a:t>
            </a:r>
            <a:endParaRPr lang="en-US" altLang="zh-CN" sz="1400" dirty="0">
              <a:solidFill>
                <a:schemeClr val="accent5"/>
              </a:solidFill>
              <a:ea typeface="微软雅黑" panose="020B0503020204020204" pitchFamily="34" charset="-122"/>
              <a:cs typeface="+mn-ea"/>
            </a:endParaRPr>
          </a:p>
        </p:txBody>
      </p:sp>
      <p:pic>
        <p:nvPicPr>
          <p:cNvPr id="5" name="图片 4"/>
          <p:cNvPicPr>
            <a:picLocks noChangeAspect="1"/>
          </p:cNvPicPr>
          <p:nvPr/>
        </p:nvPicPr>
        <p:blipFill>
          <a:blip r:embed="rId1"/>
          <a:stretch>
            <a:fillRect/>
          </a:stretch>
        </p:blipFill>
        <p:spPr>
          <a:xfrm>
            <a:off x="152400" y="2407920"/>
            <a:ext cx="8839200" cy="3267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nSpc>
                <a:spcPct val="150000"/>
              </a:lnSpc>
            </a:pPr>
            <a:fld id="{2359CDC3-D254-469E-8F04-CC4295B8C37F}"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内容占位符 6"/>
          <p:cNvSpPr>
            <a:spLocks noGrp="1"/>
          </p:cNvSpPr>
          <p:nvPr>
            <p:ph sz="quarter" idx="13"/>
          </p:nvPr>
        </p:nvSpPr>
        <p:spPr>
          <a:xfrm>
            <a:off x="250190" y="230505"/>
            <a:ext cx="7982585" cy="504825"/>
          </a:xfrm>
        </p:spPr>
        <p:txBody>
          <a:bodyPr/>
          <a:lstStyle/>
          <a:p>
            <a:r>
              <a:rPr lang="en-US" altLang="zh-CN" sz="3200" dirty="0">
                <a:latin typeface="Times New Roman" panose="02020603050405020304" pitchFamily="18" charset="0"/>
                <a:ea typeface="+mn-ea"/>
                <a:cs typeface="Times New Roman" panose="02020603050405020304" pitchFamily="18" charset="0"/>
                <a:sym typeface="+mn-lt"/>
              </a:rPr>
              <a:t>Metamaterials With Negative Poisson’s Ratios </a:t>
            </a:r>
            <a:endParaRPr lang="en-US" altLang="zh-CN" sz="3200" dirty="0">
              <a:latin typeface="Times New Roman" panose="02020603050405020304" pitchFamily="18" charset="0"/>
              <a:ea typeface="+mn-ea"/>
              <a:cs typeface="Times New Roman" panose="02020603050405020304" pitchFamily="18" charset="0"/>
              <a:sym typeface="+mn-lt"/>
            </a:endParaRPr>
          </a:p>
        </p:txBody>
      </p:sp>
      <p:sp>
        <p:nvSpPr>
          <p:cNvPr id="7" name="文本框 6"/>
          <p:cNvSpPr txBox="1"/>
          <p:nvPr/>
        </p:nvSpPr>
        <p:spPr>
          <a:xfrm>
            <a:off x="250190" y="902970"/>
            <a:ext cx="8533130" cy="4707890"/>
          </a:xfrm>
          <a:prstGeom prst="rect">
            <a:avLst/>
          </a:prstGeom>
          <a:noFill/>
        </p:spPr>
        <p:txBody>
          <a:bodyPr wrap="square" rtlCol="0" anchor="t">
            <a:spAutoFit/>
          </a:bodyPr>
          <a:p>
            <a:pPr marL="342900" indent="-342900" algn="l">
              <a:lnSpc>
                <a:spcPct val="150000"/>
              </a:lnSpc>
              <a:buClr>
                <a:srgbClr val="3333B2"/>
              </a:buClr>
              <a:buSzTx/>
              <a:buFont typeface="Wingdings" panose="05000000000000000000" pitchFamily="2" charset="2"/>
              <a:buChar char="n"/>
            </a:pPr>
            <a:r>
              <a:rPr lang="zh-CN" altLang="en-US" sz="2000">
                <a:sym typeface="+mn-ea"/>
              </a:rPr>
              <a:t>To improve the prediction accuracy, more variety of data has to be added to the training set. Density filtering</a:t>
            </a:r>
            <a:r>
              <a:rPr lang="en-US" altLang="zh-CN" sz="2000">
                <a:sym typeface="+mn-ea"/>
              </a:rPr>
              <a:t> </a:t>
            </a:r>
            <a:r>
              <a:rPr lang="zh-CN" altLang="en-US" sz="2000">
                <a:sym typeface="+mn-ea"/>
              </a:rPr>
              <a:t>and density projection are first performed to generate more structures</a:t>
            </a:r>
            <a:r>
              <a:rPr lang="en-US" altLang="zh-CN" sz="2000">
                <a:sym typeface="+mn-ea"/>
              </a:rPr>
              <a:t>.</a:t>
            </a:r>
            <a:endParaRPr lang="zh-CN" altLang="en-US" sz="2000">
              <a:sym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p:txBody>
      </p:sp>
      <p:pic>
        <p:nvPicPr>
          <p:cNvPr id="14" name="图片 13"/>
          <p:cNvPicPr>
            <a:picLocks noChangeAspect="1"/>
          </p:cNvPicPr>
          <p:nvPr/>
        </p:nvPicPr>
        <p:blipFill>
          <a:blip r:embed="rId1"/>
          <a:stretch>
            <a:fillRect/>
          </a:stretch>
        </p:blipFill>
        <p:spPr>
          <a:xfrm>
            <a:off x="1108075" y="2415540"/>
            <a:ext cx="3240000" cy="1682557"/>
          </a:xfrm>
          <a:prstGeom prst="rect">
            <a:avLst/>
          </a:prstGeom>
        </p:spPr>
      </p:pic>
      <p:pic>
        <p:nvPicPr>
          <p:cNvPr id="15" name="图片 14"/>
          <p:cNvPicPr>
            <a:picLocks noChangeAspect="1"/>
          </p:cNvPicPr>
          <p:nvPr/>
        </p:nvPicPr>
        <p:blipFill>
          <a:blip r:embed="rId2"/>
          <a:stretch>
            <a:fillRect/>
          </a:stretch>
        </p:blipFill>
        <p:spPr>
          <a:xfrm>
            <a:off x="1108075" y="4086860"/>
            <a:ext cx="3240000" cy="2340717"/>
          </a:xfrm>
          <a:prstGeom prst="rect">
            <a:avLst/>
          </a:prstGeom>
        </p:spPr>
      </p:pic>
      <p:pic>
        <p:nvPicPr>
          <p:cNvPr id="16" name="图片 15"/>
          <p:cNvPicPr>
            <a:picLocks noChangeAspect="1"/>
          </p:cNvPicPr>
          <p:nvPr/>
        </p:nvPicPr>
        <p:blipFill>
          <a:blip r:embed="rId3"/>
          <a:stretch>
            <a:fillRect/>
          </a:stretch>
        </p:blipFill>
        <p:spPr>
          <a:xfrm>
            <a:off x="4632960" y="2415540"/>
            <a:ext cx="3600000" cy="2977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nSpc>
                <a:spcPct val="150000"/>
              </a:lnSpc>
            </a:pPr>
            <a:fld id="{2359CDC3-D254-469E-8F04-CC4295B8C37F}"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内容占位符 6"/>
          <p:cNvSpPr>
            <a:spLocks noGrp="1"/>
          </p:cNvSpPr>
          <p:nvPr>
            <p:ph sz="quarter" idx="13"/>
          </p:nvPr>
        </p:nvSpPr>
        <p:spPr>
          <a:xfrm>
            <a:off x="250190" y="230505"/>
            <a:ext cx="7982585" cy="504825"/>
          </a:xfrm>
        </p:spPr>
        <p:txBody>
          <a:bodyPr/>
          <a:lstStyle/>
          <a:p>
            <a:r>
              <a:rPr lang="en-US" altLang="zh-CN" sz="3200" dirty="0">
                <a:latin typeface="Times New Roman" panose="02020603050405020304" pitchFamily="18" charset="0"/>
                <a:ea typeface="+mn-ea"/>
                <a:cs typeface="Times New Roman" panose="02020603050405020304" pitchFamily="18" charset="0"/>
                <a:sym typeface="+mn-lt"/>
              </a:rPr>
              <a:t>Metamaterials With Negative Poisson’s Ratios </a:t>
            </a:r>
            <a:endParaRPr lang="en-US" altLang="zh-CN" sz="3200" dirty="0">
              <a:latin typeface="Times New Roman" panose="02020603050405020304" pitchFamily="18" charset="0"/>
              <a:ea typeface="+mn-ea"/>
              <a:cs typeface="Times New Roman" panose="02020603050405020304" pitchFamily="18" charset="0"/>
              <a:sym typeface="+mn-lt"/>
            </a:endParaRPr>
          </a:p>
        </p:txBody>
      </p:sp>
      <p:sp>
        <p:nvSpPr>
          <p:cNvPr id="7" name="文本框 6"/>
          <p:cNvSpPr txBox="1"/>
          <p:nvPr/>
        </p:nvSpPr>
        <p:spPr>
          <a:xfrm>
            <a:off x="250190" y="902970"/>
            <a:ext cx="8533130" cy="4707890"/>
          </a:xfrm>
          <a:prstGeom prst="rect">
            <a:avLst/>
          </a:prstGeom>
          <a:noFill/>
        </p:spPr>
        <p:txBody>
          <a:bodyPr wrap="square" rtlCol="0" anchor="t">
            <a:spAutoFit/>
          </a:bodyPr>
          <a:p>
            <a:pPr marL="342900" indent="-342900" algn="l">
              <a:lnSpc>
                <a:spcPct val="150000"/>
              </a:lnSpc>
              <a:buClr>
                <a:srgbClr val="3333B2"/>
              </a:buClr>
              <a:buSzTx/>
              <a:buFont typeface="Wingdings" panose="05000000000000000000" pitchFamily="2" charset="2"/>
              <a:buChar char="n"/>
            </a:pPr>
            <a:r>
              <a:rPr lang="zh-CN" altLang="en-US" sz="2000">
                <a:sym typeface="+mn-ea"/>
              </a:rPr>
              <a:t>To improve the prediction accuracy, more variety of data has to be added to the training set. Density filtering</a:t>
            </a:r>
            <a:r>
              <a:rPr lang="en-US" altLang="zh-CN" sz="2000">
                <a:sym typeface="+mn-ea"/>
              </a:rPr>
              <a:t> </a:t>
            </a:r>
            <a:r>
              <a:rPr lang="zh-CN" altLang="en-US" sz="2000">
                <a:sym typeface="+mn-ea"/>
              </a:rPr>
              <a:t>and density projection are first performed to generate more structures</a:t>
            </a:r>
            <a:r>
              <a:rPr lang="en-US" altLang="zh-CN" sz="2000">
                <a:sym typeface="+mn-ea"/>
              </a:rPr>
              <a:t>.</a:t>
            </a:r>
            <a:endParaRPr lang="zh-CN" altLang="en-US" sz="2000">
              <a:sym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a:p>
            <a:pPr marL="342900" indent="-342900" algn="l">
              <a:lnSpc>
                <a:spcPct val="150000"/>
              </a:lnSpc>
              <a:buClr>
                <a:srgbClr val="3333B2"/>
              </a:buClr>
              <a:buFont typeface="Wingdings" panose="05000000000000000000" pitchFamily="2" charset="2"/>
              <a:buChar char="n"/>
            </a:pPr>
            <a:endParaRPr lang="en-US" altLang="zh-CN" sz="1400" dirty="0">
              <a:solidFill>
                <a:schemeClr val="accent5"/>
              </a:solidFill>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nSpc>
                <a:spcPct val="150000"/>
              </a:lnSpc>
            </a:pPr>
            <a:fld id="{2359CDC3-D254-469E-8F04-CC4295B8C37F}"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内容占位符 6"/>
          <p:cNvSpPr>
            <a:spLocks noGrp="1"/>
          </p:cNvSpPr>
          <p:nvPr>
            <p:ph sz="quarter" idx="13"/>
          </p:nvPr>
        </p:nvSpPr>
        <p:spPr>
          <a:xfrm>
            <a:off x="250190" y="230505"/>
            <a:ext cx="7982585" cy="504825"/>
          </a:xfrm>
        </p:spPr>
        <p:txBody>
          <a:bodyPr/>
          <a:lstStyle/>
          <a:p>
            <a:r>
              <a:rPr lang="en-US" altLang="zh-CN" sz="3200" dirty="0">
                <a:latin typeface="Times New Roman" panose="02020603050405020304" pitchFamily="18" charset="0"/>
                <a:ea typeface="+mn-ea"/>
                <a:cs typeface="Times New Roman" panose="02020603050405020304" pitchFamily="18" charset="0"/>
                <a:sym typeface="+mn-lt"/>
              </a:rPr>
              <a:t>Metamaterials With Negative Poisson’s Ratios </a:t>
            </a:r>
            <a:endParaRPr lang="en-US" altLang="zh-CN" sz="3200" dirty="0">
              <a:latin typeface="Times New Roman" panose="02020603050405020304" pitchFamily="18" charset="0"/>
              <a:ea typeface="+mn-ea"/>
              <a:cs typeface="Times New Roman" panose="02020603050405020304" pitchFamily="18" charset="0"/>
              <a:sym typeface="+mn-lt"/>
            </a:endParaRPr>
          </a:p>
        </p:txBody>
      </p:sp>
      <p:sp>
        <p:nvSpPr>
          <p:cNvPr id="35" name="矩形 34"/>
          <p:cNvSpPr/>
          <p:nvPr/>
        </p:nvSpPr>
        <p:spPr>
          <a:xfrm>
            <a:off x="3810" y="1538605"/>
            <a:ext cx="8987790" cy="1060450"/>
          </a:xfrm>
          <a:prstGeom prst="rect">
            <a:avLst/>
          </a:prstGeom>
        </p:spPr>
        <p:txBody>
          <a:bodyPr wrap="square">
            <a:spAutoFit/>
          </a:bodyPr>
          <a:p>
            <a:pPr algn="ctr">
              <a:lnSpc>
                <a:spcPct val="150000"/>
              </a:lnSpc>
              <a:buClr>
                <a:srgbClr val="3333B2"/>
              </a:buClr>
              <a:buSzTx/>
              <a:buFont typeface="Wingdings" panose="05000000000000000000" pitchFamily="2" charset="2"/>
            </a:pPr>
            <a:r>
              <a:rPr lang="en-US" altLang="zh-CN" sz="1400" dirty="0">
                <a:solidFill>
                  <a:schemeClr val="accent5"/>
                </a:solidFill>
                <a:ea typeface="微软雅黑" panose="020B0503020204020204" pitchFamily="34" charset="-122"/>
                <a:cs typeface="+mn-ea"/>
              </a:rPr>
              <a:t>The average prediction accuracy (a) and the average design accuracy (b) of the dual-model NN trained with augmented datasets versus the fraction of iterations used to generate the original training data in the design of metamaterials with negative Poisson’s ratios</a:t>
            </a:r>
            <a:endParaRPr lang="en-US" altLang="zh-CN" sz="1400" dirty="0">
              <a:solidFill>
                <a:schemeClr val="accent5"/>
              </a:solidFill>
              <a:ea typeface="微软雅黑" panose="020B0503020204020204" pitchFamily="34" charset="-122"/>
              <a:cs typeface="+mn-ea"/>
            </a:endParaRPr>
          </a:p>
        </p:txBody>
      </p:sp>
      <p:pic>
        <p:nvPicPr>
          <p:cNvPr id="2" name="图片 1"/>
          <p:cNvPicPr>
            <a:picLocks noChangeAspect="1"/>
          </p:cNvPicPr>
          <p:nvPr/>
        </p:nvPicPr>
        <p:blipFill>
          <a:blip r:embed="rId1"/>
          <a:stretch>
            <a:fillRect/>
          </a:stretch>
        </p:blipFill>
        <p:spPr>
          <a:xfrm>
            <a:off x="194945" y="2646045"/>
            <a:ext cx="8753475" cy="3028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nSpc>
                <a:spcPct val="150000"/>
              </a:lnSpc>
            </a:pPr>
            <a:fld id="{2359CDC3-D254-469E-8F04-CC4295B8C37F}"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内容占位符 6"/>
          <p:cNvSpPr>
            <a:spLocks noGrp="1"/>
          </p:cNvSpPr>
          <p:nvPr>
            <p:ph sz="quarter" idx="13"/>
          </p:nvPr>
        </p:nvSpPr>
        <p:spPr>
          <a:xfrm>
            <a:off x="250190" y="230505"/>
            <a:ext cx="7982585" cy="504825"/>
          </a:xfrm>
        </p:spPr>
        <p:txBody>
          <a:bodyPr/>
          <a:lstStyle/>
          <a:p>
            <a:r>
              <a:rPr lang="en-US" altLang="zh-CN" sz="3200" dirty="0">
                <a:latin typeface="Times New Roman" panose="02020603050405020304" pitchFamily="18" charset="0"/>
                <a:ea typeface="+mn-ea"/>
                <a:cs typeface="Times New Roman" panose="02020603050405020304" pitchFamily="18" charset="0"/>
                <a:sym typeface="+mn-lt"/>
              </a:rPr>
              <a:t>Experimental Results</a:t>
            </a:r>
            <a:endParaRPr lang="en-US" altLang="zh-CN" sz="3200" dirty="0">
              <a:latin typeface="Times New Roman" panose="02020603050405020304" pitchFamily="18" charset="0"/>
              <a:ea typeface="+mn-ea"/>
              <a:cs typeface="Times New Roman" panose="02020603050405020304" pitchFamily="18" charset="0"/>
              <a:sym typeface="+mn-lt"/>
            </a:endParaRPr>
          </a:p>
        </p:txBody>
      </p:sp>
      <p:sp>
        <p:nvSpPr>
          <p:cNvPr id="35" name="矩形 34"/>
          <p:cNvSpPr/>
          <p:nvPr/>
        </p:nvSpPr>
        <p:spPr>
          <a:xfrm>
            <a:off x="77470" y="1400810"/>
            <a:ext cx="8987790" cy="1476375"/>
          </a:xfrm>
          <a:prstGeom prst="rect">
            <a:avLst/>
          </a:prstGeom>
        </p:spPr>
        <p:txBody>
          <a:bodyPr wrap="square">
            <a:spAutoFit/>
          </a:bodyPr>
          <a:p>
            <a:pPr marL="342900" indent="-342900" algn="l">
              <a:lnSpc>
                <a:spcPct val="150000"/>
              </a:lnSpc>
              <a:buClr>
                <a:srgbClr val="3333B2"/>
              </a:buClr>
              <a:buSzTx/>
              <a:buFont typeface="Wingdings" panose="05000000000000000000" pitchFamily="2" charset="2"/>
              <a:buChar char="n"/>
            </a:pPr>
            <a:r>
              <a:rPr lang="zh-CN" altLang="en-US" sz="2000">
                <a:sym typeface="+mn-ea"/>
              </a:rPr>
              <a:t>For dual-model neural networks, sensitivity analysis is performed simultaneously with the forward calculation and needs twice amount of the time of the forward calculation. </a:t>
            </a:r>
            <a:endParaRPr lang="zh-CN" altLang="en-US" sz="2000"/>
          </a:p>
        </p:txBody>
      </p:sp>
      <p:pic>
        <p:nvPicPr>
          <p:cNvPr id="5" name="图片 4"/>
          <p:cNvPicPr>
            <a:picLocks noChangeAspect="1"/>
          </p:cNvPicPr>
          <p:nvPr/>
        </p:nvPicPr>
        <p:blipFill>
          <a:blip r:embed="rId1"/>
          <a:stretch>
            <a:fillRect/>
          </a:stretch>
        </p:blipFill>
        <p:spPr>
          <a:xfrm>
            <a:off x="123825" y="3049270"/>
            <a:ext cx="8896350" cy="1514475"/>
          </a:xfrm>
          <a:prstGeom prst="rect">
            <a:avLst/>
          </a:prstGeom>
        </p:spPr>
      </p:pic>
      <p:pic>
        <p:nvPicPr>
          <p:cNvPr id="6" name="图片 5"/>
          <p:cNvPicPr>
            <a:picLocks noChangeAspect="1"/>
          </p:cNvPicPr>
          <p:nvPr/>
        </p:nvPicPr>
        <p:blipFill>
          <a:blip r:embed="rId2"/>
          <a:stretch>
            <a:fillRect/>
          </a:stretch>
        </p:blipFill>
        <p:spPr>
          <a:xfrm>
            <a:off x="123825" y="4525010"/>
            <a:ext cx="8886825" cy="619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359CDC3-D254-469E-8F04-CC4295B8C37F}" type="slidenum">
              <a:rPr lang="zh-CN" altLang="en-US" sz="1100" smtClean="0">
                <a:latin typeface="Times New Roman" panose="02020603050405020304" pitchFamily="18" charset="0"/>
                <a:cs typeface="Times New Roman" panose="02020603050405020304" pitchFamily="18" charset="0"/>
              </a:rPr>
            </a:fld>
            <a:endParaRPr lang="zh-CN" altLang="en-US" sz="1100">
              <a:latin typeface="Times New Roman" panose="02020603050405020304" pitchFamily="18" charset="0"/>
              <a:cs typeface="Times New Roman" panose="02020603050405020304" pitchFamily="18" charset="0"/>
            </a:endParaRPr>
          </a:p>
        </p:txBody>
      </p:sp>
      <p:sp>
        <p:nvSpPr>
          <p:cNvPr id="7" name="内容占位符 6"/>
          <p:cNvSpPr>
            <a:spLocks noGrp="1"/>
          </p:cNvSpPr>
          <p:nvPr>
            <p:ph sz="quarter" idx="13"/>
          </p:nvPr>
        </p:nvSpPr>
        <p:spPr/>
        <p:txBody>
          <a:bodyPr>
            <a:normAutofit lnSpcReduction="10000"/>
          </a:bodyPr>
          <a:lstStyle/>
          <a:p>
            <a:r>
              <a:rPr lang="en-US" altLang="zh-CN" sz="3200" dirty="0">
                <a:latin typeface="Times New Roman" panose="02020603050405020304" pitchFamily="18" charset="0"/>
                <a:ea typeface="+mn-ea"/>
                <a:cs typeface="Times New Roman" panose="02020603050405020304" pitchFamily="18" charset="0"/>
                <a:sym typeface="+mn-lt"/>
              </a:rPr>
              <a:t>Contents</a:t>
            </a:r>
            <a:endParaRPr lang="zh-CN" altLang="en-US" sz="3200" dirty="0">
              <a:latin typeface="Times New Roman" panose="02020603050405020304" pitchFamily="18" charset="0"/>
              <a:ea typeface="+mn-ea"/>
              <a:cs typeface="Times New Roman" panose="02020603050405020304" pitchFamily="18" charset="0"/>
              <a:sym typeface="+mn-lt"/>
            </a:endParaRPr>
          </a:p>
        </p:txBody>
      </p:sp>
      <p:grpSp>
        <p:nvGrpSpPr>
          <p:cNvPr id="19" name="组合 18"/>
          <p:cNvGrpSpPr/>
          <p:nvPr/>
        </p:nvGrpSpPr>
        <p:grpSpPr>
          <a:xfrm>
            <a:off x="656012" y="1256899"/>
            <a:ext cx="2005582" cy="461665"/>
            <a:chOff x="500564" y="1851259"/>
            <a:chExt cx="2005582" cy="461665"/>
          </a:xfrm>
        </p:grpSpPr>
        <p:sp>
          <p:nvSpPr>
            <p:cNvPr id="8" name="文本框 7"/>
            <p:cNvSpPr txBox="1"/>
            <p:nvPr/>
          </p:nvSpPr>
          <p:spPr>
            <a:xfrm>
              <a:off x="817863" y="1851259"/>
              <a:ext cx="1688283" cy="461665"/>
            </a:xfrm>
            <a:prstGeom prst="rect">
              <a:avLst/>
            </a:prstGeom>
            <a:noFill/>
          </p:spPr>
          <p:txBody>
            <a:bodyPr wrap="none" rtlCol="0">
              <a:spAutoFit/>
            </a:bodyPr>
            <a:lstStyle/>
            <a:p>
              <a:r>
                <a:rPr lang="en-US" altLang="zh-CN" sz="2400" dirty="0">
                  <a:solidFill>
                    <a:schemeClr val="bg2">
                      <a:lumMod val="90000"/>
                    </a:schemeClr>
                  </a:solidFill>
                  <a:latin typeface="Times New Roman" panose="02020603050405020304" pitchFamily="18" charset="0"/>
                  <a:cs typeface="Times New Roman" panose="02020603050405020304" pitchFamily="18" charset="0"/>
                  <a:sym typeface="+mn-lt"/>
                </a:rPr>
                <a:t>Background</a:t>
              </a:r>
              <a:endParaRPr lang="zh-CN" altLang="en-US" sz="24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sp>
          <p:nvSpPr>
            <p:cNvPr id="14" name="矩形 13"/>
            <p:cNvSpPr/>
            <p:nvPr/>
          </p:nvSpPr>
          <p:spPr>
            <a:xfrm>
              <a:off x="500564" y="1954220"/>
              <a:ext cx="317299" cy="317299"/>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2">
                      <a:lumMod val="90000"/>
                    </a:schemeClr>
                  </a:solidFill>
                  <a:latin typeface="Times New Roman" panose="02020603050405020304" pitchFamily="18" charset="0"/>
                  <a:cs typeface="Times New Roman" panose="02020603050405020304" pitchFamily="18" charset="0"/>
                  <a:sym typeface="+mn-lt"/>
                </a:rPr>
                <a:t>1</a:t>
              </a:r>
              <a:endParaRPr lang="zh-CN" altLang="en-US" sz="16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grpSp>
      <p:grpSp>
        <p:nvGrpSpPr>
          <p:cNvPr id="20" name="组合 19"/>
          <p:cNvGrpSpPr/>
          <p:nvPr/>
        </p:nvGrpSpPr>
        <p:grpSpPr>
          <a:xfrm>
            <a:off x="656011" y="2267993"/>
            <a:ext cx="1867723" cy="461665"/>
            <a:chOff x="500564" y="2430820"/>
            <a:chExt cx="1867723" cy="461665"/>
          </a:xfrm>
        </p:grpSpPr>
        <p:sp>
          <p:nvSpPr>
            <p:cNvPr id="9" name="文本框 8"/>
            <p:cNvSpPr txBox="1"/>
            <p:nvPr/>
          </p:nvSpPr>
          <p:spPr>
            <a:xfrm>
              <a:off x="817863" y="2430820"/>
              <a:ext cx="1550424" cy="461665"/>
            </a:xfrm>
            <a:prstGeom prst="rect">
              <a:avLst/>
            </a:prstGeom>
            <a:noFill/>
          </p:spPr>
          <p:txBody>
            <a:bodyPr wrap="none" rtlCol="0">
              <a:spAutoFit/>
            </a:bodyPr>
            <a:lstStyle/>
            <a:p>
              <a:r>
                <a:rPr lang="en-US" altLang="zh-CN" sz="2400" dirty="0">
                  <a:solidFill>
                    <a:schemeClr val="bg2">
                      <a:lumMod val="90000"/>
                    </a:schemeClr>
                  </a:solidFill>
                  <a:latin typeface="Times New Roman" panose="02020603050405020304" pitchFamily="18" charset="0"/>
                  <a:cs typeface="Times New Roman" panose="02020603050405020304" pitchFamily="18" charset="0"/>
                  <a:sym typeface="+mn-lt"/>
                </a:rPr>
                <a:t>Motivation</a:t>
              </a:r>
              <a:endParaRPr lang="zh-CN" altLang="en-US" sz="24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sp>
          <p:nvSpPr>
            <p:cNvPr id="15" name="矩形 14"/>
            <p:cNvSpPr/>
            <p:nvPr/>
          </p:nvSpPr>
          <p:spPr>
            <a:xfrm>
              <a:off x="500564" y="2533781"/>
              <a:ext cx="317299" cy="317299"/>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2">
                      <a:lumMod val="90000"/>
                    </a:schemeClr>
                  </a:solidFill>
                  <a:latin typeface="Times New Roman" panose="02020603050405020304" pitchFamily="18" charset="0"/>
                  <a:cs typeface="Times New Roman" panose="02020603050405020304" pitchFamily="18" charset="0"/>
                  <a:sym typeface="+mn-lt"/>
                </a:rPr>
                <a:t>2</a:t>
              </a:r>
              <a:endParaRPr lang="zh-CN" altLang="en-US" sz="16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grpSp>
      <p:grpSp>
        <p:nvGrpSpPr>
          <p:cNvPr id="21" name="组合 20"/>
          <p:cNvGrpSpPr/>
          <p:nvPr/>
        </p:nvGrpSpPr>
        <p:grpSpPr>
          <a:xfrm>
            <a:off x="656012" y="3279087"/>
            <a:ext cx="2682049" cy="461665"/>
            <a:chOff x="500564" y="3010381"/>
            <a:chExt cx="2682049" cy="461665"/>
          </a:xfrm>
        </p:grpSpPr>
        <p:sp>
          <p:nvSpPr>
            <p:cNvPr id="10" name="文本框 9"/>
            <p:cNvSpPr txBox="1"/>
            <p:nvPr/>
          </p:nvSpPr>
          <p:spPr>
            <a:xfrm>
              <a:off x="817863" y="3010381"/>
              <a:ext cx="2364750" cy="461665"/>
            </a:xfrm>
            <a:prstGeom prst="rect">
              <a:avLst/>
            </a:prstGeom>
            <a:noFill/>
          </p:spPr>
          <p:txBody>
            <a:bodyPr wrap="none" rtlCol="0">
              <a:spAutoFit/>
            </a:bodyPr>
            <a:lstStyle/>
            <a:p>
              <a:r>
                <a:rPr lang="en-US" altLang="zh-CN" sz="2400" dirty="0">
                  <a:solidFill>
                    <a:schemeClr val="bg2">
                      <a:lumMod val="90000"/>
                    </a:schemeClr>
                  </a:solidFill>
                  <a:latin typeface="Times New Roman" panose="02020603050405020304" pitchFamily="18" charset="0"/>
                  <a:cs typeface="Times New Roman" panose="02020603050405020304" pitchFamily="18" charset="0"/>
                  <a:sym typeface="+mn-lt"/>
                </a:rPr>
                <a:t>Proposed Method</a:t>
              </a:r>
              <a:endParaRPr lang="zh-CN" altLang="en-US" sz="24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sp>
          <p:nvSpPr>
            <p:cNvPr id="16" name="矩形 15"/>
            <p:cNvSpPr/>
            <p:nvPr/>
          </p:nvSpPr>
          <p:spPr>
            <a:xfrm>
              <a:off x="500564" y="3113342"/>
              <a:ext cx="317299" cy="317299"/>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2"/>
                  </a:solidFill>
                  <a:latin typeface="Times New Roman" panose="02020603050405020304" pitchFamily="18" charset="0"/>
                  <a:cs typeface="Times New Roman" panose="02020603050405020304" pitchFamily="18" charset="0"/>
                  <a:sym typeface="+mn-lt"/>
                </a:rPr>
                <a:t>3</a:t>
              </a:r>
              <a:endParaRPr lang="zh-CN" altLang="en-US" sz="1600" dirty="0">
                <a:solidFill>
                  <a:schemeClr val="bg2"/>
                </a:solidFill>
                <a:latin typeface="Times New Roman" panose="02020603050405020304" pitchFamily="18" charset="0"/>
                <a:cs typeface="Times New Roman" panose="02020603050405020304" pitchFamily="18" charset="0"/>
                <a:sym typeface="+mn-lt"/>
              </a:endParaRPr>
            </a:p>
          </p:txBody>
        </p:sp>
      </p:grpSp>
      <p:grpSp>
        <p:nvGrpSpPr>
          <p:cNvPr id="22" name="组合 21"/>
          <p:cNvGrpSpPr/>
          <p:nvPr/>
        </p:nvGrpSpPr>
        <p:grpSpPr>
          <a:xfrm>
            <a:off x="656012" y="4290181"/>
            <a:ext cx="3138905" cy="461665"/>
            <a:chOff x="500564" y="4538835"/>
            <a:chExt cx="3138905" cy="461665"/>
          </a:xfrm>
        </p:grpSpPr>
        <p:sp>
          <p:nvSpPr>
            <p:cNvPr id="11" name="文本框 10"/>
            <p:cNvSpPr txBox="1"/>
            <p:nvPr/>
          </p:nvSpPr>
          <p:spPr>
            <a:xfrm>
              <a:off x="817863" y="4538835"/>
              <a:ext cx="2821606" cy="461665"/>
            </a:xfrm>
            <a:prstGeom prst="rect">
              <a:avLst/>
            </a:prstGeom>
            <a:noFill/>
          </p:spPr>
          <p:txBody>
            <a:bodyPr wrap="none" rtlCol="0">
              <a:spAutoFit/>
            </a:bodyPr>
            <a:lstStyle/>
            <a:p>
              <a:r>
                <a:rPr lang="en-US" altLang="zh-CN" sz="2400" dirty="0">
                  <a:solidFill>
                    <a:schemeClr val="bg2">
                      <a:lumMod val="90000"/>
                    </a:schemeClr>
                  </a:solidFill>
                  <a:latin typeface="Times New Roman" panose="02020603050405020304" pitchFamily="18" charset="0"/>
                  <a:cs typeface="Times New Roman" panose="02020603050405020304" pitchFamily="18" charset="0"/>
                  <a:sym typeface="+mn-lt"/>
                </a:rPr>
                <a:t>Experimental Results</a:t>
              </a:r>
              <a:endParaRPr lang="zh-CN" altLang="en-US" sz="24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sp>
          <p:nvSpPr>
            <p:cNvPr id="17" name="矩形 16"/>
            <p:cNvSpPr/>
            <p:nvPr/>
          </p:nvSpPr>
          <p:spPr>
            <a:xfrm>
              <a:off x="500564" y="4611018"/>
              <a:ext cx="317299" cy="317299"/>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2">
                      <a:lumMod val="90000"/>
                    </a:schemeClr>
                  </a:solidFill>
                  <a:latin typeface="Times New Roman" panose="02020603050405020304" pitchFamily="18" charset="0"/>
                  <a:cs typeface="Times New Roman" panose="02020603050405020304" pitchFamily="18" charset="0"/>
                  <a:sym typeface="+mn-lt"/>
                </a:rPr>
                <a:t>4</a:t>
              </a:r>
              <a:endParaRPr lang="zh-CN" altLang="en-US" sz="16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grpSp>
      <p:grpSp>
        <p:nvGrpSpPr>
          <p:cNvPr id="24" name="组合 23"/>
          <p:cNvGrpSpPr/>
          <p:nvPr/>
        </p:nvGrpSpPr>
        <p:grpSpPr>
          <a:xfrm>
            <a:off x="656011" y="5301274"/>
            <a:ext cx="1902990" cy="461665"/>
            <a:chOff x="500563" y="5118394"/>
            <a:chExt cx="1902990" cy="461665"/>
          </a:xfrm>
        </p:grpSpPr>
        <p:sp>
          <p:nvSpPr>
            <p:cNvPr id="12" name="文本框 11"/>
            <p:cNvSpPr txBox="1"/>
            <p:nvPr/>
          </p:nvSpPr>
          <p:spPr>
            <a:xfrm>
              <a:off x="817863" y="5118394"/>
              <a:ext cx="1585690" cy="461665"/>
            </a:xfrm>
            <a:prstGeom prst="rect">
              <a:avLst/>
            </a:prstGeom>
            <a:noFill/>
          </p:spPr>
          <p:txBody>
            <a:bodyPr wrap="none" rtlCol="0">
              <a:spAutoFit/>
            </a:bodyPr>
            <a:lstStyle/>
            <a:p>
              <a:r>
                <a:rPr lang="en-US" altLang="zh-CN" sz="2400" dirty="0">
                  <a:solidFill>
                    <a:srgbClr val="21219E"/>
                  </a:solidFill>
                  <a:latin typeface="Times New Roman" panose="02020603050405020304" pitchFamily="18" charset="0"/>
                  <a:cs typeface="Times New Roman" panose="02020603050405020304" pitchFamily="18" charset="0"/>
                  <a:sym typeface="+mn-lt"/>
                </a:rPr>
                <a:t>Conclusion</a:t>
              </a:r>
              <a:endParaRPr lang="zh-CN" altLang="en-US" sz="2400" dirty="0">
                <a:solidFill>
                  <a:srgbClr val="21219E"/>
                </a:solidFill>
                <a:latin typeface="Times New Roman" panose="02020603050405020304" pitchFamily="18" charset="0"/>
                <a:cs typeface="Times New Roman" panose="02020603050405020304" pitchFamily="18" charset="0"/>
                <a:sym typeface="+mn-lt"/>
              </a:endParaRPr>
            </a:p>
          </p:txBody>
        </p:sp>
        <p:sp>
          <p:nvSpPr>
            <p:cNvPr id="18" name="矩形 17"/>
            <p:cNvSpPr/>
            <p:nvPr/>
          </p:nvSpPr>
          <p:spPr>
            <a:xfrm>
              <a:off x="500563" y="5221355"/>
              <a:ext cx="317299" cy="317299"/>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Times New Roman" panose="02020603050405020304" pitchFamily="18" charset="0"/>
                  <a:cs typeface="Times New Roman" panose="02020603050405020304" pitchFamily="18" charset="0"/>
                  <a:sym typeface="+mn-lt"/>
                </a:rPr>
                <a:t>5</a:t>
              </a:r>
              <a:endParaRPr lang="zh-CN" altLang="en-US" sz="1600" dirty="0">
                <a:solidFill>
                  <a:schemeClr val="bg1"/>
                </a:solidFill>
                <a:latin typeface="Times New Roman" panose="02020603050405020304" pitchFamily="18" charset="0"/>
                <a:cs typeface="Times New Roman" panose="02020603050405020304" pitchFamily="18" charset="0"/>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359CDC3-D254-469E-8F04-CC4295B8C37F}" type="slidenum">
              <a:rPr lang="zh-CN" altLang="en-US" sz="1100" smtClean="0">
                <a:latin typeface="Times New Roman" panose="02020603050405020304" pitchFamily="18" charset="0"/>
                <a:cs typeface="Times New Roman" panose="02020603050405020304" pitchFamily="18" charset="0"/>
              </a:rPr>
            </a:fld>
            <a:endParaRPr lang="zh-CN" altLang="en-US" sz="1100">
              <a:latin typeface="Times New Roman" panose="02020603050405020304" pitchFamily="18" charset="0"/>
              <a:cs typeface="Times New Roman" panose="02020603050405020304" pitchFamily="18" charset="0"/>
            </a:endParaRPr>
          </a:p>
        </p:txBody>
      </p:sp>
      <p:sp>
        <p:nvSpPr>
          <p:cNvPr id="7" name="内容占位符 6"/>
          <p:cNvSpPr>
            <a:spLocks noGrp="1"/>
          </p:cNvSpPr>
          <p:nvPr>
            <p:ph sz="quarter" idx="13"/>
          </p:nvPr>
        </p:nvSpPr>
        <p:spPr/>
        <p:txBody>
          <a:bodyPr>
            <a:normAutofit lnSpcReduction="10000"/>
          </a:bodyPr>
          <a:lstStyle/>
          <a:p>
            <a:r>
              <a:rPr lang="en-US" altLang="zh-CN" sz="3200" dirty="0">
                <a:latin typeface="Times New Roman" panose="02020603050405020304" pitchFamily="18" charset="0"/>
                <a:ea typeface="+mn-ea"/>
                <a:cs typeface="Times New Roman" panose="02020603050405020304" pitchFamily="18" charset="0"/>
                <a:sym typeface="+mn-lt"/>
              </a:rPr>
              <a:t>Conclusion</a:t>
            </a:r>
            <a:endParaRPr lang="zh-CN" altLang="en-US" sz="3200" dirty="0">
              <a:latin typeface="Times New Roman" panose="02020603050405020304" pitchFamily="18" charset="0"/>
              <a:ea typeface="+mn-ea"/>
              <a:cs typeface="Times New Roman" panose="02020603050405020304" pitchFamily="18" charset="0"/>
              <a:sym typeface="+mn-lt"/>
            </a:endParaRPr>
          </a:p>
        </p:txBody>
      </p:sp>
      <p:grpSp>
        <p:nvGrpSpPr>
          <p:cNvPr id="3" name="组合 2"/>
          <p:cNvGrpSpPr/>
          <p:nvPr/>
        </p:nvGrpSpPr>
        <p:grpSpPr>
          <a:xfrm>
            <a:off x="260350" y="1160145"/>
            <a:ext cx="8631555" cy="2476500"/>
            <a:chOff x="250032" y="1133856"/>
            <a:chExt cx="8637936" cy="3419856"/>
          </a:xfrm>
        </p:grpSpPr>
        <p:sp>
          <p:nvSpPr>
            <p:cNvPr id="4" name="矩形 3"/>
            <p:cNvSpPr/>
            <p:nvPr/>
          </p:nvSpPr>
          <p:spPr>
            <a:xfrm>
              <a:off x="250032" y="1133856"/>
              <a:ext cx="8637936" cy="47548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latin typeface="Times New Roman" panose="02020603050405020304" pitchFamily="18" charset="0"/>
                  <a:cs typeface="Times New Roman" panose="02020603050405020304" pitchFamily="18" charset="0"/>
                </a:rPr>
                <a:t>Contributions</a:t>
              </a:r>
              <a:endParaRPr lang="zh-CN" altLang="en-US" sz="2000" dirty="0">
                <a:latin typeface="Times New Roman" panose="02020603050405020304" pitchFamily="18" charset="0"/>
                <a:cs typeface="Times New Roman" panose="02020603050405020304" pitchFamily="18" charset="0"/>
              </a:endParaRPr>
            </a:p>
          </p:txBody>
        </p:sp>
        <p:sp>
          <p:nvSpPr>
            <p:cNvPr id="5" name="矩形 4"/>
            <p:cNvSpPr/>
            <p:nvPr/>
          </p:nvSpPr>
          <p:spPr>
            <a:xfrm>
              <a:off x="250032" y="1609344"/>
              <a:ext cx="8637936" cy="2944368"/>
            </a:xfrm>
            <a:prstGeom prst="rect">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cs typeface="Times New Roman" panose="02020603050405020304" pitchFamily="18" charset="0"/>
              </a:endParaRPr>
            </a:p>
          </p:txBody>
        </p:sp>
        <p:sp>
          <p:nvSpPr>
            <p:cNvPr id="6" name="文本框 5"/>
            <p:cNvSpPr txBox="1"/>
            <p:nvPr/>
          </p:nvSpPr>
          <p:spPr>
            <a:xfrm>
              <a:off x="341473" y="1609344"/>
              <a:ext cx="8397191" cy="2676257"/>
            </a:xfrm>
            <a:prstGeom prst="rect">
              <a:avLst/>
            </a:prstGeom>
            <a:noFill/>
          </p:spPr>
          <p:txBody>
            <a:bodyPr wrap="square" rtlCol="0">
              <a:spAutoFit/>
            </a:bodyPr>
            <a:lstStyle/>
            <a:p>
              <a:pPr marL="342900" indent="-342900">
                <a:lnSpc>
                  <a:spcPct val="150000"/>
                </a:lnSpc>
                <a:buClr>
                  <a:srgbClr val="3333B2"/>
                </a:buClr>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In this work, </a:t>
              </a:r>
              <a:r>
                <a:rPr lang="en-US" altLang="zh-CN" sz="2000" b="1" dirty="0">
                  <a:latin typeface="Times New Roman" panose="02020603050405020304" pitchFamily="18" charset="0"/>
                  <a:cs typeface="Times New Roman" panose="02020603050405020304" pitchFamily="18" charset="0"/>
                </a:rPr>
                <a:t>dual-model neural networks</a:t>
              </a:r>
              <a:r>
                <a:rPr lang="en-US" altLang="zh-CN" sz="2000" dirty="0">
                  <a:latin typeface="Times New Roman" panose="02020603050405020304" pitchFamily="18" charset="0"/>
                  <a:cs typeface="Times New Roman" panose="02020603050405020304" pitchFamily="18" charset="0"/>
                </a:rPr>
                <a:t> are proposed and used to accelerate gradientbased TO methods for structure/material designs.</a:t>
              </a:r>
              <a:endParaRPr lang="en-US" altLang="zh-CN" sz="2000" dirty="0">
                <a:latin typeface="Times New Roman" panose="02020603050405020304" pitchFamily="18" charset="0"/>
                <a:cs typeface="Times New Roman" panose="02020603050405020304" pitchFamily="18" charset="0"/>
              </a:endParaRPr>
            </a:p>
            <a:p>
              <a:pPr marL="342900" indent="-342900">
                <a:lnSpc>
                  <a:spcPct val="150000"/>
                </a:lnSpc>
                <a:buClr>
                  <a:srgbClr val="3333B2"/>
                </a:buClr>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To reduce the amount of training data, </a:t>
              </a:r>
              <a:r>
                <a:rPr lang="en-US" altLang="zh-CN" sz="2000" b="1" dirty="0">
                  <a:latin typeface="Times New Roman" panose="02020603050405020304" pitchFamily="18" charset="0"/>
                  <a:cs typeface="Times New Roman" panose="02020603050405020304" pitchFamily="18" charset="0"/>
                </a:rPr>
                <a:t>effective data generation methods </a:t>
              </a:r>
              <a:r>
                <a:rPr lang="en-US" altLang="zh-CN" sz="2000" dirty="0">
                  <a:latin typeface="Times New Roman" panose="02020603050405020304" pitchFamily="18" charset="0"/>
                  <a:cs typeface="Times New Roman" panose="02020603050405020304" pitchFamily="18" charset="0"/>
                </a:rPr>
                <a:t>suitable for TO designs are studied and proposed.</a:t>
              </a:r>
              <a:endParaRPr lang="en-US" altLang="zh-CN" sz="2000" dirty="0">
                <a:latin typeface="Times New Roman" panose="02020603050405020304" pitchFamily="18" charset="0"/>
                <a:cs typeface="Times New Roman" panose="02020603050405020304" pitchFamily="18" charset="0"/>
              </a:endParaRPr>
            </a:p>
          </p:txBody>
        </p:sp>
      </p:grpSp>
      <p:grpSp>
        <p:nvGrpSpPr>
          <p:cNvPr id="8" name="组合 7"/>
          <p:cNvGrpSpPr/>
          <p:nvPr/>
        </p:nvGrpSpPr>
        <p:grpSpPr>
          <a:xfrm>
            <a:off x="260350" y="4047490"/>
            <a:ext cx="8623300" cy="2172335"/>
            <a:chOff x="250032" y="1133856"/>
            <a:chExt cx="8637936" cy="1675817"/>
          </a:xfrm>
        </p:grpSpPr>
        <p:sp>
          <p:nvSpPr>
            <p:cNvPr id="9" name="矩形 8"/>
            <p:cNvSpPr/>
            <p:nvPr/>
          </p:nvSpPr>
          <p:spPr>
            <a:xfrm>
              <a:off x="250032" y="1133856"/>
              <a:ext cx="8637936" cy="47548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latin typeface="Times New Roman" panose="02020603050405020304" pitchFamily="18" charset="0"/>
                  <a:cs typeface="Times New Roman" panose="02020603050405020304" pitchFamily="18" charset="0"/>
                </a:rPr>
                <a:t>Future work</a:t>
              </a:r>
              <a:endParaRPr lang="zh-CN" altLang="en-US" sz="2000" dirty="0">
                <a:latin typeface="Times New Roman" panose="02020603050405020304" pitchFamily="18" charset="0"/>
                <a:cs typeface="Times New Roman" panose="02020603050405020304" pitchFamily="18" charset="0"/>
              </a:endParaRPr>
            </a:p>
          </p:txBody>
        </p:sp>
        <p:sp>
          <p:nvSpPr>
            <p:cNvPr id="10" name="矩形 9"/>
            <p:cNvSpPr/>
            <p:nvPr/>
          </p:nvSpPr>
          <p:spPr>
            <a:xfrm>
              <a:off x="250032" y="1609344"/>
              <a:ext cx="8637936" cy="1200329"/>
            </a:xfrm>
            <a:prstGeom prst="rect">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cs typeface="Times New Roman" panose="02020603050405020304" pitchFamily="18" charset="0"/>
              </a:endParaRPr>
            </a:p>
          </p:txBody>
        </p:sp>
        <p:sp>
          <p:nvSpPr>
            <p:cNvPr id="11" name="文本框 10"/>
            <p:cNvSpPr txBox="1"/>
            <p:nvPr/>
          </p:nvSpPr>
          <p:spPr>
            <a:xfrm>
              <a:off x="345656" y="1609344"/>
              <a:ext cx="8397191" cy="1138929"/>
            </a:xfrm>
            <a:prstGeom prst="rect">
              <a:avLst/>
            </a:prstGeom>
            <a:noFill/>
          </p:spPr>
          <p:txBody>
            <a:bodyPr wrap="square" rtlCol="0">
              <a:spAutoFit/>
            </a:bodyPr>
            <a:lstStyle/>
            <a:p>
              <a:pPr marL="342900" indent="-342900">
                <a:lnSpc>
                  <a:spcPct val="150000"/>
                </a:lnSpc>
                <a:buClr>
                  <a:srgbClr val="3333B2"/>
                </a:buClr>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The proposed method, that is, using dual-model neural networks as the surrogate models, </a:t>
              </a:r>
              <a:r>
                <a:rPr lang="en-US" altLang="zh-CN" sz="2000" b="1" dirty="0">
                  <a:latin typeface="Times New Roman" panose="02020603050405020304" pitchFamily="18" charset="0"/>
                  <a:cs typeface="Times New Roman" panose="02020603050405020304" pitchFamily="18" charset="0"/>
                </a:rPr>
                <a:t>should be applicable to three dimensional and/or nonlinear problems.</a:t>
              </a:r>
              <a:endParaRPr lang="en-US" altLang="zh-CN" sz="2000" b="1" dirty="0">
                <a:latin typeface="Times New Roman" panose="02020603050405020304" pitchFamily="18" charset="0"/>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359CDC3-D254-469E-8F04-CC4295B8C37F}" type="slidenum">
              <a:rPr lang="zh-CN" altLang="en-US" smtClean="0">
                <a:latin typeface="Times New Roman" panose="02020603050405020304" pitchFamily="18" charset="0"/>
                <a:cs typeface="Times New Roman" panose="02020603050405020304" pitchFamily="18" charset="0"/>
              </a:rPr>
            </a:fld>
            <a:endParaRPr lang="zh-CN" altLang="en-US">
              <a:latin typeface="Times New Roman" panose="02020603050405020304" pitchFamily="18" charset="0"/>
              <a:cs typeface="Times New Roman" panose="02020603050405020304" pitchFamily="18" charset="0"/>
            </a:endParaRPr>
          </a:p>
        </p:txBody>
      </p:sp>
      <p:sp>
        <p:nvSpPr>
          <p:cNvPr id="7" name="内容占位符 6"/>
          <p:cNvSpPr>
            <a:spLocks noGrp="1"/>
          </p:cNvSpPr>
          <p:nvPr>
            <p:ph sz="quarter" idx="13"/>
          </p:nvPr>
        </p:nvSpPr>
        <p:spPr>
          <a:xfrm>
            <a:off x="250032" y="230425"/>
            <a:ext cx="5035032" cy="504825"/>
          </a:xfrm>
        </p:spPr>
        <p:txBody>
          <a:bodyPr/>
          <a:lstStyle/>
          <a:p>
            <a:r>
              <a:rPr sz="3200" dirty="0">
                <a:latin typeface="Times New Roman" panose="02020603050405020304" pitchFamily="18" charset="0"/>
                <a:ea typeface="+mn-ea"/>
                <a:cs typeface="Times New Roman" panose="02020603050405020304" pitchFamily="18" charset="0"/>
                <a:sym typeface="+mn-lt"/>
              </a:rPr>
              <a:t>Topology optimization</a:t>
            </a:r>
            <a:endParaRPr sz="3200" dirty="0">
              <a:latin typeface="Times New Roman" panose="02020603050405020304" pitchFamily="18" charset="0"/>
              <a:ea typeface="+mn-ea"/>
              <a:cs typeface="Times New Roman" panose="02020603050405020304" pitchFamily="18" charset="0"/>
              <a:sym typeface="+mn-lt"/>
            </a:endParaRPr>
          </a:p>
        </p:txBody>
      </p:sp>
      <p:sp>
        <p:nvSpPr>
          <p:cNvPr id="19" name="矩形 18"/>
          <p:cNvSpPr/>
          <p:nvPr/>
        </p:nvSpPr>
        <p:spPr>
          <a:xfrm>
            <a:off x="175781" y="1132249"/>
            <a:ext cx="8893969" cy="1476375"/>
          </a:xfrm>
          <a:prstGeom prst="rect">
            <a:avLst/>
          </a:prstGeom>
        </p:spPr>
        <p:txBody>
          <a:bodyPr wrap="square">
            <a:spAutoFit/>
          </a:bodyPr>
          <a:lstStyle/>
          <a:p>
            <a:pPr marL="342900" indent="-342900">
              <a:lnSpc>
                <a:spcPct val="150000"/>
              </a:lnSpc>
              <a:buClr>
                <a:srgbClr val="3333B2"/>
              </a:buClr>
              <a:buFont typeface="Wingdings" panose="05000000000000000000" pitchFamily="2" charset="2"/>
              <a:buChar char="n"/>
            </a:pPr>
            <a:r>
              <a:rPr lang="en-US" altLang="zh-CN" sz="2000" b="1" dirty="0">
                <a:latin typeface="Times New Roman" panose="02020603050405020304" pitchFamily="18" charset="0"/>
                <a:cs typeface="Times New Roman" panose="02020603050405020304" pitchFamily="18" charset="0"/>
              </a:rPr>
              <a:t>Topology optimization</a:t>
            </a:r>
            <a:r>
              <a:rPr lang="en-US" altLang="zh-CN" sz="2000" dirty="0">
                <a:latin typeface="Times New Roman" panose="02020603050405020304" pitchFamily="18" charset="0"/>
                <a:cs typeface="Times New Roman" panose="02020603050405020304" pitchFamily="18" charset="0"/>
              </a:rPr>
              <a:t> is a mathematical technique commonly used in free-form designs.</a:t>
            </a:r>
            <a:endParaRPr lang="en-US" altLang="zh-CN" sz="2000" dirty="0">
              <a:latin typeface="Times New Roman" panose="02020603050405020304" pitchFamily="18" charset="0"/>
              <a:cs typeface="Times New Roman" panose="02020603050405020304" pitchFamily="18" charset="0"/>
            </a:endParaRPr>
          </a:p>
          <a:p>
            <a:pPr marL="342900" indent="-342900">
              <a:lnSpc>
                <a:spcPct val="150000"/>
              </a:lnSpc>
              <a:buClr>
                <a:srgbClr val="3333B2"/>
              </a:buClr>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Almost all TO methods are cursed with the </a:t>
            </a:r>
            <a:r>
              <a:rPr lang="en-US" altLang="zh-CN" sz="2000" b="1" dirty="0">
                <a:latin typeface="Times New Roman" panose="02020603050405020304" pitchFamily="18" charset="0"/>
                <a:cs typeface="Times New Roman" panose="02020603050405020304" pitchFamily="18" charset="0"/>
              </a:rPr>
              <a:t>exorbitant computational cost</a:t>
            </a:r>
            <a:r>
              <a:rPr lang="en-US" altLang="zh-CN"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pic>
        <p:nvPicPr>
          <p:cNvPr id="100" name="图片 99"/>
          <p:cNvPicPr>
            <a:picLocks noChangeAspect="1"/>
          </p:cNvPicPr>
          <p:nvPr>
            <p:custDataLst>
              <p:tags r:id="rId1"/>
            </p:custDataLst>
          </p:nvPr>
        </p:nvPicPr>
        <p:blipFill>
          <a:blip r:embed="rId2"/>
          <a:stretch>
            <a:fillRect/>
          </a:stretch>
        </p:blipFill>
        <p:spPr>
          <a:xfrm>
            <a:off x="1238885" y="3964305"/>
            <a:ext cx="6768465" cy="2382520"/>
          </a:xfrm>
          <a:prstGeom prst="rect">
            <a:avLst/>
          </a:prstGeom>
          <a:noFill/>
          <a:ln w="9525">
            <a:noFill/>
          </a:ln>
        </p:spPr>
      </p:pic>
      <p:pic>
        <p:nvPicPr>
          <p:cNvPr id="3" name="图片 2"/>
          <p:cNvPicPr>
            <a:picLocks noChangeAspect="1"/>
          </p:cNvPicPr>
          <p:nvPr/>
        </p:nvPicPr>
        <p:blipFill>
          <a:blip r:embed="rId3"/>
          <a:stretch>
            <a:fillRect/>
          </a:stretch>
        </p:blipFill>
        <p:spPr>
          <a:xfrm>
            <a:off x="4653915" y="2692400"/>
            <a:ext cx="3867150" cy="1304925"/>
          </a:xfrm>
          <a:prstGeom prst="rect">
            <a:avLst/>
          </a:prstGeom>
        </p:spPr>
      </p:pic>
      <p:pic>
        <p:nvPicPr>
          <p:cNvPr id="5" name="图片 4"/>
          <p:cNvPicPr>
            <a:picLocks noChangeAspect="1"/>
          </p:cNvPicPr>
          <p:nvPr/>
        </p:nvPicPr>
        <p:blipFill>
          <a:blip r:embed="rId4"/>
          <a:stretch>
            <a:fillRect/>
          </a:stretch>
        </p:blipFill>
        <p:spPr>
          <a:xfrm>
            <a:off x="882015" y="2776220"/>
            <a:ext cx="3771900" cy="1076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359CDC3-D254-469E-8F04-CC4295B8C37F}" type="slidenum">
              <a:rPr lang="zh-CN" altLang="en-US" sz="1100" smtClean="0">
                <a:latin typeface="Times New Roman" panose="02020603050405020304" pitchFamily="18" charset="0"/>
                <a:cs typeface="Times New Roman" panose="02020603050405020304" pitchFamily="18" charset="0"/>
              </a:rPr>
            </a:fld>
            <a:endParaRPr lang="zh-CN" altLang="en-US" sz="110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3"/>
          </p:nvPr>
        </p:nvSpPr>
        <p:spPr/>
        <p:txBody>
          <a:bodyPr>
            <a:noAutofit/>
          </a:bodyPr>
          <a:lstStyle/>
          <a:p>
            <a:r>
              <a:rPr lang="en-US" altLang="zh-CN" sz="3200" dirty="0">
                <a:latin typeface="Times New Roman" panose="02020603050405020304" pitchFamily="18" charset="0"/>
                <a:ea typeface="+mn-ea"/>
                <a:cs typeface="Times New Roman" panose="02020603050405020304" pitchFamily="18" charset="0"/>
              </a:rPr>
              <a:t>Thank You</a:t>
            </a:r>
            <a:endParaRPr lang="zh-CN" altLang="en-US" sz="3200" dirty="0">
              <a:latin typeface="Times New Roman" panose="02020603050405020304" pitchFamily="18" charset="0"/>
              <a:ea typeface="+mn-ea"/>
              <a:cs typeface="Times New Roman" panose="02020603050405020304" pitchFamily="18" charset="0"/>
            </a:endParaRPr>
          </a:p>
        </p:txBody>
      </p:sp>
      <p:sp>
        <p:nvSpPr>
          <p:cNvPr id="4" name="内容占位符 2"/>
          <p:cNvSpPr txBox="1"/>
          <p:nvPr/>
        </p:nvSpPr>
        <p:spPr>
          <a:xfrm>
            <a:off x="2244952" y="2854452"/>
            <a:ext cx="4654096" cy="114909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bg1"/>
                </a:solidFill>
                <a:latin typeface="+mj-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6000" dirty="0">
                <a:solidFill>
                  <a:srgbClr val="3333B2"/>
                </a:solidFill>
                <a:latin typeface="Times New Roman" panose="02020603050405020304" pitchFamily="18" charset="0"/>
                <a:cs typeface="Times New Roman" panose="02020603050405020304" pitchFamily="18" charset="0"/>
              </a:rPr>
              <a:t>Thank You</a:t>
            </a:r>
            <a:endParaRPr lang="en-US" altLang="zh-CN" sz="6000" dirty="0">
              <a:solidFill>
                <a:srgbClr val="3333B2"/>
              </a:solidFill>
              <a:latin typeface="Times New Roman" panose="02020603050405020304" pitchFamily="18" charset="0"/>
              <a:cs typeface="Times New Roman" panose="02020603050405020304" pitchFamily="18" charset="0"/>
            </a:endParaRPr>
          </a:p>
          <a:p>
            <a:pPr algn="ctr"/>
            <a:r>
              <a:rPr lang="en-US" altLang="zh-CN" sz="6000" dirty="0">
                <a:solidFill>
                  <a:srgbClr val="3333B2"/>
                </a:solidFill>
                <a:latin typeface="Times New Roman" panose="02020603050405020304" pitchFamily="18" charset="0"/>
                <a:cs typeface="Times New Roman" panose="02020603050405020304" pitchFamily="18" charset="0"/>
              </a:rPr>
              <a:t>Q&amp;A</a:t>
            </a:r>
            <a:endParaRPr lang="zh-CN" altLang="en-US" sz="6000" dirty="0">
              <a:solidFill>
                <a:srgbClr val="3333B2"/>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359CDC3-D254-469E-8F04-CC4295B8C37F}" type="slidenum">
              <a:rPr lang="zh-CN" altLang="en-US" smtClean="0">
                <a:latin typeface="Times New Roman" panose="02020603050405020304" pitchFamily="18" charset="0"/>
                <a:cs typeface="Times New Roman" panose="02020603050405020304" pitchFamily="18" charset="0"/>
              </a:rPr>
            </a:fld>
            <a:endParaRPr lang="zh-CN" altLang="en-US">
              <a:latin typeface="Times New Roman" panose="02020603050405020304" pitchFamily="18" charset="0"/>
              <a:cs typeface="Times New Roman" panose="02020603050405020304" pitchFamily="18" charset="0"/>
            </a:endParaRPr>
          </a:p>
        </p:txBody>
      </p:sp>
      <p:sp>
        <p:nvSpPr>
          <p:cNvPr id="7" name="内容占位符 6"/>
          <p:cNvSpPr>
            <a:spLocks noGrp="1"/>
          </p:cNvSpPr>
          <p:nvPr>
            <p:ph sz="quarter" idx="13"/>
          </p:nvPr>
        </p:nvSpPr>
        <p:spPr>
          <a:xfrm>
            <a:off x="250190" y="230505"/>
            <a:ext cx="5476240" cy="504825"/>
          </a:xfrm>
        </p:spPr>
        <p:txBody>
          <a:bodyPr/>
          <a:lstStyle/>
          <a:p>
            <a:r>
              <a:rPr lang="en-US" sz="3200" dirty="0">
                <a:latin typeface="Times New Roman" panose="02020603050405020304" pitchFamily="18" charset="0"/>
                <a:ea typeface="+mn-ea"/>
                <a:cs typeface="Times New Roman" panose="02020603050405020304" pitchFamily="18" charset="0"/>
                <a:sym typeface="+mn-lt"/>
              </a:rPr>
              <a:t>M</a:t>
            </a:r>
            <a:r>
              <a:rPr sz="3200" dirty="0">
                <a:latin typeface="Times New Roman" panose="02020603050405020304" pitchFamily="18" charset="0"/>
                <a:ea typeface="+mn-ea"/>
                <a:cs typeface="Times New Roman" panose="02020603050405020304" pitchFamily="18" charset="0"/>
                <a:sym typeface="+mn-lt"/>
              </a:rPr>
              <a:t>achine </a:t>
            </a:r>
            <a:r>
              <a:rPr lang="en-US" sz="3200" dirty="0">
                <a:latin typeface="Times New Roman" panose="02020603050405020304" pitchFamily="18" charset="0"/>
                <a:ea typeface="+mn-ea"/>
                <a:cs typeface="Times New Roman" panose="02020603050405020304" pitchFamily="18" charset="0"/>
                <a:sym typeface="+mn-lt"/>
              </a:rPr>
              <a:t>L</a:t>
            </a:r>
            <a:r>
              <a:rPr sz="3200" dirty="0">
                <a:latin typeface="Times New Roman" panose="02020603050405020304" pitchFamily="18" charset="0"/>
                <a:ea typeface="+mn-ea"/>
                <a:cs typeface="Times New Roman" panose="02020603050405020304" pitchFamily="18" charset="0"/>
                <a:sym typeface="+mn-lt"/>
              </a:rPr>
              <a:t>earning </a:t>
            </a:r>
            <a:r>
              <a:rPr lang="en-US" sz="3200" dirty="0">
                <a:latin typeface="Times New Roman" panose="02020603050405020304" pitchFamily="18" charset="0"/>
                <a:ea typeface="+mn-ea"/>
                <a:cs typeface="Times New Roman" panose="02020603050405020304" pitchFamily="18" charset="0"/>
                <a:sym typeface="+mn-lt"/>
              </a:rPr>
              <a:t>T</a:t>
            </a:r>
            <a:r>
              <a:rPr sz="3200" dirty="0">
                <a:latin typeface="Times New Roman" panose="02020603050405020304" pitchFamily="18" charset="0"/>
                <a:ea typeface="+mn-ea"/>
                <a:cs typeface="Times New Roman" panose="02020603050405020304" pitchFamily="18" charset="0"/>
                <a:sym typeface="+mn-lt"/>
              </a:rPr>
              <a:t>echniques</a:t>
            </a:r>
            <a:endParaRPr sz="3200" dirty="0">
              <a:latin typeface="Times New Roman" panose="02020603050405020304" pitchFamily="18" charset="0"/>
              <a:ea typeface="+mn-ea"/>
              <a:cs typeface="Times New Roman" panose="02020603050405020304" pitchFamily="18" charset="0"/>
              <a:sym typeface="+mn-lt"/>
            </a:endParaRPr>
          </a:p>
        </p:txBody>
      </p:sp>
      <p:sp>
        <p:nvSpPr>
          <p:cNvPr id="8" name="矩形 7"/>
          <p:cNvSpPr/>
          <p:nvPr/>
        </p:nvSpPr>
        <p:spPr>
          <a:xfrm>
            <a:off x="250032" y="896685"/>
            <a:ext cx="8723743" cy="5169535"/>
          </a:xfrm>
          <a:prstGeom prst="rect">
            <a:avLst/>
          </a:prstGeom>
        </p:spPr>
        <p:txBody>
          <a:bodyPr wrap="square">
            <a:spAutoFit/>
          </a:bodyPr>
          <a:p>
            <a:pPr marL="342900" indent="-342900">
              <a:lnSpc>
                <a:spcPct val="150000"/>
              </a:lnSpc>
              <a:buClr>
                <a:srgbClr val="3333B2"/>
              </a:buClr>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Using various machine learning techniques to </a:t>
            </a:r>
            <a:r>
              <a:rPr lang="en-US" altLang="zh-CN" sz="2000" b="1" dirty="0">
                <a:latin typeface="Times New Roman" panose="02020603050405020304" pitchFamily="18" charset="0"/>
                <a:cs typeface="Times New Roman" panose="02020603050405020304" pitchFamily="18" charset="0"/>
              </a:rPr>
              <a:t>speed up the evaluation of the objective function</a:t>
            </a:r>
            <a:r>
              <a:rPr lang="en-US" altLang="zh-CN"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1257300" lvl="2" indent="-342900">
              <a:lnSpc>
                <a:spcPct val="150000"/>
              </a:lnSpc>
              <a:buClr>
                <a:srgbClr val="3333B2"/>
              </a:buClr>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The need of a </a:t>
            </a:r>
            <a:r>
              <a:rPr lang="en-US" altLang="zh-CN" sz="2000" b="1" dirty="0">
                <a:latin typeface="Times New Roman" panose="02020603050405020304" pitchFamily="18" charset="0"/>
                <a:cs typeface="Times New Roman" panose="02020603050405020304" pitchFamily="18" charset="0"/>
              </a:rPr>
              <a:t>large number of training data</a:t>
            </a:r>
            <a:endParaRPr lang="en-US" altLang="zh-CN" sz="2000" dirty="0">
              <a:latin typeface="Times New Roman" panose="02020603050405020304" pitchFamily="18" charset="0"/>
              <a:cs typeface="Times New Roman" panose="02020603050405020304" pitchFamily="18" charset="0"/>
            </a:endParaRPr>
          </a:p>
          <a:p>
            <a:pPr marL="1257300" lvl="2" indent="-342900">
              <a:lnSpc>
                <a:spcPct val="150000"/>
              </a:lnSpc>
              <a:buClr>
                <a:srgbClr val="3333B2"/>
              </a:buClr>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High-dimensional simulations</a:t>
            </a:r>
            <a:r>
              <a:rPr lang="en-US" altLang="zh-CN" sz="2000" dirty="0">
                <a:latin typeface="Times New Roman" panose="02020603050405020304" pitchFamily="18" charset="0"/>
                <a:cs typeface="Times New Roman" panose="02020603050405020304" pitchFamily="18" charset="0"/>
              </a:rPr>
              <a:t> are often used to generate groundtruth values</a:t>
            </a:r>
            <a:endParaRPr lang="en-US" altLang="zh-CN" sz="2000" dirty="0">
              <a:latin typeface="Times New Roman" panose="02020603050405020304" pitchFamily="18" charset="0"/>
              <a:cs typeface="Times New Roman" panose="02020603050405020304" pitchFamily="18" charset="0"/>
            </a:endParaRPr>
          </a:p>
          <a:p>
            <a:pPr marL="342900" indent="-342900">
              <a:lnSpc>
                <a:spcPct val="150000"/>
              </a:lnSpc>
              <a:buClr>
                <a:srgbClr val="3333B2"/>
              </a:buClr>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Using various neural networks to </a:t>
            </a:r>
            <a:r>
              <a:rPr lang="en-US" altLang="zh-CN" sz="2000" b="1" dirty="0">
                <a:latin typeface="Times New Roman" panose="02020603050405020304" pitchFamily="18" charset="0"/>
                <a:cs typeface="Times New Roman" panose="02020603050405020304" pitchFamily="18" charset="0"/>
              </a:rPr>
              <a:t>directly produce design solutions</a:t>
            </a:r>
            <a:endParaRPr lang="en-US" altLang="zh-CN" sz="2000" dirty="0">
              <a:latin typeface="Times New Roman" panose="02020603050405020304" pitchFamily="18" charset="0"/>
              <a:cs typeface="Times New Roman" panose="02020603050405020304" pitchFamily="18" charset="0"/>
            </a:endParaRPr>
          </a:p>
          <a:p>
            <a:pPr marL="1371600" lvl="2" indent="-457200">
              <a:lnSpc>
                <a:spcPct val="150000"/>
              </a:lnSpc>
              <a:buClr>
                <a:srgbClr val="3333B2"/>
              </a:buClr>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The generation of training data requires </a:t>
            </a:r>
            <a:r>
              <a:rPr lang="en-US" altLang="zh-CN" sz="2000" b="1" dirty="0">
                <a:latin typeface="Times New Roman" panose="02020603050405020304" pitchFamily="18" charset="0"/>
                <a:cs typeface="Times New Roman" panose="02020603050405020304" pitchFamily="18" charset="0"/>
              </a:rPr>
              <a:t>only forward calculations</a:t>
            </a:r>
            <a:endParaRPr lang="en-US" altLang="zh-CN" sz="2000" dirty="0">
              <a:latin typeface="Times New Roman" panose="02020603050405020304" pitchFamily="18" charset="0"/>
              <a:cs typeface="Times New Roman" panose="02020603050405020304" pitchFamily="18" charset="0"/>
            </a:endParaRPr>
          </a:p>
          <a:p>
            <a:pPr marL="1371600" lvl="2" indent="-457200">
              <a:lnSpc>
                <a:spcPct val="150000"/>
              </a:lnSpc>
              <a:buClr>
                <a:srgbClr val="3333B2"/>
              </a:buClr>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Shape constraints can be easily imposed</a:t>
            </a:r>
            <a:r>
              <a:rPr lang="en-US" altLang="zh-CN" sz="2000" dirty="0">
                <a:latin typeface="Times New Roman" panose="02020603050405020304" pitchFamily="18" charset="0"/>
                <a:cs typeface="Times New Roman" panose="02020603050405020304" pitchFamily="18" charset="0"/>
              </a:rPr>
              <a:t> in the topology optimization design</a:t>
            </a:r>
            <a:endParaRPr lang="en-US" altLang="zh-CN" sz="2000" dirty="0">
              <a:latin typeface="Times New Roman" panose="02020603050405020304" pitchFamily="18" charset="0"/>
              <a:cs typeface="Times New Roman" panose="02020603050405020304" pitchFamily="18" charset="0"/>
            </a:endParaRPr>
          </a:p>
          <a:p>
            <a:pPr marL="1371600" lvl="2" indent="-457200">
              <a:lnSpc>
                <a:spcPct val="150000"/>
              </a:lnSpc>
              <a:buClr>
                <a:srgbClr val="3333B2"/>
              </a:buClr>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The optimal design obtained by this approach is confined within the </a:t>
            </a:r>
            <a:r>
              <a:rPr lang="en-US" altLang="zh-CN" sz="2000" b="1" dirty="0">
                <a:latin typeface="Times New Roman" panose="02020603050405020304" pitchFamily="18" charset="0"/>
                <a:cs typeface="Times New Roman" panose="02020603050405020304" pitchFamily="18" charset="0"/>
              </a:rPr>
              <a:t>design space</a:t>
            </a:r>
            <a:r>
              <a:rPr lang="en-US" altLang="zh-CN" sz="2000" dirty="0">
                <a:latin typeface="Times New Roman" panose="02020603050405020304" pitchFamily="18" charset="0"/>
                <a:cs typeface="Times New Roman" panose="02020603050405020304" pitchFamily="18" charset="0"/>
              </a:rPr>
              <a:t> generated by the GAN. </a:t>
            </a:r>
            <a:endParaRPr lang="zh-CN" alt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359CDC3-D254-469E-8F04-CC4295B8C37F}" type="slidenum">
              <a:rPr lang="zh-CN" altLang="en-US" sz="1100" smtClean="0">
                <a:latin typeface="Times New Roman" panose="02020603050405020304" pitchFamily="18" charset="0"/>
                <a:cs typeface="Times New Roman" panose="02020603050405020304" pitchFamily="18" charset="0"/>
              </a:rPr>
            </a:fld>
            <a:endParaRPr lang="zh-CN" altLang="en-US" sz="1100">
              <a:latin typeface="Times New Roman" panose="02020603050405020304" pitchFamily="18" charset="0"/>
              <a:cs typeface="Times New Roman" panose="02020603050405020304" pitchFamily="18" charset="0"/>
            </a:endParaRPr>
          </a:p>
        </p:txBody>
      </p:sp>
      <p:sp>
        <p:nvSpPr>
          <p:cNvPr id="7" name="内容占位符 6"/>
          <p:cNvSpPr>
            <a:spLocks noGrp="1"/>
          </p:cNvSpPr>
          <p:nvPr>
            <p:ph sz="quarter" idx="13"/>
          </p:nvPr>
        </p:nvSpPr>
        <p:spPr/>
        <p:txBody>
          <a:bodyPr>
            <a:normAutofit lnSpcReduction="10000"/>
          </a:bodyPr>
          <a:lstStyle/>
          <a:p>
            <a:r>
              <a:rPr lang="en-US" altLang="zh-CN" sz="3200" dirty="0">
                <a:latin typeface="Times New Roman" panose="02020603050405020304" pitchFamily="18" charset="0"/>
                <a:ea typeface="+mn-ea"/>
                <a:cs typeface="Times New Roman" panose="02020603050405020304" pitchFamily="18" charset="0"/>
                <a:sym typeface="+mn-lt"/>
              </a:rPr>
              <a:t>Contents</a:t>
            </a:r>
            <a:endParaRPr lang="zh-CN" altLang="en-US" sz="3200" dirty="0">
              <a:latin typeface="Times New Roman" panose="02020603050405020304" pitchFamily="18" charset="0"/>
              <a:ea typeface="+mn-ea"/>
              <a:cs typeface="Times New Roman" panose="02020603050405020304" pitchFamily="18" charset="0"/>
              <a:sym typeface="+mn-lt"/>
            </a:endParaRPr>
          </a:p>
        </p:txBody>
      </p:sp>
      <p:grpSp>
        <p:nvGrpSpPr>
          <p:cNvPr id="19" name="组合 18"/>
          <p:cNvGrpSpPr/>
          <p:nvPr/>
        </p:nvGrpSpPr>
        <p:grpSpPr>
          <a:xfrm>
            <a:off x="656012" y="1256899"/>
            <a:ext cx="2005582" cy="461665"/>
            <a:chOff x="500564" y="1851259"/>
            <a:chExt cx="2005582" cy="461665"/>
          </a:xfrm>
        </p:grpSpPr>
        <p:sp>
          <p:nvSpPr>
            <p:cNvPr id="8" name="文本框 7"/>
            <p:cNvSpPr txBox="1"/>
            <p:nvPr/>
          </p:nvSpPr>
          <p:spPr>
            <a:xfrm>
              <a:off x="817863" y="1851259"/>
              <a:ext cx="1688283" cy="461665"/>
            </a:xfrm>
            <a:prstGeom prst="rect">
              <a:avLst/>
            </a:prstGeom>
            <a:noFill/>
          </p:spPr>
          <p:txBody>
            <a:bodyPr wrap="none" rtlCol="0">
              <a:spAutoFit/>
            </a:bodyPr>
            <a:lstStyle/>
            <a:p>
              <a:r>
                <a:rPr lang="en-US" altLang="zh-CN" sz="2400" dirty="0">
                  <a:solidFill>
                    <a:schemeClr val="bg2">
                      <a:lumMod val="90000"/>
                    </a:schemeClr>
                  </a:solidFill>
                  <a:latin typeface="Times New Roman" panose="02020603050405020304" pitchFamily="18" charset="0"/>
                  <a:cs typeface="Times New Roman" panose="02020603050405020304" pitchFamily="18" charset="0"/>
                  <a:sym typeface="+mn-lt"/>
                </a:rPr>
                <a:t>Background</a:t>
              </a:r>
              <a:endParaRPr lang="zh-CN" altLang="en-US" sz="24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sp>
          <p:nvSpPr>
            <p:cNvPr id="14" name="矩形 13"/>
            <p:cNvSpPr/>
            <p:nvPr/>
          </p:nvSpPr>
          <p:spPr>
            <a:xfrm>
              <a:off x="500564" y="1954220"/>
              <a:ext cx="317299" cy="317299"/>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2">
                      <a:lumMod val="90000"/>
                    </a:schemeClr>
                  </a:solidFill>
                  <a:latin typeface="Times New Roman" panose="02020603050405020304" pitchFamily="18" charset="0"/>
                  <a:cs typeface="Times New Roman" panose="02020603050405020304" pitchFamily="18" charset="0"/>
                  <a:sym typeface="+mn-lt"/>
                </a:rPr>
                <a:t>1</a:t>
              </a:r>
              <a:endParaRPr lang="zh-CN" altLang="en-US" sz="16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grpSp>
      <p:grpSp>
        <p:nvGrpSpPr>
          <p:cNvPr id="20" name="组合 19"/>
          <p:cNvGrpSpPr/>
          <p:nvPr/>
        </p:nvGrpSpPr>
        <p:grpSpPr>
          <a:xfrm>
            <a:off x="656012" y="2267993"/>
            <a:ext cx="1867723" cy="461665"/>
            <a:chOff x="500564" y="2430820"/>
            <a:chExt cx="1867723" cy="461665"/>
          </a:xfrm>
        </p:grpSpPr>
        <p:sp>
          <p:nvSpPr>
            <p:cNvPr id="9" name="文本框 8"/>
            <p:cNvSpPr txBox="1"/>
            <p:nvPr/>
          </p:nvSpPr>
          <p:spPr>
            <a:xfrm>
              <a:off x="817863" y="2430820"/>
              <a:ext cx="1550424" cy="461665"/>
            </a:xfrm>
            <a:prstGeom prst="rect">
              <a:avLst/>
            </a:prstGeom>
            <a:noFill/>
          </p:spPr>
          <p:txBody>
            <a:bodyPr wrap="none" rtlCol="0">
              <a:spAutoFit/>
            </a:bodyPr>
            <a:lstStyle/>
            <a:p>
              <a:r>
                <a:rPr lang="en-US" altLang="zh-CN" sz="2400" dirty="0">
                  <a:solidFill>
                    <a:srgbClr val="3333B2"/>
                  </a:solidFill>
                  <a:latin typeface="Times New Roman" panose="02020603050405020304" pitchFamily="18" charset="0"/>
                  <a:cs typeface="Times New Roman" panose="02020603050405020304" pitchFamily="18" charset="0"/>
                  <a:sym typeface="+mn-lt"/>
                </a:rPr>
                <a:t>Motivation</a:t>
              </a:r>
              <a:endParaRPr lang="zh-CN" altLang="en-US" sz="2400" dirty="0">
                <a:solidFill>
                  <a:srgbClr val="3333B2"/>
                </a:solidFill>
                <a:latin typeface="Times New Roman" panose="02020603050405020304" pitchFamily="18" charset="0"/>
                <a:cs typeface="Times New Roman" panose="02020603050405020304" pitchFamily="18" charset="0"/>
                <a:sym typeface="+mn-lt"/>
              </a:endParaRPr>
            </a:p>
          </p:txBody>
        </p:sp>
        <p:sp>
          <p:nvSpPr>
            <p:cNvPr id="15" name="矩形 14"/>
            <p:cNvSpPr/>
            <p:nvPr/>
          </p:nvSpPr>
          <p:spPr>
            <a:xfrm>
              <a:off x="500564" y="2533781"/>
              <a:ext cx="317299" cy="317299"/>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Times New Roman" panose="02020603050405020304" pitchFamily="18" charset="0"/>
                  <a:cs typeface="Times New Roman" panose="02020603050405020304" pitchFamily="18" charset="0"/>
                  <a:sym typeface="+mn-lt"/>
                </a:rPr>
                <a:t>2</a:t>
              </a:r>
              <a:endParaRPr lang="zh-CN" altLang="en-US" sz="1600" dirty="0">
                <a:solidFill>
                  <a:schemeClr val="bg1"/>
                </a:solidFill>
                <a:latin typeface="Times New Roman" panose="02020603050405020304" pitchFamily="18" charset="0"/>
                <a:cs typeface="Times New Roman" panose="02020603050405020304" pitchFamily="18" charset="0"/>
                <a:sym typeface="+mn-lt"/>
              </a:endParaRPr>
            </a:p>
          </p:txBody>
        </p:sp>
      </p:grpSp>
      <p:grpSp>
        <p:nvGrpSpPr>
          <p:cNvPr id="21" name="组合 20"/>
          <p:cNvGrpSpPr/>
          <p:nvPr/>
        </p:nvGrpSpPr>
        <p:grpSpPr>
          <a:xfrm>
            <a:off x="656012" y="3279087"/>
            <a:ext cx="2682049" cy="461665"/>
            <a:chOff x="500564" y="3010381"/>
            <a:chExt cx="2682049" cy="461665"/>
          </a:xfrm>
        </p:grpSpPr>
        <p:sp>
          <p:nvSpPr>
            <p:cNvPr id="10" name="文本框 9"/>
            <p:cNvSpPr txBox="1"/>
            <p:nvPr/>
          </p:nvSpPr>
          <p:spPr>
            <a:xfrm>
              <a:off x="817863" y="3010381"/>
              <a:ext cx="2364750" cy="461665"/>
            </a:xfrm>
            <a:prstGeom prst="rect">
              <a:avLst/>
            </a:prstGeom>
            <a:noFill/>
          </p:spPr>
          <p:txBody>
            <a:bodyPr wrap="none" rtlCol="0">
              <a:spAutoFit/>
            </a:bodyPr>
            <a:lstStyle/>
            <a:p>
              <a:r>
                <a:rPr lang="en-US" altLang="zh-CN" sz="2400" dirty="0">
                  <a:solidFill>
                    <a:schemeClr val="bg2">
                      <a:lumMod val="90000"/>
                    </a:schemeClr>
                  </a:solidFill>
                  <a:latin typeface="Times New Roman" panose="02020603050405020304" pitchFamily="18" charset="0"/>
                  <a:cs typeface="Times New Roman" panose="02020603050405020304" pitchFamily="18" charset="0"/>
                  <a:sym typeface="+mn-lt"/>
                </a:rPr>
                <a:t>Proposed Method</a:t>
              </a:r>
              <a:endParaRPr lang="zh-CN" altLang="en-US" sz="24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sp>
          <p:nvSpPr>
            <p:cNvPr id="16" name="矩形 15"/>
            <p:cNvSpPr/>
            <p:nvPr/>
          </p:nvSpPr>
          <p:spPr>
            <a:xfrm>
              <a:off x="500564" y="3113342"/>
              <a:ext cx="317299" cy="317299"/>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2">
                      <a:lumMod val="90000"/>
                    </a:schemeClr>
                  </a:solidFill>
                  <a:latin typeface="Times New Roman" panose="02020603050405020304" pitchFamily="18" charset="0"/>
                  <a:cs typeface="Times New Roman" panose="02020603050405020304" pitchFamily="18" charset="0"/>
                  <a:sym typeface="+mn-lt"/>
                </a:rPr>
                <a:t>3</a:t>
              </a:r>
              <a:endParaRPr lang="zh-CN" altLang="en-US" sz="16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grpSp>
      <p:grpSp>
        <p:nvGrpSpPr>
          <p:cNvPr id="22" name="组合 21"/>
          <p:cNvGrpSpPr/>
          <p:nvPr/>
        </p:nvGrpSpPr>
        <p:grpSpPr>
          <a:xfrm>
            <a:off x="656012" y="4290181"/>
            <a:ext cx="3138905" cy="461665"/>
            <a:chOff x="500564" y="4538835"/>
            <a:chExt cx="3138905" cy="461665"/>
          </a:xfrm>
        </p:grpSpPr>
        <p:sp>
          <p:nvSpPr>
            <p:cNvPr id="11" name="文本框 10"/>
            <p:cNvSpPr txBox="1"/>
            <p:nvPr/>
          </p:nvSpPr>
          <p:spPr>
            <a:xfrm>
              <a:off x="817863" y="4538835"/>
              <a:ext cx="2821606" cy="461665"/>
            </a:xfrm>
            <a:prstGeom prst="rect">
              <a:avLst/>
            </a:prstGeom>
            <a:noFill/>
          </p:spPr>
          <p:txBody>
            <a:bodyPr wrap="none" rtlCol="0">
              <a:spAutoFit/>
            </a:bodyPr>
            <a:lstStyle/>
            <a:p>
              <a:r>
                <a:rPr lang="en-US" altLang="zh-CN" sz="2400" dirty="0">
                  <a:solidFill>
                    <a:schemeClr val="bg2">
                      <a:lumMod val="90000"/>
                    </a:schemeClr>
                  </a:solidFill>
                  <a:latin typeface="Times New Roman" panose="02020603050405020304" pitchFamily="18" charset="0"/>
                  <a:cs typeface="Times New Roman" panose="02020603050405020304" pitchFamily="18" charset="0"/>
                  <a:sym typeface="+mn-lt"/>
                </a:rPr>
                <a:t>Experimental Results</a:t>
              </a:r>
              <a:endParaRPr lang="zh-CN" altLang="en-US" sz="24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sp>
          <p:nvSpPr>
            <p:cNvPr id="17" name="矩形 16"/>
            <p:cNvSpPr/>
            <p:nvPr/>
          </p:nvSpPr>
          <p:spPr>
            <a:xfrm>
              <a:off x="500564" y="4611018"/>
              <a:ext cx="317299" cy="317299"/>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2">
                      <a:lumMod val="90000"/>
                    </a:schemeClr>
                  </a:solidFill>
                  <a:latin typeface="Times New Roman" panose="02020603050405020304" pitchFamily="18" charset="0"/>
                  <a:cs typeface="Times New Roman" panose="02020603050405020304" pitchFamily="18" charset="0"/>
                  <a:sym typeface="+mn-lt"/>
                </a:rPr>
                <a:t>4</a:t>
              </a:r>
              <a:endParaRPr lang="zh-CN" altLang="en-US" sz="16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grpSp>
      <p:grpSp>
        <p:nvGrpSpPr>
          <p:cNvPr id="24" name="组合 23"/>
          <p:cNvGrpSpPr/>
          <p:nvPr/>
        </p:nvGrpSpPr>
        <p:grpSpPr>
          <a:xfrm>
            <a:off x="656011" y="5301274"/>
            <a:ext cx="1902990" cy="461665"/>
            <a:chOff x="500563" y="5118394"/>
            <a:chExt cx="1902990" cy="461665"/>
          </a:xfrm>
        </p:grpSpPr>
        <p:sp>
          <p:nvSpPr>
            <p:cNvPr id="12" name="文本框 11"/>
            <p:cNvSpPr txBox="1"/>
            <p:nvPr/>
          </p:nvSpPr>
          <p:spPr>
            <a:xfrm>
              <a:off x="817863" y="5118394"/>
              <a:ext cx="1585690" cy="461665"/>
            </a:xfrm>
            <a:prstGeom prst="rect">
              <a:avLst/>
            </a:prstGeom>
            <a:noFill/>
          </p:spPr>
          <p:txBody>
            <a:bodyPr wrap="none" rtlCol="0">
              <a:spAutoFit/>
            </a:bodyPr>
            <a:lstStyle/>
            <a:p>
              <a:r>
                <a:rPr lang="en-US" altLang="zh-CN" sz="2400" dirty="0">
                  <a:solidFill>
                    <a:schemeClr val="bg2">
                      <a:lumMod val="90000"/>
                    </a:schemeClr>
                  </a:solidFill>
                  <a:latin typeface="Times New Roman" panose="02020603050405020304" pitchFamily="18" charset="0"/>
                  <a:cs typeface="Times New Roman" panose="02020603050405020304" pitchFamily="18" charset="0"/>
                  <a:sym typeface="+mn-lt"/>
                </a:rPr>
                <a:t>Conclusion</a:t>
              </a:r>
              <a:endParaRPr lang="zh-CN" altLang="en-US" sz="24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sp>
          <p:nvSpPr>
            <p:cNvPr id="18" name="矩形 17"/>
            <p:cNvSpPr/>
            <p:nvPr/>
          </p:nvSpPr>
          <p:spPr>
            <a:xfrm>
              <a:off x="500563" y="5221355"/>
              <a:ext cx="317299" cy="317299"/>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2">
                      <a:lumMod val="90000"/>
                    </a:schemeClr>
                  </a:solidFill>
                  <a:latin typeface="Times New Roman" panose="02020603050405020304" pitchFamily="18" charset="0"/>
                  <a:cs typeface="Times New Roman" panose="02020603050405020304" pitchFamily="18" charset="0"/>
                  <a:sym typeface="+mn-lt"/>
                </a:rPr>
                <a:t>5</a:t>
              </a:r>
              <a:endParaRPr lang="zh-CN" altLang="en-US" sz="16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359CDC3-D254-469E-8F04-CC4295B8C37F}" type="slidenum">
              <a:rPr lang="zh-CN" altLang="en-US" smtClean="0">
                <a:latin typeface="Times New Roman" panose="02020603050405020304" pitchFamily="18" charset="0"/>
                <a:cs typeface="Times New Roman" panose="02020603050405020304" pitchFamily="18" charset="0"/>
              </a:rPr>
            </a:fld>
            <a:endParaRPr lang="zh-CN" altLang="en-US">
              <a:latin typeface="Times New Roman" panose="02020603050405020304" pitchFamily="18" charset="0"/>
              <a:cs typeface="Times New Roman" panose="02020603050405020304" pitchFamily="18" charset="0"/>
            </a:endParaRPr>
          </a:p>
        </p:txBody>
      </p:sp>
      <p:sp>
        <p:nvSpPr>
          <p:cNvPr id="7" name="内容占位符 6"/>
          <p:cNvSpPr>
            <a:spLocks noGrp="1"/>
          </p:cNvSpPr>
          <p:nvPr>
            <p:ph sz="quarter" idx="13"/>
          </p:nvPr>
        </p:nvSpPr>
        <p:spPr>
          <a:xfrm>
            <a:off x="250031" y="230425"/>
            <a:ext cx="8508487" cy="504825"/>
          </a:xfrm>
        </p:spPr>
        <p:txBody>
          <a:bodyPr>
            <a:noAutofit/>
          </a:bodyPr>
          <a:lstStyle/>
          <a:p>
            <a:r>
              <a:rPr lang="en-US" altLang="zh-CN" sz="3200" dirty="0">
                <a:latin typeface="Times New Roman" panose="02020603050405020304" pitchFamily="18" charset="0"/>
                <a:ea typeface="+mn-ea"/>
                <a:cs typeface="Times New Roman" panose="02020603050405020304" pitchFamily="18" charset="0"/>
                <a:sym typeface="+mn-lt"/>
              </a:rPr>
              <a:t>Motivation</a:t>
            </a:r>
            <a:endParaRPr lang="zh-CN" altLang="en-US" sz="3200" dirty="0">
              <a:latin typeface="Times New Roman" panose="02020603050405020304" pitchFamily="18" charset="0"/>
              <a:ea typeface="+mn-ea"/>
              <a:cs typeface="Times New Roman" panose="02020603050405020304" pitchFamily="18" charset="0"/>
              <a:sym typeface="+mn-lt"/>
            </a:endParaRPr>
          </a:p>
        </p:txBody>
      </p:sp>
      <p:sp>
        <p:nvSpPr>
          <p:cNvPr id="3" name="矩形 2"/>
          <p:cNvSpPr/>
          <p:nvPr/>
        </p:nvSpPr>
        <p:spPr>
          <a:xfrm>
            <a:off x="207126" y="775014"/>
            <a:ext cx="8723743" cy="2306955"/>
          </a:xfrm>
          <a:prstGeom prst="rect">
            <a:avLst/>
          </a:prstGeom>
        </p:spPr>
        <p:txBody>
          <a:bodyPr wrap="square">
            <a:spAutoFit/>
          </a:bodyPr>
          <a:lstStyle/>
          <a:p>
            <a:pPr>
              <a:lnSpc>
                <a:spcPct val="150000"/>
              </a:lnSpc>
              <a:buClr>
                <a:srgbClr val="3333B2"/>
              </a:buClr>
            </a:pPr>
            <a:r>
              <a:rPr lang="en-US" altLang="zh-CN" sz="2400" b="1" dirty="0">
                <a:latin typeface="Times New Roman" panose="02020603050405020304" pitchFamily="18" charset="0"/>
                <a:cs typeface="Times New Roman" panose="02020603050405020304" pitchFamily="18" charset="0"/>
              </a:rPr>
              <a:t>Motivation Of </a:t>
            </a:r>
            <a:r>
              <a:rPr lang="en-US" altLang="zh-CN" sz="2400" b="1" dirty="0">
                <a:latin typeface="Times New Roman" panose="02020603050405020304" pitchFamily="18" charset="0"/>
                <a:cs typeface="Times New Roman" panose="02020603050405020304" pitchFamily="18" charset="0"/>
                <a:sym typeface="Times New Roman" panose="02020603050405020304" pitchFamily="18" charset="0"/>
              </a:rPr>
              <a:t>Dual-model Neural Networks</a:t>
            </a:r>
            <a:endParaRPr lang="en-US" altLang="zh-CN" sz="2400" b="1" dirty="0">
              <a:latin typeface="Times New Roman" panose="02020603050405020304" pitchFamily="18" charset="0"/>
              <a:cs typeface="Times New Roman" panose="02020603050405020304" pitchFamily="18" charset="0"/>
              <a:sym typeface="Times New Roman" panose="02020603050405020304" pitchFamily="18" charset="0"/>
            </a:endParaRPr>
          </a:p>
          <a:p>
            <a:pPr marL="285750" indent="-285750">
              <a:lnSpc>
                <a:spcPct val="150000"/>
              </a:lnSpc>
              <a:buClr>
                <a:srgbClr val="3333B3"/>
              </a:buClr>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sym typeface="Times New Roman" panose="02020603050405020304" pitchFamily="18" charset="0"/>
              </a:rPr>
              <a:t>The </a:t>
            </a:r>
            <a:r>
              <a:rPr lang="en-US" altLang="zh-CN" sz="2400" b="1" dirty="0">
                <a:latin typeface="Times New Roman" panose="02020603050405020304" pitchFamily="18" charset="0"/>
                <a:cs typeface="Times New Roman" panose="02020603050405020304" pitchFamily="18" charset="0"/>
                <a:sym typeface="Times New Roman" panose="02020603050405020304" pitchFamily="18" charset="0"/>
              </a:rPr>
              <a:t>accuracy of these sensitivities</a:t>
            </a:r>
            <a:r>
              <a:rPr lang="en-US" altLang="zh-CN" sz="2400" dirty="0">
                <a:latin typeface="Times New Roman" panose="02020603050405020304" pitchFamily="18" charset="0"/>
                <a:cs typeface="Times New Roman" panose="02020603050405020304" pitchFamily="18" charset="0"/>
                <a:sym typeface="Times New Roman" panose="02020603050405020304" pitchFamily="18" charset="0"/>
              </a:rPr>
              <a:t> obtained by </a:t>
            </a:r>
            <a:r>
              <a:rPr lang="en-US" altLang="zh-CN" sz="2400" b="1" dirty="0">
                <a:latin typeface="Times New Roman" panose="02020603050405020304" pitchFamily="18" charset="0"/>
                <a:cs typeface="Times New Roman" panose="02020603050405020304" pitchFamily="18" charset="0"/>
                <a:sym typeface="Times New Roman" panose="02020603050405020304" pitchFamily="18" charset="0"/>
              </a:rPr>
              <a:t>back-propagating the neural network</a:t>
            </a:r>
            <a:r>
              <a:rPr lang="en-US" altLang="zh-CN" sz="2400" dirty="0">
                <a:latin typeface="Times New Roman" panose="02020603050405020304" pitchFamily="18" charset="0"/>
                <a:cs typeface="Times New Roman" panose="02020603050405020304" pitchFamily="18" charset="0"/>
                <a:sym typeface="Times New Roman" panose="02020603050405020304" pitchFamily="18" charset="0"/>
              </a:rPr>
              <a:t> is </a:t>
            </a:r>
            <a:r>
              <a:rPr lang="en-US" altLang="zh-CN" sz="2400" b="1" dirty="0">
                <a:latin typeface="Times New Roman" panose="02020603050405020304" pitchFamily="18" charset="0"/>
                <a:cs typeface="Times New Roman" panose="02020603050405020304" pitchFamily="18" charset="0"/>
                <a:sym typeface="Times New Roman" panose="02020603050405020304" pitchFamily="18" charset="0"/>
              </a:rPr>
              <a:t>limited</a:t>
            </a:r>
            <a:r>
              <a:rPr lang="en-US" altLang="zh-CN" sz="2400" dirty="0">
                <a:latin typeface="Times New Roman" panose="02020603050405020304" pitchFamily="18" charset="0"/>
                <a:cs typeface="Times New Roman" panose="02020603050405020304" pitchFamily="18" charset="0"/>
                <a:sym typeface="Times New Roman" panose="02020603050405020304" pitchFamily="18" charset="0"/>
              </a:rPr>
              <a:t> by the accuracy of the neural network in its forward prediction.</a:t>
            </a:r>
            <a:endParaRPr lang="en-US" altLang="zh-CN" sz="2400" dirty="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274320" y="3745865"/>
            <a:ext cx="5222875" cy="2340610"/>
          </a:xfrm>
          <a:prstGeom prst="rect">
            <a:avLst/>
          </a:prstGeom>
        </p:spPr>
      </p:pic>
      <p:pic>
        <p:nvPicPr>
          <p:cNvPr id="5" name="图片 4"/>
          <p:cNvPicPr>
            <a:picLocks noChangeAspect="1"/>
          </p:cNvPicPr>
          <p:nvPr/>
        </p:nvPicPr>
        <p:blipFill>
          <a:blip r:embed="rId2"/>
          <a:srcRect t="5762" r="6762"/>
          <a:stretch>
            <a:fillRect/>
          </a:stretch>
        </p:blipFill>
        <p:spPr>
          <a:xfrm>
            <a:off x="6336665" y="2578735"/>
            <a:ext cx="2258695" cy="1752600"/>
          </a:xfrm>
          <a:prstGeom prst="rect">
            <a:avLst/>
          </a:prstGeom>
        </p:spPr>
      </p:pic>
      <p:pic>
        <p:nvPicPr>
          <p:cNvPr id="6" name="图片 5"/>
          <p:cNvPicPr>
            <a:picLocks noChangeAspect="1"/>
          </p:cNvPicPr>
          <p:nvPr/>
        </p:nvPicPr>
        <p:blipFill>
          <a:blip r:embed="rId3"/>
          <a:srcRect t="5376" r="1275"/>
          <a:stretch>
            <a:fillRect/>
          </a:stretch>
        </p:blipFill>
        <p:spPr>
          <a:xfrm>
            <a:off x="6336665" y="4494530"/>
            <a:ext cx="2310130" cy="1732280"/>
          </a:xfrm>
          <a:prstGeom prst="rect">
            <a:avLst/>
          </a:prstGeom>
        </p:spPr>
      </p:pic>
      <p:sp>
        <p:nvSpPr>
          <p:cNvPr id="77" name="矩形: 圆角 76"/>
          <p:cNvSpPr/>
          <p:nvPr/>
        </p:nvSpPr>
        <p:spPr>
          <a:xfrm>
            <a:off x="207010" y="3573145"/>
            <a:ext cx="5375275" cy="2580640"/>
          </a:xfrm>
          <a:prstGeom prst="roundRect">
            <a:avLst/>
          </a:prstGeom>
          <a:noFill/>
          <a:ln w="28575"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dirty="0">
              <a:solidFill>
                <a:srgbClr val="C00000"/>
              </a:solidFill>
            </a:endParaRPr>
          </a:p>
        </p:txBody>
      </p:sp>
      <p:cxnSp>
        <p:nvCxnSpPr>
          <p:cNvPr id="23" name="直接箭头连接符 22"/>
          <p:cNvCxnSpPr/>
          <p:nvPr/>
        </p:nvCxnSpPr>
        <p:spPr>
          <a:xfrm flipV="1">
            <a:off x="5582285" y="3686810"/>
            <a:ext cx="537845" cy="366395"/>
          </a:xfrm>
          <a:prstGeom prst="straightConnector1">
            <a:avLst/>
          </a:prstGeom>
          <a:ln w="28575" cmpd="sng">
            <a:solidFill>
              <a:schemeClr val="accent1">
                <a:shade val="50000"/>
              </a:schemeClr>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8" name="直接箭头连接符 7"/>
          <p:cNvCxnSpPr/>
          <p:nvPr/>
        </p:nvCxnSpPr>
        <p:spPr>
          <a:xfrm flipV="1">
            <a:off x="5579110" y="5259070"/>
            <a:ext cx="567055" cy="8890"/>
          </a:xfrm>
          <a:prstGeom prst="straightConnector1">
            <a:avLst/>
          </a:prstGeom>
          <a:ln w="28575" cmpd="sng">
            <a:solidFill>
              <a:schemeClr val="accent1">
                <a:shade val="50000"/>
              </a:schemeClr>
            </a:solidFill>
            <a:prstDash val="sysDot"/>
            <a:tailEnd type="triangle"/>
          </a:ln>
        </p:spPr>
        <p:style>
          <a:lnRef idx="1">
            <a:schemeClr val="dk1"/>
          </a:lnRef>
          <a:fillRef idx="0">
            <a:schemeClr val="dk1"/>
          </a:fillRef>
          <a:effectRef idx="0">
            <a:schemeClr val="dk1"/>
          </a:effectRef>
          <a:fontRef idx="minor">
            <a:schemeClr val="tx1"/>
          </a:fontRef>
        </p:style>
      </p:cxnSp>
      <p:sp>
        <p:nvSpPr>
          <p:cNvPr id="9" name="矩形: 圆角 76"/>
          <p:cNvSpPr/>
          <p:nvPr/>
        </p:nvSpPr>
        <p:spPr>
          <a:xfrm>
            <a:off x="6162675" y="2520950"/>
            <a:ext cx="2613025" cy="1875155"/>
          </a:xfrm>
          <a:prstGeom prst="roundRect">
            <a:avLst/>
          </a:prstGeom>
          <a:noFill/>
          <a:ln w="28575"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dirty="0">
              <a:solidFill>
                <a:srgbClr val="C00000"/>
              </a:solidFill>
            </a:endParaRPr>
          </a:p>
        </p:txBody>
      </p:sp>
      <p:sp>
        <p:nvSpPr>
          <p:cNvPr id="11" name="矩形: 圆角 76"/>
          <p:cNvSpPr/>
          <p:nvPr/>
        </p:nvSpPr>
        <p:spPr>
          <a:xfrm>
            <a:off x="6162675" y="4438650"/>
            <a:ext cx="2613025" cy="1875155"/>
          </a:xfrm>
          <a:prstGeom prst="roundRect">
            <a:avLst/>
          </a:prstGeom>
          <a:noFill/>
          <a:ln w="28575"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359CDC3-D254-469E-8F04-CC4295B8C37F}" type="slidenum">
              <a:rPr lang="zh-CN" altLang="en-US" smtClean="0">
                <a:latin typeface="Times New Roman" panose="02020603050405020304" pitchFamily="18" charset="0"/>
                <a:cs typeface="Times New Roman" panose="02020603050405020304" pitchFamily="18" charset="0"/>
              </a:rPr>
            </a:fld>
            <a:endParaRPr lang="zh-CN" altLang="en-US">
              <a:latin typeface="Times New Roman" panose="02020603050405020304" pitchFamily="18" charset="0"/>
              <a:cs typeface="Times New Roman" panose="02020603050405020304" pitchFamily="18" charset="0"/>
            </a:endParaRPr>
          </a:p>
        </p:txBody>
      </p:sp>
      <p:sp>
        <p:nvSpPr>
          <p:cNvPr id="7" name="内容占位符 6"/>
          <p:cNvSpPr>
            <a:spLocks noGrp="1"/>
          </p:cNvSpPr>
          <p:nvPr>
            <p:ph sz="quarter" idx="13"/>
          </p:nvPr>
        </p:nvSpPr>
        <p:spPr>
          <a:xfrm>
            <a:off x="250031" y="230425"/>
            <a:ext cx="8508487" cy="504825"/>
          </a:xfrm>
        </p:spPr>
        <p:txBody>
          <a:bodyPr>
            <a:noAutofit/>
          </a:bodyPr>
          <a:lstStyle/>
          <a:p>
            <a:r>
              <a:rPr lang="en-US" altLang="zh-CN" sz="3200" dirty="0">
                <a:latin typeface="Times New Roman" panose="02020603050405020304" pitchFamily="18" charset="0"/>
                <a:ea typeface="+mn-ea"/>
                <a:cs typeface="Times New Roman" panose="02020603050405020304" pitchFamily="18" charset="0"/>
                <a:sym typeface="+mn-lt"/>
              </a:rPr>
              <a:t>Motivation</a:t>
            </a:r>
            <a:endParaRPr lang="zh-CN" altLang="en-US" sz="3200" dirty="0">
              <a:latin typeface="Times New Roman" panose="02020603050405020304" pitchFamily="18" charset="0"/>
              <a:ea typeface="+mn-ea"/>
              <a:cs typeface="Times New Roman" panose="02020603050405020304" pitchFamily="18" charset="0"/>
              <a:sym typeface="+mn-lt"/>
            </a:endParaRPr>
          </a:p>
        </p:txBody>
      </p:sp>
      <p:sp>
        <p:nvSpPr>
          <p:cNvPr id="3" name="矩形 2"/>
          <p:cNvSpPr/>
          <p:nvPr/>
        </p:nvSpPr>
        <p:spPr>
          <a:xfrm>
            <a:off x="207126" y="775014"/>
            <a:ext cx="8723743" cy="1753235"/>
          </a:xfrm>
          <a:prstGeom prst="rect">
            <a:avLst/>
          </a:prstGeom>
        </p:spPr>
        <p:txBody>
          <a:bodyPr wrap="square">
            <a:spAutoFit/>
          </a:bodyPr>
          <a:lstStyle/>
          <a:p>
            <a:pPr>
              <a:lnSpc>
                <a:spcPct val="150000"/>
              </a:lnSpc>
              <a:buClr>
                <a:srgbClr val="3333B2"/>
              </a:buClr>
            </a:pPr>
            <a:r>
              <a:rPr lang="en-US" altLang="zh-CN" sz="2400" b="1" dirty="0">
                <a:latin typeface="Times New Roman" panose="02020603050405020304" pitchFamily="18" charset="0"/>
                <a:cs typeface="Times New Roman" panose="02020603050405020304" pitchFamily="18" charset="0"/>
              </a:rPr>
              <a:t>Motivation Of </a:t>
            </a:r>
            <a:r>
              <a:rPr lang="en-US" altLang="zh-CN" sz="2400" b="1" dirty="0">
                <a:latin typeface="Times New Roman" panose="02020603050405020304" pitchFamily="18" charset="0"/>
                <a:cs typeface="Times New Roman" panose="02020603050405020304" pitchFamily="18" charset="0"/>
                <a:sym typeface="Times New Roman" panose="02020603050405020304" pitchFamily="18" charset="0"/>
              </a:rPr>
              <a:t>Dual-model Neural Networks</a:t>
            </a:r>
            <a:endParaRPr lang="en-US" altLang="zh-CN" sz="2400" b="1" dirty="0">
              <a:latin typeface="Times New Roman" panose="02020603050405020304" pitchFamily="18" charset="0"/>
              <a:cs typeface="Times New Roman" panose="02020603050405020304" pitchFamily="18" charset="0"/>
              <a:sym typeface="Times New Roman" panose="02020603050405020304" pitchFamily="18" charset="0"/>
            </a:endParaRPr>
          </a:p>
          <a:p>
            <a:pPr marL="285750" indent="-285750">
              <a:lnSpc>
                <a:spcPct val="150000"/>
              </a:lnSpc>
              <a:buClr>
                <a:srgbClr val="3333B3"/>
              </a:buClr>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sym typeface="Times New Roman" panose="02020603050405020304" pitchFamily="18" charset="0"/>
              </a:rPr>
              <a:t>To </a:t>
            </a:r>
            <a:r>
              <a:rPr lang="en-US" altLang="zh-CN" sz="2400" b="1" dirty="0">
                <a:latin typeface="Times New Roman" panose="02020603050405020304" pitchFamily="18" charset="0"/>
                <a:cs typeface="Times New Roman" panose="02020603050405020304" pitchFamily="18" charset="0"/>
                <a:sym typeface="Times New Roman" panose="02020603050405020304" pitchFamily="18" charset="0"/>
              </a:rPr>
              <a:t>improve the prediction accuracy of sensitivity</a:t>
            </a:r>
            <a:r>
              <a:rPr lang="en-US" altLang="zh-CN" sz="2400" dirty="0">
                <a:latin typeface="Times New Roman" panose="02020603050405020304" pitchFamily="18" charset="0"/>
                <a:cs typeface="Times New Roman" panose="02020603050405020304" pitchFamily="18" charset="0"/>
                <a:sym typeface="Times New Roman" panose="02020603050405020304" pitchFamily="18" charset="0"/>
              </a:rPr>
              <a:t>, a dual-model neural network is employed in this work.</a:t>
            </a:r>
            <a:endParaRPr lang="en-US" altLang="zh-CN" sz="24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77" name="矩形: 圆角 76"/>
          <p:cNvSpPr/>
          <p:nvPr/>
        </p:nvSpPr>
        <p:spPr>
          <a:xfrm>
            <a:off x="207010" y="2619375"/>
            <a:ext cx="5375275" cy="3534410"/>
          </a:xfrm>
          <a:prstGeom prst="roundRect">
            <a:avLst/>
          </a:prstGeom>
          <a:noFill/>
          <a:ln w="28575"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dirty="0">
              <a:solidFill>
                <a:srgbClr val="C00000"/>
              </a:solidFill>
            </a:endParaRPr>
          </a:p>
        </p:txBody>
      </p:sp>
      <p:cxnSp>
        <p:nvCxnSpPr>
          <p:cNvPr id="23" name="直接箭头连接符 22"/>
          <p:cNvCxnSpPr/>
          <p:nvPr/>
        </p:nvCxnSpPr>
        <p:spPr>
          <a:xfrm flipV="1">
            <a:off x="5582285" y="3686810"/>
            <a:ext cx="537845" cy="366395"/>
          </a:xfrm>
          <a:prstGeom prst="straightConnector1">
            <a:avLst/>
          </a:prstGeom>
          <a:ln w="28575" cmpd="sng">
            <a:solidFill>
              <a:schemeClr val="accent1">
                <a:shade val="50000"/>
              </a:schemeClr>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flipV="1">
            <a:off x="5579110" y="5259070"/>
            <a:ext cx="567055" cy="8890"/>
          </a:xfrm>
          <a:prstGeom prst="straightConnector1">
            <a:avLst/>
          </a:prstGeom>
          <a:ln w="28575" cmpd="sng">
            <a:solidFill>
              <a:schemeClr val="accent1">
                <a:shade val="50000"/>
              </a:schemeClr>
            </a:solidFill>
            <a:prstDash val="sysDot"/>
            <a:tailEnd type="triangle"/>
          </a:ln>
        </p:spPr>
        <p:style>
          <a:lnRef idx="1">
            <a:schemeClr val="dk1"/>
          </a:lnRef>
          <a:fillRef idx="0">
            <a:schemeClr val="dk1"/>
          </a:fillRef>
          <a:effectRef idx="0">
            <a:schemeClr val="dk1"/>
          </a:effectRef>
          <a:fontRef idx="minor">
            <a:schemeClr val="tx1"/>
          </a:fontRef>
        </p:style>
      </p:cxnSp>
      <p:sp>
        <p:nvSpPr>
          <p:cNvPr id="12" name="矩形: 圆角 76"/>
          <p:cNvSpPr/>
          <p:nvPr/>
        </p:nvSpPr>
        <p:spPr>
          <a:xfrm>
            <a:off x="6162675" y="2520950"/>
            <a:ext cx="2613025" cy="1875155"/>
          </a:xfrm>
          <a:prstGeom prst="roundRect">
            <a:avLst/>
          </a:prstGeom>
          <a:noFill/>
          <a:ln w="28575"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dirty="0">
              <a:solidFill>
                <a:srgbClr val="C00000"/>
              </a:solidFill>
            </a:endParaRPr>
          </a:p>
        </p:txBody>
      </p:sp>
      <p:sp>
        <p:nvSpPr>
          <p:cNvPr id="13" name="矩形: 圆角 76"/>
          <p:cNvSpPr/>
          <p:nvPr/>
        </p:nvSpPr>
        <p:spPr>
          <a:xfrm>
            <a:off x="6162675" y="4438650"/>
            <a:ext cx="2613025" cy="1875155"/>
          </a:xfrm>
          <a:prstGeom prst="roundRect">
            <a:avLst/>
          </a:prstGeom>
          <a:noFill/>
          <a:ln w="28575"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dirty="0">
              <a:solidFill>
                <a:srgbClr val="C00000"/>
              </a:solidFill>
            </a:endParaRPr>
          </a:p>
        </p:txBody>
      </p:sp>
      <p:pic>
        <p:nvPicPr>
          <p:cNvPr id="14" name="图片 13"/>
          <p:cNvPicPr>
            <a:picLocks noChangeAspect="1"/>
          </p:cNvPicPr>
          <p:nvPr/>
        </p:nvPicPr>
        <p:blipFill>
          <a:blip r:embed="rId1"/>
          <a:stretch>
            <a:fillRect/>
          </a:stretch>
        </p:blipFill>
        <p:spPr>
          <a:xfrm>
            <a:off x="293370" y="2969895"/>
            <a:ext cx="5223600" cy="2937346"/>
          </a:xfrm>
          <a:prstGeom prst="rect">
            <a:avLst/>
          </a:prstGeom>
        </p:spPr>
      </p:pic>
      <p:pic>
        <p:nvPicPr>
          <p:cNvPr id="15" name="图片 14"/>
          <p:cNvPicPr>
            <a:picLocks noChangeAspect="1"/>
          </p:cNvPicPr>
          <p:nvPr/>
        </p:nvPicPr>
        <p:blipFill>
          <a:blip r:embed="rId2"/>
          <a:srcRect t="8960" r="5412"/>
          <a:stretch>
            <a:fillRect/>
          </a:stretch>
        </p:blipFill>
        <p:spPr>
          <a:xfrm>
            <a:off x="6336665" y="2588260"/>
            <a:ext cx="2258695" cy="1746885"/>
          </a:xfrm>
          <a:prstGeom prst="rect">
            <a:avLst/>
          </a:prstGeom>
        </p:spPr>
      </p:pic>
      <p:pic>
        <p:nvPicPr>
          <p:cNvPr id="16" name="图片 15"/>
          <p:cNvPicPr>
            <a:picLocks noChangeAspect="1"/>
          </p:cNvPicPr>
          <p:nvPr/>
        </p:nvPicPr>
        <p:blipFill>
          <a:blip r:embed="rId3"/>
          <a:stretch>
            <a:fillRect/>
          </a:stretch>
        </p:blipFill>
        <p:spPr>
          <a:xfrm>
            <a:off x="6316345" y="4508500"/>
            <a:ext cx="2340000" cy="17363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359CDC3-D254-469E-8F04-CC4295B8C37F}" type="slidenum">
              <a:rPr lang="zh-CN" altLang="en-US" sz="1100" smtClean="0">
                <a:latin typeface="Times New Roman" panose="02020603050405020304" pitchFamily="18" charset="0"/>
                <a:cs typeface="Times New Roman" panose="02020603050405020304" pitchFamily="18" charset="0"/>
              </a:rPr>
            </a:fld>
            <a:endParaRPr lang="zh-CN" altLang="en-US" sz="1100">
              <a:latin typeface="Times New Roman" panose="02020603050405020304" pitchFamily="18" charset="0"/>
              <a:cs typeface="Times New Roman" panose="02020603050405020304" pitchFamily="18" charset="0"/>
            </a:endParaRPr>
          </a:p>
        </p:txBody>
      </p:sp>
      <p:sp>
        <p:nvSpPr>
          <p:cNvPr id="7" name="内容占位符 6"/>
          <p:cNvSpPr>
            <a:spLocks noGrp="1"/>
          </p:cNvSpPr>
          <p:nvPr>
            <p:ph sz="quarter" idx="13"/>
          </p:nvPr>
        </p:nvSpPr>
        <p:spPr/>
        <p:txBody>
          <a:bodyPr>
            <a:normAutofit lnSpcReduction="10000"/>
          </a:bodyPr>
          <a:lstStyle/>
          <a:p>
            <a:r>
              <a:rPr lang="en-US" altLang="zh-CN" sz="3200" dirty="0">
                <a:latin typeface="Times New Roman" panose="02020603050405020304" pitchFamily="18" charset="0"/>
                <a:ea typeface="+mn-ea"/>
                <a:cs typeface="Times New Roman" panose="02020603050405020304" pitchFamily="18" charset="0"/>
                <a:sym typeface="+mn-lt"/>
              </a:rPr>
              <a:t>Contents</a:t>
            </a:r>
            <a:endParaRPr lang="zh-CN" altLang="en-US" sz="3200" dirty="0">
              <a:latin typeface="Times New Roman" panose="02020603050405020304" pitchFamily="18" charset="0"/>
              <a:ea typeface="+mn-ea"/>
              <a:cs typeface="Times New Roman" panose="02020603050405020304" pitchFamily="18" charset="0"/>
              <a:sym typeface="+mn-lt"/>
            </a:endParaRPr>
          </a:p>
        </p:txBody>
      </p:sp>
      <p:grpSp>
        <p:nvGrpSpPr>
          <p:cNvPr id="19" name="组合 18"/>
          <p:cNvGrpSpPr/>
          <p:nvPr/>
        </p:nvGrpSpPr>
        <p:grpSpPr>
          <a:xfrm>
            <a:off x="656012" y="1256899"/>
            <a:ext cx="2005582" cy="461665"/>
            <a:chOff x="500564" y="1851259"/>
            <a:chExt cx="2005582" cy="461665"/>
          </a:xfrm>
        </p:grpSpPr>
        <p:sp>
          <p:nvSpPr>
            <p:cNvPr id="8" name="文本框 7"/>
            <p:cNvSpPr txBox="1"/>
            <p:nvPr/>
          </p:nvSpPr>
          <p:spPr>
            <a:xfrm>
              <a:off x="817863" y="1851259"/>
              <a:ext cx="1688283" cy="461665"/>
            </a:xfrm>
            <a:prstGeom prst="rect">
              <a:avLst/>
            </a:prstGeom>
            <a:noFill/>
          </p:spPr>
          <p:txBody>
            <a:bodyPr wrap="none" rtlCol="0">
              <a:spAutoFit/>
            </a:bodyPr>
            <a:lstStyle/>
            <a:p>
              <a:r>
                <a:rPr lang="en-US" altLang="zh-CN" sz="2400" dirty="0">
                  <a:solidFill>
                    <a:schemeClr val="bg2">
                      <a:lumMod val="90000"/>
                    </a:schemeClr>
                  </a:solidFill>
                  <a:latin typeface="Times New Roman" panose="02020603050405020304" pitchFamily="18" charset="0"/>
                  <a:cs typeface="Times New Roman" panose="02020603050405020304" pitchFamily="18" charset="0"/>
                  <a:sym typeface="+mn-lt"/>
                </a:rPr>
                <a:t>Background</a:t>
              </a:r>
              <a:endParaRPr lang="zh-CN" altLang="en-US" sz="24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sp>
          <p:nvSpPr>
            <p:cNvPr id="14" name="矩形 13"/>
            <p:cNvSpPr/>
            <p:nvPr/>
          </p:nvSpPr>
          <p:spPr>
            <a:xfrm>
              <a:off x="500564" y="1954220"/>
              <a:ext cx="317299" cy="317299"/>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2">
                      <a:lumMod val="90000"/>
                    </a:schemeClr>
                  </a:solidFill>
                  <a:latin typeface="Times New Roman" panose="02020603050405020304" pitchFamily="18" charset="0"/>
                  <a:cs typeface="Times New Roman" panose="02020603050405020304" pitchFamily="18" charset="0"/>
                  <a:sym typeface="+mn-lt"/>
                </a:rPr>
                <a:t>1</a:t>
              </a:r>
              <a:endParaRPr lang="zh-CN" altLang="en-US" sz="16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grpSp>
      <p:grpSp>
        <p:nvGrpSpPr>
          <p:cNvPr id="20" name="组合 19"/>
          <p:cNvGrpSpPr/>
          <p:nvPr/>
        </p:nvGrpSpPr>
        <p:grpSpPr>
          <a:xfrm>
            <a:off x="656011" y="2267993"/>
            <a:ext cx="1867723" cy="461665"/>
            <a:chOff x="500564" y="2430820"/>
            <a:chExt cx="1867723" cy="461665"/>
          </a:xfrm>
        </p:grpSpPr>
        <p:sp>
          <p:nvSpPr>
            <p:cNvPr id="9" name="文本框 8"/>
            <p:cNvSpPr txBox="1"/>
            <p:nvPr/>
          </p:nvSpPr>
          <p:spPr>
            <a:xfrm>
              <a:off x="817863" y="2430820"/>
              <a:ext cx="1550424" cy="461665"/>
            </a:xfrm>
            <a:prstGeom prst="rect">
              <a:avLst/>
            </a:prstGeom>
            <a:noFill/>
          </p:spPr>
          <p:txBody>
            <a:bodyPr wrap="none" rtlCol="0">
              <a:spAutoFit/>
            </a:bodyPr>
            <a:lstStyle/>
            <a:p>
              <a:r>
                <a:rPr lang="en-US" altLang="zh-CN" sz="2400" dirty="0">
                  <a:solidFill>
                    <a:schemeClr val="bg2">
                      <a:lumMod val="90000"/>
                    </a:schemeClr>
                  </a:solidFill>
                  <a:latin typeface="Times New Roman" panose="02020603050405020304" pitchFamily="18" charset="0"/>
                  <a:cs typeface="Times New Roman" panose="02020603050405020304" pitchFamily="18" charset="0"/>
                  <a:sym typeface="+mn-lt"/>
                </a:rPr>
                <a:t>Motivation</a:t>
              </a:r>
              <a:endParaRPr lang="zh-CN" altLang="en-US" sz="24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sp>
          <p:nvSpPr>
            <p:cNvPr id="15" name="矩形 14"/>
            <p:cNvSpPr/>
            <p:nvPr/>
          </p:nvSpPr>
          <p:spPr>
            <a:xfrm>
              <a:off x="500564" y="2533781"/>
              <a:ext cx="317299" cy="317299"/>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2">
                      <a:lumMod val="90000"/>
                    </a:schemeClr>
                  </a:solidFill>
                  <a:latin typeface="Times New Roman" panose="02020603050405020304" pitchFamily="18" charset="0"/>
                  <a:cs typeface="Times New Roman" panose="02020603050405020304" pitchFamily="18" charset="0"/>
                  <a:sym typeface="+mn-lt"/>
                </a:rPr>
                <a:t>2</a:t>
              </a:r>
              <a:endParaRPr lang="zh-CN" altLang="en-US" sz="16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grpSp>
      <p:grpSp>
        <p:nvGrpSpPr>
          <p:cNvPr id="21" name="组合 20"/>
          <p:cNvGrpSpPr/>
          <p:nvPr/>
        </p:nvGrpSpPr>
        <p:grpSpPr>
          <a:xfrm>
            <a:off x="656012" y="3279087"/>
            <a:ext cx="2682049" cy="461665"/>
            <a:chOff x="500564" y="3010381"/>
            <a:chExt cx="2682049" cy="461665"/>
          </a:xfrm>
        </p:grpSpPr>
        <p:sp>
          <p:nvSpPr>
            <p:cNvPr id="10" name="文本框 9"/>
            <p:cNvSpPr txBox="1"/>
            <p:nvPr/>
          </p:nvSpPr>
          <p:spPr>
            <a:xfrm>
              <a:off x="817863" y="3010381"/>
              <a:ext cx="2364750" cy="461665"/>
            </a:xfrm>
            <a:prstGeom prst="rect">
              <a:avLst/>
            </a:prstGeom>
            <a:noFill/>
          </p:spPr>
          <p:txBody>
            <a:bodyPr wrap="none" rtlCol="0">
              <a:spAutoFit/>
            </a:bodyPr>
            <a:lstStyle/>
            <a:p>
              <a:r>
                <a:rPr lang="en-US" altLang="zh-CN" sz="2400" dirty="0">
                  <a:solidFill>
                    <a:srgbClr val="3333B2"/>
                  </a:solidFill>
                  <a:latin typeface="Times New Roman" panose="02020603050405020304" pitchFamily="18" charset="0"/>
                  <a:cs typeface="Times New Roman" panose="02020603050405020304" pitchFamily="18" charset="0"/>
                  <a:sym typeface="+mn-lt"/>
                </a:rPr>
                <a:t>Proposed Method</a:t>
              </a:r>
              <a:endParaRPr lang="zh-CN" altLang="en-US" sz="2400" dirty="0">
                <a:solidFill>
                  <a:srgbClr val="3333B2"/>
                </a:solidFill>
                <a:latin typeface="Times New Roman" panose="02020603050405020304" pitchFamily="18" charset="0"/>
                <a:cs typeface="Times New Roman" panose="02020603050405020304" pitchFamily="18" charset="0"/>
                <a:sym typeface="+mn-lt"/>
              </a:endParaRPr>
            </a:p>
          </p:txBody>
        </p:sp>
        <p:sp>
          <p:nvSpPr>
            <p:cNvPr id="16" name="矩形 15"/>
            <p:cNvSpPr/>
            <p:nvPr/>
          </p:nvSpPr>
          <p:spPr>
            <a:xfrm>
              <a:off x="500564" y="3113342"/>
              <a:ext cx="317299" cy="317299"/>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Times New Roman" panose="02020603050405020304" pitchFamily="18" charset="0"/>
                  <a:cs typeface="Times New Roman" panose="02020603050405020304" pitchFamily="18" charset="0"/>
                  <a:sym typeface="+mn-lt"/>
                </a:rPr>
                <a:t>3</a:t>
              </a:r>
              <a:endParaRPr lang="zh-CN" altLang="en-US" sz="1600" dirty="0">
                <a:solidFill>
                  <a:schemeClr val="bg1"/>
                </a:solidFill>
                <a:latin typeface="Times New Roman" panose="02020603050405020304" pitchFamily="18" charset="0"/>
                <a:cs typeface="Times New Roman" panose="02020603050405020304" pitchFamily="18" charset="0"/>
                <a:sym typeface="+mn-lt"/>
              </a:endParaRPr>
            </a:p>
          </p:txBody>
        </p:sp>
      </p:grpSp>
      <p:grpSp>
        <p:nvGrpSpPr>
          <p:cNvPr id="22" name="组合 21"/>
          <p:cNvGrpSpPr/>
          <p:nvPr/>
        </p:nvGrpSpPr>
        <p:grpSpPr>
          <a:xfrm>
            <a:off x="656012" y="4290181"/>
            <a:ext cx="3138905" cy="461665"/>
            <a:chOff x="500564" y="4538835"/>
            <a:chExt cx="3138905" cy="461665"/>
          </a:xfrm>
        </p:grpSpPr>
        <p:sp>
          <p:nvSpPr>
            <p:cNvPr id="11" name="文本框 10"/>
            <p:cNvSpPr txBox="1"/>
            <p:nvPr/>
          </p:nvSpPr>
          <p:spPr>
            <a:xfrm>
              <a:off x="817863" y="4538835"/>
              <a:ext cx="2821606" cy="461665"/>
            </a:xfrm>
            <a:prstGeom prst="rect">
              <a:avLst/>
            </a:prstGeom>
            <a:noFill/>
          </p:spPr>
          <p:txBody>
            <a:bodyPr wrap="none" rtlCol="0">
              <a:spAutoFit/>
            </a:bodyPr>
            <a:lstStyle/>
            <a:p>
              <a:r>
                <a:rPr lang="en-US" altLang="zh-CN" sz="2400" dirty="0">
                  <a:solidFill>
                    <a:schemeClr val="bg2">
                      <a:lumMod val="90000"/>
                    </a:schemeClr>
                  </a:solidFill>
                  <a:latin typeface="Times New Roman" panose="02020603050405020304" pitchFamily="18" charset="0"/>
                  <a:cs typeface="Times New Roman" panose="02020603050405020304" pitchFamily="18" charset="0"/>
                  <a:sym typeface="+mn-lt"/>
                </a:rPr>
                <a:t>Experimental Results</a:t>
              </a:r>
              <a:endParaRPr lang="zh-CN" altLang="en-US" sz="24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sp>
          <p:nvSpPr>
            <p:cNvPr id="17" name="矩形 16"/>
            <p:cNvSpPr/>
            <p:nvPr/>
          </p:nvSpPr>
          <p:spPr>
            <a:xfrm>
              <a:off x="500564" y="4611018"/>
              <a:ext cx="317299" cy="317299"/>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2">
                      <a:lumMod val="90000"/>
                    </a:schemeClr>
                  </a:solidFill>
                  <a:latin typeface="Times New Roman" panose="02020603050405020304" pitchFamily="18" charset="0"/>
                  <a:cs typeface="Times New Roman" panose="02020603050405020304" pitchFamily="18" charset="0"/>
                  <a:sym typeface="+mn-lt"/>
                </a:rPr>
                <a:t>4</a:t>
              </a:r>
              <a:endParaRPr lang="zh-CN" altLang="en-US" sz="16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grpSp>
      <p:grpSp>
        <p:nvGrpSpPr>
          <p:cNvPr id="24" name="组合 23"/>
          <p:cNvGrpSpPr/>
          <p:nvPr/>
        </p:nvGrpSpPr>
        <p:grpSpPr>
          <a:xfrm>
            <a:off x="656011" y="5301274"/>
            <a:ext cx="1902990" cy="461665"/>
            <a:chOff x="500563" y="5118394"/>
            <a:chExt cx="1902990" cy="461665"/>
          </a:xfrm>
        </p:grpSpPr>
        <p:sp>
          <p:nvSpPr>
            <p:cNvPr id="12" name="文本框 11"/>
            <p:cNvSpPr txBox="1"/>
            <p:nvPr/>
          </p:nvSpPr>
          <p:spPr>
            <a:xfrm>
              <a:off x="817863" y="5118394"/>
              <a:ext cx="1585690" cy="461665"/>
            </a:xfrm>
            <a:prstGeom prst="rect">
              <a:avLst/>
            </a:prstGeom>
            <a:noFill/>
          </p:spPr>
          <p:txBody>
            <a:bodyPr wrap="none" rtlCol="0">
              <a:spAutoFit/>
            </a:bodyPr>
            <a:lstStyle/>
            <a:p>
              <a:r>
                <a:rPr lang="en-US" altLang="zh-CN" sz="2400" dirty="0">
                  <a:solidFill>
                    <a:schemeClr val="bg2">
                      <a:lumMod val="90000"/>
                    </a:schemeClr>
                  </a:solidFill>
                  <a:latin typeface="Times New Roman" panose="02020603050405020304" pitchFamily="18" charset="0"/>
                  <a:cs typeface="Times New Roman" panose="02020603050405020304" pitchFamily="18" charset="0"/>
                  <a:sym typeface="+mn-lt"/>
                </a:rPr>
                <a:t>Conclusion</a:t>
              </a:r>
              <a:endParaRPr lang="zh-CN" altLang="en-US" sz="24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sp>
          <p:nvSpPr>
            <p:cNvPr id="18" name="矩形 17"/>
            <p:cNvSpPr/>
            <p:nvPr/>
          </p:nvSpPr>
          <p:spPr>
            <a:xfrm>
              <a:off x="500563" y="5221355"/>
              <a:ext cx="317299" cy="317299"/>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2">
                      <a:lumMod val="90000"/>
                    </a:schemeClr>
                  </a:solidFill>
                  <a:latin typeface="Times New Roman" panose="02020603050405020304" pitchFamily="18" charset="0"/>
                  <a:cs typeface="Times New Roman" panose="02020603050405020304" pitchFamily="18" charset="0"/>
                  <a:sym typeface="+mn-lt"/>
                </a:rPr>
                <a:t>5</a:t>
              </a:r>
              <a:endParaRPr lang="zh-CN" altLang="en-US" sz="1600" dirty="0">
                <a:solidFill>
                  <a:schemeClr val="bg2">
                    <a:lumMod val="90000"/>
                  </a:schemeClr>
                </a:solidFill>
                <a:latin typeface="Times New Roman" panose="02020603050405020304" pitchFamily="18" charset="0"/>
                <a:cs typeface="Times New Roman" panose="02020603050405020304" pitchFamily="18" charset="0"/>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UNIT_PLACING_PICTURE_USER_VIEWPORT" val="{&quot;height&quot;:2925,&quot;width&quot;:8310}"/>
</p:tagLst>
</file>

<file path=ppt/tags/tag2.xml><?xml version="1.0" encoding="utf-8"?>
<p:tagLst xmlns:p="http://schemas.openxmlformats.org/presentationml/2006/main">
  <p:tag name="KSO_WM_UNIT_PLACING_PICTURE_USER_VIEWPORT" val="{&quot;height&quot;:9315,&quot;width&quot;:12795}"/>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amxvqyb">
      <a:majorFont>
        <a:latin typeface="Times New Roman"/>
        <a:ea typeface="微软雅黑"/>
        <a:cs typeface=""/>
      </a:majorFont>
      <a:minorFont>
        <a:latin typeface="Times New Roman"/>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9809</Words>
  <Application>WPS 演示</Application>
  <PresentationFormat>全屏显示(4:3)</PresentationFormat>
  <Paragraphs>463</Paragraphs>
  <Slides>40</Slides>
  <Notes>11</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Arial</vt:lpstr>
      <vt:lpstr>宋体</vt:lpstr>
      <vt:lpstr>Wingdings</vt:lpstr>
      <vt:lpstr>微软雅黑</vt:lpstr>
      <vt:lpstr>Times New Roman</vt:lpstr>
      <vt:lpstr>Calibri</vt:lpstr>
      <vt:lpstr>Arial Unicode MS</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ROBOT ICE</dc:creator>
  <cp:lastModifiedBy>肖瑞</cp:lastModifiedBy>
  <cp:revision>5450</cp:revision>
  <cp:lastPrinted>2019-02-20T12:50:00Z</cp:lastPrinted>
  <dcterms:created xsi:type="dcterms:W3CDTF">2016-11-06T16:53:00Z</dcterms:created>
  <dcterms:modified xsi:type="dcterms:W3CDTF">2021-11-24T09:31:20Z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2052-11.1.0.11035</vt:lpwstr>
  </property>
  <property fmtid="{D5CDD505-2E9C-101B-9397-08002B2CF9AE}" pid="3" name="ICV">
    <vt:lpwstr>5AFC1A29115E4CED8105B51893A548D9</vt:lpwstr>
  </property>
</Properties>
</file>