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6"/>
  </p:handoutMasterIdLst>
  <p:sldIdLst>
    <p:sldId id="396" r:id="rId3"/>
    <p:sldId id="257" r:id="rId4"/>
    <p:sldId id="304" r:id="rId5"/>
    <p:sldId id="397" r:id="rId6"/>
    <p:sldId id="399" r:id="rId7"/>
    <p:sldId id="464" r:id="rId9"/>
    <p:sldId id="307" r:id="rId10"/>
    <p:sldId id="401" r:id="rId11"/>
    <p:sldId id="308" r:id="rId12"/>
    <p:sldId id="446" r:id="rId13"/>
    <p:sldId id="469" r:id="rId14"/>
    <p:sldId id="465" r:id="rId15"/>
    <p:sldId id="445" r:id="rId16"/>
    <p:sldId id="456" r:id="rId17"/>
    <p:sldId id="328" r:id="rId18"/>
    <p:sldId id="466" r:id="rId19"/>
    <p:sldId id="468" r:id="rId20"/>
    <p:sldId id="433" r:id="rId21"/>
    <p:sldId id="467" r:id="rId22"/>
    <p:sldId id="329" r:id="rId23"/>
    <p:sldId id="398" r:id="rId24"/>
    <p:sldId id="282" r:id="rId25"/>
  </p:sldIdLst>
  <p:sldSz cx="9144000" cy="6858000" type="screen4x3"/>
  <p:notesSz cx="6797675" cy="992632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yaofo@gmail.com" initials="c" lastIdx="1" clrIdx="0"/>
  <p:cmAuthor id="2" name="dreamsummit" initials="drea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20209C"/>
    <a:srgbClr val="FFC000"/>
    <a:srgbClr val="FF0000"/>
    <a:srgbClr val="FF2C51"/>
    <a:srgbClr val="4B4AFF"/>
    <a:srgbClr val="2B2AFF"/>
    <a:srgbClr val="00FF00"/>
    <a:srgbClr val="FF6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270" autoAdjust="0"/>
  </p:normalViewPr>
  <p:slideViewPr>
    <p:cSldViewPr snapToGrid="0">
      <p:cViewPr varScale="1">
        <p:scale>
          <a:sx n="111" d="100"/>
          <a:sy n="111" d="100"/>
        </p:scale>
        <p:origin x="1590" y="78"/>
      </p:cViewPr>
      <p:guideLst>
        <p:guide orient="horz" pos="230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5E742-CC85-4ABE-AF43-EEDC6A910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A3C27-C577-4611-A41D-EF6088FFC2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C4BC0-1F4D-4BD8-A38E-A5A53B182F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圆角矩形 2"/>
          <p:cNvSpPr/>
          <p:nvPr userDrawn="1"/>
        </p:nvSpPr>
        <p:spPr>
          <a:xfrm>
            <a:off x="268941" y="1686585"/>
            <a:ext cx="8650941" cy="1422375"/>
          </a:xfrm>
          <a:prstGeom prst="roundRect">
            <a:avLst/>
          </a:prstGeom>
          <a:solidFill>
            <a:srgbClr val="3333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66775" y="1806788"/>
            <a:ext cx="7648575" cy="914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文本占位符 16"/>
          <p:cNvSpPr>
            <a:spLocks noGrp="1"/>
          </p:cNvSpPr>
          <p:nvPr>
            <p:ph type="body" sz="quarter" idx="14"/>
          </p:nvPr>
        </p:nvSpPr>
        <p:spPr>
          <a:xfrm>
            <a:off x="2133601" y="4168988"/>
            <a:ext cx="4686300" cy="914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611A7DB-A5B1-454E-BA1C-14DEA4040BC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359CDC3-D254-469E-8F04-CC4295B8C37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02406" y="1267952"/>
            <a:ext cx="6939186" cy="1314450"/>
          </a:xfrm>
          <a:solidFill>
            <a:srgbClr val="3333B2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Title of Your Slides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4" hasCustomPrompt="1"/>
          </p:nvPr>
        </p:nvSpPr>
        <p:spPr>
          <a:xfrm>
            <a:off x="3152180" y="3349720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10" name="内容占位符 7"/>
          <p:cNvSpPr>
            <a:spLocks noGrp="1"/>
          </p:cNvSpPr>
          <p:nvPr>
            <p:ph sz="quarter" idx="15" hasCustomPrompt="1"/>
          </p:nvPr>
        </p:nvSpPr>
        <p:spPr>
          <a:xfrm>
            <a:off x="3152180" y="4674690"/>
            <a:ext cx="2839641" cy="409575"/>
          </a:xfrm>
        </p:spPr>
        <p:txBody>
          <a:bodyPr anchor="ctr"/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11" name="内容占位符 7"/>
          <p:cNvSpPr>
            <a:spLocks noGrp="1"/>
          </p:cNvSpPr>
          <p:nvPr>
            <p:ph sz="quarter" idx="16" hasCustomPrompt="1"/>
          </p:nvPr>
        </p:nvSpPr>
        <p:spPr>
          <a:xfrm>
            <a:off x="3152180" y="5337175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26" name="内容占位符 7"/>
          <p:cNvSpPr>
            <a:spLocks noGrp="1"/>
          </p:cNvSpPr>
          <p:nvPr>
            <p:ph sz="quarter" idx="17" hasCustomPrompt="1"/>
          </p:nvPr>
        </p:nvSpPr>
        <p:spPr>
          <a:xfrm>
            <a:off x="3152179" y="4012205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22191"/>
            <a:ext cx="9144000" cy="587434"/>
          </a:xfrm>
          <a:prstGeom prst="rect">
            <a:avLst/>
          </a:prstGeom>
          <a:gradFill flip="none" rotWithShape="1">
            <a:gsLst>
              <a:gs pos="0">
                <a:srgbClr val="3232B0">
                  <a:shade val="30000"/>
                  <a:satMod val="115000"/>
                </a:srgbClr>
              </a:gs>
              <a:gs pos="50000">
                <a:srgbClr val="3232B0">
                  <a:shade val="67500"/>
                  <a:satMod val="115000"/>
                </a:srgbClr>
              </a:gs>
              <a:gs pos="100000">
                <a:srgbClr val="3232B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0F41D5E8-ACB8-43C7-BC40-A9B89594C7E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359CDC3-D254-469E-8F04-CC4295B8C37F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250032" y="230425"/>
            <a:ext cx="2626518" cy="504825"/>
          </a:xfrm>
        </p:spPr>
        <p:txBody>
          <a:bodyPr anchor="ctr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Input Title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22191"/>
            <a:ext cx="9144000" cy="587434"/>
          </a:xfrm>
          <a:prstGeom prst="rect">
            <a:avLst/>
          </a:prstGeom>
          <a:gradFill flip="none" rotWithShape="1">
            <a:gsLst>
              <a:gs pos="0">
                <a:srgbClr val="3232B0">
                  <a:shade val="30000"/>
                  <a:satMod val="115000"/>
                </a:srgbClr>
              </a:gs>
              <a:gs pos="50000">
                <a:srgbClr val="3232B0">
                  <a:shade val="67500"/>
                  <a:satMod val="115000"/>
                </a:srgbClr>
              </a:gs>
              <a:gs pos="100000">
                <a:srgbClr val="3232B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0F41D5E8-ACB8-43C7-BC40-A9B89594C7E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359CDC3-D254-469E-8F04-CC4295B8C37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2191"/>
            <a:ext cx="5270269" cy="587434"/>
          </a:xfrm>
        </p:spPr>
        <p:txBody>
          <a:bodyPr>
            <a:normAutofit/>
          </a:bodyPr>
          <a:lstStyle>
            <a:lvl1pPr>
              <a:defRPr lang="zh-CN" altLang="en-US" sz="32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222191"/>
            <a:ext cx="9144000" cy="587434"/>
          </a:xfrm>
          <a:prstGeom prst="rect">
            <a:avLst/>
          </a:prstGeom>
          <a:gradFill flip="none" rotWithShape="1">
            <a:gsLst>
              <a:gs pos="0">
                <a:srgbClr val="3232B0">
                  <a:shade val="30000"/>
                  <a:satMod val="115000"/>
                </a:srgbClr>
              </a:gs>
              <a:gs pos="50000">
                <a:srgbClr val="3232B0">
                  <a:shade val="67500"/>
                  <a:satMod val="115000"/>
                </a:srgbClr>
              </a:gs>
              <a:gs pos="100000">
                <a:srgbClr val="3232B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3165" y="254298"/>
            <a:ext cx="8628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title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572000" cy="222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572000" y="0"/>
            <a:ext cx="4572000" cy="222191"/>
          </a:xfrm>
          <a:prstGeom prst="rect">
            <a:avLst/>
          </a:prstGeom>
          <a:solidFill>
            <a:srgbClr val="3333B3"/>
          </a:solidFill>
          <a:ln>
            <a:solidFill>
              <a:srgbClr val="330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635809"/>
            <a:ext cx="4572000" cy="222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572000" y="6635809"/>
            <a:ext cx="4572000" cy="222191"/>
          </a:xfrm>
          <a:prstGeom prst="rect">
            <a:avLst/>
          </a:prstGeom>
          <a:solidFill>
            <a:srgbClr val="3333B3"/>
          </a:solidFill>
          <a:ln>
            <a:solidFill>
              <a:srgbClr val="330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83845" y="1234440"/>
            <a:ext cx="8558530" cy="1447800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Deep learning for topology optimization of 2D metamaterials</a:t>
            </a:r>
            <a:endParaRPr lang="en-US" altLang="zh-CN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1499181" y="3002409"/>
            <a:ext cx="6120818" cy="797319"/>
          </a:xfrm>
        </p:spPr>
        <p:txBody>
          <a:bodyPr>
            <a:no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lt"/>
                <a:sym typeface="+mn-lt"/>
              </a:rPr>
              <a:t>Hunter T. Kollmann,</a:t>
            </a:r>
            <a:r>
              <a:rPr lang="zh-CN" altLang="en-US" sz="1600" dirty="0">
                <a:latin typeface="+mn-lt"/>
                <a:ea typeface="+mn-ea"/>
                <a:cs typeface="+mn-lt"/>
                <a:sym typeface="+mn-lt"/>
              </a:rPr>
              <a:t> </a:t>
            </a:r>
            <a:r>
              <a:rPr lang="en-US" altLang="zh-CN" sz="1600" dirty="0">
                <a:latin typeface="+mn-lt"/>
                <a:ea typeface="+mn-ea"/>
                <a:cs typeface="+mn-lt"/>
                <a:sym typeface="+mn-lt"/>
              </a:rPr>
              <a:t>Diab W. Abueidda, </a:t>
            </a:r>
            <a:r>
              <a:rPr lang="en-US" altLang="zh-CN" sz="1600">
                <a:latin typeface="+mn-lt"/>
                <a:ea typeface="+mn-ea"/>
                <a:cs typeface="+mn-lt"/>
                <a:sym typeface="+mn-lt"/>
              </a:rPr>
              <a:t> Seid Koric, Erman Guleryuz, Nahil A. Sobh</a:t>
            </a:r>
            <a:endParaRPr lang="en-US" altLang="zh-CN" sz="1600">
              <a:latin typeface="+mn-lt"/>
              <a:ea typeface="+mn-ea"/>
              <a:cs typeface="+mn-lt"/>
              <a:sym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3152180" y="5612716"/>
            <a:ext cx="2839641" cy="40957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ov 25, 2021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7"/>
          </p:nvPr>
        </p:nvSpPr>
        <p:spPr>
          <a:xfrm>
            <a:off x="1673351" y="4153634"/>
            <a:ext cx="5797298" cy="409575"/>
          </a:xfrm>
        </p:spPr>
        <p:txBody>
          <a:bodyPr>
            <a:no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Presented by Tianyu Liang</a:t>
            </a:r>
            <a:endParaRPr lang="en-US" altLang="zh-CN" sz="1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3"/>
          <p:cNvSpPr>
            <a:spLocks noGrp="1"/>
          </p:cNvSpPr>
          <p:nvPr>
            <p:ph sz="quarter" idx="15"/>
          </p:nvPr>
        </p:nvSpPr>
        <p:spPr>
          <a:xfrm>
            <a:off x="1673353" y="4883175"/>
            <a:ext cx="5797296" cy="409575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SCUT Machine Intelligence Laboratory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0055" y="3913505"/>
            <a:ext cx="3007995" cy="95123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2626518" cy="504825"/>
          </a:xfrm>
        </p:spPr>
        <p:txBody>
          <a:bodyPr>
            <a:normAutofit fontScale="7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Mathematical model </a:t>
            </a: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190" y="941070"/>
            <a:ext cx="8485505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evaluate effective properties, one needs to use the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homogenization theory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 boundary conditions (PBCs).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Homogenized stiffness tensor: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0" y="2481580"/>
            <a:ext cx="3492500" cy="107823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5590" y="3496310"/>
            <a:ext cx="8485505" cy="101473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Satisfy the following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boundary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condition: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370" y="4564380"/>
            <a:ext cx="8485505" cy="55308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isotropic material penalization (SIMP) for optimization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470" y="5218430"/>
            <a:ext cx="4671060" cy="861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2626518" cy="50482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Overview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160" y="4709160"/>
            <a:ext cx="8485505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Three input images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 (one for each optimization parameter)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One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 output image.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radius, volume fraction, a design objective (maximum bulk modulus, maximum shear modulus, or minimum Poisson's ratio)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" y="850265"/>
            <a:ext cx="3941445" cy="3992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2626518" cy="50482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Overview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160" y="4718050"/>
            <a:ext cx="8485505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For the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volume fraction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 and the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filter radius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 images, all pixels are assigned a value sampled from the corresponding ranges.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design objective image, all pixels are assigned a numeric identifier ID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{0,1,2}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" y="850265"/>
            <a:ext cx="3941445" cy="3992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2626518" cy="50482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DL model</a:t>
            </a: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0190" y="5369560"/>
            <a:ext cx="8485505" cy="101473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ResUNet (ResNet + U-Net)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Takes advantage of residual learning and U-Net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2280" y="861695"/>
            <a:ext cx="4333875" cy="5134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" y="1176020"/>
            <a:ext cx="1996440" cy="35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880" y="1117600"/>
            <a:ext cx="2046605" cy="3971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190" y="17145"/>
            <a:ext cx="3194050" cy="85217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Loss and evaluation</a:t>
            </a: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0190" y="2219325"/>
            <a:ext cx="8485505" cy="147637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Loss function was defined as the Mean Squared Error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:ground-truth segmentation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:segmentation generated by the CNN model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380" y="1111885"/>
            <a:ext cx="5696585" cy="10839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926840"/>
            <a:ext cx="6246495" cy="11055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0830" y="5241290"/>
            <a:ext cx="8485505" cy="101473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Evaluate the performance of the CNN model by monitoring the mean DSC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Similarity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1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20209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rgbClr val="20209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868" y="815485"/>
            <a:ext cx="8434921" cy="133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Dataset generation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Topology optimization problem with randomly sampled optimization parameters.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Training(90%), validation(5%), Testing(5%)</a:t>
            </a:r>
            <a:endParaRPr lang="en-US" altLang="zh-CN" dirty="0"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5353814" cy="50482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Experimental Results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920" y="2477770"/>
            <a:ext cx="5577840" cy="3554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868" y="815485"/>
            <a:ext cx="8434921" cy="2168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Convergence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The model is trained using 150 epochs. ( 9.1 hours ) 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The difference between the validation and training losses is small</a:t>
            </a:r>
            <a:endParaRPr lang="en-US" altLang="zh-CN" dirty="0"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The training and validation DSCs are also quite high (close to 1.0)</a:t>
            </a:r>
            <a:endParaRPr lang="en-US" altLang="zh-CN" dirty="0"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None/>
            </a:pPr>
            <a:endParaRPr lang="en-US" altLang="zh-CN" dirty="0"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5353814" cy="504825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Experimental Results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2757170"/>
            <a:ext cx="7947025" cy="2871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5353814" cy="50482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Experimental Results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4233" y="856125"/>
            <a:ext cx="8434921" cy="5067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868" y="856125"/>
            <a:ext cx="8434921" cy="13379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Proposed method compared with simulation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Deviations of the prediction objective function and volume from those of the ground-truth are:</a:t>
            </a:r>
            <a:endParaRPr lang="en-US" altLang="zh-CN" dirty="0"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885" y="1931035"/>
            <a:ext cx="4079240" cy="4328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2440" y="2193925"/>
            <a:ext cx="3740785" cy="13379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2.16% and 0.16%</a:t>
            </a:r>
            <a:endParaRPr lang="en-US" altLang="zh-CN" dirty="0"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0.74% and 1.49%</a:t>
            </a:r>
            <a:endParaRPr lang="en-US" altLang="zh-CN" dirty="0"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3.29% and 1.06%</a:t>
            </a:r>
            <a:endParaRPr lang="en-US" altLang="zh-CN" dirty="0"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5353814" cy="50482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Experimental Results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4233" y="856125"/>
            <a:ext cx="8434921" cy="5067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868" y="856125"/>
            <a:ext cx="8434921" cy="17532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Proposed method compared with simulation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Densities range from 0 to 1.</a:t>
            </a:r>
            <a:endParaRPr lang="en-US" altLang="zh-CN" dirty="0"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Using a 0.5 threshold to mapping densities to 0 and 1.</a:t>
            </a:r>
            <a:endParaRPr lang="en-US" altLang="zh-CN" dirty="0"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The predicted distributions are near identical to the ground-truth.</a:t>
            </a:r>
            <a:endParaRPr lang="en-US" altLang="zh-CN" dirty="0"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54965" y="2833370"/>
            <a:ext cx="8371840" cy="3549015"/>
            <a:chOff x="559" y="3874"/>
            <a:chExt cx="13184" cy="558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9" y="3874"/>
              <a:ext cx="4398" cy="374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7" y="4712"/>
              <a:ext cx="4396" cy="374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53" y="5723"/>
              <a:ext cx="4391" cy="374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2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1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21219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rgbClr val="21219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Conclusion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0190" y="1083945"/>
            <a:ext cx="8637905" cy="3027045"/>
            <a:chOff x="250032" y="1133856"/>
            <a:chExt cx="8637936" cy="3629724"/>
          </a:xfrm>
        </p:grpSpPr>
        <p:sp>
          <p:nvSpPr>
            <p:cNvPr id="4" name="矩形 3"/>
            <p:cNvSpPr/>
            <p:nvPr/>
          </p:nvSpPr>
          <p:spPr>
            <a:xfrm>
              <a:off x="250032" y="1133856"/>
              <a:ext cx="8637936" cy="475488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Contributions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50032" y="1609412"/>
              <a:ext cx="8637936" cy="3154168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73223" y="1590475"/>
              <a:ext cx="8397191" cy="309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 a CNN model in order to predict the optimized metamaterial design for maximizing the bulk modulus, maximizing the shear modulus, or minimizing the Poisson's ratio.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topology optimization framework, involving the energy-based homogenization method and periodic boundary conditions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 You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2244952" y="2854452"/>
            <a:ext cx="4654096" cy="1149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altLang="zh-CN" sz="6000" dirty="0">
              <a:solidFill>
                <a:srgbClr val="3333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6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6000" dirty="0">
              <a:solidFill>
                <a:srgbClr val="3333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2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12645"/>
            <a:ext cx="5035032" cy="50482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Mechanical metamaterials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5781" y="847769"/>
            <a:ext cx="8893969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metamaterials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materials with unique architectures leading to mechanical properties unattainable by their constituent materials.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this paper aim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 do?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3333B2"/>
              </a:buClr>
              <a:buFont typeface="Wingdings" panose="05000000000000000000" charset="0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Predicts optimal designs in terms of following properties: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3333B2"/>
              </a:buClr>
              <a:buFont typeface="Wingdings" panose="05000000000000000000" charset="0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Maximizing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bulk modulus,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maximizing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shear modulus,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Poisson's ratio.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5915" y="3709035"/>
            <a:ext cx="5932170" cy="2331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0032" y="961846"/>
            <a:ext cx="8821080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materials are usually optimized through the choice of :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(i) 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onstituent materials    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relatively mature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(ii) 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olume fraction    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relatively mature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Clr>
                <a:srgbClr val="3333B3"/>
              </a:buClr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(iii) 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rchitecture    (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√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250190" y="70485"/>
            <a:ext cx="3606800" cy="73088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optimize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1142" y="899616"/>
            <a:ext cx="8821080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 optimization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Clr>
                <a:srgbClr val="3333B3"/>
              </a:buClr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high-dimensional design space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evolutionary structural optimization (BESO)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maximize bulk or shear modulus 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Poisson's ratio)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lvl="0" indent="-285750">
              <a:lnSpc>
                <a:spcPct val="150000"/>
              </a:lnSpc>
              <a:buClr>
                <a:srgbClr val="3333B3"/>
              </a:buClr>
              <a:buFont typeface="Wingdings" panose="05000000000000000000" charset="0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analyses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Clr>
                <a:srgbClr val="3333B3"/>
              </a:buClr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require a lot of iterations,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expensive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250190" y="70485"/>
            <a:ext cx="3606800" cy="73088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2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8508487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Motivation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126" y="775014"/>
            <a:ext cx="8723743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3333B2"/>
              </a:buClr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the proposed method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an effective computational tool in many fields.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Data-driven models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shown efficiency in accelerating design processes and materials discovery.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papers apply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 algorithms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accelerate the topology optimization process of structural systems.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1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2928,&quot;width&quot;:7452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amxvqyb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3918</Words>
  <Application>WPS 演示</Application>
  <PresentationFormat>全屏显示(4:3)</PresentationFormat>
  <Paragraphs>299</Paragraphs>
  <Slides>22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Times New Roman</vt:lpstr>
      <vt:lpstr>Wingdings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ROBOT ICE</dc:creator>
  <cp:lastModifiedBy>Rory</cp:lastModifiedBy>
  <cp:revision>5517</cp:revision>
  <cp:lastPrinted>2019-02-20T12:50:00Z</cp:lastPrinted>
  <dcterms:created xsi:type="dcterms:W3CDTF">2016-11-06T16:53:00Z</dcterms:created>
  <dcterms:modified xsi:type="dcterms:W3CDTF">2021-11-24T11:04:13Z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757EBA0BDE7441BDAC28A37CACA0429E</vt:lpwstr>
  </property>
</Properties>
</file>