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28"/>
  </p:handoutMasterIdLst>
  <p:sldIdLst>
    <p:sldId id="396" r:id="rId3"/>
    <p:sldId id="257" r:id="rId4"/>
    <p:sldId id="304" r:id="rId5"/>
    <p:sldId id="397" r:id="rId6"/>
    <p:sldId id="307" r:id="rId7"/>
    <p:sldId id="401" r:id="rId8"/>
    <p:sldId id="308" r:id="rId9"/>
    <p:sldId id="392" r:id="rId10"/>
    <p:sldId id="419" r:id="rId12"/>
    <p:sldId id="436" r:id="rId13"/>
    <p:sldId id="420" r:id="rId14"/>
    <p:sldId id="437" r:id="rId15"/>
    <p:sldId id="439" r:id="rId16"/>
    <p:sldId id="421" r:id="rId17"/>
    <p:sldId id="440" r:id="rId18"/>
    <p:sldId id="441" r:id="rId19"/>
    <p:sldId id="328" r:id="rId20"/>
    <p:sldId id="347" r:id="rId21"/>
    <p:sldId id="442" r:id="rId22"/>
    <p:sldId id="422" r:id="rId23"/>
    <p:sldId id="443" r:id="rId24"/>
    <p:sldId id="329" r:id="rId25"/>
    <p:sldId id="433" r:id="rId26"/>
    <p:sldId id="282" r:id="rId27"/>
  </p:sldIdLst>
  <p:sldSz cx="9144000" cy="6858000" type="screen4x3"/>
  <p:notesSz cx="6797675" cy="99263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ofo@gmail.com" initials="c" lastIdx="1" clrIdx="0"/>
  <p:cmAuthor id="2" name="dreamsummit" initials="drea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0209C"/>
    <a:srgbClr val="FFFFFF"/>
    <a:srgbClr val="FFC000"/>
    <a:srgbClr val="FF0000"/>
    <a:srgbClr val="FF2C51"/>
    <a:srgbClr val="4B4AFF"/>
    <a:srgbClr val="2B2AFF"/>
    <a:srgbClr val="00FF00"/>
    <a:srgbClr val="FF6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270" autoAdjust="0"/>
  </p:normalViewPr>
  <p:slideViewPr>
    <p:cSldViewPr snapToGrid="0">
      <p:cViewPr varScale="1">
        <p:scale>
          <a:sx n="111" d="100"/>
          <a:sy n="111" d="100"/>
        </p:scale>
        <p:origin x="1590" y="78"/>
      </p:cViewPr>
      <p:guideLst>
        <p:guide orient="horz" pos="223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E742-CC85-4ABE-AF43-EEDC6A910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A3C27-C577-4611-A41D-EF6088FFC2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C4BC0-1F4D-4BD8-A38E-A5A53B182F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圆角矩形 2"/>
          <p:cNvSpPr/>
          <p:nvPr userDrawn="1"/>
        </p:nvSpPr>
        <p:spPr>
          <a:xfrm>
            <a:off x="268941" y="1686585"/>
            <a:ext cx="8650941" cy="1422375"/>
          </a:xfrm>
          <a:prstGeom prst="roundRect">
            <a:avLst/>
          </a:prstGeom>
          <a:solidFill>
            <a:srgbClr val="3333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66775" y="1806788"/>
            <a:ext cx="7648575" cy="914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2133601" y="4168988"/>
            <a:ext cx="4686300" cy="914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611A7DB-A5B1-454E-BA1C-14DEA4040BC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02406" y="1267952"/>
            <a:ext cx="6939186" cy="1314450"/>
          </a:xfrm>
          <a:solidFill>
            <a:srgbClr val="3333B2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Title of Your Slides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3152180" y="3349720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0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3152180" y="4674690"/>
            <a:ext cx="2839641" cy="409575"/>
          </a:xfrm>
        </p:spPr>
        <p:txBody>
          <a:bodyPr anchor="ctr"/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11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3152180" y="533717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26" name="内容占位符 7"/>
          <p:cNvSpPr>
            <a:spLocks noGrp="1"/>
          </p:cNvSpPr>
          <p:nvPr>
            <p:ph sz="quarter" idx="17" hasCustomPrompt="1"/>
          </p:nvPr>
        </p:nvSpPr>
        <p:spPr>
          <a:xfrm>
            <a:off x="3152179" y="401220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41D5E8-ACB8-43C7-BC40-A9B89594C7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250032" y="230425"/>
            <a:ext cx="2626518" cy="504825"/>
          </a:xfrm>
        </p:spPr>
        <p:txBody>
          <a:bodyPr anchor="ctr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Input Title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41D5E8-ACB8-43C7-BC40-A9B89594C7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2191"/>
            <a:ext cx="5270269" cy="587434"/>
          </a:xfrm>
        </p:spPr>
        <p:txBody>
          <a:bodyPr>
            <a:normAutofit/>
          </a:bodyPr>
          <a:lstStyle>
            <a:lvl1pPr>
              <a:defRPr lang="zh-CN" altLang="en-US" sz="32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3165" y="254298"/>
            <a:ext cx="8628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title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572000" cy="222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572000" y="0"/>
            <a:ext cx="4572000" cy="222191"/>
          </a:xfrm>
          <a:prstGeom prst="rect">
            <a:avLst/>
          </a:prstGeom>
          <a:solidFill>
            <a:srgbClr val="3333B3"/>
          </a:solidFill>
          <a:ln>
            <a:solidFill>
              <a:srgbClr val="330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635809"/>
            <a:ext cx="4572000" cy="222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572000" y="6635809"/>
            <a:ext cx="4572000" cy="222191"/>
          </a:xfrm>
          <a:prstGeom prst="rect">
            <a:avLst/>
          </a:prstGeom>
          <a:solidFill>
            <a:srgbClr val="3333B3"/>
          </a:solidFill>
          <a:ln>
            <a:solidFill>
              <a:srgbClr val="330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83641" y="1523998"/>
            <a:ext cx="8558786" cy="1158445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82500"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Designing nanophotonic structures using conditional deep convolutional generative adversarial networks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499181" y="3002409"/>
            <a:ext cx="6120818" cy="797319"/>
          </a:xfrm>
        </p:spPr>
        <p:txBody>
          <a:bodyPr>
            <a:no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Sunae So and Junsuk Rho</a:t>
            </a:r>
            <a:endParaRPr lang="zh-CN" altLang="en-US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3152180" y="5612716"/>
            <a:ext cx="2839641" cy="40957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Nov 18, 2021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7"/>
          </p:nvPr>
        </p:nvSpPr>
        <p:spPr>
          <a:xfrm>
            <a:off x="1673351" y="4153634"/>
            <a:ext cx="5797298" cy="409575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Presented by Rui 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Xiao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3"/>
          <p:cNvSpPr>
            <a:spLocks noGrp="1"/>
          </p:cNvSpPr>
          <p:nvPr>
            <p:ph sz="quarter" idx="15"/>
          </p:nvPr>
        </p:nvSpPr>
        <p:spPr>
          <a:xfrm>
            <a:off x="1673353" y="4883175"/>
            <a:ext cx="5797296" cy="409575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SCUT Machine Intelligence Laboratory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190" y="230505"/>
            <a:ext cx="3408045" cy="504825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Data Preparation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5987" y="813287"/>
            <a:ext cx="8712813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</a:rPr>
              <a:t>we first collect a dataset consisting of </a:t>
            </a:r>
            <a:r>
              <a:rPr lang="en-US" altLang="zh-CN" b="1" dirty="0">
                <a:ea typeface="微软雅黑" panose="020B0503020204020204" pitchFamily="34" charset="-122"/>
                <a:cs typeface="+mn-ea"/>
              </a:rPr>
              <a:t>10,150</a:t>
            </a:r>
            <a:r>
              <a:rPr lang="en-US" altLang="zh-CN" dirty="0">
                <a:ea typeface="微软雅黑" panose="020B0503020204020204" pitchFamily="34" charset="-122"/>
                <a:cs typeface="+mn-ea"/>
              </a:rPr>
              <a:t> silver antennae with six representative shapes (</a:t>
            </a:r>
            <a:r>
              <a:rPr lang="en-US" altLang="zh-CN" b="1" dirty="0">
                <a:ea typeface="微软雅黑" panose="020B0503020204020204" pitchFamily="34" charset="-122"/>
                <a:cs typeface="+mn-ea"/>
              </a:rPr>
              <a:t>circle, square, cross, bow-tie, H-shaped, and V-shaped</a:t>
            </a:r>
            <a:r>
              <a:rPr lang="en-US" altLang="zh-CN" dirty="0">
                <a:ea typeface="微软雅黑" panose="020B0503020204020204" pitchFamily="34" charset="-122"/>
                <a:cs typeface="+mn-ea"/>
              </a:rPr>
              <a:t>).</a:t>
            </a:r>
            <a:endParaRPr lang="en-US" altLang="zh-CN" dirty="0"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</a:rPr>
              <a:t>Each entry in the dataset is composed of a reflection spectrum with </a:t>
            </a:r>
            <a:r>
              <a:rPr lang="en-US" altLang="zh-CN" b="1" dirty="0">
                <a:ea typeface="微软雅黑" panose="020B0503020204020204" pitchFamily="34" charset="-122"/>
                <a:cs typeface="+mn-ea"/>
              </a:rPr>
              <a:t>200 spectral points</a:t>
            </a:r>
            <a:r>
              <a:rPr lang="en-US" altLang="zh-CN" dirty="0">
                <a:ea typeface="微软雅黑" panose="020B0503020204020204" pitchFamily="34" charset="-122"/>
                <a:cs typeface="+mn-ea"/>
              </a:rPr>
              <a:t> and its corresponding crosssectional structural design with a </a:t>
            </a:r>
            <a:r>
              <a:rPr lang="en-US" altLang="zh-CN" b="1" dirty="0">
                <a:ea typeface="微软雅黑" panose="020B0503020204020204" pitchFamily="34" charset="-122"/>
                <a:cs typeface="+mn-ea"/>
              </a:rPr>
              <a:t>64 × 64 pixel image</a:t>
            </a:r>
            <a:r>
              <a:rPr lang="en-US" altLang="zh-CN" dirty="0">
                <a:ea typeface="微软雅黑" panose="020B0503020204020204" pitchFamily="34" charset="-122"/>
                <a:cs typeface="+mn-ea"/>
              </a:rPr>
              <a:t>. </a:t>
            </a:r>
            <a:endParaRPr lang="en-US" altLang="zh-CN" dirty="0"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</a:rPr>
              <a:t>A finite-difference time-domain (FDTD) </a:t>
            </a:r>
            <a:r>
              <a:rPr lang="en-US" altLang="zh-CN" b="1" dirty="0">
                <a:ea typeface="微软雅黑" panose="020B0503020204020204" pitchFamily="34" charset="-122"/>
                <a:cs typeface="+mn-ea"/>
              </a:rPr>
              <a:t>electromagnetic </a:t>
            </a:r>
            <a:r>
              <a:rPr lang="en-US" altLang="zh-CN" dirty="0">
                <a:ea typeface="微软雅黑" panose="020B0503020204020204" pitchFamily="34" charset="-122"/>
                <a:cs typeface="+mn-ea"/>
              </a:rPr>
              <a:t>simulation is performed using the commercial program FDTD Lumerical Solutions.</a:t>
            </a:r>
            <a:endParaRPr lang="en-US" altLang="zh-CN" dirty="0"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175" y="3296920"/>
            <a:ext cx="5073650" cy="3059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190" y="230505"/>
            <a:ext cx="8264525" cy="504825"/>
          </a:xfrm>
        </p:spPr>
        <p:txBody>
          <a:bodyPr>
            <a:noAutofit/>
          </a:bodyPr>
          <a:lstStyle/>
          <a:p>
            <a:pPr algn="l">
              <a:buClrTx/>
              <a:buSzTx/>
            </a:pP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Schematic Of  Architecture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045" y="847725"/>
            <a:ext cx="7408545" cy="550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Autofit/>
          </a:bodyPr>
          <a:lstStyle/>
          <a:p>
            <a:pPr algn="l">
              <a:buClrTx/>
              <a:buSzTx/>
            </a:pPr>
            <a:r>
              <a:rPr lang="en-US" altLang="zh-CN" sz="3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Schematic Of  Architecture</a:t>
            </a:r>
            <a:endParaRPr lang="en-US" altLang="zh-CN" sz="3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045" y="847725"/>
            <a:ext cx="7408545" cy="55086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9140" y="847725"/>
            <a:ext cx="8015605" cy="550862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60" y="848360"/>
            <a:ext cx="9048750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/>
              <a:t>GN is composed of </a:t>
            </a:r>
            <a:r>
              <a:rPr lang="en-US" altLang="zh-CN" b="1"/>
              <a:t>four transposed CNN layers</a:t>
            </a:r>
            <a:r>
              <a:rPr lang="en-US" altLang="zh-CN"/>
              <a:t> consisting of 1024, 512, 256, 128, and 1 channel.</a:t>
            </a: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/>
              <a:t> GN takes inputs of both the 100 × 1 size </a:t>
            </a:r>
            <a:r>
              <a:rPr lang="en-US" altLang="zh-CN" b="1"/>
              <a:t>random noise (z)</a:t>
            </a:r>
            <a:r>
              <a:rPr lang="en-US" altLang="zh-CN"/>
              <a:t> and the 200 × 1 size </a:t>
            </a:r>
            <a:r>
              <a:rPr lang="en-US" altLang="zh-CN" b="1"/>
              <a:t>input spectrum</a:t>
            </a:r>
            <a:r>
              <a:rPr lang="en-US" altLang="zh-CN"/>
              <a:t>.</a:t>
            </a: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/>
              <a:t>GN provides a </a:t>
            </a:r>
            <a:r>
              <a:rPr lang="en-US" altLang="zh-CN" b="1"/>
              <a:t>probability distribution function (PDF)</a:t>
            </a:r>
            <a:r>
              <a:rPr lang="en-US" altLang="zh-CN"/>
              <a:t> of the antenna as output.</a:t>
            </a: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/>
              <a:t>DN is a CNN with </a:t>
            </a:r>
            <a:r>
              <a:rPr lang="en-US" altLang="zh-CN" b="1"/>
              <a:t>four layers.</a:t>
            </a:r>
            <a:endParaRPr lang="en-US" altLang="zh-CN" b="1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/>
              <a:t>DN takes input as a structural image from either </a:t>
            </a:r>
            <a:r>
              <a:rPr lang="en-US" altLang="zh-CN" b="1"/>
              <a:t>a user-provided target designs group (x)</a:t>
            </a:r>
            <a:r>
              <a:rPr lang="en-US" altLang="zh-CN"/>
              <a:t> or </a:t>
            </a:r>
            <a:r>
              <a:rPr lang="en-US" altLang="zh-CN" b="1"/>
              <a:t>the generated PDF images by GN, GN(z)</a:t>
            </a:r>
            <a:r>
              <a:rPr lang="en-US" altLang="zh-CN"/>
              <a:t>.</a:t>
            </a: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>
                <a:sym typeface="+mn-ea"/>
              </a:rPr>
              <a:t>DN  </a:t>
            </a:r>
            <a:r>
              <a:rPr lang="en-US" altLang="zh-CN" b="1">
                <a:sym typeface="+mn-ea"/>
              </a:rPr>
              <a:t>distinguishes </a:t>
            </a:r>
            <a:r>
              <a:rPr lang="en-US" altLang="zh-CN">
                <a:sym typeface="+mn-ea"/>
              </a:rPr>
              <a:t>the generated images given by the GN from user-given target designs group.</a:t>
            </a: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Autofit/>
          </a:bodyPr>
          <a:lstStyle/>
          <a:p>
            <a:pPr algn="l">
              <a:buClrTx/>
              <a:buSzTx/>
            </a:pPr>
            <a:r>
              <a:rPr lang="en-US" altLang="zh-CN" sz="3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Schematic Of  Architecture</a:t>
            </a:r>
            <a:endParaRPr lang="en-US" altLang="zh-CN" sz="3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045" y="847725"/>
            <a:ext cx="7408545" cy="55086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9450" y="934085"/>
            <a:ext cx="8015605" cy="550862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625" y="1548130"/>
            <a:ext cx="9048750" cy="4107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/>
              <a:t>Mathematically</a:t>
            </a:r>
            <a:r>
              <a:rPr lang="en-US" altLang="zh-CN" sz="2000"/>
              <a:t>, GN and DN are trained in the direction to minimize or maximize the objective function: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/>
              <a:t>In terms of DN, the network is trained to give </a:t>
            </a:r>
            <a:r>
              <a:rPr lang="en-US" altLang="zh-CN" sz="2000" b="1"/>
              <a:t>maximized </a:t>
            </a:r>
            <a:r>
              <a:rPr lang="en-US" altLang="zh-CN" sz="2000"/>
              <a:t>expectation values of E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>
                <a:sym typeface="+mn-ea"/>
              </a:rPr>
              <a:t>GN is trained to give </a:t>
            </a:r>
            <a:r>
              <a:rPr lang="en-US" altLang="zh-CN" b="1">
                <a:sym typeface="+mn-ea"/>
              </a:rPr>
              <a:t>minimized </a:t>
            </a:r>
            <a:r>
              <a:rPr lang="en-US" altLang="zh-CN">
                <a:sym typeface="+mn-ea"/>
              </a:rPr>
              <a:t>expectation values to </a:t>
            </a:r>
            <a:r>
              <a:rPr lang="en-US" altLang="zh-CN" b="1">
                <a:sym typeface="+mn-ea"/>
              </a:rPr>
              <a:t>deceive </a:t>
            </a:r>
            <a:r>
              <a:rPr lang="en-US" altLang="zh-CN">
                <a:sym typeface="+mn-ea"/>
              </a:rPr>
              <a:t>DN.This</a:t>
            </a:r>
            <a:r>
              <a:rPr lang="en-US" altLang="zh-CN" b="1">
                <a:sym typeface="+mn-ea"/>
              </a:rPr>
              <a:t> adversarial training</a:t>
            </a:r>
            <a:r>
              <a:rPr lang="en-US" altLang="zh-CN">
                <a:sym typeface="+mn-ea"/>
              </a:rPr>
              <a:t> allows GN to generate high-quality structural images.</a:t>
            </a: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165" y="402082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165" y="402082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165" y="402082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165" y="402082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618" y="2804795"/>
          <a:ext cx="8913495" cy="84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4533900" imgH="431800" progId="Equation.KSEE3">
                  <p:embed/>
                </p:oleObj>
              </mc:Choice>
              <mc:Fallback>
                <p:oleObj name="" r:id="rId5" imgW="45339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618" y="2804795"/>
                        <a:ext cx="8913495" cy="84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Autofit/>
          </a:bodyPr>
          <a:lstStyle/>
          <a:p>
            <a:pPr algn="l">
              <a:buClrTx/>
              <a:buSzTx/>
            </a:pPr>
            <a:r>
              <a:rPr lang="en-US" altLang="zh-CN" sz="3200">
                <a:sym typeface="+mn-ea"/>
              </a:rPr>
              <a:t>Loss Function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25" y="2115185"/>
            <a:ext cx="90487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/>
              <a:t>we further modify the </a:t>
            </a:r>
            <a:r>
              <a:rPr lang="en-US" altLang="zh-CN" sz="2000" b="1"/>
              <a:t>loss function</a:t>
            </a:r>
            <a:r>
              <a:rPr lang="en-US" altLang="zh-CN" sz="2000"/>
              <a:t> of GN in the cDCGAN to fit our problem to: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/>
              <a:t>ρ is the </a:t>
            </a:r>
            <a:r>
              <a:rPr lang="en-US" altLang="zh-CN" sz="2000" b="1"/>
              <a:t>ratio </a:t>
            </a:r>
            <a:r>
              <a:rPr lang="en-US" altLang="zh-CN" sz="2000"/>
              <a:t>of the adversarial loss. 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zh-CN" altLang="en-US" sz="2000"/>
              <a:t>                       is the</a:t>
            </a:r>
            <a:r>
              <a:rPr lang="zh-CN" altLang="en-US" sz="2000" b="1"/>
              <a:t> design loss</a:t>
            </a:r>
            <a:r>
              <a:rPr lang="en-US" altLang="zh-CN" sz="2000"/>
              <a:t>.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/>
              <a:t>                   is the </a:t>
            </a:r>
            <a:r>
              <a:rPr lang="en-US" altLang="zh-CN" sz="2000" b="1"/>
              <a:t>adversarial loss</a:t>
            </a:r>
            <a:r>
              <a:rPr lang="en-US" altLang="zh-CN" sz="2000"/>
              <a:t> defined in Eq.</a:t>
            </a:r>
            <a:endParaRPr lang="en-US" altLang="zh-CN" sz="20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3198" y="2743835"/>
          <a:ext cx="6237605" cy="61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044700" imgH="203200" progId="Equation.KSEE3">
                  <p:embed/>
                </p:oleObj>
              </mc:Choice>
              <mc:Fallback>
                <p:oleObj name="" r:id="rId1" imgW="2044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3198" y="2743835"/>
                        <a:ext cx="6237605" cy="61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9110" y="3954780"/>
          <a:ext cx="143901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508000" imgH="190500" progId="Equation.KSEE3">
                  <p:embed/>
                </p:oleObj>
              </mc:Choice>
              <mc:Fallback>
                <p:oleObj name="" r:id="rId3" imgW="5080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10" y="3954780"/>
                        <a:ext cx="1439016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8793" y="4436745"/>
          <a:ext cx="114885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405765" imgH="190500" progId="Equation.KSEE3">
                  <p:embed/>
                </p:oleObj>
              </mc:Choice>
              <mc:Fallback>
                <p:oleObj name="" r:id="rId5" imgW="4057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793" y="4436745"/>
                        <a:ext cx="1148852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Autofit/>
          </a:bodyPr>
          <a:lstStyle/>
          <a:p>
            <a:pPr algn="l">
              <a:buClrTx/>
              <a:buSzTx/>
            </a:pPr>
            <a:r>
              <a:rPr lang="en-US" altLang="zh-CN" sz="3200">
                <a:sym typeface="+mn-ea"/>
              </a:rPr>
              <a:t>Loss Function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25" y="1630045"/>
            <a:ext cx="904875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/>
              <a:t>we further modify the </a:t>
            </a:r>
            <a:r>
              <a:rPr lang="en-US" altLang="zh-CN" b="1"/>
              <a:t>loss function</a:t>
            </a:r>
            <a:r>
              <a:rPr lang="en-US" altLang="zh-CN"/>
              <a:t> of GN in the cDCGAN to fit our problem to:</a:t>
            </a: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/>
              <a:t>It directly measures the quantitative difference between two probability distributions of the target design (     ) and the generated design (      ) using a </a:t>
            </a:r>
            <a:r>
              <a:rPr lang="en-US" altLang="zh-CN" b="1"/>
              <a:t>binary cross-entropy criterion</a:t>
            </a:r>
            <a:r>
              <a:rPr lang="en-US" altLang="zh-CN"/>
              <a:t>:</a:t>
            </a: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/>
              <a:t>Therefore, an appropriate value of </a:t>
            </a:r>
            <a:r>
              <a:rPr lang="en-US" altLang="zh-CN" b="1"/>
              <a:t>ρ = 0.5</a:t>
            </a:r>
            <a:r>
              <a:rPr lang="en-US" altLang="zh-CN"/>
              <a:t> was chosen to maximize the ability of GN to produce convincing structural designs.</a:t>
            </a:r>
            <a:endParaRPr lang="en-US" altLang="zh-CN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3515" y="2129790"/>
          <a:ext cx="6236970" cy="61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044700" imgH="203200" progId="Equation.KSEE3">
                  <p:embed/>
                </p:oleObj>
              </mc:Choice>
              <mc:Fallback>
                <p:oleObj name="" r:id="rId1" imgW="2044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3515" y="2129790"/>
                        <a:ext cx="6236970" cy="61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413" y="3855085"/>
          <a:ext cx="8639175" cy="61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831465" imgH="203200" progId="Equation.KSEE3">
                  <p:embed/>
                </p:oleObj>
              </mc:Choice>
              <mc:Fallback>
                <p:oleObj name="" r:id="rId3" imgW="28314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13" y="3855085"/>
                        <a:ext cx="8639175" cy="61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732915" y="3425190"/>
          <a:ext cx="38670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152400" imgH="139700" progId="Equation.KSEE3">
                  <p:embed/>
                </p:oleObj>
              </mc:Choice>
              <mc:Fallback>
                <p:oleObj name="" r:id="rId5" imgW="152400" imgH="139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2915" y="3425190"/>
                        <a:ext cx="38670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582990" y="3296931"/>
          <a:ext cx="385200" cy="48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385445" imgH="467995" progId="Equation.KSEE3">
                  <p:embed/>
                </p:oleObj>
              </mc:Choice>
              <mc:Fallback>
                <p:oleObj name="" r:id="rId7" imgW="385445" imgH="46799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2990" y="3296931"/>
                        <a:ext cx="385200" cy="488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Autofit/>
          </a:bodyPr>
          <a:lstStyle/>
          <a:p>
            <a:pPr algn="l">
              <a:buClrTx/>
              <a:buSzTx/>
            </a:pPr>
            <a:r>
              <a:rPr lang="en-US" altLang="zh-CN" sz="3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Proposed Method</a:t>
            </a:r>
            <a:endParaRPr lang="en-US" altLang="zh-CN" sz="3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25" y="1929130"/>
            <a:ext cx="904875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/>
              <a:t>To reduce the PDF to a</a:t>
            </a:r>
            <a:r>
              <a:rPr lang="en-US" altLang="zh-CN" sz="2000" b="1"/>
              <a:t> binary image</a:t>
            </a:r>
            <a:r>
              <a:rPr lang="en-US" altLang="zh-CN" sz="2000"/>
              <a:t> representing the existence of antennae at the locations, we employed a post-processing step according to Otsu: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/>
              <a:t>Using a single GPU of GTX 1080-Ti, the training a network for one epoch requires about</a:t>
            </a:r>
            <a:r>
              <a:rPr lang="en-US" altLang="zh-CN" sz="2000" b="1"/>
              <a:t> 4 min</a:t>
            </a:r>
            <a:r>
              <a:rPr lang="en-US" altLang="zh-CN" sz="2000"/>
              <a:t>. However, once a network is trained, the trained network can generate a design for a desired spectrum within </a:t>
            </a:r>
            <a:r>
              <a:rPr lang="en-US" altLang="zh-CN" sz="2000" b="1"/>
              <a:t>3 s</a:t>
            </a:r>
            <a:r>
              <a:rPr lang="en-US" altLang="zh-CN" sz="2000"/>
              <a:t>.</a:t>
            </a:r>
            <a:endParaRPr lang="en-US" altLang="zh-CN" sz="20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6365" y="2965380"/>
          <a:ext cx="419078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070100" imgH="355600" progId="Equation.KSEE3">
                  <p:embed/>
                </p:oleObj>
              </mc:Choice>
              <mc:Fallback>
                <p:oleObj name="" r:id="rId1" imgW="2070100" imgH="355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6365" y="2965380"/>
                        <a:ext cx="4190788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1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20209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rgbClr val="20209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rmAutofit fontScale="8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Simulation Results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25" y="1884045"/>
            <a:ext cx="904875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zh-CN" altLang="en-US" sz="2000"/>
              <a:t>The trained cDCGAN is evaluated on test data that </a:t>
            </a:r>
            <a:r>
              <a:rPr lang="zh-CN" altLang="en-US" sz="2000" b="1"/>
              <a:t>were not used</a:t>
            </a:r>
            <a:r>
              <a:rPr lang="zh-CN" altLang="en-US" sz="2000"/>
              <a:t> in the previous training or validation steps.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zh-CN" altLang="en-US" sz="2000"/>
              <a:t>We introduce a mean </a:t>
            </a:r>
            <a:r>
              <a:rPr lang="zh-CN" altLang="en-US" sz="2000" b="1"/>
              <a:t>absolute error (MAE)</a:t>
            </a:r>
            <a:r>
              <a:rPr lang="zh-CN" altLang="en-US" sz="2000"/>
              <a:t>                                             to quantitatively measure the average error</a:t>
            </a:r>
            <a:r>
              <a:rPr lang="en-US" altLang="zh-CN" sz="2000"/>
              <a:t>.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/>
              <a:t>The average MAE error of 12 test samples is</a:t>
            </a:r>
            <a:r>
              <a:rPr lang="en-US" altLang="zh-CN" sz="2000" b="1"/>
              <a:t> 0.0322</a:t>
            </a:r>
            <a:r>
              <a:rPr lang="en-US" altLang="zh-CN" sz="2000"/>
              <a:t>.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/>
              <a:t>Even if the antennae have similar shapes, there can be a </a:t>
            </a:r>
            <a:r>
              <a:rPr lang="en-US" altLang="zh-CN" sz="2000" b="1"/>
              <a:t>discrepancy </a:t>
            </a:r>
            <a:r>
              <a:rPr lang="en-US" altLang="zh-CN" sz="2000"/>
              <a:t>between the predicted and input spectra.</a:t>
            </a:r>
            <a:endParaRPr lang="en-US" altLang="zh-CN" sz="20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9210" y="2726055"/>
          <a:ext cx="2741538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143000" imgH="330200" progId="Equation.KSEE3">
                  <p:embed/>
                </p:oleObj>
              </mc:Choice>
              <mc:Fallback>
                <p:oleObj name="" r:id="rId1" imgW="1143000" imgH="330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9210" y="2726055"/>
                        <a:ext cx="2741538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rmAutofit fontScale="8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Simulation Results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410" y="882650"/>
            <a:ext cx="6647180" cy="5577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25" y="5269230"/>
            <a:ext cx="904875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zh-CN" altLang="en-US" sz="2000"/>
              <a:t>cDCGAN suggestion results of </a:t>
            </a:r>
            <a:r>
              <a:rPr lang="zh-CN" altLang="en-US" sz="2000" b="1"/>
              <a:t>completely new structures</a:t>
            </a:r>
            <a:r>
              <a:rPr lang="zh-CN" altLang="en-US" sz="2000"/>
              <a:t>.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180" y="1522730"/>
            <a:ext cx="5502275" cy="381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25" y="5269230"/>
            <a:ext cx="90487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zh-CN" altLang="en-US" sz="2000"/>
              <a:t>Finally, our cDCGAN was further tested with </a:t>
            </a:r>
            <a:r>
              <a:rPr lang="zh-CN" altLang="en-US" sz="2000" b="1"/>
              <a:t>randomly generated</a:t>
            </a:r>
            <a:r>
              <a:rPr lang="zh-CN" altLang="en-US" sz="2000"/>
              <a:t>, hand-drawn spectra of the Lorentzianlike function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941070"/>
            <a:ext cx="5242560" cy="4411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1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2121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rgbClr val="2121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Conclusion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0350" y="1160145"/>
            <a:ext cx="8631555" cy="2476500"/>
            <a:chOff x="250032" y="1133856"/>
            <a:chExt cx="8637936" cy="3419856"/>
          </a:xfrm>
        </p:grpSpPr>
        <p:sp>
          <p:nvSpPr>
            <p:cNvPr id="4" name="矩形 3"/>
            <p:cNvSpPr/>
            <p:nvPr/>
          </p:nvSpPr>
          <p:spPr>
            <a:xfrm>
              <a:off x="250032" y="1133856"/>
              <a:ext cx="8637936" cy="47548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Contributions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0032" y="1609344"/>
              <a:ext cx="8637936" cy="2944368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1473" y="1609344"/>
              <a:ext cx="8397191" cy="267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cDCGAN is a recently developed algorithm to solve the instability problem of GAN, and provides a very stable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Nash equilibrium solution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Our cDCGAN is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 limited to suggesting predefined structures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but can also generate new designs.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0350" y="4047490"/>
            <a:ext cx="8623300" cy="2172335"/>
            <a:chOff x="250032" y="1133856"/>
            <a:chExt cx="8637936" cy="1675817"/>
          </a:xfrm>
        </p:grpSpPr>
        <p:sp>
          <p:nvSpPr>
            <p:cNvPr id="9" name="矩形 8"/>
            <p:cNvSpPr/>
            <p:nvPr/>
          </p:nvSpPr>
          <p:spPr>
            <a:xfrm>
              <a:off x="250032" y="1133856"/>
              <a:ext cx="8637936" cy="47548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work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0032" y="1609344"/>
              <a:ext cx="8637936" cy="1200329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5656" y="1609344"/>
              <a:ext cx="8397191" cy="782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and the material type of the antenna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can also be added as output parameters to be suggested.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244952" y="2854452"/>
            <a:ext cx="4654096" cy="114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altLang="zh-CN" sz="6000" dirty="0">
              <a:solidFill>
                <a:srgbClr val="3333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6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6000" dirty="0">
              <a:solidFill>
                <a:srgbClr val="3333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035032" cy="504825"/>
          </a:xfrm>
        </p:spPr>
        <p:txBody>
          <a:bodyPr>
            <a:normAutofit fontScale="8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Inverse Design of 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Metamaterials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781" y="1132249"/>
            <a:ext cx="8893969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in nanophotonics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yielded numerous extraordinary optical properties.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design method requires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iterative simulations.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design approaches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proposed to overcome this problem.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recently, a generative adversarial network 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model has been used to inversely design metasurfaces.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8508487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Motivation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126" y="775014"/>
            <a:ext cx="8723743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cDCGAN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 provide the first use of a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conditional deep convolutional generative adversarial network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(cDCGAN) to design nanophotonic structures.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cDCGAN is a recently developed algorithm to solve the instability problem of GAN, and provides a very stable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Nash equilibrium solution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research provides designs of a 64 × 64 pixel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probability distribution function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(PDF) in a domain size of 500 nm × 500 nm.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1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2626518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Overview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0927" y="4852522"/>
            <a:ext cx="8712813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dirty="0">
                <a:ea typeface="微软雅黑" panose="020B0503020204020204" pitchFamily="34" charset="-122"/>
                <a:cs typeface="+mn-ea"/>
              </a:rPr>
              <a:t>All three networks are </a:t>
            </a:r>
            <a:r>
              <a:rPr b="1" dirty="0">
                <a:ea typeface="微软雅黑" panose="020B0503020204020204" pitchFamily="34" charset="-122"/>
                <a:cs typeface="+mn-ea"/>
              </a:rPr>
              <a:t>convolutional neural networks</a:t>
            </a:r>
            <a:r>
              <a:rPr dirty="0">
                <a:ea typeface="微软雅黑" panose="020B0503020204020204" pitchFamily="34" charset="-122"/>
                <a:cs typeface="+mn-ea"/>
              </a:rPr>
              <a:t> with delicate differences in detailed structures</a:t>
            </a:r>
            <a:r>
              <a:rPr lang="en-US" dirty="0">
                <a:ea typeface="微软雅黑" panose="020B0503020204020204" pitchFamily="34" charset="-122"/>
                <a:cs typeface="+mn-ea"/>
              </a:rPr>
              <a:t>.</a:t>
            </a:r>
            <a:endParaRPr lang="en-US" dirty="0">
              <a:ea typeface="微软雅黑" panose="020B0503020204020204" pitchFamily="34" charset="-122"/>
              <a:cs typeface="+mn-ea"/>
            </a:endParaRPr>
          </a:p>
          <a:p>
            <a:pPr indent="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None/>
            </a:pPr>
            <a:endParaRPr lang="en-US" altLang="zh-CN" dirty="0"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931535" y="1606550"/>
            <a:ext cx="1608455" cy="368300"/>
            <a:chOff x="6529327" y="1304578"/>
            <a:chExt cx="1503045" cy="346776"/>
          </a:xfrm>
        </p:grpSpPr>
        <p:sp>
          <p:nvSpPr>
            <p:cNvPr id="39" name="矩形 38"/>
            <p:cNvSpPr/>
            <p:nvPr/>
          </p:nvSpPr>
          <p:spPr>
            <a:xfrm>
              <a:off x="6649342" y="1304578"/>
              <a:ext cx="1383030" cy="346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dirty="0"/>
                <a:t>simulator (S)</a:t>
              </a:r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6529327" y="1429237"/>
              <a:ext cx="120015" cy="12001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862955" y="2672080"/>
            <a:ext cx="2650490" cy="368300"/>
            <a:chOff x="6529326" y="2292390"/>
            <a:chExt cx="2476652" cy="346776"/>
          </a:xfrm>
        </p:grpSpPr>
        <p:sp>
          <p:nvSpPr>
            <p:cNvPr id="37" name="矩形 36"/>
            <p:cNvSpPr/>
            <p:nvPr/>
          </p:nvSpPr>
          <p:spPr>
            <a:xfrm>
              <a:off x="6649342" y="2292390"/>
              <a:ext cx="2356636" cy="346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generator (G)</a:t>
              </a:r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6529326" y="2447703"/>
              <a:ext cx="120015" cy="12001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852795" y="3794125"/>
            <a:ext cx="2799080" cy="368300"/>
            <a:chOff x="6529326" y="3241765"/>
            <a:chExt cx="2614674" cy="346776"/>
          </a:xfrm>
        </p:grpSpPr>
        <p:sp>
          <p:nvSpPr>
            <p:cNvPr id="38" name="矩形 37"/>
            <p:cNvSpPr/>
            <p:nvPr/>
          </p:nvSpPr>
          <p:spPr>
            <a:xfrm>
              <a:off x="6649342" y="3241765"/>
              <a:ext cx="2494658" cy="346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critic (D)</a:t>
              </a:r>
              <a:endParaRPr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6529326" y="3368836"/>
              <a:ext cx="120015" cy="120015"/>
            </a:xfrm>
            <a:prstGeom prst="ellipse">
              <a:avLst/>
            </a:prstGeom>
            <a:solidFill>
              <a:srgbClr val="2020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1569085"/>
            <a:ext cx="4429125" cy="2806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190" y="230505"/>
            <a:ext cx="3382010" cy="504825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Data Preparation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5987" y="813287"/>
            <a:ext cx="8712813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</a:rPr>
              <a:t>we first collect a dataset consisting of </a:t>
            </a:r>
            <a:r>
              <a:rPr lang="en-US" altLang="zh-CN" b="1" dirty="0">
                <a:ea typeface="微软雅黑" panose="020B0503020204020204" pitchFamily="34" charset="-122"/>
                <a:cs typeface="+mn-ea"/>
              </a:rPr>
              <a:t>10,150</a:t>
            </a:r>
            <a:r>
              <a:rPr lang="en-US" altLang="zh-CN" dirty="0">
                <a:ea typeface="微软雅黑" panose="020B0503020204020204" pitchFamily="34" charset="-122"/>
                <a:cs typeface="+mn-ea"/>
              </a:rPr>
              <a:t> silver antennae with six representative shapes (</a:t>
            </a:r>
            <a:r>
              <a:rPr lang="en-US" altLang="zh-CN" b="1" dirty="0">
                <a:ea typeface="微软雅黑" panose="020B0503020204020204" pitchFamily="34" charset="-122"/>
                <a:cs typeface="+mn-ea"/>
              </a:rPr>
              <a:t>circle, square, cross, bow-tie, H-shaped, and V-shaped</a:t>
            </a:r>
            <a:r>
              <a:rPr lang="en-US" altLang="zh-CN" dirty="0">
                <a:ea typeface="微软雅黑" panose="020B0503020204020204" pitchFamily="34" charset="-122"/>
                <a:cs typeface="+mn-ea"/>
              </a:rPr>
              <a:t>).</a:t>
            </a:r>
            <a:endParaRPr lang="en-US" altLang="zh-CN" dirty="0"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</a:rPr>
              <a:t>Each entry in the dataset is composed of a reflection spectrum with </a:t>
            </a:r>
            <a:r>
              <a:rPr lang="en-US" altLang="zh-CN" b="1" dirty="0">
                <a:ea typeface="微软雅黑" panose="020B0503020204020204" pitchFamily="34" charset="-122"/>
                <a:cs typeface="+mn-ea"/>
              </a:rPr>
              <a:t>200 spectral points</a:t>
            </a:r>
            <a:r>
              <a:rPr lang="en-US" altLang="zh-CN" dirty="0">
                <a:ea typeface="微软雅黑" panose="020B0503020204020204" pitchFamily="34" charset="-122"/>
                <a:cs typeface="+mn-ea"/>
              </a:rPr>
              <a:t> and its corresponding crosssectional structural design with a </a:t>
            </a:r>
            <a:r>
              <a:rPr lang="en-US" altLang="zh-CN" b="1" dirty="0">
                <a:ea typeface="微软雅黑" panose="020B0503020204020204" pitchFamily="34" charset="-122"/>
                <a:cs typeface="+mn-ea"/>
              </a:rPr>
              <a:t>64 × 64 pixel image</a:t>
            </a:r>
            <a:r>
              <a:rPr lang="en-US" altLang="zh-CN" dirty="0">
                <a:ea typeface="微软雅黑" panose="020B0503020204020204" pitchFamily="34" charset="-122"/>
                <a:cs typeface="+mn-ea"/>
              </a:rPr>
              <a:t>. </a:t>
            </a:r>
            <a:endParaRPr lang="en-US" altLang="zh-CN" dirty="0"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</a:rPr>
              <a:t>A finite-difference time-domain (FDTD) </a:t>
            </a:r>
            <a:r>
              <a:rPr lang="en-US" altLang="zh-CN" b="1" dirty="0">
                <a:ea typeface="微软雅黑" panose="020B0503020204020204" pitchFamily="34" charset="-122"/>
                <a:cs typeface="+mn-ea"/>
              </a:rPr>
              <a:t>electromagnetic </a:t>
            </a:r>
            <a:r>
              <a:rPr lang="en-US" altLang="zh-CN" dirty="0">
                <a:ea typeface="微软雅黑" panose="020B0503020204020204" pitchFamily="34" charset="-122"/>
                <a:cs typeface="+mn-ea"/>
              </a:rPr>
              <a:t>simulation is performed using the commercial program FDTD Lumerical Solutions.</a:t>
            </a:r>
            <a:endParaRPr lang="en-US" altLang="zh-CN" dirty="0"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175" y="3296920"/>
            <a:ext cx="5073650" cy="305943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854200" y="3716655"/>
            <a:ext cx="2136140" cy="226123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95115" y="3296920"/>
            <a:ext cx="3013710" cy="306006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mxvqyb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5536</Words>
  <Application>WPS 演示</Application>
  <PresentationFormat>全屏显示(4:3)</PresentationFormat>
  <Paragraphs>310</Paragraphs>
  <Slides>24</Slides>
  <Notes>11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Times New Roman</vt:lpstr>
      <vt:lpstr>Arial Unicode MS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ROBOT ICE</dc:creator>
  <cp:lastModifiedBy>肖瑞</cp:lastModifiedBy>
  <cp:revision>5349</cp:revision>
  <cp:lastPrinted>2019-02-20T12:50:00Z</cp:lastPrinted>
  <dcterms:created xsi:type="dcterms:W3CDTF">2016-11-06T16:53:00Z</dcterms:created>
  <dcterms:modified xsi:type="dcterms:W3CDTF">2021-11-17T07:25:37Z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  <property fmtid="{D5CDD505-2E9C-101B-9397-08002B2CF9AE}" pid="3" name="ICV">
    <vt:lpwstr>5AFC1A29115E4CED8105B51893A548D9</vt:lpwstr>
  </property>
</Properties>
</file>