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52df03dc4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52df03dc4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52df03dc4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52df03dc4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52df03dc4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52df03dc4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52df03dc4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52df03dc4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55856112d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55856112d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52df03dc4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52df03dc4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52df03dc4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52df03dc4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52df03dc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52df03dc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52df03dc4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52df03dc4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52df03dc4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52df03dc4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52df03dc4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52df03dc4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55856112d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55856112d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55856112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55856112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52df03dc4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52df03dc4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52df03dc4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52df03dc4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52df03dc4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52df03dc4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55856112d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55856112d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52df03dc4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52df03dc4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52df03dc4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52df03dc4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8.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180">
                <a:solidFill>
                  <a:srgbClr val="000000"/>
                </a:solidFill>
                <a:latin typeface="Times New Roman"/>
                <a:ea typeface="Times New Roman"/>
                <a:cs typeface="Times New Roman"/>
                <a:sym typeface="Times New Roman"/>
              </a:rPr>
              <a:t>FINANCIAL INCLUSION ANALYSIS REPORT</a:t>
            </a:r>
            <a:endParaRPr b="1" sz="4080">
              <a:latin typeface="Times New Roman"/>
              <a:ea typeface="Times New Roman"/>
              <a:cs typeface="Times New Roman"/>
              <a:sym typeface="Times New Roman"/>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ctr">
              <a:lnSpc>
                <a:spcPct val="100000"/>
              </a:lnSpc>
              <a:spcBef>
                <a:spcPts val="1000"/>
              </a:spcBef>
              <a:spcAft>
                <a:spcPts val="0"/>
              </a:spcAft>
              <a:buSzPts val="440"/>
              <a:buNone/>
            </a:pPr>
            <a:r>
              <a:rPr b="1" lang="en" sz="2360">
                <a:solidFill>
                  <a:srgbClr val="000000"/>
                </a:solidFill>
                <a:latin typeface="Times New Roman"/>
                <a:ea typeface="Times New Roman"/>
                <a:cs typeface="Times New Roman"/>
                <a:sym typeface="Times New Roman"/>
              </a:rPr>
              <a:t>GROUP </a:t>
            </a:r>
            <a:r>
              <a:rPr b="1" lang="en" sz="2360">
                <a:solidFill>
                  <a:srgbClr val="000000"/>
                </a:solidFill>
                <a:latin typeface="Times New Roman"/>
                <a:ea typeface="Times New Roman"/>
                <a:cs typeface="Times New Roman"/>
                <a:sym typeface="Times New Roman"/>
              </a:rPr>
              <a:t>NAME</a:t>
            </a:r>
            <a:r>
              <a:rPr b="1" lang="en" sz="1960">
                <a:solidFill>
                  <a:srgbClr val="000000"/>
                </a:solidFill>
                <a:latin typeface="Times New Roman"/>
                <a:ea typeface="Times New Roman"/>
                <a:cs typeface="Times New Roman"/>
                <a:sym typeface="Times New Roman"/>
              </a:rPr>
              <a:t>: </a:t>
            </a:r>
            <a:r>
              <a:rPr b="1" lang="en" sz="2360">
                <a:solidFill>
                  <a:srgbClr val="000000"/>
                </a:solidFill>
                <a:latin typeface="Times New Roman"/>
                <a:ea typeface="Times New Roman"/>
                <a:cs typeface="Times New Roman"/>
                <a:sym typeface="Times New Roman"/>
              </a:rPr>
              <a:t>Brainy Badgers</a:t>
            </a:r>
            <a:endParaRPr b="1" sz="236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t/>
            </a:r>
            <a:endParaRPr sz="839">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1362075" y="204799"/>
            <a:ext cx="6086700" cy="448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3"/>
          <p:cNvPicPr preferRelativeResize="0"/>
          <p:nvPr/>
        </p:nvPicPr>
        <p:blipFill>
          <a:blip r:embed="rId3">
            <a:alphaModFix/>
          </a:blip>
          <a:stretch>
            <a:fillRect/>
          </a:stretch>
        </p:blipFill>
        <p:spPr>
          <a:xfrm>
            <a:off x="1103375" y="111550"/>
            <a:ext cx="6937250" cy="5031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a:blip r:embed="rId3">
            <a:alphaModFix/>
          </a:blip>
          <a:stretch>
            <a:fillRect/>
          </a:stretch>
        </p:blipFill>
        <p:spPr>
          <a:xfrm>
            <a:off x="-99150" y="0"/>
            <a:ext cx="8720750" cy="4808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5"/>
          <p:cNvPicPr preferRelativeResize="0"/>
          <p:nvPr/>
        </p:nvPicPr>
        <p:blipFill>
          <a:blip r:embed="rId3">
            <a:alphaModFix/>
          </a:blip>
          <a:stretch>
            <a:fillRect/>
          </a:stretch>
        </p:blipFill>
        <p:spPr>
          <a:xfrm>
            <a:off x="1621350" y="756025"/>
            <a:ext cx="5430825" cy="383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6"/>
          <p:cNvPicPr preferRelativeResize="0"/>
          <p:nvPr/>
        </p:nvPicPr>
        <p:blipFill>
          <a:blip r:embed="rId3">
            <a:alphaModFix/>
          </a:blip>
          <a:stretch>
            <a:fillRect/>
          </a:stretch>
        </p:blipFill>
        <p:spPr>
          <a:xfrm>
            <a:off x="152400" y="152400"/>
            <a:ext cx="8839201" cy="385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Research findings</a:t>
            </a:r>
            <a:endParaRPr>
              <a:latin typeface="Times New Roman"/>
              <a:ea typeface="Times New Roman"/>
              <a:cs typeface="Times New Roman"/>
              <a:sym typeface="Times New Roman"/>
            </a:endParaRPr>
          </a:p>
        </p:txBody>
      </p:sp>
      <p:sp>
        <p:nvSpPr>
          <p:cNvPr id="191" name="Google Shape;191;p27"/>
          <p:cNvSpPr txBox="1"/>
          <p:nvPr>
            <p:ph idx="1" type="body"/>
          </p:nvPr>
        </p:nvSpPr>
        <p:spPr>
          <a:xfrm>
            <a:off x="311700" y="1229875"/>
            <a:ext cx="8520600" cy="354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358"/>
              <a:buNone/>
            </a:pPr>
            <a:r>
              <a:rPr lang="en" sz="1876">
                <a:solidFill>
                  <a:srgbClr val="000000"/>
                </a:solidFill>
                <a:latin typeface="Times New Roman"/>
                <a:ea typeface="Times New Roman"/>
                <a:cs typeface="Times New Roman"/>
                <a:sym typeface="Times New Roman"/>
              </a:rPr>
              <a:t>During our analysis, we were able to identify, through the returned results for the following research objectives ;</a:t>
            </a:r>
            <a:endParaRPr sz="1876">
              <a:solidFill>
                <a:srgbClr val="000000"/>
              </a:solidFill>
              <a:latin typeface="Times New Roman"/>
              <a:ea typeface="Times New Roman"/>
              <a:cs typeface="Times New Roman"/>
              <a:sym typeface="Times New Roman"/>
            </a:endParaRPr>
          </a:p>
          <a:p>
            <a:pPr indent="0" lvl="0" marL="0" rtl="0" algn="just">
              <a:spcBef>
                <a:spcPts val="0"/>
              </a:spcBef>
              <a:spcAft>
                <a:spcPts val="0"/>
              </a:spcAft>
              <a:buSzPts val="358"/>
              <a:buNone/>
            </a:pPr>
            <a:r>
              <a:t/>
            </a:r>
            <a:endParaRPr sz="1876">
              <a:solidFill>
                <a:srgbClr val="000000"/>
              </a:solidFill>
              <a:latin typeface="Times New Roman"/>
              <a:ea typeface="Times New Roman"/>
              <a:cs typeface="Times New Roman"/>
              <a:sym typeface="Times New Roman"/>
            </a:endParaRPr>
          </a:p>
          <a:p>
            <a:pPr indent="-346710" lvl="0" marL="457200" rtl="0" algn="l">
              <a:lnSpc>
                <a:spcPct val="135714"/>
              </a:lnSpc>
              <a:spcBef>
                <a:spcPts val="0"/>
              </a:spcBef>
              <a:spcAft>
                <a:spcPts val="0"/>
              </a:spcAft>
              <a:buClr>
                <a:srgbClr val="000000"/>
              </a:buClr>
              <a:buSzPts val="1860"/>
              <a:buFont typeface="Times New Roman"/>
              <a:buChar char="●"/>
            </a:pPr>
            <a:r>
              <a:rPr lang="en" sz="1860">
                <a:solidFill>
                  <a:srgbClr val="000000"/>
                </a:solidFill>
                <a:latin typeface="Times New Roman"/>
                <a:ea typeface="Times New Roman"/>
                <a:cs typeface="Times New Roman"/>
                <a:sym typeface="Times New Roman"/>
              </a:rPr>
              <a:t>There were more bank accounts in the rural areas, (1,671) than urban areas (1,641).</a:t>
            </a:r>
            <a:endParaRPr b="1" sz="1860">
              <a:solidFill>
                <a:srgbClr val="000000"/>
              </a:solidFill>
              <a:latin typeface="Times New Roman"/>
              <a:ea typeface="Times New Roman"/>
              <a:cs typeface="Times New Roman"/>
              <a:sym typeface="Times New Roman"/>
            </a:endParaRPr>
          </a:p>
          <a:p>
            <a:pPr indent="-346710" lvl="0" marL="457200" rtl="0" algn="l">
              <a:lnSpc>
                <a:spcPct val="135714"/>
              </a:lnSpc>
              <a:spcBef>
                <a:spcPts val="0"/>
              </a:spcBef>
              <a:spcAft>
                <a:spcPts val="0"/>
              </a:spcAft>
              <a:buClr>
                <a:srgbClr val="000000"/>
              </a:buClr>
              <a:buSzPts val="1860"/>
              <a:buFont typeface="Times New Roman"/>
              <a:buChar char="●"/>
            </a:pPr>
            <a:r>
              <a:rPr lang="en" sz="1860">
                <a:solidFill>
                  <a:srgbClr val="000000"/>
                </a:solidFill>
                <a:latin typeface="Times New Roman"/>
                <a:ea typeface="Times New Roman"/>
                <a:cs typeface="Times New Roman"/>
                <a:sym typeface="Times New Roman"/>
              </a:rPr>
              <a:t>The self employed, farming and fishing occupations had the most bank accounts.</a:t>
            </a:r>
            <a:endParaRPr b="1" sz="1860">
              <a:solidFill>
                <a:srgbClr val="000000"/>
              </a:solidFill>
              <a:latin typeface="Times New Roman"/>
              <a:ea typeface="Times New Roman"/>
              <a:cs typeface="Times New Roman"/>
              <a:sym typeface="Times New Roman"/>
            </a:endParaRPr>
          </a:p>
          <a:p>
            <a:pPr indent="-346710" lvl="0" marL="457200" rtl="0" algn="l">
              <a:lnSpc>
                <a:spcPct val="135714"/>
              </a:lnSpc>
              <a:spcBef>
                <a:spcPts val="0"/>
              </a:spcBef>
              <a:spcAft>
                <a:spcPts val="0"/>
              </a:spcAft>
              <a:buClr>
                <a:srgbClr val="000000"/>
              </a:buClr>
              <a:buSzPts val="1860"/>
              <a:buFont typeface="Times New Roman"/>
              <a:buChar char="●"/>
            </a:pPr>
            <a:r>
              <a:rPr lang="en" sz="1860">
                <a:solidFill>
                  <a:srgbClr val="000000"/>
                </a:solidFill>
                <a:latin typeface="Times New Roman"/>
                <a:ea typeface="Times New Roman"/>
                <a:cs typeface="Times New Roman"/>
                <a:sym typeface="Times New Roman"/>
              </a:rPr>
              <a:t>Kenya had the highest number of bank accounts(1,521) in the region.</a:t>
            </a:r>
            <a:endParaRPr sz="939"/>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idx="4294967295" type="body"/>
          </p:nvPr>
        </p:nvSpPr>
        <p:spPr>
          <a:xfrm>
            <a:off x="311700" y="469525"/>
            <a:ext cx="8520600" cy="4330800"/>
          </a:xfrm>
          <a:prstGeom prst="rect">
            <a:avLst/>
          </a:prstGeom>
        </p:spPr>
        <p:txBody>
          <a:bodyPr anchorCtr="0" anchor="t" bIns="91425" lIns="91425" spcFirstLastPara="1" rIns="91425" wrap="square" tIns="91425">
            <a:noAutofit/>
          </a:bodyPr>
          <a:lstStyle/>
          <a:p>
            <a:pPr indent="-355600" lvl="0" marL="457200" rtl="0" algn="l">
              <a:lnSpc>
                <a:spcPct val="115714"/>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Rwanda had the highest number of access to cellphones (7,249 respondents).               </a:t>
            </a:r>
            <a:endParaRPr b="1"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self-employed, Farming and fishing and formally employed private had highest access to bank accounts and cellphones.</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job type Farming and fishing, self and informally employed had access to the cellphones and no access to bank accounts.</a:t>
            </a:r>
            <a:endParaRPr sz="2000">
              <a:solidFill>
                <a:srgbClr val="000000"/>
              </a:solidFill>
              <a:latin typeface="Times New Roman"/>
              <a:ea typeface="Times New Roman"/>
              <a:cs typeface="Times New Roman"/>
              <a:sym typeface="Times New Roman"/>
            </a:endParaRPr>
          </a:p>
          <a:p>
            <a:pPr indent="-355600" lvl="0" marL="457200" rtl="0" algn="l">
              <a:lnSpc>
                <a:spcPct val="115714"/>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self and the informally employed had highest access to cellphones  in urban areas.</a:t>
            </a:r>
            <a:endParaRPr sz="2000">
              <a:solidFill>
                <a:srgbClr val="000000"/>
              </a:solidFill>
              <a:latin typeface="Times New Roman"/>
              <a:ea typeface="Times New Roman"/>
              <a:cs typeface="Times New Roman"/>
              <a:sym typeface="Times New Roman"/>
            </a:endParaRPr>
          </a:p>
          <a:p>
            <a:pPr indent="-355600" lvl="0" marL="457200" rtl="0" algn="l">
              <a:lnSpc>
                <a:spcPct val="115714"/>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while farming and fishing and other income had highest cell phone access in rural areas.</a:t>
            </a:r>
            <a:endParaRPr sz="2000">
              <a:solidFill>
                <a:srgbClr val="000000"/>
              </a:solidFill>
              <a:latin typeface="Times New Roman"/>
              <a:ea typeface="Times New Roman"/>
              <a:cs typeface="Times New Roman"/>
              <a:sym typeface="Times New Roman"/>
            </a:endParaRPr>
          </a:p>
          <a:p>
            <a:pPr indent="-355600" lvl="0" marL="457200" rtl="0" algn="l">
              <a:lnSpc>
                <a:spcPct val="115714"/>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remittance dependent in urban areas had the lowest access to cellphones.</a:t>
            </a:r>
            <a:endParaRPr sz="2000">
              <a:solidFill>
                <a:srgbClr val="000000"/>
              </a:solidFill>
              <a:latin typeface="Times New Roman"/>
              <a:ea typeface="Times New Roman"/>
              <a:cs typeface="Times New Roman"/>
              <a:sym typeface="Times New Roman"/>
            </a:endParaRPr>
          </a:p>
          <a:p>
            <a:pPr indent="-355600" lvl="0" marL="457200" rtl="0" algn="l">
              <a:lnSpc>
                <a:spcPct val="115714"/>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Age of 30 had highest access to both mobile phones bank accounts.</a:t>
            </a:r>
            <a:endParaRPr sz="2000">
              <a:solidFill>
                <a:srgbClr val="000000"/>
              </a:solidFill>
              <a:latin typeface="Times New Roman"/>
              <a:ea typeface="Times New Roman"/>
              <a:cs typeface="Times New Roman"/>
              <a:sym typeface="Times New Roman"/>
            </a:endParaRPr>
          </a:p>
          <a:p>
            <a:pPr indent="0" lvl="0" marL="0" rtl="0" algn="l">
              <a:lnSpc>
                <a:spcPct val="115714"/>
              </a:lnSpc>
              <a:spcBef>
                <a:spcPts val="0"/>
              </a:spcBef>
              <a:spcAft>
                <a:spcPts val="0"/>
              </a:spcAft>
              <a:buSzPts val="275"/>
              <a:buNone/>
            </a:pPr>
            <a:r>
              <a:t/>
            </a:r>
            <a:endParaRPr sz="1876">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sz="775">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b="1" sz="775">
              <a:solidFill>
                <a:srgbClr val="000000"/>
              </a:solidFill>
              <a:latin typeface="Times New Roman"/>
              <a:ea typeface="Times New Roman"/>
              <a:cs typeface="Times New Roman"/>
              <a:sym typeface="Times New Roman"/>
            </a:endParaRPr>
          </a:p>
          <a:p>
            <a:pPr indent="0" lvl="0" marL="914400" rtl="0" algn="l">
              <a:lnSpc>
                <a:spcPct val="95000"/>
              </a:lnSpc>
              <a:spcBef>
                <a:spcPts val="0"/>
              </a:spcBef>
              <a:spcAft>
                <a:spcPts val="0"/>
              </a:spcAft>
              <a:buSzPts val="275"/>
              <a:buNone/>
            </a:pPr>
            <a:r>
              <a:t/>
            </a:r>
            <a:endParaRPr b="1" sz="775">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sz="1222">
              <a:latin typeface="Times New Roman"/>
              <a:ea typeface="Times New Roman"/>
              <a:cs typeface="Times New Roman"/>
              <a:sym typeface="Times New Roman"/>
            </a:endParaRPr>
          </a:p>
          <a:p>
            <a:pPr indent="0" lvl="0" marL="0" rtl="0" algn="l">
              <a:lnSpc>
                <a:spcPct val="95000"/>
              </a:lnSpc>
              <a:spcBef>
                <a:spcPts val="1200"/>
              </a:spcBef>
              <a:spcAft>
                <a:spcPts val="1200"/>
              </a:spcAft>
              <a:buSzPts val="275"/>
              <a:buNone/>
            </a:pPr>
            <a:r>
              <a:t/>
            </a:r>
            <a:endParaRPr sz="95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idx="4294967295" type="body"/>
          </p:nvPr>
        </p:nvSpPr>
        <p:spPr>
          <a:xfrm>
            <a:off x="311700" y="364400"/>
            <a:ext cx="8520600" cy="4330500"/>
          </a:xfrm>
          <a:prstGeom prst="rect">
            <a:avLst/>
          </a:prstGeom>
        </p:spPr>
        <p:txBody>
          <a:bodyPr anchorCtr="0" anchor="t" bIns="91425" lIns="91425" spcFirstLastPara="1" rIns="91425" wrap="square" tIns="91425">
            <a:noAutofit/>
          </a:bodyPr>
          <a:lstStyle/>
          <a:p>
            <a:pPr indent="-361950" lvl="0" marL="457200" rtl="0" algn="l">
              <a:lnSpc>
                <a:spcPct val="115714"/>
              </a:lnSpc>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C</a:t>
            </a:r>
            <a:r>
              <a:rPr lang="en" sz="2100">
                <a:solidFill>
                  <a:srgbClr val="000000"/>
                </a:solidFill>
                <a:latin typeface="Times New Roman"/>
                <a:ea typeface="Times New Roman"/>
                <a:cs typeface="Times New Roman"/>
                <a:sym typeface="Times New Roman"/>
              </a:rPr>
              <a:t>ell phone access distribution: Rwanda 41% , Kenya 27%, Tanzania  22% and Uganda 8% of the respondents.</a:t>
            </a:r>
            <a:endParaRPr sz="2100">
              <a:solidFill>
                <a:srgbClr val="000000"/>
              </a:solidFill>
              <a:latin typeface="Times New Roman"/>
              <a:ea typeface="Times New Roman"/>
              <a:cs typeface="Times New Roman"/>
              <a:sym typeface="Times New Roman"/>
            </a:endParaRPr>
          </a:p>
          <a:p>
            <a:pPr indent="-361950" lvl="0" marL="457200" rtl="0" algn="l">
              <a:lnSpc>
                <a:spcPct val="115714"/>
              </a:lnSpc>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74% of respondents in the region had cell phone access.</a:t>
            </a:r>
            <a:endParaRPr sz="2100">
              <a:solidFill>
                <a:srgbClr val="000000"/>
              </a:solidFill>
              <a:latin typeface="Times New Roman"/>
              <a:ea typeface="Times New Roman"/>
              <a:cs typeface="Times New Roman"/>
              <a:sym typeface="Times New Roman"/>
            </a:endParaRPr>
          </a:p>
          <a:p>
            <a:pPr indent="-361950" lvl="0" marL="457200" rtl="0" algn="l">
              <a:lnSpc>
                <a:spcPct val="115714"/>
              </a:lnSpc>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14,343 respondents in rural areas and 9,181 of respondents in urban areas had access to cellphones.</a:t>
            </a:r>
            <a:endParaRPr sz="2100">
              <a:solidFill>
                <a:srgbClr val="000000"/>
              </a:solidFill>
              <a:latin typeface="Times New Roman"/>
              <a:ea typeface="Times New Roman"/>
              <a:cs typeface="Times New Roman"/>
              <a:sym typeface="Times New Roman"/>
            </a:endParaRPr>
          </a:p>
          <a:p>
            <a:pPr indent="-361950" lvl="0" marL="457200" rtl="0" algn="l">
              <a:lnSpc>
                <a:spcPct val="115714"/>
              </a:lnSpc>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Primary and secondary education had the most people to access to cellphones.</a:t>
            </a:r>
            <a:endParaRPr sz="2100">
              <a:solidFill>
                <a:srgbClr val="000000"/>
              </a:solidFill>
              <a:latin typeface="Times New Roman"/>
              <a:ea typeface="Times New Roman"/>
              <a:cs typeface="Times New Roman"/>
              <a:sym typeface="Times New Roman"/>
            </a:endParaRPr>
          </a:p>
          <a:p>
            <a:pPr indent="-361950" lvl="0" marL="457200" rtl="0" algn="l">
              <a:lnSpc>
                <a:spcPct val="115714"/>
              </a:lnSpc>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Married and single had the most access to cell phones.</a:t>
            </a:r>
            <a:endParaRPr sz="2100">
              <a:solidFill>
                <a:srgbClr val="000000"/>
              </a:solidFill>
              <a:latin typeface="Times New Roman"/>
              <a:ea typeface="Times New Roman"/>
              <a:cs typeface="Times New Roman"/>
              <a:sym typeface="Times New Roman"/>
            </a:endParaRPr>
          </a:p>
          <a:p>
            <a:pPr indent="-361950" lvl="0" marL="457200" rtl="0" algn="l">
              <a:lnSpc>
                <a:spcPct val="115714"/>
              </a:lnSpc>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Small households (1 to 5 members)had the most access to cellphones.</a:t>
            </a:r>
            <a:endParaRPr sz="2100">
              <a:solidFill>
                <a:srgbClr val="000000"/>
              </a:solidFill>
              <a:latin typeface="Times New Roman"/>
              <a:ea typeface="Times New Roman"/>
              <a:cs typeface="Times New Roman"/>
              <a:sym typeface="Times New Roman"/>
            </a:endParaRPr>
          </a:p>
          <a:p>
            <a:pPr indent="0" lvl="0" marL="0" rtl="0" algn="l">
              <a:lnSpc>
                <a:spcPct val="115714"/>
              </a:lnSpc>
              <a:spcBef>
                <a:spcPts val="0"/>
              </a:spcBef>
              <a:spcAft>
                <a:spcPts val="0"/>
              </a:spcAft>
              <a:buSzPts val="275"/>
              <a:buNone/>
            </a:pPr>
            <a:r>
              <a:t/>
            </a:r>
            <a:endParaRPr sz="1976">
              <a:solidFill>
                <a:srgbClr val="000000"/>
              </a:solidFill>
              <a:latin typeface="Times New Roman"/>
              <a:ea typeface="Times New Roman"/>
              <a:cs typeface="Times New Roman"/>
              <a:sym typeface="Times New Roman"/>
            </a:endParaRPr>
          </a:p>
          <a:p>
            <a:pPr indent="0" lvl="0" marL="0" rtl="0" algn="l">
              <a:lnSpc>
                <a:spcPct val="115714"/>
              </a:lnSpc>
              <a:spcBef>
                <a:spcPts val="0"/>
              </a:spcBef>
              <a:spcAft>
                <a:spcPts val="0"/>
              </a:spcAft>
              <a:buSzPts val="275"/>
              <a:buNone/>
            </a:pPr>
            <a:r>
              <a:t/>
            </a:r>
            <a:endParaRPr sz="1476">
              <a:solidFill>
                <a:srgbClr val="000000"/>
              </a:solidFill>
              <a:latin typeface="Times New Roman"/>
              <a:ea typeface="Times New Roman"/>
              <a:cs typeface="Times New Roman"/>
              <a:sym typeface="Times New Roman"/>
            </a:endParaRPr>
          </a:p>
          <a:p>
            <a:pPr indent="0" lvl="0" marL="0" rtl="0" algn="l">
              <a:lnSpc>
                <a:spcPct val="115714"/>
              </a:lnSpc>
              <a:spcBef>
                <a:spcPts val="0"/>
              </a:spcBef>
              <a:spcAft>
                <a:spcPts val="0"/>
              </a:spcAft>
              <a:buSzPts val="275"/>
              <a:buNone/>
            </a:pPr>
            <a:r>
              <a:t/>
            </a:r>
            <a:endParaRPr b="1" sz="1476">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207" name="Google Shape;207;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just">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From our analysis, we would recommend that the fintech companies should target people in the age group of 18 to 40 as the market for their products.</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334327" lvl="0" marL="457200" rtl="0" algn="just">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The banks should target the self-employed people, farming and fishing industries for mobile banking integration as they have most people with cell phones and bank accounts.</a:t>
            </a:r>
            <a:endParaRPr>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34327" lvl="0" marL="457200" rtl="0" algn="just">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Fintech services can also focus on offering 2 for 1 deals or party group deals to entice smaller households to take package deals</a:t>
            </a:r>
            <a:endParaRPr>
              <a:solidFill>
                <a:srgbClr val="000000"/>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34327" lvl="0" marL="457200" rtl="0" algn="just">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The fintech companies should focus more on rural areas because there is a bigger market that has not been tapped. </a:t>
            </a:r>
            <a:endParaRPr>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p:txBody>
      </p:sp>
      <p:sp>
        <p:nvSpPr>
          <p:cNvPr id="213" name="Google Shape;213;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rgbClr val="000000"/>
                </a:solidFill>
                <a:latin typeface="Times New Roman"/>
                <a:ea typeface="Times New Roman"/>
                <a:cs typeface="Times New Roman"/>
                <a:sym typeface="Times New Roman"/>
              </a:rPr>
              <a:t>P</a:t>
            </a:r>
            <a:r>
              <a:rPr lang="en">
                <a:solidFill>
                  <a:srgbClr val="000000"/>
                </a:solidFill>
                <a:latin typeface="Times New Roman"/>
                <a:ea typeface="Times New Roman"/>
                <a:cs typeface="Times New Roman"/>
                <a:sym typeface="Times New Roman"/>
              </a:rPr>
              <a:t>rioritizing the recommendations above would not only increase the return on investment for fintech companies but ensure financial inclusivity across the East African region.</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solidFill>
                  <a:schemeClr val="accent6"/>
                </a:solidFill>
                <a:latin typeface="Times New Roman"/>
                <a:ea typeface="Times New Roman"/>
                <a:cs typeface="Times New Roman"/>
                <a:sym typeface="Times New Roman"/>
              </a:rPr>
              <a:t>GROUP MEMBERS</a:t>
            </a:r>
            <a:endParaRPr>
              <a:solidFill>
                <a:schemeClr val="accent6"/>
              </a:solidFill>
              <a:latin typeface="Times New Roman"/>
              <a:ea typeface="Times New Roman"/>
              <a:cs typeface="Times New Roman"/>
              <a:sym typeface="Times New Roman"/>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en">
                <a:solidFill>
                  <a:srgbClr val="B71E42"/>
                </a:solidFill>
                <a:latin typeface="Times New Roman"/>
                <a:ea typeface="Times New Roman"/>
                <a:cs typeface="Times New Roman"/>
                <a:sym typeface="Times New Roman"/>
              </a:rPr>
              <a:t>1.</a:t>
            </a:r>
            <a:r>
              <a:rPr lang="en">
                <a:solidFill>
                  <a:srgbClr val="000000"/>
                </a:solidFill>
                <a:latin typeface="Times New Roman"/>
                <a:ea typeface="Times New Roman"/>
                <a:cs typeface="Times New Roman"/>
                <a:sym typeface="Times New Roman"/>
              </a:rPr>
              <a:t>Patrick Kiplimo</a:t>
            </a:r>
            <a:endParaRPr>
              <a:solidFill>
                <a:srgbClr val="000000"/>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a:solidFill>
                  <a:srgbClr val="B71E42"/>
                </a:solidFill>
                <a:latin typeface="Times New Roman"/>
                <a:ea typeface="Times New Roman"/>
                <a:cs typeface="Times New Roman"/>
                <a:sym typeface="Times New Roman"/>
              </a:rPr>
              <a:t>2.</a:t>
            </a:r>
            <a:r>
              <a:rPr lang="en">
                <a:solidFill>
                  <a:srgbClr val="000000"/>
                </a:solidFill>
                <a:latin typeface="Times New Roman"/>
                <a:ea typeface="Times New Roman"/>
                <a:cs typeface="Times New Roman"/>
                <a:sym typeface="Times New Roman"/>
              </a:rPr>
              <a:t>Brenda Chepkoech</a:t>
            </a:r>
            <a:endParaRPr>
              <a:solidFill>
                <a:srgbClr val="000000"/>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a:solidFill>
                  <a:srgbClr val="B71E42"/>
                </a:solidFill>
                <a:latin typeface="Times New Roman"/>
                <a:ea typeface="Times New Roman"/>
                <a:cs typeface="Times New Roman"/>
                <a:sym typeface="Times New Roman"/>
              </a:rPr>
              <a:t>3.</a:t>
            </a:r>
            <a:r>
              <a:rPr lang="en">
                <a:solidFill>
                  <a:srgbClr val="000000"/>
                </a:solidFill>
                <a:latin typeface="Times New Roman"/>
                <a:ea typeface="Times New Roman"/>
                <a:cs typeface="Times New Roman"/>
                <a:sym typeface="Times New Roman"/>
              </a:rPr>
              <a:t>Stacy Keago</a:t>
            </a:r>
            <a:endParaRPr>
              <a:solidFill>
                <a:srgbClr val="000000"/>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a:solidFill>
                  <a:srgbClr val="B71E42"/>
                </a:solidFill>
                <a:latin typeface="Times New Roman"/>
                <a:ea typeface="Times New Roman"/>
                <a:cs typeface="Times New Roman"/>
                <a:sym typeface="Times New Roman"/>
              </a:rPr>
              <a:t>4.</a:t>
            </a:r>
            <a:r>
              <a:rPr lang="en">
                <a:solidFill>
                  <a:srgbClr val="000000"/>
                </a:solidFill>
                <a:latin typeface="Times New Roman"/>
                <a:ea typeface="Times New Roman"/>
                <a:cs typeface="Times New Roman"/>
                <a:sym typeface="Times New Roman"/>
              </a:rPr>
              <a:t>Kevin Kilonzo</a:t>
            </a:r>
            <a:endParaRPr>
              <a:solidFill>
                <a:srgbClr val="000000"/>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a:solidFill>
                  <a:srgbClr val="B71E42"/>
                </a:solidFill>
                <a:latin typeface="Times New Roman"/>
                <a:ea typeface="Times New Roman"/>
                <a:cs typeface="Times New Roman"/>
                <a:sym typeface="Times New Roman"/>
              </a:rPr>
              <a:t>5.</a:t>
            </a:r>
            <a:r>
              <a:rPr lang="en">
                <a:solidFill>
                  <a:srgbClr val="000000"/>
                </a:solidFill>
                <a:latin typeface="Times New Roman"/>
                <a:ea typeface="Times New Roman"/>
                <a:cs typeface="Times New Roman"/>
                <a:sym typeface="Times New Roman"/>
              </a:rPr>
              <a:t>Brandon Bosire</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THE END</a:t>
            </a:r>
            <a:endParaRPr b="1" sz="3000">
              <a:latin typeface="Times New Roman"/>
              <a:ea typeface="Times New Roman"/>
              <a:cs typeface="Times New Roman"/>
              <a:sym typeface="Times New Roman"/>
            </a:endParaRPr>
          </a:p>
          <a:p>
            <a:pPr indent="-419100" lvl="0" marL="457200" rtl="0" algn="l">
              <a:spcBef>
                <a:spcPts val="1200"/>
              </a:spcBef>
              <a:spcAft>
                <a:spcPts val="0"/>
              </a:spcAft>
              <a:buSzPts val="3000"/>
              <a:buFont typeface="Times New Roman"/>
              <a:buChar char="★"/>
            </a:pPr>
            <a:r>
              <a:rPr lang="en" sz="3000">
                <a:latin typeface="Times New Roman"/>
                <a:ea typeface="Times New Roman"/>
                <a:cs typeface="Times New Roman"/>
                <a:sym typeface="Times New Roman"/>
              </a:rPr>
              <a:t>Feedback</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 sz="3000">
                <a:latin typeface="Times New Roman"/>
                <a:ea typeface="Times New Roman"/>
                <a:cs typeface="Times New Roman"/>
                <a:sym typeface="Times New Roman"/>
              </a:rPr>
              <a:t>Questions</a:t>
            </a:r>
            <a:endParaRPr sz="3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OVERVIEW</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12121"/>
                </a:solidFill>
                <a:latin typeface="Times New Roman"/>
                <a:ea typeface="Times New Roman"/>
                <a:cs typeface="Times New Roman"/>
                <a:sym typeface="Times New Roman"/>
              </a:rPr>
              <a:t>Financial inclusion </a:t>
            </a:r>
            <a:r>
              <a:rPr lang="en">
                <a:solidFill>
                  <a:srgbClr val="212121"/>
                </a:solidFill>
                <a:highlight>
                  <a:srgbClr val="FFFFFF"/>
                </a:highlight>
                <a:latin typeface="Times New Roman"/>
                <a:ea typeface="Times New Roman"/>
                <a:cs typeface="Times New Roman"/>
                <a:sym typeface="Times New Roman"/>
              </a:rPr>
              <a:t>means that individuals and businesses have access to useful and affordable financial products and services that meet their needs – transactions, payments, savings, credit and insurance – delivered in a responsible and sustainable way.</a:t>
            </a:r>
            <a:endParaRPr>
              <a:solidFill>
                <a:srgbClr val="21212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just">
              <a:lnSpc>
                <a:spcPct val="115000"/>
              </a:lnSpc>
              <a:spcBef>
                <a:spcPts val="1800"/>
              </a:spcBef>
              <a:spcAft>
                <a:spcPts val="0"/>
              </a:spcAft>
              <a:buSzPts val="990"/>
              <a:buNone/>
            </a:pPr>
            <a:r>
              <a:rPr b="1" lang="en" sz="2140">
                <a:solidFill>
                  <a:schemeClr val="accent6"/>
                </a:solidFill>
                <a:latin typeface="Times New Roman"/>
                <a:ea typeface="Times New Roman"/>
                <a:cs typeface="Times New Roman"/>
                <a:sym typeface="Times New Roman"/>
              </a:rPr>
              <a:t>Problem Statement</a:t>
            </a:r>
            <a:endParaRPr b="1" sz="2140">
              <a:solidFill>
                <a:schemeClr val="accent6"/>
              </a:solidFill>
              <a:latin typeface="Times New Roman"/>
              <a:ea typeface="Times New Roman"/>
              <a:cs typeface="Times New Roman"/>
              <a:sym typeface="Times New Roman"/>
            </a:endParaRPr>
          </a:p>
          <a:p>
            <a:pPr indent="0" lvl="0" marL="457200" rtl="0" algn="just">
              <a:lnSpc>
                <a:spcPct val="115000"/>
              </a:lnSpc>
              <a:spcBef>
                <a:spcPts val="1800"/>
              </a:spcBef>
              <a:spcAft>
                <a:spcPts val="600"/>
              </a:spcAft>
              <a:buSzPts val="990"/>
              <a:buNone/>
            </a:pPr>
            <a:r>
              <a:t/>
            </a:r>
            <a:endParaRPr b="1" sz="1440">
              <a:solidFill>
                <a:srgbClr val="000000"/>
              </a:solidFill>
              <a:latin typeface="Times New Roman"/>
              <a:ea typeface="Times New Roman"/>
              <a:cs typeface="Times New Roman"/>
              <a:sym typeface="Times New Roman"/>
            </a:endParaRPr>
          </a:p>
        </p:txBody>
      </p:sp>
      <p:sp>
        <p:nvSpPr>
          <p:cNvPr id="104" name="Google Shape;104;p16"/>
          <p:cNvSpPr txBox="1"/>
          <p:nvPr>
            <p:ph idx="1" type="body"/>
          </p:nvPr>
        </p:nvSpPr>
        <p:spPr>
          <a:xfrm>
            <a:off x="311700" y="953025"/>
            <a:ext cx="8520600" cy="37281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a:solidFill>
                  <a:srgbClr val="000000"/>
                </a:solidFill>
                <a:highlight>
                  <a:srgbClr val="FFFFFF"/>
                </a:highlight>
                <a:latin typeface="Times New Roman"/>
                <a:ea typeface="Times New Roman"/>
                <a:cs typeface="Times New Roman"/>
                <a:sym typeface="Times New Roman"/>
              </a:rPr>
              <a:t>Financial inclusion remains one of the main obstacles to economic and human development in Africa. For example, across Kenya, Rwanda, Tanzania, and Uganda only 9.1 million adults (or 14% of adults) have access to or use a commercial bank account. In the recent past, there has been a significant growth of innovative fintech solutions like MPESA services.</a:t>
            </a:r>
            <a:endParaRPr>
              <a:solidFill>
                <a:srgbClr val="000000"/>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rPr lang="en">
                <a:solidFill>
                  <a:srgbClr val="000000"/>
                </a:solidFill>
                <a:highlight>
                  <a:srgbClr val="FFFFFF"/>
                </a:highlight>
                <a:latin typeface="Times New Roman"/>
                <a:ea typeface="Times New Roman"/>
                <a:cs typeface="Times New Roman"/>
                <a:sym typeface="Times New Roman"/>
              </a:rPr>
              <a:t>Our research focuses on how mobile money transaction services(fintech and mobile banking) can lead to greater financial inclusion for people who don't have access to banks. Greater financial inclusion leads to easier transactions, greater access to credit services, an easier tax base to achieve revenues, better access to savings, insurance, and fintech services.</a:t>
            </a:r>
            <a:endParaRPr>
              <a:solidFill>
                <a:srgbClr val="000000"/>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700">
              <a:solidFill>
                <a:srgbClr val="000000"/>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189325"/>
            <a:ext cx="8520600" cy="4524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1600"/>
              </a:spcBef>
              <a:spcAft>
                <a:spcPts val="400"/>
              </a:spcAft>
              <a:buNone/>
            </a:pPr>
            <a:r>
              <a:rPr b="1" lang="en" sz="2000">
                <a:solidFill>
                  <a:schemeClr val="accent6"/>
                </a:solidFill>
                <a:latin typeface="Times New Roman"/>
                <a:ea typeface="Times New Roman"/>
                <a:cs typeface="Times New Roman"/>
                <a:sym typeface="Times New Roman"/>
              </a:rPr>
              <a:t>Objectives</a:t>
            </a:r>
            <a:endParaRPr sz="2000">
              <a:solidFill>
                <a:schemeClr val="accent6"/>
              </a:solidFill>
            </a:endParaRPr>
          </a:p>
        </p:txBody>
      </p:sp>
      <p:sp>
        <p:nvSpPr>
          <p:cNvPr id="110" name="Google Shape;110;p17"/>
          <p:cNvSpPr txBox="1"/>
          <p:nvPr>
            <p:ph idx="1" type="body"/>
          </p:nvPr>
        </p:nvSpPr>
        <p:spPr>
          <a:xfrm>
            <a:off x="311700" y="578500"/>
            <a:ext cx="8520600" cy="4116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400">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Our main objective:</a:t>
            </a:r>
            <a:endParaRPr>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rgbClr val="000000"/>
                </a:solidFill>
                <a:latin typeface="Times New Roman"/>
                <a:ea typeface="Times New Roman"/>
                <a:cs typeface="Times New Roman"/>
                <a:sym typeface="Times New Roman"/>
              </a:rPr>
              <a:t>To determine the number of people who have access to mobile phones and don't have access to the banks so as to advise the fintech companies on the areas or markets that they should target.</a:t>
            </a:r>
            <a:endParaRPr>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rgbClr val="000000"/>
                </a:solidFill>
                <a:latin typeface="Times New Roman"/>
                <a:ea typeface="Times New Roman"/>
                <a:cs typeface="Times New Roman"/>
                <a:sym typeface="Times New Roman"/>
              </a:rPr>
              <a:t>Some of the specific objectives to be covered:</a:t>
            </a:r>
            <a:endParaRPr>
              <a:solidFill>
                <a:srgbClr val="000000"/>
              </a:solidFill>
              <a:latin typeface="Times New Roman"/>
              <a:ea typeface="Times New Roman"/>
              <a:cs typeface="Times New Roman"/>
              <a:sym typeface="Times New Roman"/>
            </a:endParaRPr>
          </a:p>
          <a:p>
            <a:pPr indent="-323850" lvl="0"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To determine the number of people with access to bank accounts and how this varies in urban and rural areas, between the job type.</a:t>
            </a:r>
            <a:endParaRPr sz="1500">
              <a:solidFill>
                <a:srgbClr val="000000"/>
              </a:solidFill>
              <a:latin typeface="Times New Roman"/>
              <a:ea typeface="Times New Roman"/>
              <a:cs typeface="Times New Roman"/>
              <a:sym typeface="Times New Roman"/>
            </a:endParaRPr>
          </a:p>
          <a:p>
            <a:pPr indent="-323850" lvl="0"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To determine the country with the most mobile phones and the highest number of bank accounts.</a:t>
            </a:r>
            <a:endParaRPr sz="1500">
              <a:solidFill>
                <a:srgbClr val="000000"/>
              </a:solidFill>
              <a:latin typeface="Times New Roman"/>
              <a:ea typeface="Times New Roman"/>
              <a:cs typeface="Times New Roman"/>
              <a:sym typeface="Times New Roman"/>
            </a:endParaRPr>
          </a:p>
          <a:p>
            <a:pPr indent="-323850" lvl="0"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To determine the people to be targeted with mobile banking integration</a:t>
            </a:r>
            <a:endParaRPr sz="1500">
              <a:solidFill>
                <a:srgbClr val="000000"/>
              </a:solidFill>
              <a:latin typeface="Times New Roman"/>
              <a:ea typeface="Times New Roman"/>
              <a:cs typeface="Times New Roman"/>
              <a:sym typeface="Times New Roman"/>
            </a:endParaRPr>
          </a:p>
          <a:p>
            <a:pPr indent="-323850" lvl="0"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To determine the job type to be targeted with fintech marketing in the region for people with cell phones </a:t>
            </a:r>
            <a:endParaRPr sz="1500">
              <a:solidFill>
                <a:srgbClr val="000000"/>
              </a:solidFill>
              <a:latin typeface="Times New Roman"/>
              <a:ea typeface="Times New Roman"/>
              <a:cs typeface="Times New Roman"/>
              <a:sym typeface="Times New Roman"/>
            </a:endParaRPr>
          </a:p>
          <a:p>
            <a:pPr indent="-323850" lvl="0"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To determine the influence of mobile phone access and location to job type a phone but no bank account</a:t>
            </a:r>
            <a:endParaRPr sz="1500">
              <a:solidFill>
                <a:srgbClr val="000000"/>
              </a:solidFill>
              <a:latin typeface="Times New Roman"/>
              <a:ea typeface="Times New Roman"/>
              <a:cs typeface="Times New Roman"/>
              <a:sym typeface="Times New Roman"/>
            </a:endParaRPr>
          </a:p>
          <a:p>
            <a:pPr indent="-323850" lvl="0" marL="9144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To determine the influence of mobile phone access and location to job type</a:t>
            </a:r>
            <a:endParaRPr sz="1500">
              <a:solidFill>
                <a:srgbClr val="000000"/>
              </a:solidFill>
              <a:latin typeface="Times New Roman"/>
              <a:ea typeface="Times New Roman"/>
              <a:cs typeface="Times New Roman"/>
              <a:sym typeface="Times New Roman"/>
            </a:endParaRPr>
          </a:p>
          <a:p>
            <a:pPr indent="0" lvl="0" marL="91440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914400" rtl="0" algn="l">
              <a:lnSpc>
                <a:spcPct val="95000"/>
              </a:lnSpc>
              <a:spcBef>
                <a:spcPts val="0"/>
              </a:spcBef>
              <a:spcAft>
                <a:spcPts val="0"/>
              </a:spcAft>
              <a:buSzPts val="275"/>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2085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Analysis Tools</a:t>
            </a:r>
            <a:endParaRPr>
              <a:latin typeface="Times New Roman"/>
              <a:ea typeface="Times New Roman"/>
              <a:cs typeface="Times New Roman"/>
              <a:sym typeface="Times New Roman"/>
            </a:endParaRPr>
          </a:p>
        </p:txBody>
      </p:sp>
      <p:sp>
        <p:nvSpPr>
          <p:cNvPr id="116" name="Google Shape;116;p18"/>
          <p:cNvSpPr txBox="1"/>
          <p:nvPr>
            <p:ph idx="1" type="body"/>
          </p:nvPr>
        </p:nvSpPr>
        <p:spPr>
          <a:xfrm>
            <a:off x="311700" y="816350"/>
            <a:ext cx="8619000" cy="39207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100">
                <a:solidFill>
                  <a:srgbClr val="212121"/>
                </a:solidFill>
                <a:latin typeface="Times New Roman"/>
                <a:ea typeface="Times New Roman"/>
                <a:cs typeface="Times New Roman"/>
                <a:sym typeface="Times New Roman"/>
              </a:rPr>
              <a:t>-For our analysis, we used the Financial Inclusivity Dataset.</a:t>
            </a:r>
            <a:endParaRPr sz="2100">
              <a:solidFill>
                <a:srgbClr val="212121"/>
              </a:solidFill>
              <a:latin typeface="Times New Roman"/>
              <a:ea typeface="Times New Roman"/>
              <a:cs typeface="Times New Roman"/>
              <a:sym typeface="Times New Roman"/>
            </a:endParaRPr>
          </a:p>
          <a:p>
            <a:pPr indent="-361950" lvl="0" marL="457200" rtl="0" algn="l">
              <a:lnSpc>
                <a:spcPct val="100000"/>
              </a:lnSpc>
              <a:spcBef>
                <a:spcPts val="1000"/>
              </a:spcBef>
              <a:spcAft>
                <a:spcPts val="0"/>
              </a:spcAft>
              <a:buClr>
                <a:srgbClr val="212121"/>
              </a:buClr>
              <a:buSzPts val="2100"/>
              <a:buFont typeface="Times New Roman"/>
              <a:buAutoNum type="arabicPeriod"/>
            </a:pPr>
            <a:r>
              <a:rPr lang="en" sz="2100">
                <a:solidFill>
                  <a:srgbClr val="212121"/>
                </a:solidFill>
                <a:latin typeface="Times New Roman"/>
                <a:ea typeface="Times New Roman"/>
                <a:cs typeface="Times New Roman"/>
                <a:sym typeface="Times New Roman"/>
              </a:rPr>
              <a:t>Libraries used:  a) pandas                    b) numpy  </a:t>
            </a:r>
            <a:endParaRPr sz="2100">
              <a:solidFill>
                <a:srgbClr val="21212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sz="2100">
              <a:solidFill>
                <a:srgbClr val="21212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2100">
                <a:solidFill>
                  <a:srgbClr val="212121"/>
                </a:solidFill>
                <a:latin typeface="Times New Roman"/>
                <a:ea typeface="Times New Roman"/>
                <a:cs typeface="Times New Roman"/>
                <a:sym typeface="Times New Roman"/>
              </a:rPr>
              <a:t>2. </a:t>
            </a:r>
            <a:r>
              <a:rPr lang="en" sz="2100">
                <a:solidFill>
                  <a:srgbClr val="212121"/>
                </a:solidFill>
                <a:latin typeface="Times New Roman"/>
                <a:ea typeface="Times New Roman"/>
                <a:cs typeface="Times New Roman"/>
                <a:sym typeface="Times New Roman"/>
              </a:rPr>
              <a:t>A</a:t>
            </a:r>
            <a:r>
              <a:rPr lang="en" sz="2100">
                <a:solidFill>
                  <a:srgbClr val="212121"/>
                </a:solidFill>
                <a:latin typeface="Times New Roman"/>
                <a:ea typeface="Times New Roman"/>
                <a:cs typeface="Times New Roman"/>
                <a:sym typeface="Times New Roman"/>
              </a:rPr>
              <a:t>nalysis used:</a:t>
            </a:r>
            <a:endParaRPr sz="2100">
              <a:solidFill>
                <a:srgbClr val="21212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2100">
                <a:solidFill>
                  <a:srgbClr val="212121"/>
                </a:solidFill>
                <a:latin typeface="Times New Roman"/>
                <a:ea typeface="Times New Roman"/>
                <a:cs typeface="Times New Roman"/>
                <a:sym typeface="Times New Roman"/>
              </a:rPr>
              <a:t> </a:t>
            </a:r>
            <a:endParaRPr sz="2100">
              <a:solidFill>
                <a:srgbClr val="21212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2100">
                <a:solidFill>
                  <a:srgbClr val="212121"/>
                </a:solidFill>
                <a:latin typeface="Times New Roman"/>
                <a:ea typeface="Times New Roman"/>
                <a:cs typeface="Times New Roman"/>
                <a:sym typeface="Times New Roman"/>
              </a:rPr>
              <a:t>3. Visualizations used: </a:t>
            </a:r>
            <a:endParaRPr sz="2100">
              <a:solidFill>
                <a:srgbClr val="21212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2100">
                <a:solidFill>
                  <a:srgbClr val="212121"/>
                </a:solidFill>
                <a:latin typeface="Times New Roman"/>
                <a:ea typeface="Times New Roman"/>
                <a:cs typeface="Times New Roman"/>
                <a:sym typeface="Times New Roman"/>
              </a:rPr>
              <a:t>a)  </a:t>
            </a:r>
            <a:endParaRPr sz="2100">
              <a:solidFill>
                <a:srgbClr val="21212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 sz="2100">
                <a:solidFill>
                  <a:srgbClr val="212121"/>
                </a:solidFill>
                <a:latin typeface="Times New Roman"/>
                <a:ea typeface="Times New Roman"/>
                <a:cs typeface="Times New Roman"/>
                <a:sym typeface="Times New Roman"/>
              </a:rPr>
              <a:t>b)  </a:t>
            </a:r>
            <a:endParaRPr sz="2100">
              <a:solidFill>
                <a:srgbClr val="21212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solidFill>
                <a:srgbClr val="21212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100">
              <a:solidFill>
                <a:srgbClr val="21212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100">
              <a:solidFill>
                <a:srgbClr val="212121"/>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a:solidFill>
                <a:srgbClr val="000000"/>
              </a:solidFill>
              <a:latin typeface="Times New Roman"/>
              <a:ea typeface="Times New Roman"/>
              <a:cs typeface="Times New Roman"/>
              <a:sym typeface="Times New Roman"/>
            </a:endParaRPr>
          </a:p>
          <a:p>
            <a:pPr indent="0" lvl="0" marL="914400" rtl="0" algn="l">
              <a:lnSpc>
                <a:spcPct val="95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914400" rtl="0" algn="l">
              <a:lnSpc>
                <a:spcPct val="95000"/>
              </a:lnSpc>
              <a:spcBef>
                <a:spcPts val="0"/>
              </a:spcBef>
              <a:spcAft>
                <a:spcPts val="0"/>
              </a:spcAft>
              <a:buNone/>
            </a:pPr>
            <a:r>
              <a:t/>
            </a:r>
            <a:endParaRPr>
              <a:solidFill>
                <a:srgbClr val="000000"/>
              </a:solidFill>
              <a:latin typeface="Times New Roman"/>
              <a:ea typeface="Times New Roman"/>
              <a:cs typeface="Times New Roman"/>
              <a:sym typeface="Times New Roman"/>
            </a:endParaRPr>
          </a:p>
        </p:txBody>
      </p:sp>
      <p:pic>
        <p:nvPicPr>
          <p:cNvPr id="117" name="Google Shape;117;p18"/>
          <p:cNvPicPr preferRelativeResize="0"/>
          <p:nvPr/>
        </p:nvPicPr>
        <p:blipFill>
          <a:blip r:embed="rId3">
            <a:alphaModFix/>
          </a:blip>
          <a:stretch>
            <a:fillRect/>
          </a:stretch>
        </p:blipFill>
        <p:spPr>
          <a:xfrm>
            <a:off x="2022750" y="1684838"/>
            <a:ext cx="1895075" cy="576250"/>
          </a:xfrm>
          <a:prstGeom prst="rect">
            <a:avLst/>
          </a:prstGeom>
          <a:noFill/>
          <a:ln>
            <a:noFill/>
          </a:ln>
        </p:spPr>
      </p:pic>
      <p:pic>
        <p:nvPicPr>
          <p:cNvPr id="118" name="Google Shape;118;p18"/>
          <p:cNvPicPr preferRelativeResize="0"/>
          <p:nvPr/>
        </p:nvPicPr>
        <p:blipFill>
          <a:blip r:embed="rId4">
            <a:alphaModFix/>
          </a:blip>
          <a:stretch>
            <a:fillRect/>
          </a:stretch>
        </p:blipFill>
        <p:spPr>
          <a:xfrm>
            <a:off x="4989775" y="1837250"/>
            <a:ext cx="842211" cy="607800"/>
          </a:xfrm>
          <a:prstGeom prst="rect">
            <a:avLst/>
          </a:prstGeom>
          <a:noFill/>
          <a:ln>
            <a:noFill/>
          </a:ln>
        </p:spPr>
      </p:pic>
      <p:pic>
        <p:nvPicPr>
          <p:cNvPr id="119" name="Google Shape;119;p18"/>
          <p:cNvPicPr preferRelativeResize="0"/>
          <p:nvPr/>
        </p:nvPicPr>
        <p:blipFill>
          <a:blip r:embed="rId5">
            <a:alphaModFix/>
          </a:blip>
          <a:stretch>
            <a:fillRect/>
          </a:stretch>
        </p:blipFill>
        <p:spPr>
          <a:xfrm>
            <a:off x="668300" y="3569125"/>
            <a:ext cx="2629626" cy="410225"/>
          </a:xfrm>
          <a:prstGeom prst="rect">
            <a:avLst/>
          </a:prstGeom>
          <a:noFill/>
          <a:ln>
            <a:noFill/>
          </a:ln>
        </p:spPr>
      </p:pic>
      <p:pic>
        <p:nvPicPr>
          <p:cNvPr id="120" name="Google Shape;120;p18"/>
          <p:cNvPicPr preferRelativeResize="0"/>
          <p:nvPr/>
        </p:nvPicPr>
        <p:blipFill>
          <a:blip r:embed="rId6">
            <a:alphaModFix/>
          </a:blip>
          <a:stretch>
            <a:fillRect/>
          </a:stretch>
        </p:blipFill>
        <p:spPr>
          <a:xfrm>
            <a:off x="703450" y="4109100"/>
            <a:ext cx="2706625" cy="576250"/>
          </a:xfrm>
          <a:prstGeom prst="rect">
            <a:avLst/>
          </a:prstGeom>
          <a:noFill/>
          <a:ln>
            <a:noFill/>
          </a:ln>
        </p:spPr>
      </p:pic>
      <p:pic>
        <p:nvPicPr>
          <p:cNvPr id="121" name="Google Shape;121;p18"/>
          <p:cNvPicPr preferRelativeResize="0"/>
          <p:nvPr/>
        </p:nvPicPr>
        <p:blipFill>
          <a:blip r:embed="rId7">
            <a:alphaModFix/>
          </a:blip>
          <a:stretch>
            <a:fillRect/>
          </a:stretch>
        </p:blipFill>
        <p:spPr>
          <a:xfrm>
            <a:off x="724275" y="2571750"/>
            <a:ext cx="2098008" cy="57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Analysis process</a:t>
            </a:r>
            <a:endParaRPr>
              <a:latin typeface="Times New Roman"/>
              <a:ea typeface="Times New Roman"/>
              <a:cs typeface="Times New Roman"/>
              <a:sym typeface="Times New Roman"/>
            </a:endParaRPr>
          </a:p>
        </p:txBody>
      </p:sp>
      <p:sp>
        <p:nvSpPr>
          <p:cNvPr id="127" name="Google Shape;127;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8" name="Google Shape;128;p19"/>
          <p:cNvSpPr/>
          <p:nvPr/>
        </p:nvSpPr>
        <p:spPr>
          <a:xfrm>
            <a:off x="73325" y="1229875"/>
            <a:ext cx="1462200" cy="7749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Business Understanding</a:t>
            </a:r>
            <a:endParaRPr>
              <a:latin typeface="Times New Roman"/>
              <a:ea typeface="Times New Roman"/>
              <a:cs typeface="Times New Roman"/>
              <a:sym typeface="Times New Roman"/>
            </a:endParaRPr>
          </a:p>
        </p:txBody>
      </p:sp>
      <p:sp>
        <p:nvSpPr>
          <p:cNvPr id="129" name="Google Shape;129;p19"/>
          <p:cNvSpPr/>
          <p:nvPr/>
        </p:nvSpPr>
        <p:spPr>
          <a:xfrm>
            <a:off x="1731500" y="1220300"/>
            <a:ext cx="1462200" cy="7749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Understanding</a:t>
            </a:r>
            <a:endParaRPr>
              <a:latin typeface="Times New Roman"/>
              <a:ea typeface="Times New Roman"/>
              <a:cs typeface="Times New Roman"/>
              <a:sym typeface="Times New Roman"/>
            </a:endParaRPr>
          </a:p>
        </p:txBody>
      </p:sp>
      <p:sp>
        <p:nvSpPr>
          <p:cNvPr id="130" name="Google Shape;130;p19"/>
          <p:cNvSpPr/>
          <p:nvPr/>
        </p:nvSpPr>
        <p:spPr>
          <a:xfrm>
            <a:off x="3302775" y="1229875"/>
            <a:ext cx="1269300" cy="7749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Preparation</a:t>
            </a:r>
            <a:endParaRPr>
              <a:latin typeface="Times New Roman"/>
              <a:ea typeface="Times New Roman"/>
              <a:cs typeface="Times New Roman"/>
              <a:sym typeface="Times New Roman"/>
            </a:endParaRPr>
          </a:p>
        </p:txBody>
      </p:sp>
      <p:sp>
        <p:nvSpPr>
          <p:cNvPr id="131" name="Google Shape;131;p19"/>
          <p:cNvSpPr/>
          <p:nvPr/>
        </p:nvSpPr>
        <p:spPr>
          <a:xfrm>
            <a:off x="4776225" y="1229875"/>
            <a:ext cx="961500" cy="7653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Analysis</a:t>
            </a:r>
            <a:endParaRPr>
              <a:latin typeface="Times New Roman"/>
              <a:ea typeface="Times New Roman"/>
              <a:cs typeface="Times New Roman"/>
              <a:sym typeface="Times New Roman"/>
            </a:endParaRPr>
          </a:p>
        </p:txBody>
      </p:sp>
      <p:sp>
        <p:nvSpPr>
          <p:cNvPr id="132" name="Google Shape;132;p19"/>
          <p:cNvSpPr/>
          <p:nvPr/>
        </p:nvSpPr>
        <p:spPr>
          <a:xfrm>
            <a:off x="5961413" y="1220300"/>
            <a:ext cx="1776600" cy="726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Recommendations</a:t>
            </a:r>
            <a:endParaRPr>
              <a:latin typeface="Times New Roman"/>
              <a:ea typeface="Times New Roman"/>
              <a:cs typeface="Times New Roman"/>
              <a:sym typeface="Times New Roman"/>
            </a:endParaRPr>
          </a:p>
        </p:txBody>
      </p:sp>
      <p:sp>
        <p:nvSpPr>
          <p:cNvPr id="133" name="Google Shape;133;p19"/>
          <p:cNvSpPr/>
          <p:nvPr/>
        </p:nvSpPr>
        <p:spPr>
          <a:xfrm>
            <a:off x="7909100" y="1220300"/>
            <a:ext cx="1182300" cy="726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34" name="Google Shape;134;p19"/>
          <p:cNvSpPr/>
          <p:nvPr/>
        </p:nvSpPr>
        <p:spPr>
          <a:xfrm>
            <a:off x="0" y="2571750"/>
            <a:ext cx="1462200" cy="14148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 and goals</a:t>
            </a:r>
            <a:endParaRPr>
              <a:latin typeface="Times New Roman"/>
              <a:ea typeface="Times New Roman"/>
              <a:cs typeface="Times New Roman"/>
              <a:sym typeface="Times New Roman"/>
            </a:endParaRPr>
          </a:p>
        </p:txBody>
      </p:sp>
      <p:sp>
        <p:nvSpPr>
          <p:cNvPr id="135" name="Google Shape;135;p19"/>
          <p:cNvSpPr/>
          <p:nvPr/>
        </p:nvSpPr>
        <p:spPr>
          <a:xfrm>
            <a:off x="1679225" y="2625300"/>
            <a:ext cx="1392300" cy="1245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Load datasets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then</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view data</a:t>
            </a:r>
            <a:endParaRPr>
              <a:latin typeface="Times New Roman"/>
              <a:ea typeface="Times New Roman"/>
              <a:cs typeface="Times New Roman"/>
              <a:sym typeface="Times New Roman"/>
            </a:endParaRPr>
          </a:p>
        </p:txBody>
      </p:sp>
      <p:sp>
        <p:nvSpPr>
          <p:cNvPr id="136" name="Google Shape;136;p19"/>
          <p:cNvSpPr/>
          <p:nvPr/>
        </p:nvSpPr>
        <p:spPr>
          <a:xfrm>
            <a:off x="3389650" y="2623825"/>
            <a:ext cx="880800" cy="10467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cleaning</a:t>
            </a:r>
            <a:endParaRPr>
              <a:latin typeface="Times New Roman"/>
              <a:ea typeface="Times New Roman"/>
              <a:cs typeface="Times New Roman"/>
              <a:sym typeface="Times New Roman"/>
            </a:endParaRPr>
          </a:p>
        </p:txBody>
      </p:sp>
      <p:sp>
        <p:nvSpPr>
          <p:cNvPr id="137" name="Google Shape;137;p19"/>
          <p:cNvSpPr/>
          <p:nvPr/>
        </p:nvSpPr>
        <p:spPr>
          <a:xfrm>
            <a:off x="4665825" y="2524375"/>
            <a:ext cx="1182300" cy="11538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Use tools to achieve objectives</a:t>
            </a:r>
            <a:endParaRPr>
              <a:latin typeface="Times New Roman"/>
              <a:ea typeface="Times New Roman"/>
              <a:cs typeface="Times New Roman"/>
              <a:sym typeface="Times New Roman"/>
            </a:endParaRPr>
          </a:p>
        </p:txBody>
      </p:sp>
      <p:sp>
        <p:nvSpPr>
          <p:cNvPr id="138" name="Google Shape;138;p19"/>
          <p:cNvSpPr/>
          <p:nvPr/>
        </p:nvSpPr>
        <p:spPr>
          <a:xfrm>
            <a:off x="6197900" y="2524375"/>
            <a:ext cx="1462200" cy="1245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Get insights from analysis for target marketing.</a:t>
            </a:r>
            <a:endParaRPr>
              <a:latin typeface="Times New Roman"/>
              <a:ea typeface="Times New Roman"/>
              <a:cs typeface="Times New Roman"/>
              <a:sym typeface="Times New Roman"/>
            </a:endParaRPr>
          </a:p>
        </p:txBody>
      </p:sp>
      <p:cxnSp>
        <p:nvCxnSpPr>
          <p:cNvPr id="139" name="Google Shape;139;p19"/>
          <p:cNvCxnSpPr>
            <a:endCxn id="129" idx="1"/>
          </p:cNvCxnSpPr>
          <p:nvPr/>
        </p:nvCxnSpPr>
        <p:spPr>
          <a:xfrm flipH="1" rot="10800000">
            <a:off x="1535600" y="1607750"/>
            <a:ext cx="195900" cy="435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9"/>
          <p:cNvCxnSpPr>
            <a:endCxn id="130" idx="1"/>
          </p:cNvCxnSpPr>
          <p:nvPr/>
        </p:nvCxnSpPr>
        <p:spPr>
          <a:xfrm flipH="1" rot="10800000">
            <a:off x="3176475" y="1617325"/>
            <a:ext cx="126300" cy="129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19"/>
          <p:cNvCxnSpPr>
            <a:endCxn id="131" idx="1"/>
          </p:cNvCxnSpPr>
          <p:nvPr/>
        </p:nvCxnSpPr>
        <p:spPr>
          <a:xfrm flipH="1" rot="10800000">
            <a:off x="4554525" y="1612525"/>
            <a:ext cx="221700" cy="282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9"/>
          <p:cNvCxnSpPr>
            <a:endCxn id="132" idx="1"/>
          </p:cNvCxnSpPr>
          <p:nvPr/>
        </p:nvCxnSpPr>
        <p:spPr>
          <a:xfrm flipH="1" rot="10800000">
            <a:off x="5743013" y="1583600"/>
            <a:ext cx="218400" cy="678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9"/>
          <p:cNvCxnSpPr>
            <a:endCxn id="133" idx="1"/>
          </p:cNvCxnSpPr>
          <p:nvPr/>
        </p:nvCxnSpPr>
        <p:spPr>
          <a:xfrm flipH="1" rot="10800000">
            <a:off x="7720400" y="1583600"/>
            <a:ext cx="188700" cy="258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19"/>
          <p:cNvCxnSpPr>
            <a:stCxn id="128" idx="2"/>
            <a:endCxn id="134" idx="0"/>
          </p:cNvCxnSpPr>
          <p:nvPr/>
        </p:nvCxnSpPr>
        <p:spPr>
          <a:xfrm rot="5400000">
            <a:off x="484325" y="2251675"/>
            <a:ext cx="567000" cy="73200"/>
          </a:xfrm>
          <a:prstGeom prst="bentConnector3">
            <a:avLst>
              <a:gd fmla="val 49998" name="adj1"/>
            </a:avLst>
          </a:prstGeom>
          <a:noFill/>
          <a:ln cap="flat" cmpd="sng" w="9525">
            <a:solidFill>
              <a:schemeClr val="dk2"/>
            </a:solidFill>
            <a:prstDash val="solid"/>
            <a:round/>
            <a:headEnd len="med" w="med" type="none"/>
            <a:tailEnd len="med" w="med" type="none"/>
          </a:ln>
        </p:spPr>
      </p:cxnSp>
      <p:cxnSp>
        <p:nvCxnSpPr>
          <p:cNvPr id="145" name="Google Shape;145;p19"/>
          <p:cNvCxnSpPr>
            <a:stCxn id="129" idx="2"/>
            <a:endCxn id="135" idx="0"/>
          </p:cNvCxnSpPr>
          <p:nvPr/>
        </p:nvCxnSpPr>
        <p:spPr>
          <a:xfrm rot="5400000">
            <a:off x="2103950" y="2266550"/>
            <a:ext cx="630000" cy="87300"/>
          </a:xfrm>
          <a:prstGeom prst="bentConnector3">
            <a:avLst>
              <a:gd fmla="val 50008" name="adj1"/>
            </a:avLst>
          </a:prstGeom>
          <a:noFill/>
          <a:ln cap="flat" cmpd="sng" w="9525">
            <a:solidFill>
              <a:schemeClr val="dk2"/>
            </a:solidFill>
            <a:prstDash val="solid"/>
            <a:round/>
            <a:headEnd len="med" w="med" type="none"/>
            <a:tailEnd len="med" w="med" type="none"/>
          </a:ln>
        </p:spPr>
      </p:cxnSp>
      <p:cxnSp>
        <p:nvCxnSpPr>
          <p:cNvPr id="146" name="Google Shape;146;p19"/>
          <p:cNvCxnSpPr>
            <a:stCxn id="130" idx="2"/>
            <a:endCxn id="136" idx="0"/>
          </p:cNvCxnSpPr>
          <p:nvPr/>
        </p:nvCxnSpPr>
        <p:spPr>
          <a:xfrm rot="5400000">
            <a:off x="3574125" y="2260675"/>
            <a:ext cx="619200" cy="1074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147" name="Google Shape;147;p19"/>
          <p:cNvCxnSpPr>
            <a:stCxn id="131" idx="2"/>
            <a:endCxn id="137" idx="0"/>
          </p:cNvCxnSpPr>
          <p:nvPr/>
        </p:nvCxnSpPr>
        <p:spPr>
          <a:xfrm flipH="1" rot="-5400000">
            <a:off x="4992675" y="2259475"/>
            <a:ext cx="5292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48" name="Google Shape;148;p19"/>
          <p:cNvCxnSpPr>
            <a:stCxn id="132" idx="2"/>
            <a:endCxn id="138" idx="0"/>
          </p:cNvCxnSpPr>
          <p:nvPr/>
        </p:nvCxnSpPr>
        <p:spPr>
          <a:xfrm flipH="1" rot="-5400000">
            <a:off x="6600563" y="2196050"/>
            <a:ext cx="577500" cy="79200"/>
          </a:xfrm>
          <a:prstGeom prst="bentConnector3">
            <a:avLst>
              <a:gd fmla="val 49998"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Data visualization</a:t>
            </a:r>
            <a:endParaRPr sz="2400">
              <a:latin typeface="Times New Roman"/>
              <a:ea typeface="Times New Roman"/>
              <a:cs typeface="Times New Roman"/>
              <a:sym typeface="Times New Roman"/>
            </a:endParaRPr>
          </a:p>
        </p:txBody>
      </p:sp>
      <p:sp>
        <p:nvSpPr>
          <p:cNvPr id="154" name="Google Shape;154;p20"/>
          <p:cNvSpPr txBox="1"/>
          <p:nvPr>
            <p:ph idx="1" type="body"/>
          </p:nvPr>
        </p:nvSpPr>
        <p:spPr>
          <a:xfrm>
            <a:off x="185475" y="1017800"/>
            <a:ext cx="8520600" cy="342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The graphs below show the insights to be derived from the Financial Inclusions dataset</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p:txBody>
      </p:sp>
      <p:pic>
        <p:nvPicPr>
          <p:cNvPr id="155" name="Google Shape;155;p20"/>
          <p:cNvPicPr preferRelativeResize="0"/>
          <p:nvPr/>
        </p:nvPicPr>
        <p:blipFill>
          <a:blip r:embed="rId3">
            <a:alphaModFix/>
          </a:blip>
          <a:stretch>
            <a:fillRect/>
          </a:stretch>
        </p:blipFill>
        <p:spPr>
          <a:xfrm>
            <a:off x="2062688" y="1642713"/>
            <a:ext cx="3819525" cy="265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1"/>
          <p:cNvPicPr preferRelativeResize="0"/>
          <p:nvPr/>
        </p:nvPicPr>
        <p:blipFill>
          <a:blip r:embed="rId3">
            <a:alphaModFix/>
          </a:blip>
          <a:stretch>
            <a:fillRect/>
          </a:stretch>
        </p:blipFill>
        <p:spPr>
          <a:xfrm>
            <a:off x="1354600" y="821675"/>
            <a:ext cx="6732575" cy="362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