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  <p:sldMasterId id="2147483728" r:id="rId5"/>
    <p:sldMasterId id="2147483720" r:id="rId6"/>
    <p:sldMasterId id="2147483792" r:id="rId7"/>
  </p:sldMasterIdLst>
  <p:notesMasterIdLst>
    <p:notesMasterId r:id="rId53"/>
  </p:notesMasterIdLst>
  <p:handoutMasterIdLst>
    <p:handoutMasterId r:id="rId54"/>
  </p:handoutMasterIdLst>
  <p:sldIdLst>
    <p:sldId id="803" r:id="rId8"/>
    <p:sldId id="727" r:id="rId9"/>
    <p:sldId id="812" r:id="rId10"/>
    <p:sldId id="804" r:id="rId11"/>
    <p:sldId id="805" r:id="rId12"/>
    <p:sldId id="807" r:id="rId13"/>
    <p:sldId id="808" r:id="rId14"/>
    <p:sldId id="811" r:id="rId15"/>
    <p:sldId id="813" r:id="rId16"/>
    <p:sldId id="816" r:id="rId17"/>
    <p:sldId id="823" r:id="rId18"/>
    <p:sldId id="825" r:id="rId19"/>
    <p:sldId id="810" r:id="rId20"/>
    <p:sldId id="817" r:id="rId21"/>
    <p:sldId id="820" r:id="rId22"/>
    <p:sldId id="822" r:id="rId23"/>
    <p:sldId id="843" r:id="rId24"/>
    <p:sldId id="809" r:id="rId25"/>
    <p:sldId id="821" r:id="rId26"/>
    <p:sldId id="824" r:id="rId27"/>
    <p:sldId id="826" r:id="rId28"/>
    <p:sldId id="806" r:id="rId29"/>
    <p:sldId id="814" r:id="rId30"/>
    <p:sldId id="815" r:id="rId31"/>
    <p:sldId id="818" r:id="rId32"/>
    <p:sldId id="844" r:id="rId33"/>
    <p:sldId id="827" r:id="rId34"/>
    <p:sldId id="819" r:id="rId35"/>
    <p:sldId id="828" r:id="rId36"/>
    <p:sldId id="829" r:id="rId37"/>
    <p:sldId id="831" r:id="rId38"/>
    <p:sldId id="832" r:id="rId39"/>
    <p:sldId id="833" r:id="rId40"/>
    <p:sldId id="830" r:id="rId41"/>
    <p:sldId id="835" r:id="rId42"/>
    <p:sldId id="845" r:id="rId43"/>
    <p:sldId id="847" r:id="rId44"/>
    <p:sldId id="839" r:id="rId45"/>
    <p:sldId id="841" r:id="rId46"/>
    <p:sldId id="836" r:id="rId47"/>
    <p:sldId id="848" r:id="rId48"/>
    <p:sldId id="849" r:id="rId49"/>
    <p:sldId id="837" r:id="rId50"/>
    <p:sldId id="842" r:id="rId51"/>
    <p:sldId id="26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65A"/>
    <a:srgbClr val="6F777D"/>
    <a:srgbClr val="2B3032"/>
    <a:srgbClr val="0F1419"/>
    <a:srgbClr val="712F90"/>
    <a:srgbClr val="2583EE"/>
    <a:srgbClr val="3F4346"/>
    <a:srgbClr val="1D2433"/>
    <a:srgbClr val="565D6A"/>
    <a:srgbClr val="191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5" autoAdjust="0"/>
    <p:restoredTop sz="81574" autoAdjust="0"/>
  </p:normalViewPr>
  <p:slideViewPr>
    <p:cSldViewPr snapToGrid="0" snapToObjects="1">
      <p:cViewPr varScale="1">
        <p:scale>
          <a:sx n="98" d="100"/>
          <a:sy n="98" d="100"/>
        </p:scale>
        <p:origin x="1546" y="8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 snapToGrid="0" snapToObjects="1">
      <p:cViewPr varScale="1">
        <p:scale>
          <a:sx n="129" d="100"/>
          <a:sy n="129" d="100"/>
        </p:scale>
        <p:origin x="28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04238-EC80-FB4B-941E-9312C939D7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B66F3-392C-0A47-831D-48D35E345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5B36-A5B0-104D-B8CD-F883848663BE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738F3-C544-884A-A94D-4731DAAC1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86229-D175-5649-8942-DE7F23C5E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C09F1-4DD7-EA47-BCAC-42996FCC1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C96F-C94A-4B4F-99A7-E5756576ABC1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038F-6634-544B-85D0-0C51AF6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2886E752-4695-9845-9E45-33DA5E496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57175" y="1089025"/>
            <a:ext cx="5435600" cy="3059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2738E32B-1622-2144-A156-38613027C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1FBCAE08-940D-5A41-A28B-C0442EA9D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7C462D-B7DA-BF41-83EC-82AC93E47F20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3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Quickest way to </a:t>
            </a:r>
            <a:r>
              <a:rPr lang="en-AU" dirty="0" err="1"/>
              <a:t>disover</a:t>
            </a:r>
            <a:r>
              <a:rPr lang="en-AU" dirty="0"/>
              <a:t> the JSON format is to create one manually then query… this is what I have done here.</a:t>
            </a:r>
          </a:p>
          <a:p>
            <a:r>
              <a:rPr lang="en-AU" dirty="0"/>
              <a:t>I’ve left out script here on purpose.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6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is script…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29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can export this and share between environments / customers in JSON format.</a:t>
            </a:r>
          </a:p>
          <a:p>
            <a:r>
              <a:rPr lang="en-AU" dirty="0"/>
              <a:t>I will send you this. But what do you think would happen if I did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Exempate</a:t>
            </a:r>
            <a:r>
              <a:rPr lang="en-AU" dirty="0"/>
              <a:t> </a:t>
            </a:r>
            <a:r>
              <a:rPr lang="en-AU" dirty="0" err="1"/>
              <a:t>im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config </a:t>
            </a:r>
            <a:r>
              <a:rPr lang="en-AU" dirty="0" err="1"/>
              <a:t>api</a:t>
            </a:r>
            <a:r>
              <a:rPr lang="en-AU" dirty="0"/>
              <a:t>?</a:t>
            </a:r>
          </a:p>
          <a:p>
            <a:endParaRPr lang="en-AU" dirty="0"/>
          </a:p>
          <a:p>
            <a:r>
              <a:rPr lang="en-AU" dirty="0"/>
              <a:t>Configuration as code – rather than manually create</a:t>
            </a:r>
          </a:p>
          <a:p>
            <a:endParaRPr lang="en-AU" dirty="0"/>
          </a:p>
          <a:p>
            <a:r>
              <a:rPr lang="en-AU" dirty="0"/>
              <a:t>Will see this more and more in Dynatrace – ability to switch between UI and API / CLI seamlessly…</a:t>
            </a:r>
          </a:p>
          <a:p>
            <a:endParaRPr lang="en-AU" dirty="0"/>
          </a:p>
          <a:p>
            <a:r>
              <a:rPr lang="en-AU" dirty="0"/>
              <a:t>Use this for moving config between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ID</a:t>
            </a:r>
          </a:p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application name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realUserMonitoringEnabled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</a:t>
            </a:r>
          </a:p>
          <a:p>
            <a:endParaRPr lang="en-AU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following:</a:t>
            </a:r>
            <a:endParaRPr lang="en-AU" sz="1600" dirty="0"/>
          </a:p>
          <a:p>
            <a:endParaRPr lang="en-AU" sz="1600" dirty="0"/>
          </a:p>
          <a:p>
            <a:r>
              <a:rPr lang="en-AU" sz="1600" dirty="0"/>
              <a:t> "</a:t>
            </a:r>
            <a:r>
              <a:rPr lang="en-AU" sz="1600" dirty="0" err="1"/>
              <a:t>monitoringSettings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fetchRequests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xmlHttpRequest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javaScriptFrameworkSupport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"angular": false,</a:t>
            </a:r>
          </a:p>
          <a:p>
            <a:r>
              <a:rPr lang="en-AU" sz="1600" dirty="0"/>
              <a:t>      "dojo":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extJS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icefaces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"jQuery": true,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mooTools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"prototype": true,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activeXObject</a:t>
            </a:r>
            <a:r>
              <a:rPr lang="en-AU" sz="1600" dirty="0"/>
              <a:t>": false</a:t>
            </a:r>
          </a:p>
          <a:p>
            <a:r>
              <a:rPr lang="en-AU" sz="1600" dirty="0"/>
              <a:t>    },</a:t>
            </a:r>
          </a:p>
          <a:p>
            <a:endParaRPr lang="en-AU" sz="1600" dirty="0"/>
          </a:p>
          <a:p>
            <a:r>
              <a:rPr lang="en-AU" sz="1600" dirty="0"/>
              <a:t>Working JSON:</a:t>
            </a:r>
          </a:p>
          <a:p>
            <a:r>
              <a:rPr lang="en-AU" sz="1600" dirty="0"/>
              <a:t>{</a:t>
            </a:r>
          </a:p>
          <a:p>
            <a:r>
              <a:rPr lang="en-AU" sz="1600" dirty="0"/>
              <a:t>  "name": "</a:t>
            </a:r>
            <a:r>
              <a:rPr lang="en-AU" sz="1600" dirty="0" err="1"/>
              <a:t>easyTravel</a:t>
            </a:r>
            <a:r>
              <a:rPr lang="en-AU" sz="1600" dirty="0"/>
              <a:t> Production (by API)",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realUserMonitoringEnabled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costControlUserSessionPercentage</a:t>
            </a:r>
            <a:r>
              <a:rPr lang="en-AU" sz="1600" dirty="0"/>
              <a:t>": 100,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loadActionKeyPerformanceMetric</a:t>
            </a:r>
            <a:r>
              <a:rPr lang="en-AU" sz="1600" dirty="0"/>
              <a:t>": "VISUALLY_COMPLETE",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xhrActionKeyPerformanceMetric</a:t>
            </a:r>
            <a:r>
              <a:rPr lang="en-AU" sz="1600" dirty="0"/>
              <a:t>": "ACTION_DURATION",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loadActionApdexSettings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"threshold": 3,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considerJavaScriptErrors</a:t>
            </a:r>
            <a:r>
              <a:rPr lang="en-AU" sz="1600" dirty="0"/>
              <a:t>": true</a:t>
            </a:r>
          </a:p>
          <a:p>
            <a:r>
              <a:rPr lang="en-AU" sz="1600" dirty="0"/>
              <a:t>  },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xhrActionApdexSettings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"threshold": 2.5,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considerJavaScriptErrors</a:t>
            </a:r>
            <a:r>
              <a:rPr lang="en-AU" sz="1600" dirty="0"/>
              <a:t>": false</a:t>
            </a:r>
          </a:p>
          <a:p>
            <a:r>
              <a:rPr lang="en-AU" sz="1600" dirty="0"/>
              <a:t>  },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customActionApdexSettings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"threshold": 3,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considerJavaScriptErrors</a:t>
            </a:r>
            <a:r>
              <a:rPr lang="en-AU" sz="1600" dirty="0"/>
              <a:t>": true</a:t>
            </a:r>
          </a:p>
          <a:p>
            <a:r>
              <a:rPr lang="en-AU" sz="1600" dirty="0"/>
              <a:t>  },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waterfallSettings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uncompressedResourcesThreshold</a:t>
            </a:r>
            <a:r>
              <a:rPr lang="en-AU" sz="1600" dirty="0"/>
              <a:t>": 860,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resourcesThreshold</a:t>
            </a:r>
            <a:r>
              <a:rPr lang="en-AU" sz="1600" dirty="0"/>
              <a:t>": 100000,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resourceBrowserCachingThreshold</a:t>
            </a:r>
            <a:r>
              <a:rPr lang="en-AU" sz="1600" dirty="0"/>
              <a:t>": 50,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slowFirstPartyResourcesThreshold</a:t>
            </a:r>
            <a:r>
              <a:rPr lang="en-AU" sz="1600" dirty="0"/>
              <a:t>": 200000,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slowThirdPartyResourcesThreshold</a:t>
            </a:r>
            <a:r>
              <a:rPr lang="en-AU" sz="1600" dirty="0"/>
              <a:t>": 200000,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slowCdnResourcesThreshold</a:t>
            </a:r>
            <a:r>
              <a:rPr lang="en-AU" sz="1600" dirty="0"/>
              <a:t>": 200000</a:t>
            </a:r>
          </a:p>
          <a:p>
            <a:r>
              <a:rPr lang="en-AU" sz="1600" dirty="0"/>
              <a:t>  },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monitoringSettings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fetchRequests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xmlHttpRequest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javaScriptFrameworkSupport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"angular": false,</a:t>
            </a:r>
          </a:p>
          <a:p>
            <a:r>
              <a:rPr lang="en-AU" sz="1600" dirty="0"/>
              <a:t>      "dojo":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extJS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icefaces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"jQuery": true,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mooTools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"prototype": true,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activeXObject</a:t>
            </a:r>
            <a:r>
              <a:rPr lang="en-AU" sz="1600" dirty="0"/>
              <a:t>": false</a:t>
            </a:r>
          </a:p>
          <a:p>
            <a:r>
              <a:rPr lang="en-AU" sz="1600" dirty="0"/>
              <a:t>    },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contentCapture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resourceTimingSettings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  "w3cResourceTimings": true,</a:t>
            </a:r>
          </a:p>
          <a:p>
            <a:r>
              <a:rPr lang="en-AU" sz="1600" dirty="0"/>
              <a:t>        "nonW3cResourceTimings": false,</a:t>
            </a:r>
          </a:p>
          <a:p>
            <a:r>
              <a:rPr lang="en-AU" sz="1600" dirty="0"/>
              <a:t>        "nonW3cResourceTimingsInstrumentationDelay": 50,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resourceTimingCaptureType</a:t>
            </a:r>
            <a:r>
              <a:rPr lang="en-AU" sz="1600" dirty="0"/>
              <a:t>": "CAPTURE_FULL_DETAILS",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resourceTimingsDomainLimit</a:t>
            </a:r>
            <a:r>
              <a:rPr lang="en-AU" sz="1600" dirty="0"/>
              <a:t>": 10</a:t>
            </a:r>
          </a:p>
          <a:p>
            <a:r>
              <a:rPr lang="en-AU" sz="1600" dirty="0"/>
              <a:t>      },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javaScriptErrors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timeoutSettings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timedActionSupport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temporaryActionLimit</a:t>
            </a:r>
            <a:r>
              <a:rPr lang="en-AU" sz="1600" dirty="0"/>
              <a:t>": 0,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temporaryActionTotalTimeout</a:t>
            </a:r>
            <a:r>
              <a:rPr lang="en-AU" sz="1600" dirty="0"/>
              <a:t>": 100</a:t>
            </a:r>
          </a:p>
          <a:p>
            <a:r>
              <a:rPr lang="en-AU" sz="1600" dirty="0"/>
              <a:t>      },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visuallyCompleteAndSpeedIndex</a:t>
            </a:r>
            <a:r>
              <a:rPr lang="en-AU" sz="1600" dirty="0"/>
              <a:t>": true</a:t>
            </a:r>
          </a:p>
          <a:p>
            <a:r>
              <a:rPr lang="en-AU" sz="1600" dirty="0"/>
              <a:t>    },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excludeXhrRegex</a:t>
            </a:r>
            <a:r>
              <a:rPr lang="en-AU" sz="1600" dirty="0"/>
              <a:t>": "",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injectionMode</a:t>
            </a:r>
            <a:r>
              <a:rPr lang="en-AU" sz="1600" dirty="0"/>
              <a:t>": "JAVASCRIPT_TAG",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libraryFileLocation</a:t>
            </a:r>
            <a:r>
              <a:rPr lang="en-AU" sz="1600" dirty="0"/>
              <a:t>": "",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monitoringDataPath</a:t>
            </a:r>
            <a:r>
              <a:rPr lang="en-AU" sz="1600" dirty="0"/>
              <a:t>": "",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customConfigurationProperties</a:t>
            </a:r>
            <a:r>
              <a:rPr lang="en-AU" sz="1600" dirty="0"/>
              <a:t>": "",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serverRequestPathId</a:t>
            </a:r>
            <a:r>
              <a:rPr lang="en-AU" sz="1600" dirty="0"/>
              <a:t>": "",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secureCookieAttribute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cookiePlacementDomain</a:t>
            </a:r>
            <a:r>
              <a:rPr lang="en-AU" sz="1600" dirty="0"/>
              <a:t>": "",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cacheControlHeaderOptimizations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advancedJavaScriptTagSettings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syncBeaconFirefox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syncBeaconInternetExplorer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instrumentUnsupportedAjaxFrameworks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specialCharactersToEscape</a:t>
            </a:r>
            <a:r>
              <a:rPr lang="en-AU" sz="1600" dirty="0"/>
              <a:t>": "",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maxActionNameLength</a:t>
            </a:r>
            <a:r>
              <a:rPr lang="en-AU" sz="1600" dirty="0"/>
              <a:t>": 100,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maxErrorsToCapture</a:t>
            </a:r>
            <a:r>
              <a:rPr lang="en-AU" sz="1600" dirty="0"/>
              <a:t>": 10,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additionalEventHandlers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userMouseupEventForClicks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clickEventHandler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mouseupEventHandler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blurEventHandler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changeEventHandler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toStringMethod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maxDomNodesToInstrument</a:t>
            </a:r>
            <a:r>
              <a:rPr lang="en-AU" sz="1600" dirty="0"/>
              <a:t>": 5000</a:t>
            </a:r>
          </a:p>
          <a:p>
            <a:r>
              <a:rPr lang="en-AU" sz="1600" dirty="0"/>
              <a:t>      },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eventWrapperSettings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  "click":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mouseUp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"change": false,</a:t>
            </a:r>
          </a:p>
          <a:p>
            <a:r>
              <a:rPr lang="en-AU" sz="1600" dirty="0"/>
              <a:t>        "blur":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touchStart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touchEnd</a:t>
            </a:r>
            <a:r>
              <a:rPr lang="en-AU" sz="1600" dirty="0"/>
              <a:t>": false</a:t>
            </a:r>
          </a:p>
          <a:p>
            <a:r>
              <a:rPr lang="en-AU" sz="1600" dirty="0"/>
              <a:t>      },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globalEventCaptureSettings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mouseUp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mouseDown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  "click": true,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doubleClick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keyUp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keyDown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  "scroll": true,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additionalEventCapturedAsUserInput</a:t>
            </a:r>
            <a:r>
              <a:rPr lang="en-AU" sz="1600" dirty="0"/>
              <a:t>": ""</a:t>
            </a:r>
          </a:p>
          <a:p>
            <a:r>
              <a:rPr lang="en-AU" sz="1600" dirty="0"/>
              <a:t>      }</a:t>
            </a:r>
          </a:p>
          <a:p>
            <a:r>
              <a:rPr lang="en-AU" sz="1600" dirty="0"/>
              <a:t>    }</a:t>
            </a:r>
          </a:p>
          <a:p>
            <a:r>
              <a:rPr lang="en-AU" sz="1600" dirty="0"/>
              <a:t>  }</a:t>
            </a:r>
          </a:p>
          <a:p>
            <a:r>
              <a:rPr lang="en-AU" sz="1600" dirty="0"/>
              <a:t>}</a:t>
            </a:r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r>
              <a:rPr lang="en-AU" sz="1600" dirty="0"/>
              <a:t>curl -X POST "https://jlp305.dynatrace-managed.com/e/7570960d-4473-4a06-bb2f-37e9f53294b6/</a:t>
            </a:r>
            <a:r>
              <a:rPr lang="en-AU" sz="1600" dirty="0" err="1"/>
              <a:t>api</a:t>
            </a:r>
            <a:r>
              <a:rPr lang="en-AU" sz="1600" dirty="0"/>
              <a:t>/config/v1/applications/</a:t>
            </a:r>
            <a:r>
              <a:rPr lang="en-AU" sz="1600" dirty="0" err="1"/>
              <a:t>web?Api-Token</a:t>
            </a:r>
            <a:r>
              <a:rPr lang="en-AU" sz="1600" dirty="0"/>
              <a:t>=yIFtWuz8QgG_H42-CzG04" -H "accept: application/json; charset=utf-8" -H "Content-Type: application/json; charset=utf-8" -d "{ \"name\": \"</a:t>
            </a:r>
            <a:r>
              <a:rPr lang="en-AU" sz="1600" dirty="0" err="1"/>
              <a:t>easyTravel</a:t>
            </a:r>
            <a:r>
              <a:rPr lang="en-AU" sz="1600" dirty="0"/>
              <a:t> Production (by API)\", \"</a:t>
            </a:r>
            <a:r>
              <a:rPr lang="en-AU" sz="1600" dirty="0" err="1"/>
              <a:t>realUserMonitoringEnabled</a:t>
            </a:r>
            <a:r>
              <a:rPr lang="en-AU" sz="1600" dirty="0"/>
              <a:t>\": true, \"</a:t>
            </a:r>
            <a:r>
              <a:rPr lang="en-AU" sz="1600" dirty="0" err="1"/>
              <a:t>costControlUserSessionPercentage</a:t>
            </a:r>
            <a:r>
              <a:rPr lang="en-AU" sz="1600" dirty="0"/>
              <a:t>\": 100, \"</a:t>
            </a:r>
            <a:r>
              <a:rPr lang="en-AU" sz="1600" dirty="0" err="1"/>
              <a:t>loadActionKeyPerformanceMetric</a:t>
            </a:r>
            <a:r>
              <a:rPr lang="en-AU" sz="1600" dirty="0"/>
              <a:t>\": \"VISUALLY_COMPLETE\", \"</a:t>
            </a:r>
            <a:r>
              <a:rPr lang="en-AU" sz="1600" dirty="0" err="1"/>
              <a:t>xhrActionKeyPerformanceMetric</a:t>
            </a:r>
            <a:r>
              <a:rPr lang="en-AU" sz="1600" dirty="0"/>
              <a:t>\": \"ACTION_DURATION\", \"</a:t>
            </a:r>
            <a:r>
              <a:rPr lang="en-AU" sz="1600" dirty="0" err="1"/>
              <a:t>loadActionApdexSettings</a:t>
            </a:r>
            <a:r>
              <a:rPr lang="en-AU" sz="1600" dirty="0"/>
              <a:t>\": { \"threshold\": 3, \"</a:t>
            </a:r>
            <a:r>
              <a:rPr lang="en-AU" sz="1600" dirty="0" err="1"/>
              <a:t>considerJavaScriptErrors</a:t>
            </a:r>
            <a:r>
              <a:rPr lang="en-AU" sz="1600" dirty="0"/>
              <a:t>\": true }, \"</a:t>
            </a:r>
            <a:r>
              <a:rPr lang="en-AU" sz="1600" dirty="0" err="1"/>
              <a:t>xhrActionApdexSettings</a:t>
            </a:r>
            <a:r>
              <a:rPr lang="en-AU" sz="1600" dirty="0"/>
              <a:t>\": { \"threshold\": 2.5, \"</a:t>
            </a:r>
            <a:r>
              <a:rPr lang="en-AU" sz="1600" dirty="0" err="1"/>
              <a:t>considerJavaScriptErrors</a:t>
            </a:r>
            <a:r>
              <a:rPr lang="en-AU" sz="1600" dirty="0"/>
              <a:t>\": false }, \"</a:t>
            </a:r>
            <a:r>
              <a:rPr lang="en-AU" sz="1600" dirty="0" err="1"/>
              <a:t>customActionApdexSettings</a:t>
            </a:r>
            <a:r>
              <a:rPr lang="en-AU" sz="1600" dirty="0"/>
              <a:t>\": { \"threshold\": 3, \"</a:t>
            </a:r>
            <a:r>
              <a:rPr lang="en-AU" sz="1600" dirty="0" err="1"/>
              <a:t>considerJavaScriptErrors</a:t>
            </a:r>
            <a:r>
              <a:rPr lang="en-AU" sz="1600" dirty="0"/>
              <a:t>\": true }, \"</a:t>
            </a:r>
            <a:r>
              <a:rPr lang="en-AU" sz="1600" dirty="0" err="1"/>
              <a:t>waterfallSettings</a:t>
            </a:r>
            <a:r>
              <a:rPr lang="en-AU" sz="1600" dirty="0"/>
              <a:t>\": { \"</a:t>
            </a:r>
            <a:r>
              <a:rPr lang="en-AU" sz="1600" dirty="0" err="1"/>
              <a:t>uncompressedResourcesThreshold</a:t>
            </a:r>
            <a:r>
              <a:rPr lang="en-AU" sz="1600" dirty="0"/>
              <a:t>\": 860, \"</a:t>
            </a:r>
            <a:r>
              <a:rPr lang="en-AU" sz="1600" dirty="0" err="1"/>
              <a:t>resourcesThreshold</a:t>
            </a:r>
            <a:r>
              <a:rPr lang="en-AU" sz="1600" dirty="0"/>
              <a:t>\": 100000, \"</a:t>
            </a:r>
            <a:r>
              <a:rPr lang="en-AU" sz="1600" dirty="0" err="1"/>
              <a:t>resourceBrowserCachingThreshold</a:t>
            </a:r>
            <a:r>
              <a:rPr lang="en-AU" sz="1600" dirty="0"/>
              <a:t>\": 50, \"</a:t>
            </a:r>
            <a:r>
              <a:rPr lang="en-AU" sz="1600" dirty="0" err="1"/>
              <a:t>slowFirstPartyResourcesThreshold</a:t>
            </a:r>
            <a:r>
              <a:rPr lang="en-AU" sz="1600" dirty="0"/>
              <a:t>\": 200000, \"</a:t>
            </a:r>
            <a:r>
              <a:rPr lang="en-AU" sz="1600" dirty="0" err="1"/>
              <a:t>slowThirdPartyResourcesThreshold</a:t>
            </a:r>
            <a:r>
              <a:rPr lang="en-AU" sz="1600" dirty="0"/>
              <a:t>\": 200000, \"</a:t>
            </a:r>
            <a:r>
              <a:rPr lang="en-AU" sz="1600" dirty="0" err="1"/>
              <a:t>slowCdnResourcesThreshold</a:t>
            </a:r>
            <a:r>
              <a:rPr lang="en-AU" sz="1600" dirty="0"/>
              <a:t>\": 200000 }, \"</a:t>
            </a:r>
            <a:r>
              <a:rPr lang="en-AU" sz="1600" dirty="0" err="1"/>
              <a:t>monitoringSettings</a:t>
            </a:r>
            <a:r>
              <a:rPr lang="en-AU" sz="1600" dirty="0"/>
              <a:t>\": { \"</a:t>
            </a:r>
            <a:r>
              <a:rPr lang="en-AU" sz="1600" dirty="0" err="1"/>
              <a:t>fetchRequests</a:t>
            </a:r>
            <a:r>
              <a:rPr lang="en-AU" sz="1600" dirty="0"/>
              <a:t>\": false, \"</a:t>
            </a:r>
            <a:r>
              <a:rPr lang="en-AU" sz="1600" dirty="0" err="1"/>
              <a:t>xmlHttpRequest</a:t>
            </a:r>
            <a:r>
              <a:rPr lang="en-AU" sz="1600" dirty="0"/>
              <a:t>\": true, \"</a:t>
            </a:r>
            <a:r>
              <a:rPr lang="en-AU" sz="1600" dirty="0" err="1"/>
              <a:t>javaScriptFrameworkSupport</a:t>
            </a:r>
            <a:r>
              <a:rPr lang="en-AU" sz="1600" dirty="0"/>
              <a:t>\": { \"angular\": false, \"dojo\": false, \"</a:t>
            </a:r>
            <a:r>
              <a:rPr lang="en-AU" sz="1600" dirty="0" err="1"/>
              <a:t>extJS</a:t>
            </a:r>
            <a:r>
              <a:rPr lang="en-AU" sz="1600" dirty="0"/>
              <a:t>\": false, \"</a:t>
            </a:r>
            <a:r>
              <a:rPr lang="en-AU" sz="1600" dirty="0" err="1"/>
              <a:t>icefaces</a:t>
            </a:r>
            <a:r>
              <a:rPr lang="en-AU" sz="1600" dirty="0"/>
              <a:t>\": true, \"jQuery\": true, \"</a:t>
            </a:r>
            <a:r>
              <a:rPr lang="en-AU" sz="1600" dirty="0" err="1"/>
              <a:t>mooTools</a:t>
            </a:r>
            <a:r>
              <a:rPr lang="en-AU" sz="1600" dirty="0"/>
              <a:t>\": false, \"prototype\": true, \"</a:t>
            </a:r>
            <a:r>
              <a:rPr lang="en-AU" sz="1600" dirty="0" err="1"/>
              <a:t>activeXObject</a:t>
            </a:r>
            <a:r>
              <a:rPr lang="en-AU" sz="1600" dirty="0"/>
              <a:t>\": false }, \"</a:t>
            </a:r>
            <a:r>
              <a:rPr lang="en-AU" sz="1600" dirty="0" err="1"/>
              <a:t>contentCapture</a:t>
            </a:r>
            <a:r>
              <a:rPr lang="en-AU" sz="1600" dirty="0"/>
              <a:t>\": { \"</a:t>
            </a:r>
            <a:r>
              <a:rPr lang="en-AU" sz="1600" dirty="0" err="1"/>
              <a:t>resourceTimingSettings</a:t>
            </a:r>
            <a:r>
              <a:rPr lang="en-AU" sz="1600" dirty="0"/>
              <a:t>\": { \"w3cResourceTimings\": true, \"nonW3cResourceTimings\": false, \"nonW3cResourceTimingsInstrumentationDelay\": 50, \"</a:t>
            </a:r>
            <a:r>
              <a:rPr lang="en-AU" sz="1600" dirty="0" err="1"/>
              <a:t>resourceTimingCaptureType</a:t>
            </a:r>
            <a:r>
              <a:rPr lang="en-AU" sz="1600" dirty="0"/>
              <a:t>\": \"CAPTURE_FULL_DETAILS\", \"</a:t>
            </a:r>
            <a:r>
              <a:rPr lang="en-AU" sz="1600" dirty="0" err="1"/>
              <a:t>resourceTimingsDomainLimit</a:t>
            </a:r>
            <a:r>
              <a:rPr lang="en-AU" sz="1600" dirty="0"/>
              <a:t>\": 10 }, \"</a:t>
            </a:r>
            <a:r>
              <a:rPr lang="en-AU" sz="1600" dirty="0" err="1"/>
              <a:t>javaScriptErrors</a:t>
            </a:r>
            <a:r>
              <a:rPr lang="en-AU" sz="1600" dirty="0"/>
              <a:t>\": true, \"</a:t>
            </a:r>
            <a:r>
              <a:rPr lang="en-AU" sz="1600" dirty="0" err="1"/>
              <a:t>timeoutSettings</a:t>
            </a:r>
            <a:r>
              <a:rPr lang="en-AU" sz="1600" dirty="0"/>
              <a:t>\": { \"</a:t>
            </a:r>
            <a:r>
              <a:rPr lang="en-AU" sz="1600" dirty="0" err="1"/>
              <a:t>timedActionSupport</a:t>
            </a:r>
            <a:r>
              <a:rPr lang="en-AU" sz="1600" dirty="0"/>
              <a:t>\": false, \"</a:t>
            </a:r>
            <a:r>
              <a:rPr lang="en-AU" sz="1600" dirty="0" err="1"/>
              <a:t>temporaryActionLimit</a:t>
            </a:r>
            <a:r>
              <a:rPr lang="en-AU" sz="1600" dirty="0"/>
              <a:t>\": 0, \"</a:t>
            </a:r>
            <a:r>
              <a:rPr lang="en-AU" sz="1600" dirty="0" err="1"/>
              <a:t>temporaryActionTotalTimeout</a:t>
            </a:r>
            <a:r>
              <a:rPr lang="en-AU" sz="1600" dirty="0"/>
              <a:t>\": 100 }, \"</a:t>
            </a:r>
            <a:r>
              <a:rPr lang="en-AU" sz="1600" dirty="0" err="1"/>
              <a:t>visuallyCompleteAndSpeedIndex</a:t>
            </a:r>
            <a:r>
              <a:rPr lang="en-AU" sz="1600" dirty="0"/>
              <a:t>\": true }, \"</a:t>
            </a:r>
            <a:r>
              <a:rPr lang="en-AU" sz="1600" dirty="0" err="1"/>
              <a:t>excludeXhrRegex</a:t>
            </a:r>
            <a:r>
              <a:rPr lang="en-AU" sz="1600" dirty="0"/>
              <a:t>\": \"\", \"</a:t>
            </a:r>
            <a:r>
              <a:rPr lang="en-AU" sz="1600" dirty="0" err="1"/>
              <a:t>injectionMode</a:t>
            </a:r>
            <a:r>
              <a:rPr lang="en-AU" sz="1600" dirty="0"/>
              <a:t>\": \"JAVASCRIPT_TAG\", \"</a:t>
            </a:r>
            <a:r>
              <a:rPr lang="en-AU" sz="1600" dirty="0" err="1"/>
              <a:t>libraryFileLocation</a:t>
            </a:r>
            <a:r>
              <a:rPr lang="en-AU" sz="1600" dirty="0"/>
              <a:t>\": \"\", \"</a:t>
            </a:r>
            <a:r>
              <a:rPr lang="en-AU" sz="1600" dirty="0" err="1"/>
              <a:t>monitoringDataPath</a:t>
            </a:r>
            <a:r>
              <a:rPr lang="en-AU" sz="1600" dirty="0"/>
              <a:t>\": \"\", \"</a:t>
            </a:r>
            <a:r>
              <a:rPr lang="en-AU" sz="1600" dirty="0" err="1"/>
              <a:t>customConfigurationProperties</a:t>
            </a:r>
            <a:r>
              <a:rPr lang="en-AU" sz="1600" dirty="0"/>
              <a:t>\": \"\", \"</a:t>
            </a:r>
            <a:r>
              <a:rPr lang="en-AU" sz="1600" dirty="0" err="1"/>
              <a:t>serverRequestPathId</a:t>
            </a:r>
            <a:r>
              <a:rPr lang="en-AU" sz="1600" dirty="0"/>
              <a:t>\": \"\", \"</a:t>
            </a:r>
            <a:r>
              <a:rPr lang="en-AU" sz="1600" dirty="0" err="1"/>
              <a:t>secureCookieAttribute</a:t>
            </a:r>
            <a:r>
              <a:rPr lang="en-AU" sz="1600" dirty="0"/>
              <a:t>\": false, \"</a:t>
            </a:r>
            <a:r>
              <a:rPr lang="en-AU" sz="1600" dirty="0" err="1"/>
              <a:t>cookiePlacementDomain</a:t>
            </a:r>
            <a:r>
              <a:rPr lang="en-AU" sz="1600" dirty="0"/>
              <a:t>\": \"\", \"</a:t>
            </a:r>
            <a:r>
              <a:rPr lang="en-AU" sz="1600" dirty="0" err="1"/>
              <a:t>cacheControlHeaderOptimizations</a:t>
            </a:r>
            <a:r>
              <a:rPr lang="en-AU" sz="1600" dirty="0"/>
              <a:t>\": true, \"</a:t>
            </a:r>
            <a:r>
              <a:rPr lang="en-AU" sz="1600" dirty="0" err="1"/>
              <a:t>advancedJavaScriptTagSettings</a:t>
            </a:r>
            <a:r>
              <a:rPr lang="en-AU" sz="1600" dirty="0"/>
              <a:t>\": { \"</a:t>
            </a:r>
            <a:r>
              <a:rPr lang="en-AU" sz="1600" dirty="0" err="1"/>
              <a:t>syncBeaconFirefox</a:t>
            </a:r>
            <a:r>
              <a:rPr lang="en-AU" sz="1600" dirty="0"/>
              <a:t>\": false, \"</a:t>
            </a:r>
            <a:r>
              <a:rPr lang="en-AU" sz="1600" dirty="0" err="1"/>
              <a:t>syncBeaconInternetExplorer</a:t>
            </a:r>
            <a:r>
              <a:rPr lang="en-AU" sz="1600" dirty="0"/>
              <a:t>\": false, \"</a:t>
            </a:r>
            <a:r>
              <a:rPr lang="en-AU" sz="1600" dirty="0" err="1"/>
              <a:t>instrumentUnsupportedAjaxFrameworks</a:t>
            </a:r>
            <a:r>
              <a:rPr lang="en-AU" sz="1600" dirty="0"/>
              <a:t>\": false, \"</a:t>
            </a:r>
            <a:r>
              <a:rPr lang="en-AU" sz="1600" dirty="0" err="1"/>
              <a:t>specialCharactersToEscape</a:t>
            </a:r>
            <a:r>
              <a:rPr lang="en-AU" sz="1600" dirty="0"/>
              <a:t>\": \"\", \"</a:t>
            </a:r>
            <a:r>
              <a:rPr lang="en-AU" sz="1600" dirty="0" err="1"/>
              <a:t>maxActionNameLength</a:t>
            </a:r>
            <a:r>
              <a:rPr lang="en-AU" sz="1600" dirty="0"/>
              <a:t>\": 100, \"</a:t>
            </a:r>
            <a:r>
              <a:rPr lang="en-AU" sz="1600" dirty="0" err="1"/>
              <a:t>maxErrorsToCapture</a:t>
            </a:r>
            <a:r>
              <a:rPr lang="en-AU" sz="1600" dirty="0"/>
              <a:t>\": 10, \"</a:t>
            </a:r>
            <a:r>
              <a:rPr lang="en-AU" sz="1600" dirty="0" err="1"/>
              <a:t>additionalEventHandlers</a:t>
            </a:r>
            <a:r>
              <a:rPr lang="en-AU" sz="1600" dirty="0"/>
              <a:t>\": { \"</a:t>
            </a:r>
            <a:r>
              <a:rPr lang="en-AU" sz="1600" dirty="0" err="1"/>
              <a:t>userMouseupEventForClicks</a:t>
            </a:r>
            <a:r>
              <a:rPr lang="en-AU" sz="1600" dirty="0"/>
              <a:t>\": false, \"</a:t>
            </a:r>
            <a:r>
              <a:rPr lang="en-AU" sz="1600" dirty="0" err="1"/>
              <a:t>clickEventHandler</a:t>
            </a:r>
            <a:r>
              <a:rPr lang="en-AU" sz="1600" dirty="0"/>
              <a:t>\": false, \"</a:t>
            </a:r>
            <a:r>
              <a:rPr lang="en-AU" sz="1600" dirty="0" err="1"/>
              <a:t>mouseupEventHandler</a:t>
            </a:r>
            <a:r>
              <a:rPr lang="en-AU" sz="1600" dirty="0"/>
              <a:t>\": false, \"</a:t>
            </a:r>
            <a:r>
              <a:rPr lang="en-AU" sz="1600" dirty="0" err="1"/>
              <a:t>blurEventHandler</a:t>
            </a:r>
            <a:r>
              <a:rPr lang="en-AU" sz="1600" dirty="0"/>
              <a:t>\": false, \"</a:t>
            </a:r>
            <a:r>
              <a:rPr lang="en-AU" sz="1600" dirty="0" err="1"/>
              <a:t>changeEventHandler</a:t>
            </a:r>
            <a:r>
              <a:rPr lang="en-AU" sz="1600" dirty="0"/>
              <a:t>\": false, \"</a:t>
            </a:r>
            <a:r>
              <a:rPr lang="en-AU" sz="1600" dirty="0" err="1"/>
              <a:t>toStringMethod</a:t>
            </a:r>
            <a:r>
              <a:rPr lang="en-AU" sz="1600" dirty="0"/>
              <a:t>\": false, \"</a:t>
            </a:r>
            <a:r>
              <a:rPr lang="en-AU" sz="1600" dirty="0" err="1"/>
              <a:t>maxDomNodesToInstrument</a:t>
            </a:r>
            <a:r>
              <a:rPr lang="en-AU" sz="1600" dirty="0"/>
              <a:t>\": 5000 }, \"</a:t>
            </a:r>
            <a:r>
              <a:rPr lang="en-AU" sz="1600" dirty="0" err="1"/>
              <a:t>eventWrapperSettings</a:t>
            </a:r>
            <a:r>
              <a:rPr lang="en-AU" sz="1600" dirty="0"/>
              <a:t>\": { \"click\": false, \"</a:t>
            </a:r>
            <a:r>
              <a:rPr lang="en-AU" sz="1600" dirty="0" err="1"/>
              <a:t>mouseUp</a:t>
            </a:r>
            <a:r>
              <a:rPr lang="en-AU" sz="1600" dirty="0"/>
              <a:t>\": false, \"change\": false, \"blur\": false, \"</a:t>
            </a:r>
            <a:r>
              <a:rPr lang="en-AU" sz="1600" dirty="0" err="1"/>
              <a:t>touchStart</a:t>
            </a:r>
            <a:r>
              <a:rPr lang="en-AU" sz="1600" dirty="0"/>
              <a:t>\": false, \"</a:t>
            </a:r>
            <a:r>
              <a:rPr lang="en-AU" sz="1600" dirty="0" err="1"/>
              <a:t>touchEnd</a:t>
            </a:r>
            <a:r>
              <a:rPr lang="en-AU" sz="1600" dirty="0"/>
              <a:t>\": false }, \"</a:t>
            </a:r>
            <a:r>
              <a:rPr lang="en-AU" sz="1600" dirty="0" err="1"/>
              <a:t>globalEventCaptureSettings</a:t>
            </a:r>
            <a:r>
              <a:rPr lang="en-AU" sz="1600" dirty="0"/>
              <a:t>\": { \"</a:t>
            </a:r>
            <a:r>
              <a:rPr lang="en-AU" sz="1600" dirty="0" err="1"/>
              <a:t>mouseUp</a:t>
            </a:r>
            <a:r>
              <a:rPr lang="en-AU" sz="1600" dirty="0"/>
              <a:t>\": true, \"</a:t>
            </a:r>
            <a:r>
              <a:rPr lang="en-AU" sz="1600" dirty="0" err="1"/>
              <a:t>mouseDown</a:t>
            </a:r>
            <a:r>
              <a:rPr lang="en-AU" sz="1600" dirty="0"/>
              <a:t>\": true, \"click\": true, \"</a:t>
            </a:r>
            <a:r>
              <a:rPr lang="en-AU" sz="1600" dirty="0" err="1"/>
              <a:t>doubleClick</a:t>
            </a:r>
            <a:r>
              <a:rPr lang="en-AU" sz="1600" dirty="0"/>
              <a:t>\": true, \"</a:t>
            </a:r>
            <a:r>
              <a:rPr lang="en-AU" sz="1600" dirty="0" err="1"/>
              <a:t>keyUp</a:t>
            </a:r>
            <a:r>
              <a:rPr lang="en-AU" sz="1600" dirty="0"/>
              <a:t>\": true, \"</a:t>
            </a:r>
            <a:r>
              <a:rPr lang="en-AU" sz="1600" dirty="0" err="1"/>
              <a:t>keyDown</a:t>
            </a:r>
            <a:r>
              <a:rPr lang="en-AU" sz="1600" dirty="0"/>
              <a:t>\": true, \"scroll\": true, \"</a:t>
            </a:r>
            <a:r>
              <a:rPr lang="en-AU" sz="1600" dirty="0" err="1"/>
              <a:t>additionalEventCapturedAsUserInput</a:t>
            </a:r>
            <a:r>
              <a:rPr lang="en-AU" sz="1600" dirty="0"/>
              <a:t>\": \"\" } } }}"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"values":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"APPLICATION-FF9A27BE971A5B6D",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easyTravel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"APPLICATION-94605A6F90A94E83",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easyTravel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(by API)"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5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applicationIdentifier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"APPLICATION-94605A6F90A94E83",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filterConfig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"pattern":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"myapp.example.com",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applicationMatchType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"EQUALS",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applicationMatchTarget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"DOMAIN"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"APPLICATION-07B34DBDCB21C115",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easyTravel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B2B Production (by API)"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"APPLICATION-538A0760B2DDDB55",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easyTravel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B2B Staging (by API)"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"id":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"APPLICATION-E6DFC668E16F74C0",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"name":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easyTravel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Staging (by API)"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dirty="0">
                <a:effectLst/>
              </a:rPr>
              <a:t>172.31.14.176</a:t>
            </a:r>
          </a:p>
          <a:p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Last bootcamp we looked at pushing external </a:t>
            </a:r>
            <a:r>
              <a:rPr lang="en-AU" dirty="0" err="1"/>
              <a:t>syth</a:t>
            </a:r>
            <a:r>
              <a:rPr lang="en-AU" dirty="0"/>
              <a:t> data into Dynatrace.</a:t>
            </a:r>
          </a:p>
          <a:p>
            <a:r>
              <a:rPr lang="en-AU" dirty="0"/>
              <a:t>This time we’ll create a couple of transactions.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Single Page Browser Check: we are going to do this as a worked example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1038F-6634-544B-85D0-0C51AF60D7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dynatrace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trace.com/tri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no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817E17-C290-2E44-B812-7DC6ECAE4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4717" r="35664" b="56705"/>
          <a:stretch/>
        </p:blipFill>
        <p:spPr>
          <a:xfrm rot="16200000">
            <a:off x="3396204" y="-1969503"/>
            <a:ext cx="6858001" cy="107335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8AAD5-C996-E54C-A290-59F0B906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7503"/>
            <a:ext cx="7971181" cy="19274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C73D0BB-DD4A-AA45-B146-5858965B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675"/>
            <a:ext cx="7971181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13BE1-5A2B-9C4B-904E-52D87FBBBE0F}"/>
              </a:ext>
            </a:extLst>
          </p:cNvPr>
          <p:cNvCxnSpPr>
            <a:cxnSpLocks/>
          </p:cNvCxnSpPr>
          <p:nvPr userDrawn="1"/>
        </p:nvCxnSpPr>
        <p:spPr>
          <a:xfrm>
            <a:off x="934450" y="3397293"/>
            <a:ext cx="7753316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F184A7AC-7381-9E4F-A084-AB75B881D0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222719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68921" cy="1334125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083C6-A6F4-644D-B048-803FC98DF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-10716" r="35664" b="62704"/>
          <a:stretch/>
        </p:blipFill>
        <p:spPr>
          <a:xfrm rot="5400000">
            <a:off x="1937795" y="-1934132"/>
            <a:ext cx="6858001" cy="10733591"/>
          </a:xfrm>
          <a:prstGeom prst="rect">
            <a:avLst/>
          </a:prstGeom>
          <a:effectLst/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3C8D0A-95F3-C74A-9ACE-7F44999282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19943" y="1965672"/>
            <a:ext cx="2258492" cy="2258492"/>
          </a:xfrm>
          <a:prstGeom prst="ellipse">
            <a:avLst/>
          </a:prstGeom>
          <a:ln w="107950"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D15F5A2-554B-384B-8DFD-9A0C987C9F9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2386" y="4913221"/>
            <a:ext cx="2185987" cy="74645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F8B9-EAB7-7B44-8EE3-16E66E60A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386" y="1965672"/>
            <a:ext cx="6079672" cy="263898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327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BAD930-BE27-6E47-BB3F-6EA719C882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CDFFF3-70C5-8D41-B4F9-2E7DD888DC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Picture Placeholder 21">
            <a:extLst>
              <a:ext uri="{FF2B5EF4-FFF2-40B4-BE49-F238E27FC236}">
                <a16:creationId xmlns:a16="http://schemas.microsoft.com/office/drawing/2014/main" id="{85DC5248-8AF9-3F41-86C9-81D17A061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47">
            <a:extLst>
              <a:ext uri="{FF2B5EF4-FFF2-40B4-BE49-F238E27FC236}">
                <a16:creationId xmlns:a16="http://schemas.microsoft.com/office/drawing/2014/main" id="{B7F8D756-65C6-5644-A95C-69DD9DE8B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DE8607E8-22B2-C14C-8C0C-EEF15CFEFF6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BF4665D7-CBCB-6C47-B896-1CA2023D7E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Picture Placeholder 21">
            <a:extLst>
              <a:ext uri="{FF2B5EF4-FFF2-40B4-BE49-F238E27FC236}">
                <a16:creationId xmlns:a16="http://schemas.microsoft.com/office/drawing/2014/main" id="{ED53C0EA-C22F-FB4C-B3D4-364F2A1C720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72A32B54-5C72-4D44-9A60-E104B61016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Picture Placeholder 21">
            <a:extLst>
              <a:ext uri="{FF2B5EF4-FFF2-40B4-BE49-F238E27FC236}">
                <a16:creationId xmlns:a16="http://schemas.microsoft.com/office/drawing/2014/main" id="{3A08E506-7368-7D4D-925F-B6D2617633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Text Placeholder 47">
            <a:extLst>
              <a:ext uri="{FF2B5EF4-FFF2-40B4-BE49-F238E27FC236}">
                <a16:creationId xmlns:a16="http://schemas.microsoft.com/office/drawing/2014/main" id="{000A0F2F-1F9A-1F4D-AF70-E2D9EE77DD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Picture Placeholder 21">
            <a:extLst>
              <a:ext uri="{FF2B5EF4-FFF2-40B4-BE49-F238E27FC236}">
                <a16:creationId xmlns:a16="http://schemas.microsoft.com/office/drawing/2014/main" id="{78F8B846-FF54-5742-87E5-3710613E1A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D9001490-5F6D-E040-9096-327B355E4A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87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DEDC7CE-1B19-A440-A7F1-C54377A71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FE7B39-087A-B846-9646-B740D894A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27173" r="40001" b="3217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54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F0CC620-CE9C-E944-8D3F-4A1A2D1C4C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-18398" t="11123" r="40001" b="16887"/>
          <a:stretch/>
        </p:blipFill>
        <p:spPr>
          <a:xfrm>
            <a:off x="856894" y="0"/>
            <a:ext cx="113351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61221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17AD74-6434-664D-8AB0-5A27F92155DC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006FD-BD68-9E4B-9013-6BE78EDF4A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77E5C-F189-E64B-8838-1AF6DE7847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A642F-55CF-C842-B3F8-C69DC55A2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D46DB1-56B8-2548-921C-9DC969C0070E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9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glow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3261E8-1C85-5E42-B05C-3D4DE0C48202}"/>
              </a:ext>
            </a:extLst>
          </p:cNvPr>
          <p:cNvSpPr/>
          <p:nvPr userDrawn="1"/>
        </p:nvSpPr>
        <p:spPr>
          <a:xfrm>
            <a:off x="838200" y="0"/>
            <a:ext cx="11353798" cy="2353456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E2391-C42B-AB42-A9EC-EDB4DD0EA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13" t="68317" r="-12265" b="-313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D66BD-B9C6-AC4C-B326-6FA55F9B5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7226" t="2815" r="-10941" b="26556"/>
          <a:stretch/>
        </p:blipFill>
        <p:spPr>
          <a:xfrm rot="10800000">
            <a:off x="5960961" y="-2"/>
            <a:ext cx="6231037" cy="685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2839B-B005-3746-B1D6-91D2EDDD0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4808" t="-16989" r="7440" b="60503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0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4174436" y="3957304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spc="100" baseline="0" dirty="0" err="1">
                <a:solidFill>
                  <a:schemeClr val="bg1"/>
                </a:solidFill>
                <a:latin typeface="Bernina Sans Light" pitchFamily="2" charset="77"/>
                <a:ea typeface="Calibri Light" charset="0"/>
                <a:cs typeface="Calibri Light" charset="0"/>
              </a:rPr>
              <a:t>dynatrace.com</a:t>
            </a:r>
            <a:endParaRPr lang="en-US" sz="1600" b="0" i="0" spc="100" baseline="0" dirty="0">
              <a:solidFill>
                <a:schemeClr val="bg1"/>
              </a:solidFill>
              <a:latin typeface="Bernina Sans Light" pitchFamily="2" charset="77"/>
              <a:ea typeface="Calibri Light" charset="0"/>
              <a:cs typeface="Calibri Light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434" y="2808544"/>
            <a:ext cx="3843133" cy="678953"/>
          </a:xfrm>
          <a:prstGeom prst="rect">
            <a:avLst/>
          </a:prstGeom>
        </p:spPr>
      </p:pic>
      <p:sp>
        <p:nvSpPr>
          <p:cNvPr id="11" name="Rectangle 10">
            <a:hlinkClick r:id="rId5"/>
            <a:extLst>
              <a:ext uri="{FF2B5EF4-FFF2-40B4-BE49-F238E27FC236}">
                <a16:creationId xmlns:a16="http://schemas.microsoft.com/office/drawing/2014/main" id="{C4EF0A49-03A2-2D4E-8288-05E91476AE35}"/>
              </a:ext>
            </a:extLst>
          </p:cNvPr>
          <p:cNvSpPr/>
          <p:nvPr userDrawn="1"/>
        </p:nvSpPr>
        <p:spPr>
          <a:xfrm>
            <a:off x="5002306" y="3903517"/>
            <a:ext cx="2151529" cy="34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1 presenter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1266" y="4850810"/>
            <a:ext cx="2590438" cy="1421437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ct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EC7FF6-51B1-804C-838C-CB22FB337D3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00984" y="1570414"/>
            <a:ext cx="3691003" cy="3056161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2A418B-0B8F-4946-92B2-7FB5126D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02479"/>
            <a:ext cx="6288157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5C534D8-E674-3E4F-8F31-321E1171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88156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03E4D6-0D97-B148-8D91-5EBAC079871A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9190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trial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2023672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DB727-C29D-604A-84E7-35616CBDD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6091" t="59594" r="-20875" b="-16080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0A523-3B66-FD40-8A99-D573B7C4D8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51363" t="4187" r="-21943" b="45610"/>
          <a:stretch/>
        </p:blipFill>
        <p:spPr>
          <a:xfrm rot="10800000">
            <a:off x="1614914" y="-22159"/>
            <a:ext cx="10577084" cy="688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39D70-EE5C-9144-A0E4-582012B15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73" t="-15646" r="6903" b="64238"/>
          <a:stretch/>
        </p:blipFill>
        <p:spPr>
          <a:xfrm>
            <a:off x="0" y="647114"/>
            <a:ext cx="12192000" cy="6210887"/>
          </a:xfrm>
          <a:prstGeom prst="rect">
            <a:avLst/>
          </a:prstGeom>
        </p:spPr>
      </p:pic>
      <p:sp>
        <p:nvSpPr>
          <p:cNvPr id="4" name="Rounded Rectangle 3">
            <a:hlinkClick r:id="rId3"/>
            <a:extLst>
              <a:ext uri="{FF2B5EF4-FFF2-40B4-BE49-F238E27FC236}">
                <a16:creationId xmlns:a16="http://schemas.microsoft.com/office/drawing/2014/main" id="{4E6106BF-83BB-034C-8B9C-6DDB1232CFF7}"/>
              </a:ext>
            </a:extLst>
          </p:cNvPr>
          <p:cNvSpPr/>
          <p:nvPr userDrawn="1"/>
        </p:nvSpPr>
        <p:spPr>
          <a:xfrm>
            <a:off x="966182" y="4980265"/>
            <a:ext cx="2947558" cy="610802"/>
          </a:xfrm>
          <a:prstGeom prst="roundRect">
            <a:avLst>
              <a:gd name="adj" fmla="val 10436"/>
            </a:avLst>
          </a:prstGeom>
          <a:gradFill>
            <a:gsLst>
              <a:gs pos="0">
                <a:srgbClr val="2583EE"/>
              </a:gs>
              <a:gs pos="100000">
                <a:srgbClr val="712F90"/>
              </a:gs>
            </a:gsLst>
            <a:lin ang="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D333B-782B-214E-88C6-C3FC6428D2A2}"/>
              </a:ext>
            </a:extLst>
          </p:cNvPr>
          <p:cNvSpPr txBox="1"/>
          <p:nvPr userDrawn="1"/>
        </p:nvSpPr>
        <p:spPr>
          <a:xfrm>
            <a:off x="966182" y="5164565"/>
            <a:ext cx="2947558" cy="42650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1" i="0" u="none" spc="100" baseline="0" dirty="0" err="1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dynatrace.com</a:t>
            </a:r>
            <a:r>
              <a:rPr lang="en-US" sz="1600" b="1" i="0" u="none" spc="100" baseline="0" dirty="0">
                <a:solidFill>
                  <a:schemeClr val="bg1"/>
                </a:solidFill>
                <a:latin typeface="Bernina Sans Semibold" pitchFamily="2" charset="77"/>
                <a:ea typeface="Calibri Light" charset="0"/>
                <a:cs typeface="Calibri Light" charset="0"/>
              </a:rPr>
              <a:t>/trial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95ECD4-595D-4E4F-A45C-5AA2432ED7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183" y="1635181"/>
            <a:ext cx="2947558" cy="520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63364-0F33-5441-8624-AE5EABD314DB}"/>
              </a:ext>
            </a:extLst>
          </p:cNvPr>
          <p:cNvSpPr txBox="1"/>
          <p:nvPr userDrawn="1"/>
        </p:nvSpPr>
        <p:spPr>
          <a:xfrm>
            <a:off x="838198" y="3143983"/>
            <a:ext cx="5150308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chemeClr val="bg1"/>
                </a:solidFill>
                <a:latin typeface="Bernina Sans" pitchFamily="2" charset="77"/>
              </a:rPr>
              <a:t>Get ready to be amazed </a:t>
            </a: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latin typeface="Bernina Sans Light" pitchFamily="2" charset="77"/>
              </a:rPr>
              <a:t>in 5 minutes or less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082D76-89D0-A845-A386-2243F402DA05}"/>
              </a:ext>
            </a:extLst>
          </p:cNvPr>
          <p:cNvCxnSpPr>
            <a:cxnSpLocks/>
          </p:cNvCxnSpPr>
          <p:nvPr userDrawn="1"/>
        </p:nvCxnSpPr>
        <p:spPr>
          <a:xfrm>
            <a:off x="966182" y="262299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EF69B-2804-B44D-89A5-3044B9FBEF12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A36FA-1F80-A047-BD53-E6E1D70966ED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F855B-7F5A-8744-9BE9-440FB74E69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80175" y="-385763"/>
            <a:ext cx="5711825" cy="7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4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2" grpId="0"/>
      <p:bldP spid="13" grpId="0"/>
      <p:bldP spid="1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C3B3-887F-CE49-8D5E-6EB23D1D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150" y="6672263"/>
            <a:ext cx="1201738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</a:p>
        </p:txBody>
      </p: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951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Aft>
                <a:spcPts val="0"/>
              </a:spcAft>
              <a:defRPr/>
            </a:lvl2pPr>
            <a:lvl3pPr>
              <a:lnSpc>
                <a:spcPct val="120000"/>
              </a:lnSpc>
              <a:spcAft>
                <a:spcPts val="0"/>
              </a:spcAft>
              <a:defRPr/>
            </a:lvl3pPr>
            <a:lvl4pPr>
              <a:lnSpc>
                <a:spcPct val="120000"/>
              </a:lnSpc>
              <a:spcAft>
                <a:spcPts val="0"/>
              </a:spcAft>
              <a:defRPr/>
            </a:lvl4pPr>
            <a:lvl5pPr>
              <a:lnSpc>
                <a:spcPct val="12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144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191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928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668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0E323-92BF-7848-A37D-DEFE763074F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9788" y="1523999"/>
            <a:ext cx="6092686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00EAEBF-04B0-A44F-B347-0C6D271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792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873469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806A6-794B-7449-8749-B223E5D5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08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2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5196840" cy="25034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519684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510059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46412" y="1428908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46412" y="480069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  <a:lvl2pPr marL="457200" indent="0" algn="r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8511076" y="0"/>
            <a:ext cx="3697452" cy="3694176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511076" y="3152549"/>
            <a:ext cx="3694417" cy="3705451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7D16EFB-54D7-EF41-A83B-6CE814FCE8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9823-A1D7-C241-8317-5B28B3D9A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544" y="1524000"/>
            <a:ext cx="5013255" cy="4652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F1419"/>
                </a:solidFill>
              </a:defRPr>
            </a:lvl1pPr>
            <a:lvl2pPr>
              <a:defRPr>
                <a:solidFill>
                  <a:srgbClr val="0F1419"/>
                </a:solidFill>
              </a:defRPr>
            </a:lvl2pPr>
            <a:lvl3pPr>
              <a:defRPr>
                <a:solidFill>
                  <a:srgbClr val="0F1419"/>
                </a:solidFill>
              </a:defRPr>
            </a:lvl3pPr>
            <a:lvl4pPr>
              <a:defRPr>
                <a:solidFill>
                  <a:srgbClr val="0F1419"/>
                </a:solidFill>
              </a:defRPr>
            </a:lvl4pPr>
            <a:lvl5pPr>
              <a:defRPr>
                <a:solidFill>
                  <a:srgbClr val="0F141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894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57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61114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C5E7A-5D5C-2F42-BCF7-FBBCBC9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726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75" y="1523999"/>
            <a:ext cx="3933825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E0FF37-96ED-8C4A-8260-4C9E2A2B96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523999"/>
            <a:ext cx="6092686" cy="4652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>
                <a:solidFill>
                  <a:srgbClr val="0F1419"/>
                </a:solidFill>
              </a:defRPr>
            </a:lvl1pPr>
            <a:lvl2pPr>
              <a:lnSpc>
                <a:spcPct val="120000"/>
              </a:lnSpc>
              <a:defRPr sz="1800">
                <a:solidFill>
                  <a:srgbClr val="0F1419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rgbClr val="0F1419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rgbClr val="0F141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D8C7F5-5ECB-7A4B-BC4E-DC205829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188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04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C3B3-887F-CE49-8D5E-6EB23D1D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150" y="6672263"/>
            <a:ext cx="1201738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00"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</a:p>
        </p:txBody>
      </p: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86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6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rid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6" name="Picture Placeholder 21">
            <a:extLst>
              <a:ext uri="{FF2B5EF4-FFF2-40B4-BE49-F238E27FC236}">
                <a16:creationId xmlns:a16="http://schemas.microsoft.com/office/drawing/2014/main" id="{02F35F52-9691-0F42-8C31-626ABABA5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617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8" name="Picture Placeholder 21">
            <a:extLst>
              <a:ext uri="{FF2B5EF4-FFF2-40B4-BE49-F238E27FC236}">
                <a16:creationId xmlns:a16="http://schemas.microsoft.com/office/drawing/2014/main" id="{DF560927-6461-7746-9032-DD6BEDF7A6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69270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0" name="Picture Placeholder 21">
            <a:extLst>
              <a:ext uri="{FF2B5EF4-FFF2-40B4-BE49-F238E27FC236}">
                <a16:creationId xmlns:a16="http://schemas.microsoft.com/office/drawing/2014/main" id="{28417BEF-971B-0F43-A010-B1089DE4E4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09923" y="1523999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2" name="Picture Placeholder 21">
            <a:extLst>
              <a:ext uri="{FF2B5EF4-FFF2-40B4-BE49-F238E27FC236}">
                <a16:creationId xmlns:a16="http://schemas.microsoft.com/office/drawing/2014/main" id="{05C338E9-E73F-A843-AE94-A9BB454C57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617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4" name="Picture Placeholder 21">
            <a:extLst>
              <a:ext uri="{FF2B5EF4-FFF2-40B4-BE49-F238E27FC236}">
                <a16:creationId xmlns:a16="http://schemas.microsoft.com/office/drawing/2014/main" id="{59FCF0DE-AED9-2E40-903F-235C76B32F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69270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4982F9F-64B2-7148-962E-DF4D89A11A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09923" y="4005943"/>
            <a:ext cx="2557462" cy="22068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4" name="Text Placeholder 47">
            <a:extLst>
              <a:ext uri="{FF2B5EF4-FFF2-40B4-BE49-F238E27FC236}">
                <a16:creationId xmlns:a16="http://schemas.microsoft.com/office/drawing/2014/main" id="{D9BA43D7-93F1-2542-8710-870CF899D9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54555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5" name="Text Placeholder 47">
            <a:extLst>
              <a:ext uri="{FF2B5EF4-FFF2-40B4-BE49-F238E27FC236}">
                <a16:creationId xmlns:a16="http://schemas.microsoft.com/office/drawing/2014/main" id="{66EB4BC3-66CE-5743-B31E-143C920A84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5208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6" name="Text Placeholder 47">
            <a:extLst>
              <a:ext uri="{FF2B5EF4-FFF2-40B4-BE49-F238E27FC236}">
                <a16:creationId xmlns:a16="http://schemas.microsoft.com/office/drawing/2014/main" id="{4C5A2096-D066-0244-A57C-94C8C34CD6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5861" y="1806929"/>
            <a:ext cx="1379912" cy="1536979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7" name="Text Placeholder 47">
            <a:extLst>
              <a:ext uri="{FF2B5EF4-FFF2-40B4-BE49-F238E27FC236}">
                <a16:creationId xmlns:a16="http://schemas.microsoft.com/office/drawing/2014/main" id="{A0EA7BD6-54C1-B34A-8CEA-B56258BDB2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54555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8" name="Text Placeholder 47">
            <a:extLst>
              <a:ext uri="{FF2B5EF4-FFF2-40B4-BE49-F238E27FC236}">
                <a16:creationId xmlns:a16="http://schemas.microsoft.com/office/drawing/2014/main" id="{3AA32FAB-87C3-7E44-B403-B1AA059158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5208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9" name="Text Placeholder 47">
            <a:extLst>
              <a:ext uri="{FF2B5EF4-FFF2-40B4-BE49-F238E27FC236}">
                <a16:creationId xmlns:a16="http://schemas.microsoft.com/office/drawing/2014/main" id="{50780ACF-28CB-5A48-AB47-F19B96CEAE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35861" y="4289934"/>
            <a:ext cx="1379912" cy="1535918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rgbClr val="0F1419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02257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tx1">
                    <a:lumMod val="65000"/>
                    <a:lumOff val="3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3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202305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202305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111427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74327" y="72605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658206" y="1"/>
            <a:ext cx="2550322" cy="2548063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660301" y="2151081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60301" y="4302162"/>
            <a:ext cx="2548227" cy="2555838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74327" y="2886531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374327" y="5037612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838826-BEA7-F444-9A12-EC09F05CFA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F14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269823"/>
            <a:ext cx="11235386" cy="112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322B2-51F8-BE46-99DA-3279D67D4735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E63E0-93CB-CC43-819B-B7B22CA5C884}"/>
              </a:ext>
            </a:extLst>
          </p:cNvPr>
          <p:cNvSpPr/>
          <p:nvPr userDrawn="1"/>
        </p:nvSpPr>
        <p:spPr>
          <a:xfrm>
            <a:off x="838200" y="119921"/>
            <a:ext cx="11353800" cy="1859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80" y="690013"/>
            <a:ext cx="9267641" cy="2339760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D4FA0E-7176-4C45-AA20-6ED6C160D2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62088" y="3868663"/>
            <a:ext cx="9267825" cy="172243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182845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laptop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5199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4775199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0325" y="1228725"/>
            <a:ext cx="6578600" cy="41243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8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tablet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013256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013256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07191B-3864-9741-8FF3-CE31D79EF8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15125" y="1133475"/>
            <a:ext cx="6003925" cy="45021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80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slide - smartphon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9C58-6C5C-E54C-A3F5-D07AC38C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4000" cy="7368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25C7-DBE2-5D47-B0F4-4D0B638F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6604000" cy="46529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941730-FA88-CF4C-9D83-234DD57D17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26450" y="1409700"/>
            <a:ext cx="2187575" cy="38766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3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EB6425-1D02-814A-AAC9-2130CF902380}"/>
              </a:ext>
            </a:extLst>
          </p:cNvPr>
          <p:cNvSpPr/>
          <p:nvPr userDrawn="1"/>
        </p:nvSpPr>
        <p:spPr>
          <a:xfrm>
            <a:off x="838200" y="0"/>
            <a:ext cx="11183911" cy="137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59AF7-2A28-0848-9772-9B82EF252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232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8520A-230F-8E45-B93A-732CD1A84E0D}"/>
              </a:ext>
            </a:extLst>
          </p:cNvPr>
          <p:cNvSpPr/>
          <p:nvPr userDrawn="1"/>
        </p:nvSpPr>
        <p:spPr>
          <a:xfrm>
            <a:off x="756745" y="998483"/>
            <a:ext cx="1313793" cy="3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(4 presenters)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4969A38-6B3C-2E47-B31F-4D4301A3D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6648" t="1022" r="35664" b="53597"/>
          <a:stretch/>
        </p:blipFill>
        <p:spPr>
          <a:xfrm rot="16200000">
            <a:off x="2666998" y="-2666999"/>
            <a:ext cx="6858001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867C5-9B24-2042-910E-14BAB998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2479"/>
            <a:ext cx="6743700" cy="250349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bg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9DD88-ACE4-DC49-AB05-8AACE779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62663"/>
            <a:ext cx="6743700" cy="87856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 dirty="0">
                <a:gradFill flip="none" rotWithShape="1">
                  <a:gsLst>
                    <a:gs pos="0">
                      <a:srgbClr val="1496FF"/>
                    </a:gs>
                    <a:gs pos="0">
                      <a:srgbClr val="2583EE"/>
                    </a:gs>
                    <a:gs pos="100000">
                      <a:srgbClr val="712F90"/>
                    </a:gs>
                  </a:gsLst>
                  <a:lin ang="0" scaled="1"/>
                  <a:tileRect/>
                </a:gradFill>
                <a:latin typeface="Bernina Sans" pitchFamily="2" charset="77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63901B-9FFE-4847-AF93-786616A2AAB3}"/>
              </a:ext>
            </a:extLst>
          </p:cNvPr>
          <p:cNvCxnSpPr>
            <a:cxnSpLocks/>
          </p:cNvCxnSpPr>
          <p:nvPr userDrawn="1"/>
        </p:nvCxnSpPr>
        <p:spPr>
          <a:xfrm>
            <a:off x="934450" y="3508281"/>
            <a:ext cx="66474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9">
            <a:extLst>
              <a:ext uri="{FF2B5EF4-FFF2-40B4-BE49-F238E27FC236}">
                <a16:creationId xmlns:a16="http://schemas.microsoft.com/office/drawing/2014/main" id="{C00852C6-9DCC-2A4E-B962-4DE081D0D3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70188" y="55717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9">
            <a:extLst>
              <a:ext uri="{FF2B5EF4-FFF2-40B4-BE49-F238E27FC236}">
                <a16:creationId xmlns:a16="http://schemas.microsoft.com/office/drawing/2014/main" id="{F49255DD-148E-2D4C-AC67-99ED6C50286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70188" y="538612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82F5221-374E-4D49-AB17-A3803A350F6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0258280" y="1"/>
            <a:ext cx="1950248" cy="1948521"/>
          </a:xfrm>
          <a:custGeom>
            <a:avLst/>
            <a:gdLst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7921 w 3627921"/>
              <a:gd name="connsiteY3" fmla="*/ 3627921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14669 w 3627921"/>
              <a:gd name="connsiteY3" fmla="*/ 3111086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623833 w 3627921"/>
              <a:gd name="connsiteY3" fmla="*/ 3101923 h 3627921"/>
              <a:gd name="connsiteX4" fmla="*/ 0 w 3627921"/>
              <a:gd name="connsiteY4" fmla="*/ 3627921 h 3627921"/>
              <a:gd name="connsiteX0" fmla="*/ 0 w 3627921"/>
              <a:gd name="connsiteY0" fmla="*/ 3627921 h 3627921"/>
              <a:gd name="connsiteX1" fmla="*/ 0 w 3627921"/>
              <a:gd name="connsiteY1" fmla="*/ 0 h 3627921"/>
              <a:gd name="connsiteX2" fmla="*/ 3627921 w 3627921"/>
              <a:gd name="connsiteY2" fmla="*/ 0 h 3627921"/>
              <a:gd name="connsiteX3" fmla="*/ 3514701 w 3627921"/>
              <a:gd name="connsiteY3" fmla="*/ 3067624 h 3627921"/>
              <a:gd name="connsiteX4" fmla="*/ 0 w 3627921"/>
              <a:gd name="connsiteY4" fmla="*/ 3627921 h 3627921"/>
              <a:gd name="connsiteX0" fmla="*/ 0 w 3631138"/>
              <a:gd name="connsiteY0" fmla="*/ 3627921 h 3627921"/>
              <a:gd name="connsiteX1" fmla="*/ 0 w 3631138"/>
              <a:gd name="connsiteY1" fmla="*/ 0 h 3627921"/>
              <a:gd name="connsiteX2" fmla="*/ 3627921 w 3631138"/>
              <a:gd name="connsiteY2" fmla="*/ 0 h 3627921"/>
              <a:gd name="connsiteX3" fmla="*/ 3630069 w 3631138"/>
              <a:gd name="connsiteY3" fmla="*/ 3101923 h 3627921"/>
              <a:gd name="connsiteX4" fmla="*/ 0 w 3631138"/>
              <a:gd name="connsiteY4" fmla="*/ 3627921 h 36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1138" h="3627921">
                <a:moveTo>
                  <a:pt x="0" y="3627921"/>
                </a:moveTo>
                <a:lnTo>
                  <a:pt x="0" y="0"/>
                </a:lnTo>
                <a:lnTo>
                  <a:pt x="3627921" y="0"/>
                </a:lnTo>
                <a:cubicBezTo>
                  <a:pt x="3623504" y="1037029"/>
                  <a:pt x="3634486" y="2064894"/>
                  <a:pt x="3630069" y="3101923"/>
                </a:cubicBezTo>
                <a:lnTo>
                  <a:pt x="0" y="362792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DF8F65-4077-E440-AF0D-021F4F2D9C4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59882" y="1620403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0CACDC7-5EAA-2344-9321-AFDFA85C33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259882" y="3263442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14F8DBD-FF0E-F64F-B879-41CC803754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259882" y="4903534"/>
            <a:ext cx="1948646" cy="1954466"/>
          </a:xfrm>
          <a:custGeom>
            <a:avLst/>
            <a:gdLst>
              <a:gd name="connsiteX0" fmla="*/ 0 w 3694112"/>
              <a:gd name="connsiteY0" fmla="*/ 3163887 h 3163887"/>
              <a:gd name="connsiteX1" fmla="*/ 0 w 3694112"/>
              <a:gd name="connsiteY1" fmla="*/ 0 h 3163887"/>
              <a:gd name="connsiteX2" fmla="*/ 3694112 w 3694112"/>
              <a:gd name="connsiteY2" fmla="*/ 0 h 3163887"/>
              <a:gd name="connsiteX3" fmla="*/ 3694112 w 3694112"/>
              <a:gd name="connsiteY3" fmla="*/ 3163887 h 3163887"/>
              <a:gd name="connsiteX4" fmla="*/ 0 w 3694112"/>
              <a:gd name="connsiteY4" fmla="*/ 3163887 h 3163887"/>
              <a:gd name="connsiteX0" fmla="*/ 0 w 3694112"/>
              <a:gd name="connsiteY0" fmla="*/ 3686401 h 3686401"/>
              <a:gd name="connsiteX1" fmla="*/ 0 w 3694112"/>
              <a:gd name="connsiteY1" fmla="*/ 522514 h 3686401"/>
              <a:gd name="connsiteX2" fmla="*/ 3694112 w 3694112"/>
              <a:gd name="connsiteY2" fmla="*/ 0 h 3686401"/>
              <a:gd name="connsiteX3" fmla="*/ 3694112 w 3694112"/>
              <a:gd name="connsiteY3" fmla="*/ 3686401 h 3686401"/>
              <a:gd name="connsiteX4" fmla="*/ 0 w 3694112"/>
              <a:gd name="connsiteY4" fmla="*/ 3686401 h 3686401"/>
              <a:gd name="connsiteX0" fmla="*/ 0 w 3697287"/>
              <a:gd name="connsiteY0" fmla="*/ 3699101 h 3699101"/>
              <a:gd name="connsiteX1" fmla="*/ 0 w 3697287"/>
              <a:gd name="connsiteY1" fmla="*/ 535214 h 3699101"/>
              <a:gd name="connsiteX2" fmla="*/ 3697287 w 3697287"/>
              <a:gd name="connsiteY2" fmla="*/ 0 h 3699101"/>
              <a:gd name="connsiteX3" fmla="*/ 3694112 w 3697287"/>
              <a:gd name="connsiteY3" fmla="*/ 3699101 h 3699101"/>
              <a:gd name="connsiteX4" fmla="*/ 0 w 3697287"/>
              <a:gd name="connsiteY4" fmla="*/ 3699101 h 3699101"/>
              <a:gd name="connsiteX0" fmla="*/ 0 w 3694417"/>
              <a:gd name="connsiteY0" fmla="*/ 3705451 h 3705451"/>
              <a:gd name="connsiteX1" fmla="*/ 0 w 3694417"/>
              <a:gd name="connsiteY1" fmla="*/ 541564 h 3705451"/>
              <a:gd name="connsiteX2" fmla="*/ 3694112 w 3694417"/>
              <a:gd name="connsiteY2" fmla="*/ 0 h 3705451"/>
              <a:gd name="connsiteX3" fmla="*/ 3694112 w 3694417"/>
              <a:gd name="connsiteY3" fmla="*/ 3705451 h 3705451"/>
              <a:gd name="connsiteX4" fmla="*/ 0 w 3694417"/>
              <a:gd name="connsiteY4" fmla="*/ 3705451 h 37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17" h="3705451">
                <a:moveTo>
                  <a:pt x="0" y="3705451"/>
                </a:moveTo>
                <a:lnTo>
                  <a:pt x="0" y="541564"/>
                </a:lnTo>
                <a:lnTo>
                  <a:pt x="3694112" y="0"/>
                </a:lnTo>
                <a:cubicBezTo>
                  <a:pt x="3693054" y="1233034"/>
                  <a:pt x="3695170" y="2472417"/>
                  <a:pt x="3694112" y="3705451"/>
                </a:cubicBezTo>
                <a:lnTo>
                  <a:pt x="0" y="3705451"/>
                </a:lnTo>
                <a:close/>
              </a:path>
            </a:pathLst>
          </a:custGeom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59">
            <a:extLst>
              <a:ext uri="{FF2B5EF4-FFF2-40B4-BE49-F238E27FC236}">
                <a16:creationId xmlns:a16="http://schemas.microsoft.com/office/drawing/2014/main" id="{B7FA887B-BEE3-694E-A3CA-08A2D0EA97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70188" y="2166825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59">
            <a:extLst>
              <a:ext uri="{FF2B5EF4-FFF2-40B4-BE49-F238E27FC236}">
                <a16:creationId xmlns:a16="http://schemas.microsoft.com/office/drawing/2014/main" id="{0C01EC1A-A9F4-3749-9811-57CA3A9E9B2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70188" y="3776474"/>
            <a:ext cx="1938900" cy="1084937"/>
          </a:xfrm>
        </p:spPr>
        <p:txBody>
          <a:bodyPr anchor="ctr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E5204E7-4623-D84D-9F3C-3DE8650B0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794" y="5729776"/>
            <a:ext cx="2827404" cy="49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797729-DB87-9940-906F-E934CC164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177" t="6498" r="29419" b="29677"/>
          <a:stretch/>
        </p:blipFill>
        <p:spPr>
          <a:xfrm rot="16200000">
            <a:off x="2666999" y="-2663338"/>
            <a:ext cx="6858001" cy="1219200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CDC1-8CF7-8946-BE12-A73452F9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99"/>
            <a:ext cx="4481945" cy="4652963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CCE3FA1-96CD-B142-A067-84A01CBB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46964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101AEA5-3D24-A647-AD7B-EAAF63952D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93068" y="1"/>
            <a:ext cx="6598920" cy="6867608"/>
          </a:xfrm>
          <a:custGeom>
            <a:avLst/>
            <a:gdLst>
              <a:gd name="connsiteX0" fmla="*/ 0 w 3692525"/>
              <a:gd name="connsiteY0" fmla="*/ 3697287 h 3697287"/>
              <a:gd name="connsiteX1" fmla="*/ 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  <a:gd name="connsiteX0" fmla="*/ 0 w 3692525"/>
              <a:gd name="connsiteY0" fmla="*/ 3697287 h 3697287"/>
              <a:gd name="connsiteX1" fmla="*/ 539750 w 3692525"/>
              <a:gd name="connsiteY1" fmla="*/ 0 h 3697287"/>
              <a:gd name="connsiteX2" fmla="*/ 3692525 w 3692525"/>
              <a:gd name="connsiteY2" fmla="*/ 0 h 3697287"/>
              <a:gd name="connsiteX3" fmla="*/ 3692525 w 3692525"/>
              <a:gd name="connsiteY3" fmla="*/ 3697287 h 3697287"/>
              <a:gd name="connsiteX4" fmla="*/ 0 w 3692525"/>
              <a:gd name="connsiteY4" fmla="*/ 3697287 h 3697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2525" h="3697287">
                <a:moveTo>
                  <a:pt x="0" y="3697287"/>
                </a:moveTo>
                <a:lnTo>
                  <a:pt x="539750" y="0"/>
                </a:lnTo>
                <a:lnTo>
                  <a:pt x="3692525" y="0"/>
                </a:lnTo>
                <a:lnTo>
                  <a:pt x="3692525" y="3697287"/>
                </a:lnTo>
                <a:lnTo>
                  <a:pt x="0" y="3697287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0AE0-7D11-9F48-AD74-BC01DCCF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98" y="365126"/>
            <a:ext cx="7762301" cy="7368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3D48-8058-2D42-9309-EA8DD88B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1498" y="1524000"/>
            <a:ext cx="7762301" cy="465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54E87-063F-BE4E-9C70-6C2338426206}"/>
              </a:ext>
            </a:extLst>
          </p:cNvPr>
          <p:cNvSpPr/>
          <p:nvPr userDrawn="1"/>
        </p:nvSpPr>
        <p:spPr>
          <a:xfrm>
            <a:off x="0" y="0"/>
            <a:ext cx="29830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59E46-B3C3-3648-9D2A-D59F7798E80B}"/>
              </a:ext>
            </a:extLst>
          </p:cNvPr>
          <p:cNvCxnSpPr>
            <a:cxnSpLocks/>
          </p:cNvCxnSpPr>
          <p:nvPr userDrawn="1"/>
        </p:nvCxnSpPr>
        <p:spPr>
          <a:xfrm>
            <a:off x="3692641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3296CA-AB12-9848-BFA1-A5361623602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7038" y="1523999"/>
            <a:ext cx="2082788" cy="4652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4200"/>
              </a:spcBef>
              <a:buNone/>
              <a:defRPr sz="1500" b="1" i="0">
                <a:solidFill>
                  <a:schemeClr val="bg1">
                    <a:lumMod val="85000"/>
                  </a:schemeClr>
                </a:solidFill>
                <a:latin typeface="Bernina Sans" pitchFamily="2" charset="77"/>
              </a:defRPr>
            </a:lvl1pPr>
            <a:lvl2pPr>
              <a:lnSpc>
                <a:spcPct val="120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ACACC29-2D2F-6148-A128-06E9B18BEA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038" y="365125"/>
            <a:ext cx="2082788" cy="736846"/>
          </a:xfrm>
        </p:spPr>
        <p:txBody>
          <a:bodyPr anchor="b">
            <a:normAutofit/>
          </a:bodyPr>
          <a:lstStyle>
            <a:lvl1pPr marL="0" indent="0" algn="r">
              <a:buNone/>
              <a:defRPr lang="en-US" sz="2000" b="1" i="0" kern="1200" dirty="0">
                <a:solidFill>
                  <a:schemeClr val="tx1"/>
                </a:solidFill>
                <a:latin typeface="Bernina Sans" pitchFamily="2" charset="77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5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1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934450" y="4069425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break 2 [Oct18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EC6838-9F5F-1F44-A42F-DFDF8C86CD8B}"/>
              </a:ext>
            </a:extLst>
          </p:cNvPr>
          <p:cNvSpPr/>
          <p:nvPr userDrawn="1"/>
        </p:nvSpPr>
        <p:spPr>
          <a:xfrm>
            <a:off x="838200" y="0"/>
            <a:ext cx="11243872" cy="1528997"/>
          </a:xfrm>
          <a:prstGeom prst="rect">
            <a:avLst/>
          </a:prstGeom>
          <a:solidFill>
            <a:srgbClr val="0F1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F2EF55-64C6-BF48-A2CA-128B92E929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393" t="41075" r="-40382" b="504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15935-2574-5D43-8226-EA300D7A2B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</a:blip>
          <a:srcRect l="45472" t="-24517" r="6776" b="68031"/>
          <a:stretch/>
        </p:blipFill>
        <p:spPr>
          <a:xfrm>
            <a:off x="0" y="1"/>
            <a:ext cx="11829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41BF5-77D8-D74D-B68C-9BDC1220F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54662" t="56507" r="4872" b="-12993"/>
          <a:stretch/>
        </p:blipFill>
        <p:spPr>
          <a:xfrm>
            <a:off x="0" y="0"/>
            <a:ext cx="12191999" cy="6993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E2450-7D7E-9C4D-97B7-C1DA5D95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8433"/>
            <a:ext cx="10515600" cy="153645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76505B-E960-0045-9955-79D24F42A973}"/>
              </a:ext>
            </a:extLst>
          </p:cNvPr>
          <p:cNvCxnSpPr>
            <a:cxnSpLocks/>
          </p:cNvCxnSpPr>
          <p:nvPr userDrawn="1"/>
        </p:nvCxnSpPr>
        <p:spPr>
          <a:xfrm>
            <a:off x="5135880" y="4069425"/>
            <a:ext cx="192024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F07585-F74A-084F-B49B-BF7A66D0262E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B300F-E282-0E47-82B4-03EDD1A78011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83" r:id="rId6"/>
    <p:sldLayoutId id="2147483785" r:id="rId7"/>
    <p:sldLayoutId id="2147483786" r:id="rId8"/>
    <p:sldLayoutId id="2147483812" r:id="rId9"/>
    <p:sldLayoutId id="2147483787" r:id="rId10"/>
    <p:sldLayoutId id="2147483788" r:id="rId11"/>
    <p:sldLayoutId id="2147483762" r:id="rId12"/>
    <p:sldLayoutId id="2147483808" r:id="rId13"/>
    <p:sldLayoutId id="2147483807" r:id="rId14"/>
    <p:sldLayoutId id="2147483806" r:id="rId15"/>
    <p:sldLayoutId id="2147483814" r:id="rId16"/>
    <p:sldLayoutId id="2147483790" r:id="rId17"/>
    <p:sldLayoutId id="2147483813" r:id="rId18"/>
    <p:sldLayoutId id="2147483740" r:id="rId19"/>
    <p:sldLayoutId id="2147483816" r:id="rId20"/>
    <p:sldLayoutId id="2147483819" r:id="rId21"/>
    <p:sldLayoutId id="2147483820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F14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2583EE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F7217-03DE-8749-AEE4-B956083B35BE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70E05-D626-AA45-8B5F-80B9B1EFDA0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7725" y="30516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0C8E0-6B8E-A841-A0D3-0FA3CCF78A40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4" r:id="rId4"/>
    <p:sldLayoutId id="2147483735" r:id="rId5"/>
    <p:sldLayoutId id="214748376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chemeClr val="bg1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chemeClr val="bg1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028895-093D-7044-BB3E-AC83DB5EFEA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8359" y="305166"/>
            <a:ext cx="365126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FD5AC-A1AD-B346-9BBD-91805160E8B5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A57B6-64D2-E441-8FFF-CCD5B97FA12D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0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821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103E7-E220-5245-8D1D-6FB9BC9D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E6B27-35B4-BD4B-B684-A1605A6C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1DE57-B849-E342-98A9-BE9020FABFB0}"/>
              </a:ext>
            </a:extLst>
          </p:cNvPr>
          <p:cNvCxnSpPr>
            <a:cxnSpLocks/>
          </p:cNvCxnSpPr>
          <p:nvPr userDrawn="1"/>
        </p:nvCxnSpPr>
        <p:spPr>
          <a:xfrm>
            <a:off x="934450" y="1218648"/>
            <a:ext cx="97455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1496FF"/>
                </a:gs>
                <a:gs pos="0">
                  <a:srgbClr val="2583EE"/>
                </a:gs>
                <a:gs pos="100000">
                  <a:srgbClr val="712F9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7F475D-E98C-9A4E-A906-DC948B755ACC}"/>
              </a:ext>
            </a:extLst>
          </p:cNvPr>
          <p:cNvSpPr txBox="1"/>
          <p:nvPr userDrawn="1"/>
        </p:nvSpPr>
        <p:spPr>
          <a:xfrm>
            <a:off x="10266420" y="6403464"/>
            <a:ext cx="1142467" cy="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CFF5-C187-E543-A1D9-85FADED02D95}"/>
              </a:ext>
            </a:extLst>
          </p:cNvPr>
          <p:cNvSpPr txBox="1"/>
          <p:nvPr userDrawn="1"/>
        </p:nvSpPr>
        <p:spPr>
          <a:xfrm>
            <a:off x="11563109" y="6345589"/>
            <a:ext cx="363536" cy="28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FF94D558-66C3-D44C-BC96-62AE24193AE8}" type="slidenum">
              <a:rPr lang="en-US" sz="110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‹#›</a:t>
            </a:fld>
            <a:endParaRPr lang="en-US" sz="11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4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0" r:id="rId3"/>
    <p:sldLayoutId id="2147483801" r:id="rId4"/>
    <p:sldLayoutId id="2147483817" r:id="rId5"/>
    <p:sldLayoutId id="2147483802" r:id="rId6"/>
    <p:sldLayoutId id="2147483809" r:id="rId7"/>
    <p:sldLayoutId id="2147483810" r:id="rId8"/>
    <p:sldLayoutId id="2147483811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i="0" kern="1200">
          <a:solidFill>
            <a:srgbClr val="0F1419"/>
          </a:solidFill>
          <a:latin typeface="Bernina Sans" pitchFamily="2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8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6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4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0"/>
        </a:spcAft>
        <a:buClr>
          <a:srgbClr val="2583EE"/>
        </a:buClr>
        <a:buFont typeface="Arial" panose="020B0604020202020204" pitchFamily="34" charset="0"/>
        <a:buChar char="•"/>
        <a:defRPr sz="1200" b="0" i="0" kern="1200">
          <a:solidFill>
            <a:srgbClr val="0F1419"/>
          </a:solidFill>
          <a:latin typeface="Bernina Sans Light" pitchFamily="2" charset="77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eautify.org/json-escape-unescape" TargetMode="Externa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50951-0E66-4196-9024-12543246EE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AU" dirty="0"/>
              <a:t>Kevin Leng</a:t>
            </a:r>
          </a:p>
          <a:p>
            <a:r>
              <a:rPr lang="en-AU" dirty="0"/>
              <a:t>Dynatrace Guy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0D93E51-2E61-49D8-871B-A76A1D1BE6BD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rcRect t="8602" b="860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A4951C-8C09-4812-857D-F4DD33306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Configuration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2799F3-A6F3-41E9-8497-5E4E9F055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72646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C7519-7A3B-451B-A62F-75FC108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Applications in Dynatrace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31D7-2236-4633-AE3E-24884F14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1653503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do we need to do to create a web application in Dynatrace and make it receive traffic?</a:t>
            </a:r>
          </a:p>
          <a:p>
            <a:r>
              <a:rPr lang="en-AU" dirty="0"/>
              <a:t>First: Create a web application: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Second: Create Application detection rule: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4744-1EC9-4672-8EC0-D6104DCE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22" y="2279994"/>
            <a:ext cx="2274739" cy="3032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1EE3E-C817-4578-AE7C-B07615E72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94" y="5504042"/>
            <a:ext cx="2894128" cy="12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2140F-778A-4115-8690-145E6DF5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066"/>
            <a:ext cx="12192000" cy="47078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EB86E0-A3A7-4F87-A198-EB40C27310A4}"/>
              </a:ext>
            </a:extLst>
          </p:cNvPr>
          <p:cNvSpPr/>
          <p:nvPr/>
        </p:nvSpPr>
        <p:spPr>
          <a:xfrm>
            <a:off x="200377" y="5351250"/>
            <a:ext cx="4354747" cy="431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9D876-658B-4229-93F9-9FDE2AA27899}"/>
              </a:ext>
            </a:extLst>
          </p:cNvPr>
          <p:cNvSpPr/>
          <p:nvPr/>
        </p:nvSpPr>
        <p:spPr>
          <a:xfrm>
            <a:off x="200376" y="1058053"/>
            <a:ext cx="5118073" cy="431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92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E42B7-1753-479C-97EA-DD2BD161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Web 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39407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5644-52E7-441F-8099-8EE98556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F0C7-28BA-48C4-8A3E-6FE6814354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9CCA5-216D-45AD-A987-8DEC2522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18" y="0"/>
            <a:ext cx="9936963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A6C3B0-C7BE-4372-800C-5DF518479316}"/>
              </a:ext>
            </a:extLst>
          </p:cNvPr>
          <p:cNvSpPr/>
          <p:nvPr/>
        </p:nvSpPr>
        <p:spPr>
          <a:xfrm>
            <a:off x="946826" y="626370"/>
            <a:ext cx="4354747" cy="431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857DA-F99E-4728-8202-9122A634612B}"/>
              </a:ext>
            </a:extLst>
          </p:cNvPr>
          <p:cNvSpPr/>
          <p:nvPr/>
        </p:nvSpPr>
        <p:spPr>
          <a:xfrm>
            <a:off x="1127518" y="6332837"/>
            <a:ext cx="6241022" cy="431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67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242D-6978-41B3-B0BA-065DF8C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B2EC-57CD-41B7-B274-5792D3A89F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702C2-3650-48D7-9BDE-8D9F33E1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94" y="0"/>
            <a:ext cx="10216211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6E2A8A-D630-4224-A30B-A5CAD0DEB2E6}"/>
              </a:ext>
            </a:extLst>
          </p:cNvPr>
          <p:cNvSpPr/>
          <p:nvPr/>
        </p:nvSpPr>
        <p:spPr>
          <a:xfrm>
            <a:off x="2244685" y="2504331"/>
            <a:ext cx="4354747" cy="25986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95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5F8F0C-BBE3-47AD-A421-2174C718FD75}"/>
              </a:ext>
            </a:extLst>
          </p:cNvPr>
          <p:cNvSpPr txBox="1"/>
          <p:nvPr/>
        </p:nvSpPr>
        <p:spPr>
          <a:xfrm>
            <a:off x="65105" y="0"/>
            <a:ext cx="423464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{</a:t>
            </a:r>
          </a:p>
          <a:p>
            <a:r>
              <a:rPr lang="en-AU" sz="1100" dirty="0"/>
              <a:t>"identifier": "APPLICATION-B015199D5B489C02",</a:t>
            </a:r>
          </a:p>
          <a:p>
            <a:r>
              <a:rPr lang="en-AU" sz="1100" dirty="0"/>
              <a:t>  "name": "</a:t>
            </a:r>
            <a:r>
              <a:rPr lang="en-AU" sz="1100" dirty="0" err="1"/>
              <a:t>easyTravel</a:t>
            </a:r>
            <a:r>
              <a:rPr lang="en-AU" sz="1100" dirty="0"/>
              <a:t> Production (by API)",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realUserMonitoringEnabled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costControlUserSessionPercentage</a:t>
            </a:r>
            <a:r>
              <a:rPr lang="en-AU" sz="1100" dirty="0"/>
              <a:t>": 100,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loadActionKeyPerformanceMetric</a:t>
            </a:r>
            <a:r>
              <a:rPr lang="en-AU" sz="1100" dirty="0"/>
              <a:t>": "VISUALLY_COMPLETE",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xhrActionKeyPerformanceMetric</a:t>
            </a:r>
            <a:r>
              <a:rPr lang="en-AU" sz="1100" dirty="0"/>
              <a:t>": "ACTION_DURATION",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loadActionApdexSettings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"threshold": 3,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considerJavaScriptErrors</a:t>
            </a:r>
            <a:r>
              <a:rPr lang="en-AU" sz="1100" dirty="0"/>
              <a:t>": true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xhrActionApdexSettings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"threshold": 2.5,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considerJavaScriptErrors</a:t>
            </a:r>
            <a:r>
              <a:rPr lang="en-AU" sz="1100" dirty="0"/>
              <a:t>": false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customActionApdexSettings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"threshold": 3,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considerJavaScriptErrors</a:t>
            </a:r>
            <a:r>
              <a:rPr lang="en-AU" sz="1100" dirty="0"/>
              <a:t>": true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waterfallSettings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uncompressedResourcesThreshold</a:t>
            </a:r>
            <a:r>
              <a:rPr lang="en-AU" sz="1100" dirty="0"/>
              <a:t>": 860,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resourcesThreshold</a:t>
            </a:r>
            <a:r>
              <a:rPr lang="en-AU" sz="1100" dirty="0"/>
              <a:t>": 100000,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resourceBrowserCachingThreshold</a:t>
            </a:r>
            <a:r>
              <a:rPr lang="en-AU" sz="1100" dirty="0"/>
              <a:t>": 50,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slowFirstPartyResourcesThreshold</a:t>
            </a:r>
            <a:r>
              <a:rPr lang="en-AU" sz="1100" dirty="0"/>
              <a:t>": 200000,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slowThirdPartyResourcesThreshold</a:t>
            </a:r>
            <a:r>
              <a:rPr lang="en-AU" sz="1100" dirty="0"/>
              <a:t>": 200000,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slowCdnResourcesThreshold</a:t>
            </a:r>
            <a:r>
              <a:rPr lang="en-AU" sz="1100" dirty="0"/>
              <a:t>": 200000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"</a:t>
            </a:r>
            <a:r>
              <a:rPr lang="en-AU" sz="1100" dirty="0" err="1"/>
              <a:t>monitoringSettings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fetchRequests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xmlHttpRequest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javaScriptFrameworkSupport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"angular": false,</a:t>
            </a:r>
          </a:p>
          <a:p>
            <a:r>
              <a:rPr lang="en-AU" sz="1100" dirty="0"/>
              <a:t>      "dojo":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extJS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icefaces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"jQuery": true,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mooTools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"prototype": true,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activeXObject</a:t>
            </a:r>
            <a:r>
              <a:rPr lang="en-AU" sz="1100" dirty="0"/>
              <a:t>": false</a:t>
            </a:r>
          </a:p>
          <a:p>
            <a:r>
              <a:rPr lang="en-AU" sz="1100" dirty="0"/>
              <a:t>    },</a:t>
            </a:r>
          </a:p>
          <a:p>
            <a:r>
              <a:rPr lang="en-AU" sz="11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1FDCF-BC70-4FC6-8203-655CAD88C39C}"/>
              </a:ext>
            </a:extLst>
          </p:cNvPr>
          <p:cNvSpPr txBox="1"/>
          <p:nvPr/>
        </p:nvSpPr>
        <p:spPr>
          <a:xfrm>
            <a:off x="4219854" y="-9404"/>
            <a:ext cx="489751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"</a:t>
            </a:r>
            <a:r>
              <a:rPr lang="en-AU" sz="1100" dirty="0" err="1"/>
              <a:t>contentCapture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resourceTimingSettings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"w3cResourceTimings": true,</a:t>
            </a:r>
          </a:p>
          <a:p>
            <a:r>
              <a:rPr lang="en-AU" sz="1100" dirty="0"/>
              <a:t>        "nonW3cResourceTimings": false,</a:t>
            </a:r>
          </a:p>
          <a:p>
            <a:r>
              <a:rPr lang="en-AU" sz="1100" dirty="0"/>
              <a:t>        "nonW3cResourceTimingsInstrumentationDelay": 50,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resourceTimingCaptureType</a:t>
            </a:r>
            <a:r>
              <a:rPr lang="en-AU" sz="1100" dirty="0"/>
              <a:t>": "CAPTURE_FULL_DETAILS",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resourceTimingsDomainLimit</a:t>
            </a:r>
            <a:r>
              <a:rPr lang="en-AU" sz="1100" dirty="0"/>
              <a:t>": 10</a:t>
            </a:r>
          </a:p>
          <a:p>
            <a:r>
              <a:rPr lang="en-AU" sz="1100" dirty="0"/>
              <a:t>      },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javaScriptErrors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timeoutSettings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timedActionSupport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temporaryActionLimit</a:t>
            </a:r>
            <a:r>
              <a:rPr lang="en-AU" sz="1100" dirty="0"/>
              <a:t>": 0,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temporaryActionTotalTimeout</a:t>
            </a:r>
            <a:r>
              <a:rPr lang="en-AU" sz="1100" dirty="0"/>
              <a:t>": 100</a:t>
            </a:r>
          </a:p>
          <a:p>
            <a:r>
              <a:rPr lang="en-AU" sz="1100" dirty="0"/>
              <a:t>      },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visuallyCompleteAndSpeedIndex</a:t>
            </a:r>
            <a:r>
              <a:rPr lang="en-AU" sz="1100" dirty="0"/>
              <a:t>": true</a:t>
            </a:r>
          </a:p>
          <a:p>
            <a:r>
              <a:rPr lang="en-AU" sz="1100" dirty="0"/>
              <a:t>    },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excludeXhrRegex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injectionMode</a:t>
            </a:r>
            <a:r>
              <a:rPr lang="en-AU" sz="1100" dirty="0"/>
              <a:t>": "JAVASCRIPT_TAG",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libraryFileLocation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monitoringDataPath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customConfigurationProperties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serverRequestPathId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secureCookieAttribute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cookiePlacementDomain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cacheControlHeaderOptimizations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advancedJavaScriptTagSettings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syncBeaconFirefox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syncBeaconInternetExplorer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instrumentUnsupportedAjaxFrameworks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specialCharactersToEscape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maxActionNameLength</a:t>
            </a:r>
            <a:r>
              <a:rPr lang="en-AU" sz="1100" dirty="0"/>
              <a:t>": 100,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maxErrorsToCapture</a:t>
            </a:r>
            <a:r>
              <a:rPr lang="en-AU" sz="1100" dirty="0"/>
              <a:t>": 10,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additionalEventHandlers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userMouseupEventForClicks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clickEventHandler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mouseupEventHandler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blurEventHandler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changeEventHandler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toStringMethod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maxDomNodesToInstrument</a:t>
            </a:r>
            <a:r>
              <a:rPr lang="en-AU" sz="1100" dirty="0"/>
              <a:t>": 5000</a:t>
            </a:r>
          </a:p>
          <a:p>
            <a:r>
              <a:rPr lang="en-AU" sz="1100" dirty="0"/>
              <a:t>  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2FB6F-D8A2-433D-B0B6-94678F0E2E69}"/>
              </a:ext>
            </a:extLst>
          </p:cNvPr>
          <p:cNvSpPr txBox="1"/>
          <p:nvPr/>
        </p:nvSpPr>
        <p:spPr>
          <a:xfrm>
            <a:off x="8374603" y="0"/>
            <a:ext cx="489751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"</a:t>
            </a:r>
            <a:r>
              <a:rPr lang="en-AU" sz="1100" dirty="0" err="1"/>
              <a:t>eventWrapperSettings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"click":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mouseUp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"change": false,</a:t>
            </a:r>
          </a:p>
          <a:p>
            <a:r>
              <a:rPr lang="en-AU" sz="1100" dirty="0"/>
              <a:t>        "blur":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touchStart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touchEnd</a:t>
            </a:r>
            <a:r>
              <a:rPr lang="en-AU" sz="1100" dirty="0"/>
              <a:t>": false</a:t>
            </a:r>
          </a:p>
          <a:p>
            <a:r>
              <a:rPr lang="en-AU" sz="1100" dirty="0"/>
              <a:t>      },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globalEventCaptureSettings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mouseUp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mouseDown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"click":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doubleClick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keyUp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keyDown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"scroll":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additionalEventCapturedAsUserInput</a:t>
            </a:r>
            <a:r>
              <a:rPr lang="en-AU" sz="1100" dirty="0"/>
              <a:t>": ""</a:t>
            </a:r>
          </a:p>
          <a:p>
            <a:r>
              <a:rPr lang="en-AU" sz="1100" dirty="0"/>
              <a:t>      }</a:t>
            </a:r>
          </a:p>
          <a:p>
            <a:r>
              <a:rPr lang="en-AU" sz="1100" dirty="0"/>
              <a:t>    }</a:t>
            </a:r>
          </a:p>
          <a:p>
            <a:r>
              <a:rPr lang="en-AU" sz="1100" dirty="0"/>
              <a:t>  }</a:t>
            </a:r>
          </a:p>
          <a:p>
            <a:r>
              <a:rPr lang="en-AU" sz="1100" dirty="0"/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4C091-17BB-48B1-ACA0-2FBCC4183971}"/>
              </a:ext>
            </a:extLst>
          </p:cNvPr>
          <p:cNvSpPr/>
          <p:nvPr/>
        </p:nvSpPr>
        <p:spPr>
          <a:xfrm>
            <a:off x="145003" y="346669"/>
            <a:ext cx="2458237" cy="203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5BE818-C9F6-437A-A6B0-04DA42D2F112}"/>
              </a:ext>
            </a:extLst>
          </p:cNvPr>
          <p:cNvSpPr/>
          <p:nvPr/>
        </p:nvSpPr>
        <p:spPr>
          <a:xfrm>
            <a:off x="65104" y="4573763"/>
            <a:ext cx="2213185" cy="2284237"/>
          </a:xfrm>
          <a:prstGeom prst="roundRect">
            <a:avLst>
              <a:gd name="adj" fmla="val 97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617423-DF20-49C2-9F11-1D185A5F54C5}"/>
              </a:ext>
            </a:extLst>
          </p:cNvPr>
          <p:cNvSpPr/>
          <p:nvPr/>
        </p:nvSpPr>
        <p:spPr>
          <a:xfrm>
            <a:off x="69835" y="897176"/>
            <a:ext cx="3709063" cy="334465"/>
          </a:xfrm>
          <a:prstGeom prst="roundRect">
            <a:avLst>
              <a:gd name="adj" fmla="val 97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242D-6978-41B3-B0BA-065DF8C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B2EC-57CD-41B7-B274-5792D3A89F7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4AF38-6EC6-45B7-821B-0520B31A73BB}"/>
              </a:ext>
            </a:extLst>
          </p:cNvPr>
          <p:cNvGrpSpPr/>
          <p:nvPr/>
        </p:nvGrpSpPr>
        <p:grpSpPr>
          <a:xfrm>
            <a:off x="987894" y="0"/>
            <a:ext cx="10216211" cy="6858000"/>
            <a:chOff x="987894" y="0"/>
            <a:chExt cx="10216211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7702C2-3650-48D7-9BDE-8D9F33E12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894" y="0"/>
              <a:ext cx="10216211" cy="68580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6E2A8A-D630-4224-A30B-A5CAD0DEB2E6}"/>
                </a:ext>
              </a:extLst>
            </p:cNvPr>
            <p:cNvSpPr/>
            <p:nvPr/>
          </p:nvSpPr>
          <p:spPr>
            <a:xfrm>
              <a:off x="2244685" y="2504331"/>
              <a:ext cx="4354747" cy="259861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31BFED-B5BE-49D3-AA0E-1E4B668D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89" y="4217988"/>
            <a:ext cx="7753350" cy="2381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501E-CF2C-4774-99E5-C42488BA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API –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10DD-0A1B-4A95-9B82-23B3F7F9C53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https://github.com/KevLeng/ConfigurationAPI-HandsOn</a:t>
            </a:r>
          </a:p>
          <a:p>
            <a:r>
              <a:rPr lang="en-AU" dirty="0"/>
              <a:t>Follow Steps in Lab 1 - </a:t>
            </a:r>
            <a:r>
              <a:rPr lang="en-AU" b="1" dirty="0"/>
              <a:t>Create the Application</a:t>
            </a:r>
            <a:endParaRPr lang="en-AU" dirty="0"/>
          </a:p>
          <a:p>
            <a:pPr lvl="1"/>
            <a:r>
              <a:rPr lang="en-AU" dirty="0"/>
              <a:t>This will create 4 applications:</a:t>
            </a:r>
          </a:p>
          <a:p>
            <a:pPr lvl="2"/>
            <a:r>
              <a:rPr lang="en-AU" dirty="0" err="1"/>
              <a:t>easyTravel</a:t>
            </a:r>
            <a:r>
              <a:rPr lang="en-AU" dirty="0"/>
              <a:t> Production (by API)</a:t>
            </a:r>
          </a:p>
          <a:p>
            <a:pPr lvl="2"/>
            <a:r>
              <a:rPr lang="en-AU" dirty="0" err="1"/>
              <a:t>easyTravel</a:t>
            </a:r>
            <a:r>
              <a:rPr lang="en-AU" dirty="0"/>
              <a:t> Staging (by API)</a:t>
            </a:r>
          </a:p>
          <a:p>
            <a:pPr lvl="2"/>
            <a:r>
              <a:rPr lang="en-AU" dirty="0" err="1"/>
              <a:t>easyTravel</a:t>
            </a:r>
            <a:r>
              <a:rPr lang="en-AU" dirty="0"/>
              <a:t> B2B Production (by API)</a:t>
            </a:r>
          </a:p>
          <a:p>
            <a:pPr lvl="2"/>
            <a:r>
              <a:rPr lang="en-AU" dirty="0" err="1"/>
              <a:t>easyTravel</a:t>
            </a:r>
            <a:r>
              <a:rPr lang="en-AU" dirty="0"/>
              <a:t> B2B Staging (by API)</a:t>
            </a:r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3726E8-3495-4946-8D33-8A26EE3A3359}"/>
              </a:ext>
            </a:extLst>
          </p:cNvPr>
          <p:cNvSpPr txBox="1">
            <a:spLocks/>
          </p:cNvSpPr>
          <p:nvPr/>
        </p:nvSpPr>
        <p:spPr>
          <a:xfrm>
            <a:off x="719137" y="5158154"/>
            <a:ext cx="10774365" cy="13861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Remember to record the application ids returned by Dynatrace!!!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954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95C0-C708-44B0-A3B8-AAD2C66E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Web application detection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A326-FA48-463A-AED4-41DF2D9AA15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001" y="1449387"/>
            <a:ext cx="5413052" cy="1128443"/>
          </a:xfrm>
        </p:spPr>
        <p:txBody>
          <a:bodyPr>
            <a:normAutofit/>
          </a:bodyPr>
          <a:lstStyle/>
          <a:p>
            <a:r>
              <a:rPr lang="en-AU" dirty="0"/>
              <a:t>Select: Web application configuration &gt; POST /applications/web (Creates a new web application)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123C7A-0C85-4A13-8DB9-959631E346B8}"/>
              </a:ext>
            </a:extLst>
          </p:cNvPr>
          <p:cNvSpPr txBox="1">
            <a:spLocks/>
          </p:cNvSpPr>
          <p:nvPr/>
        </p:nvSpPr>
        <p:spPr>
          <a:xfrm>
            <a:off x="196749" y="4649169"/>
            <a:ext cx="7670532" cy="18272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Select “Try it out”</a:t>
            </a:r>
          </a:p>
          <a:p>
            <a:r>
              <a:rPr lang="en-AU" dirty="0"/>
              <a:t>Review available options in example provided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516D50-8F54-467A-A373-74551AA954CC}"/>
              </a:ext>
            </a:extLst>
          </p:cNvPr>
          <p:cNvGrpSpPr/>
          <p:nvPr/>
        </p:nvGrpSpPr>
        <p:grpSpPr>
          <a:xfrm>
            <a:off x="120001" y="2424304"/>
            <a:ext cx="5638800" cy="1866900"/>
            <a:chOff x="120001" y="2757077"/>
            <a:chExt cx="5638800" cy="1866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DF63D1-A0A5-407D-A094-340A5169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01" y="2757077"/>
              <a:ext cx="5638800" cy="1866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E687B8F-F32E-45C9-88DC-3D2CACF0C985}"/>
                </a:ext>
              </a:extLst>
            </p:cNvPr>
            <p:cNvSpPr/>
            <p:nvPr/>
          </p:nvSpPr>
          <p:spPr>
            <a:xfrm>
              <a:off x="196750" y="3638938"/>
              <a:ext cx="5104824" cy="61466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C6176A-238A-4837-A2A1-32BD263F3222}"/>
              </a:ext>
            </a:extLst>
          </p:cNvPr>
          <p:cNvSpPr/>
          <p:nvPr/>
        </p:nvSpPr>
        <p:spPr>
          <a:xfrm>
            <a:off x="9093977" y="76202"/>
            <a:ext cx="2901273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Hints: </a:t>
            </a:r>
            <a:br>
              <a:rPr lang="en-AU" dirty="0"/>
            </a:br>
            <a:r>
              <a:rPr lang="en-AU" b="1" dirty="0">
                <a:solidFill>
                  <a:schemeClr val="tx1"/>
                </a:solidFill>
              </a:rPr>
              <a:t>delete</a:t>
            </a:r>
            <a:r>
              <a:rPr lang="en-AU" dirty="0">
                <a:solidFill>
                  <a:schemeClr val="tx1"/>
                </a:solidFill>
              </a:rPr>
              <a:t> the “identifier” from the example JSON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125C09-CA58-4AEE-840A-0F93569CEF20}"/>
              </a:ext>
            </a:extLst>
          </p:cNvPr>
          <p:cNvSpPr/>
          <p:nvPr/>
        </p:nvSpPr>
        <p:spPr>
          <a:xfrm>
            <a:off x="6917624" y="5275194"/>
            <a:ext cx="423672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Hints: </a:t>
            </a:r>
            <a:br>
              <a:rPr lang="en-AU" dirty="0"/>
            </a:br>
            <a:r>
              <a:rPr lang="en-AU" b="1" dirty="0">
                <a:solidFill>
                  <a:schemeClr val="tx1"/>
                </a:solidFill>
              </a:rPr>
              <a:t>Use “/applications/web/validator” to test your config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B7A74A-652F-4C9A-8518-BF935AAEA468}"/>
              </a:ext>
            </a:extLst>
          </p:cNvPr>
          <p:cNvSpPr/>
          <p:nvPr/>
        </p:nvSpPr>
        <p:spPr>
          <a:xfrm>
            <a:off x="6076718" y="1687138"/>
            <a:ext cx="5918532" cy="314137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Name</a:t>
            </a:r>
            <a:r>
              <a:rPr lang="en-AU" sz="1600" dirty="0">
                <a:solidFill>
                  <a:schemeClr val="tx1"/>
                </a:solidFill>
              </a:rPr>
              <a:t>: “</a:t>
            </a:r>
            <a:r>
              <a:rPr lang="en-AU" sz="1600" dirty="0" err="1">
                <a:solidFill>
                  <a:schemeClr val="tx1"/>
                </a:solidFill>
              </a:rPr>
              <a:t>easyTravel</a:t>
            </a:r>
            <a:r>
              <a:rPr lang="en-AU" sz="1600" dirty="0">
                <a:solidFill>
                  <a:schemeClr val="tx1"/>
                </a:solidFill>
              </a:rPr>
              <a:t> Production (by API)”</a:t>
            </a:r>
          </a:p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b="1" dirty="0" err="1">
                <a:solidFill>
                  <a:schemeClr val="tx1"/>
                </a:solidFill>
              </a:rPr>
              <a:t>loadActionKeyPerformanceMetric</a:t>
            </a:r>
            <a:r>
              <a:rPr lang="en-AU" sz="1600" dirty="0">
                <a:solidFill>
                  <a:schemeClr val="tx1"/>
                </a:solidFill>
              </a:rPr>
              <a:t>: “ACTION_DURATION”</a:t>
            </a:r>
          </a:p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b="1" dirty="0" err="1">
                <a:solidFill>
                  <a:schemeClr val="tx1"/>
                </a:solidFill>
              </a:rPr>
              <a:t>xhrActionKeyPerformanceMetric</a:t>
            </a:r>
            <a:r>
              <a:rPr lang="en-AU" sz="1600" dirty="0">
                <a:solidFill>
                  <a:schemeClr val="tx1"/>
                </a:solidFill>
              </a:rPr>
              <a:t> = “ACTION_DURATION”</a:t>
            </a:r>
          </a:p>
          <a:p>
            <a:pPr algn="ctr"/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b="1" dirty="0">
                <a:solidFill>
                  <a:schemeClr val="tx1"/>
                </a:solidFill>
              </a:rPr>
              <a:t>Enable the following JS frameworks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br>
              <a:rPr lang="en-AU" sz="1600" dirty="0">
                <a:solidFill>
                  <a:schemeClr val="tx1"/>
                </a:solidFill>
              </a:rPr>
            </a:br>
            <a:r>
              <a:rPr lang="en-AU" sz="1600" dirty="0" err="1">
                <a:solidFill>
                  <a:schemeClr val="tx1"/>
                </a:solidFill>
              </a:rPr>
              <a:t>xmlHttpRequest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jQuery,</a:t>
            </a:r>
          </a:p>
          <a:p>
            <a:pPr algn="ctr"/>
            <a:r>
              <a:rPr lang="en-AU" sz="1600" dirty="0" err="1">
                <a:solidFill>
                  <a:schemeClr val="tx1"/>
                </a:solidFill>
              </a:rPr>
              <a:t>ICEFaces</a:t>
            </a:r>
            <a:r>
              <a:rPr lang="en-AU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D2851DB-7E82-47BF-9014-E4F90A721582}"/>
              </a:ext>
            </a:extLst>
          </p:cNvPr>
          <p:cNvSpPr txBox="1">
            <a:spLocks/>
          </p:cNvSpPr>
          <p:nvPr/>
        </p:nvSpPr>
        <p:spPr>
          <a:xfrm>
            <a:off x="6658949" y="1198738"/>
            <a:ext cx="7670532" cy="18272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Create Application using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16433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7B97AC-6DC3-4C7D-8C14-259F0317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Walk through….</a:t>
            </a:r>
          </a:p>
        </p:txBody>
      </p:sp>
    </p:spTree>
    <p:extLst>
      <p:ext uri="{BB962C8B-B14F-4D97-AF65-F5344CB8AC3E}">
        <p14:creationId xmlns:p14="http://schemas.microsoft.com/office/powerpoint/2010/main" val="24073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E02463DE-F180-4A4B-A57F-90238FE46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8500" y="571500"/>
            <a:ext cx="10774363" cy="66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ECF1-1D13-934C-AB53-B29677DF74A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8500" y="1449388"/>
            <a:ext cx="10774363" cy="4575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GB" dirty="0"/>
              <a:t>Configuration API Overview</a:t>
            </a:r>
          </a:p>
          <a:p>
            <a:pPr>
              <a:buFont typeface="Wingdings" charset="2"/>
              <a:buChar char="§"/>
              <a:defRPr/>
            </a:pPr>
            <a:r>
              <a:rPr lang="en-GB" dirty="0"/>
              <a:t>Create Applications using API</a:t>
            </a:r>
          </a:p>
          <a:p>
            <a:pPr>
              <a:buFont typeface="Wingdings" charset="2"/>
              <a:buChar char="§"/>
              <a:defRPr/>
            </a:pPr>
            <a:r>
              <a:rPr lang="en-GB" dirty="0"/>
              <a:t>Create Synthetic Transactions using API</a:t>
            </a:r>
          </a:p>
          <a:p>
            <a:pPr>
              <a:buFont typeface="Wingdings" charset="2"/>
              <a:buChar char="§"/>
              <a:defRPr/>
            </a:pPr>
            <a:r>
              <a:rPr lang="en-GB" dirty="0"/>
              <a:t>Create Dashboard using API</a:t>
            </a:r>
          </a:p>
          <a:p>
            <a:pPr fontAlgn="auto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GB" dirty="0"/>
              <a:t>Q&amp;A</a:t>
            </a:r>
          </a:p>
          <a:p>
            <a:pPr fontAlgn="auto">
              <a:spcAft>
                <a:spcPts val="0"/>
              </a:spcAft>
              <a:buFont typeface="Wingdings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8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5F8F0C-BBE3-47AD-A421-2174C718FD75}"/>
              </a:ext>
            </a:extLst>
          </p:cNvPr>
          <p:cNvSpPr txBox="1"/>
          <p:nvPr/>
        </p:nvSpPr>
        <p:spPr>
          <a:xfrm>
            <a:off x="65105" y="0"/>
            <a:ext cx="423464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{</a:t>
            </a:r>
          </a:p>
          <a:p>
            <a:r>
              <a:rPr lang="en-AU" sz="1100" dirty="0"/>
              <a:t>"identifier": "APPLICATION-B015199D5B489C02",</a:t>
            </a:r>
          </a:p>
          <a:p>
            <a:r>
              <a:rPr lang="en-AU" sz="1100" dirty="0"/>
              <a:t>  "name": "</a:t>
            </a:r>
            <a:r>
              <a:rPr lang="en-AU" sz="1100" dirty="0" err="1"/>
              <a:t>easyTravel</a:t>
            </a:r>
            <a:r>
              <a:rPr lang="en-AU" sz="1100" dirty="0"/>
              <a:t> Production (by API)",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realUserMonitoringEnabled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costControlUserSessionPercentage</a:t>
            </a:r>
            <a:r>
              <a:rPr lang="en-AU" sz="1100" dirty="0"/>
              <a:t>": 100,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loadActionKeyPerformanceMetric</a:t>
            </a:r>
            <a:r>
              <a:rPr lang="en-AU" sz="1100" dirty="0"/>
              <a:t>": " ACTION_DURATION",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xhrActionKeyPerformanceMetric</a:t>
            </a:r>
            <a:r>
              <a:rPr lang="en-AU" sz="1100" dirty="0"/>
              <a:t>": "ACTION_DURATION",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loadActionApdexSettings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"threshold": 3,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considerJavaScriptErrors</a:t>
            </a:r>
            <a:r>
              <a:rPr lang="en-AU" sz="1100" dirty="0"/>
              <a:t>": true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xhrActionApdexSettings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"threshold": 2.5,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considerJavaScriptErrors</a:t>
            </a:r>
            <a:r>
              <a:rPr lang="en-AU" sz="1100" dirty="0"/>
              <a:t>": false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customActionApdexSettings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"threshold": 3,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considerJavaScriptErrors</a:t>
            </a:r>
            <a:r>
              <a:rPr lang="en-AU" sz="1100" dirty="0"/>
              <a:t>": true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 "</a:t>
            </a:r>
            <a:r>
              <a:rPr lang="en-AU" sz="1100" dirty="0" err="1"/>
              <a:t>waterfallSettings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uncompressedResourcesThreshold</a:t>
            </a:r>
            <a:r>
              <a:rPr lang="en-AU" sz="1100" dirty="0"/>
              <a:t>": 860,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resourcesThreshold</a:t>
            </a:r>
            <a:r>
              <a:rPr lang="en-AU" sz="1100" dirty="0"/>
              <a:t>": 100000,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resourceBrowserCachingThreshold</a:t>
            </a:r>
            <a:r>
              <a:rPr lang="en-AU" sz="1100" dirty="0"/>
              <a:t>": 50,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slowFirstPartyResourcesThreshold</a:t>
            </a:r>
            <a:r>
              <a:rPr lang="en-AU" sz="1100" dirty="0"/>
              <a:t>": 200000,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slowThirdPartyResourcesThreshold</a:t>
            </a:r>
            <a:r>
              <a:rPr lang="en-AU" sz="1100" dirty="0"/>
              <a:t>": 200000,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slowCdnResourcesThreshold</a:t>
            </a:r>
            <a:r>
              <a:rPr lang="en-AU" sz="1100" dirty="0"/>
              <a:t>": 200000</a:t>
            </a:r>
          </a:p>
          <a:p>
            <a:r>
              <a:rPr lang="en-AU" sz="1100" dirty="0"/>
              <a:t>  },</a:t>
            </a:r>
          </a:p>
          <a:p>
            <a:r>
              <a:rPr lang="en-AU" sz="1100" dirty="0"/>
              <a:t> "</a:t>
            </a:r>
            <a:r>
              <a:rPr lang="en-AU" sz="1100" dirty="0" err="1"/>
              <a:t>monitoringSettings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fetchRequests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xmlHttpRequest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javaScriptFrameworkSupport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"angular": false,</a:t>
            </a:r>
          </a:p>
          <a:p>
            <a:r>
              <a:rPr lang="en-AU" sz="1100" dirty="0"/>
              <a:t>      "dojo":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extJS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icefaces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"jQuery": true,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mooTools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"prototype": true,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activeXObject</a:t>
            </a:r>
            <a:r>
              <a:rPr lang="en-AU" sz="1100" dirty="0"/>
              <a:t>": false</a:t>
            </a:r>
          </a:p>
          <a:p>
            <a:r>
              <a:rPr lang="en-AU" sz="1100" dirty="0"/>
              <a:t>    },</a:t>
            </a:r>
          </a:p>
          <a:p>
            <a:r>
              <a:rPr lang="en-AU" sz="11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1FDCF-BC70-4FC6-8203-655CAD88C39C}"/>
              </a:ext>
            </a:extLst>
          </p:cNvPr>
          <p:cNvSpPr txBox="1"/>
          <p:nvPr/>
        </p:nvSpPr>
        <p:spPr>
          <a:xfrm>
            <a:off x="4219854" y="-9404"/>
            <a:ext cx="489751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"</a:t>
            </a:r>
            <a:r>
              <a:rPr lang="en-AU" sz="1100" dirty="0" err="1"/>
              <a:t>contentCapture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resourceTimingSettings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"w3cResourceTimings": true,</a:t>
            </a:r>
          </a:p>
          <a:p>
            <a:r>
              <a:rPr lang="en-AU" sz="1100" dirty="0"/>
              <a:t>        "nonW3cResourceTimings": false,</a:t>
            </a:r>
          </a:p>
          <a:p>
            <a:r>
              <a:rPr lang="en-AU" sz="1100" dirty="0"/>
              <a:t>        "nonW3cResourceTimingsInstrumentationDelay": 50,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resourceTimingCaptureType</a:t>
            </a:r>
            <a:r>
              <a:rPr lang="en-AU" sz="1100" dirty="0"/>
              <a:t>": "CAPTURE_FULL_DETAILS",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resourceTimingsDomainLimit</a:t>
            </a:r>
            <a:r>
              <a:rPr lang="en-AU" sz="1100" dirty="0"/>
              <a:t>": 10</a:t>
            </a:r>
          </a:p>
          <a:p>
            <a:r>
              <a:rPr lang="en-AU" sz="1100" dirty="0"/>
              <a:t>      },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javaScriptErrors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timeoutSettings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timedActionSupport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temporaryActionLimit</a:t>
            </a:r>
            <a:r>
              <a:rPr lang="en-AU" sz="1100" dirty="0"/>
              <a:t>": 0,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temporaryActionTotalTimeout</a:t>
            </a:r>
            <a:r>
              <a:rPr lang="en-AU" sz="1100" dirty="0"/>
              <a:t>": 100</a:t>
            </a:r>
          </a:p>
          <a:p>
            <a:r>
              <a:rPr lang="en-AU" sz="1100" dirty="0"/>
              <a:t>      },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visuallyCompleteAndSpeedIndex</a:t>
            </a:r>
            <a:r>
              <a:rPr lang="en-AU" sz="1100" dirty="0"/>
              <a:t>": true</a:t>
            </a:r>
          </a:p>
          <a:p>
            <a:r>
              <a:rPr lang="en-AU" sz="1100" dirty="0"/>
              <a:t>    },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excludeXhrRegex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injectionMode</a:t>
            </a:r>
            <a:r>
              <a:rPr lang="en-AU" sz="1100" dirty="0"/>
              <a:t>": "JAVASCRIPT_TAG",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libraryFileLocation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monitoringDataPath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customConfigurationProperties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serverRequestPathId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secureCookieAttribute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cookiePlacementDomain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cacheControlHeaderOptimizations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"</a:t>
            </a:r>
            <a:r>
              <a:rPr lang="en-AU" sz="1100" dirty="0" err="1"/>
              <a:t>advancedJavaScriptTagSettings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syncBeaconFirefox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syncBeaconInternetExplorer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instrumentUnsupportedAjaxFrameworks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specialCharactersToEscape</a:t>
            </a:r>
            <a:r>
              <a:rPr lang="en-AU" sz="1100" dirty="0"/>
              <a:t>": "",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maxActionNameLength</a:t>
            </a:r>
            <a:r>
              <a:rPr lang="en-AU" sz="1100" dirty="0"/>
              <a:t>": 100,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maxErrorsToCapture</a:t>
            </a:r>
            <a:r>
              <a:rPr lang="en-AU" sz="1100" dirty="0"/>
              <a:t>": 10,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additionalEventHandlers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userMouseupEventForClicks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clickEventHandler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mouseupEventHandler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blurEventHandler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changeEventHandler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toStringMethod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maxDomNodesToInstrument</a:t>
            </a:r>
            <a:r>
              <a:rPr lang="en-AU" sz="1100" dirty="0"/>
              <a:t>": 5000</a:t>
            </a:r>
          </a:p>
          <a:p>
            <a:r>
              <a:rPr lang="en-AU" sz="1100" dirty="0"/>
              <a:t>     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2FB6F-D8A2-433D-B0B6-94678F0E2E69}"/>
              </a:ext>
            </a:extLst>
          </p:cNvPr>
          <p:cNvSpPr txBox="1"/>
          <p:nvPr/>
        </p:nvSpPr>
        <p:spPr>
          <a:xfrm>
            <a:off x="8374603" y="0"/>
            <a:ext cx="489751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"</a:t>
            </a:r>
            <a:r>
              <a:rPr lang="en-AU" sz="1100" dirty="0" err="1"/>
              <a:t>eventWrapperSettings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"click":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mouseUp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"change": false,</a:t>
            </a:r>
          </a:p>
          <a:p>
            <a:r>
              <a:rPr lang="en-AU" sz="1100" dirty="0"/>
              <a:t>        "blur":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touchStart</a:t>
            </a:r>
            <a:r>
              <a:rPr lang="en-AU" sz="1100" dirty="0"/>
              <a:t>": false,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touchEnd</a:t>
            </a:r>
            <a:r>
              <a:rPr lang="en-AU" sz="1100" dirty="0"/>
              <a:t>": false</a:t>
            </a:r>
          </a:p>
          <a:p>
            <a:r>
              <a:rPr lang="en-AU" sz="1100" dirty="0"/>
              <a:t>      },</a:t>
            </a:r>
          </a:p>
          <a:p>
            <a:r>
              <a:rPr lang="en-AU" sz="1100" dirty="0"/>
              <a:t>      "</a:t>
            </a:r>
            <a:r>
              <a:rPr lang="en-AU" sz="1100" dirty="0" err="1"/>
              <a:t>globalEventCaptureSettings</a:t>
            </a:r>
            <a:r>
              <a:rPr lang="en-AU" sz="1100" dirty="0"/>
              <a:t>": {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mouseUp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mouseDown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"click":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doubleClick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keyUp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keyDown</a:t>
            </a:r>
            <a:r>
              <a:rPr lang="en-AU" sz="1100" dirty="0"/>
              <a:t>": true,</a:t>
            </a:r>
          </a:p>
          <a:p>
            <a:r>
              <a:rPr lang="en-AU" sz="1100" dirty="0"/>
              <a:t>        "scroll": true,</a:t>
            </a:r>
          </a:p>
          <a:p>
            <a:r>
              <a:rPr lang="en-AU" sz="1100" dirty="0"/>
              <a:t>        "</a:t>
            </a:r>
            <a:r>
              <a:rPr lang="en-AU" sz="1100" dirty="0" err="1"/>
              <a:t>additionalEventCapturedAsUserInput</a:t>
            </a:r>
            <a:r>
              <a:rPr lang="en-AU" sz="1100" dirty="0"/>
              <a:t>": ""</a:t>
            </a:r>
          </a:p>
          <a:p>
            <a:r>
              <a:rPr lang="en-AU" sz="1100" dirty="0"/>
              <a:t>      }</a:t>
            </a:r>
          </a:p>
          <a:p>
            <a:r>
              <a:rPr lang="en-AU" sz="1100" dirty="0"/>
              <a:t>    }</a:t>
            </a:r>
          </a:p>
          <a:p>
            <a:r>
              <a:rPr lang="en-AU" sz="1100" dirty="0"/>
              <a:t>  }</a:t>
            </a:r>
          </a:p>
          <a:p>
            <a:r>
              <a:rPr lang="en-AU" sz="1100" dirty="0"/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4C091-17BB-48B1-ACA0-2FBCC4183971}"/>
              </a:ext>
            </a:extLst>
          </p:cNvPr>
          <p:cNvSpPr/>
          <p:nvPr/>
        </p:nvSpPr>
        <p:spPr>
          <a:xfrm>
            <a:off x="145003" y="346669"/>
            <a:ext cx="2458237" cy="203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5BE818-C9F6-437A-A6B0-04DA42D2F112}"/>
              </a:ext>
            </a:extLst>
          </p:cNvPr>
          <p:cNvSpPr/>
          <p:nvPr/>
        </p:nvSpPr>
        <p:spPr>
          <a:xfrm>
            <a:off x="65104" y="4573763"/>
            <a:ext cx="2213185" cy="2284237"/>
          </a:xfrm>
          <a:prstGeom prst="roundRect">
            <a:avLst>
              <a:gd name="adj" fmla="val 97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7EF92D-BCB8-4627-9F25-66863C1941AD}"/>
              </a:ext>
            </a:extLst>
          </p:cNvPr>
          <p:cNvSpPr/>
          <p:nvPr/>
        </p:nvSpPr>
        <p:spPr>
          <a:xfrm>
            <a:off x="145003" y="795256"/>
            <a:ext cx="3521928" cy="4830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57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E42B7-1753-479C-97EA-DD2BD161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Web Application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51739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F842-DE43-444C-AA8D-0A7FF05C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77A7-0E58-4361-A7F4-DC27F0CEA1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24AFFE-B272-4843-B783-B494E9B5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" y="0"/>
            <a:ext cx="1211413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1E28D0-0EAF-4818-9F5F-60F1F8457259}"/>
              </a:ext>
            </a:extLst>
          </p:cNvPr>
          <p:cNvSpPr/>
          <p:nvPr/>
        </p:nvSpPr>
        <p:spPr>
          <a:xfrm>
            <a:off x="180772" y="-26367"/>
            <a:ext cx="4425518" cy="896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B2B027-8713-47F9-8819-194BF507E582}"/>
              </a:ext>
            </a:extLst>
          </p:cNvPr>
          <p:cNvSpPr/>
          <p:nvPr/>
        </p:nvSpPr>
        <p:spPr>
          <a:xfrm>
            <a:off x="2567940" y="6024562"/>
            <a:ext cx="2114550" cy="3214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31DDE5-EC0D-4224-AC81-CC071CBCAB33}"/>
              </a:ext>
            </a:extLst>
          </p:cNvPr>
          <p:cNvSpPr/>
          <p:nvPr/>
        </p:nvSpPr>
        <p:spPr>
          <a:xfrm>
            <a:off x="5018006" y="4957762"/>
            <a:ext cx="4537474" cy="145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Query exiting web applications, your new application should appear.</a:t>
            </a:r>
          </a:p>
          <a:p>
            <a:pPr algn="ctr"/>
            <a:endParaRPr lang="en-AU" dirty="0"/>
          </a:p>
          <a:p>
            <a:pPr algn="ctr"/>
            <a:r>
              <a:rPr lang="en-AU" b="1" dirty="0"/>
              <a:t>Copy this id for use in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57480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C498-B45C-45C0-8098-0CCE0D6F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Detection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A3E9-9ED1-483D-8ECF-0F5BCB84BA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AU" dirty="0"/>
              <a:t>Now we have our application definition, we need to add detection rules to push traffic 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4BFDE-019F-45A1-9D45-8E558E00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70" y="1889760"/>
            <a:ext cx="4477307" cy="49682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72A0A0-323F-4AB2-BF0F-844395735800}"/>
              </a:ext>
            </a:extLst>
          </p:cNvPr>
          <p:cNvSpPr/>
          <p:nvPr/>
        </p:nvSpPr>
        <p:spPr>
          <a:xfrm>
            <a:off x="5669280" y="2194561"/>
            <a:ext cx="5158740" cy="208025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</a:rPr>
              <a:t>  "</a:t>
            </a:r>
            <a:r>
              <a:rPr lang="en-AU" sz="1400" dirty="0" err="1">
                <a:solidFill>
                  <a:schemeClr val="tx1"/>
                </a:solidFill>
              </a:rPr>
              <a:t>applicationIdentifier</a:t>
            </a:r>
            <a:r>
              <a:rPr lang="en-AU" sz="1400" dirty="0">
                <a:solidFill>
                  <a:schemeClr val="tx1"/>
                </a:solidFill>
              </a:rPr>
              <a:t>": “</a:t>
            </a:r>
            <a:r>
              <a:rPr lang="en-AU" sz="1400" b="1" dirty="0">
                <a:solidFill>
                  <a:schemeClr val="tx1"/>
                </a:solidFill>
              </a:rPr>
              <a:t>YOUR-Application-ID</a:t>
            </a:r>
            <a:r>
              <a:rPr lang="en-AU" sz="1400" dirty="0">
                <a:solidFill>
                  <a:schemeClr val="tx1"/>
                </a:solidFill>
              </a:rPr>
              <a:t>",</a:t>
            </a:r>
          </a:p>
          <a:p>
            <a:r>
              <a:rPr lang="en-AU" sz="1400" dirty="0">
                <a:solidFill>
                  <a:schemeClr val="tx1"/>
                </a:solidFill>
              </a:rPr>
              <a:t>  "</a:t>
            </a:r>
            <a:r>
              <a:rPr lang="en-AU" sz="1400" dirty="0" err="1">
                <a:solidFill>
                  <a:schemeClr val="tx1"/>
                </a:solidFill>
              </a:rPr>
              <a:t>filterConfig</a:t>
            </a:r>
            <a:r>
              <a:rPr lang="en-AU" sz="1400" dirty="0">
                <a:solidFill>
                  <a:schemeClr val="tx1"/>
                </a:solidFill>
              </a:rPr>
              <a:t>": {</a:t>
            </a:r>
          </a:p>
          <a:p>
            <a:r>
              <a:rPr lang="en-AU" sz="1400" dirty="0">
                <a:solidFill>
                  <a:schemeClr val="tx1"/>
                </a:solidFill>
              </a:rPr>
              <a:t>    "pattern": “</a:t>
            </a:r>
            <a:r>
              <a:rPr lang="en-AU" sz="1400" b="1" dirty="0">
                <a:solidFill>
                  <a:schemeClr val="tx1"/>
                </a:solidFill>
              </a:rPr>
              <a:t>ipaddress:8079</a:t>
            </a:r>
            <a:r>
              <a:rPr lang="en-AU" sz="1400" dirty="0">
                <a:solidFill>
                  <a:schemeClr val="tx1"/>
                </a:solidFill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</a:rPr>
              <a:t>    "</a:t>
            </a:r>
            <a:r>
              <a:rPr lang="en-AU" sz="1400" dirty="0" err="1">
                <a:solidFill>
                  <a:schemeClr val="tx1"/>
                </a:solidFill>
              </a:rPr>
              <a:t>applicationMatchType</a:t>
            </a:r>
            <a:r>
              <a:rPr lang="en-AU" sz="1400" dirty="0">
                <a:solidFill>
                  <a:schemeClr val="tx1"/>
                </a:solidFill>
              </a:rPr>
              <a:t>": “CONTAINS",</a:t>
            </a:r>
          </a:p>
          <a:p>
            <a:r>
              <a:rPr lang="en-AU" sz="1400" dirty="0">
                <a:solidFill>
                  <a:schemeClr val="tx1"/>
                </a:solidFill>
              </a:rPr>
              <a:t>    "</a:t>
            </a:r>
            <a:r>
              <a:rPr lang="en-AU" sz="1400" dirty="0" err="1">
                <a:solidFill>
                  <a:schemeClr val="tx1"/>
                </a:solidFill>
              </a:rPr>
              <a:t>applicationMatchTarget</a:t>
            </a:r>
            <a:r>
              <a:rPr lang="en-AU" sz="1400" dirty="0">
                <a:solidFill>
                  <a:schemeClr val="tx1"/>
                </a:solidFill>
              </a:rPr>
              <a:t>": “URL"</a:t>
            </a:r>
          </a:p>
          <a:p>
            <a:r>
              <a:rPr lang="en-AU" sz="1400" dirty="0">
                <a:solidFill>
                  <a:schemeClr val="tx1"/>
                </a:solidFill>
              </a:rPr>
              <a:t>  }</a:t>
            </a:r>
          </a:p>
          <a:p>
            <a:r>
              <a:rPr lang="en-AU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8F2E90-8D9F-4211-9ABF-48EE63BA480A}"/>
              </a:ext>
            </a:extLst>
          </p:cNvPr>
          <p:cNvSpPr/>
          <p:nvPr/>
        </p:nvSpPr>
        <p:spPr>
          <a:xfrm>
            <a:off x="5976925" y="4554879"/>
            <a:ext cx="5262575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applicationMatchType</a:t>
            </a:r>
            <a:r>
              <a:rPr lang="en-AU" dirty="0"/>
              <a:t>: </a:t>
            </a:r>
            <a:br>
              <a:rPr lang="en-AU" dirty="0"/>
            </a:br>
            <a:r>
              <a:rPr lang="en-AU" dirty="0"/>
              <a:t>BEGINS_WITH, CONTAINS, ENDS_WITH, EQUALS, MATCHES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F9F18D-68E9-435D-B3A7-DF079B784045}"/>
              </a:ext>
            </a:extLst>
          </p:cNvPr>
          <p:cNvSpPr/>
          <p:nvPr/>
        </p:nvSpPr>
        <p:spPr>
          <a:xfrm>
            <a:off x="5976925" y="5692604"/>
            <a:ext cx="5262575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applicationMatchTarget</a:t>
            </a:r>
            <a:r>
              <a:rPr lang="en-AU" dirty="0"/>
              <a:t>: </a:t>
            </a:r>
            <a:br>
              <a:rPr lang="en-AU" dirty="0"/>
            </a:br>
            <a:r>
              <a:rPr lang="en-AU" dirty="0"/>
              <a:t>DOMAIN, URL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729FDD-DFA9-476C-B33E-1F90FD2EE8CF}"/>
              </a:ext>
            </a:extLst>
          </p:cNvPr>
          <p:cNvSpPr/>
          <p:nvPr/>
        </p:nvSpPr>
        <p:spPr>
          <a:xfrm>
            <a:off x="826476" y="2532062"/>
            <a:ext cx="3763109" cy="4092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935C-4EA0-4C30-877D-FFDA7C50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6797-9D82-4F3E-8550-A3D33155FB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ED16F-F2A2-41C4-8450-645470AF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1730802"/>
            <a:ext cx="12192000" cy="4615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A268CE-43BC-4667-B260-B2B1E8186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" y="1336358"/>
            <a:ext cx="10645140" cy="31041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886602-6D0C-4F27-92CC-2D15913AD4BA}"/>
              </a:ext>
            </a:extLst>
          </p:cNvPr>
          <p:cNvSpPr/>
          <p:nvPr/>
        </p:nvSpPr>
        <p:spPr>
          <a:xfrm>
            <a:off x="3235958" y="5839472"/>
            <a:ext cx="1549402" cy="4092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7F48CD-9325-4F27-8B5C-48374263D4CD}"/>
              </a:ext>
            </a:extLst>
          </p:cNvPr>
          <p:cNvSpPr/>
          <p:nvPr/>
        </p:nvSpPr>
        <p:spPr>
          <a:xfrm>
            <a:off x="492758" y="3833971"/>
            <a:ext cx="4109722" cy="4092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25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C0D9-A861-40FB-8CEF-69A8BE56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the following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A40A-256F-4ADC-80A1-7A1CEEF77CB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4799" y="1433868"/>
            <a:ext cx="5649120" cy="4575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b="1" u="sng" dirty="0"/>
              <a:t>Production</a:t>
            </a:r>
          </a:p>
          <a:p>
            <a:pPr lvl="1"/>
            <a:r>
              <a:rPr lang="en-AU" dirty="0"/>
              <a:t>Application: </a:t>
            </a:r>
            <a:r>
              <a:rPr lang="en-AU" dirty="0" err="1"/>
              <a:t>easyTravel</a:t>
            </a:r>
            <a:r>
              <a:rPr lang="en-AU" dirty="0"/>
              <a:t> Production (by API)</a:t>
            </a:r>
          </a:p>
          <a:p>
            <a:pPr lvl="2"/>
            <a:r>
              <a:rPr lang="en-AU" dirty="0"/>
              <a:t>Enable: jQuery, </a:t>
            </a:r>
            <a:r>
              <a:rPr lang="en-AU" dirty="0" err="1"/>
              <a:t>ICEFaces</a:t>
            </a:r>
            <a:r>
              <a:rPr lang="en-AU" dirty="0"/>
              <a:t> and Prototype JS frameworks</a:t>
            </a:r>
          </a:p>
          <a:p>
            <a:pPr lvl="2"/>
            <a:r>
              <a:rPr lang="en-AU" dirty="0"/>
              <a:t>Rule: Ip Address (of production server):8079</a:t>
            </a:r>
          </a:p>
          <a:p>
            <a:pPr lvl="1"/>
            <a:r>
              <a:rPr lang="en-AU" dirty="0"/>
              <a:t>Application </a:t>
            </a:r>
            <a:r>
              <a:rPr lang="en-AU" dirty="0" err="1"/>
              <a:t>easyTravel</a:t>
            </a:r>
            <a:r>
              <a:rPr lang="en-AU" dirty="0"/>
              <a:t> B2B Production (by API)</a:t>
            </a:r>
          </a:p>
          <a:p>
            <a:pPr lvl="2"/>
            <a:r>
              <a:rPr lang="en-AU" dirty="0"/>
              <a:t>No JS Libraries Activated</a:t>
            </a:r>
          </a:p>
          <a:p>
            <a:pPr lvl="2"/>
            <a:r>
              <a:rPr lang="en-AU" dirty="0"/>
              <a:t>Rule: IP Address (of production server):8999</a:t>
            </a:r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0AA909-FCCC-40B7-A52D-239323D97B9D}"/>
              </a:ext>
            </a:extLst>
          </p:cNvPr>
          <p:cNvSpPr txBox="1">
            <a:spLocks/>
          </p:cNvSpPr>
          <p:nvPr/>
        </p:nvSpPr>
        <p:spPr>
          <a:xfrm>
            <a:off x="6095999" y="1352426"/>
            <a:ext cx="5791201" cy="4575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b="1" u="sng" dirty="0"/>
              <a:t>Staging</a:t>
            </a:r>
          </a:p>
          <a:p>
            <a:pPr lvl="1"/>
            <a:r>
              <a:rPr lang="en-AU" dirty="0"/>
              <a:t>Application: </a:t>
            </a:r>
            <a:r>
              <a:rPr lang="en-AU" dirty="0" err="1"/>
              <a:t>easyTravel</a:t>
            </a:r>
            <a:r>
              <a:rPr lang="en-AU" dirty="0"/>
              <a:t> Staging (by API)</a:t>
            </a:r>
          </a:p>
          <a:p>
            <a:pPr lvl="2"/>
            <a:r>
              <a:rPr lang="en-AU" dirty="0"/>
              <a:t>Enable: </a:t>
            </a:r>
            <a:r>
              <a:rPr lang="en-AU" dirty="0" err="1"/>
              <a:t>xmlHttpRequest</a:t>
            </a:r>
            <a:r>
              <a:rPr lang="en-AU" dirty="0"/>
              <a:t>, jQuery, </a:t>
            </a:r>
            <a:r>
              <a:rPr lang="en-AU" dirty="0" err="1"/>
              <a:t>ICEFaces</a:t>
            </a:r>
            <a:r>
              <a:rPr lang="en-AU" dirty="0"/>
              <a:t> and Prototype JS frameworks</a:t>
            </a:r>
          </a:p>
          <a:p>
            <a:pPr lvl="2"/>
            <a:r>
              <a:rPr lang="en-AU" dirty="0"/>
              <a:t>Rule: Ip Address (of staging server):8079</a:t>
            </a:r>
          </a:p>
          <a:p>
            <a:pPr lvl="1"/>
            <a:r>
              <a:rPr lang="en-AU" dirty="0"/>
              <a:t>Application </a:t>
            </a:r>
            <a:r>
              <a:rPr lang="en-AU" dirty="0" err="1"/>
              <a:t>easyTravel</a:t>
            </a:r>
            <a:r>
              <a:rPr lang="en-AU" dirty="0"/>
              <a:t> B2B Staging (by API)</a:t>
            </a:r>
          </a:p>
          <a:p>
            <a:pPr lvl="2"/>
            <a:r>
              <a:rPr lang="en-AU" dirty="0"/>
              <a:t>No JS Libraries Activated</a:t>
            </a:r>
          </a:p>
          <a:p>
            <a:pPr lvl="2"/>
            <a:r>
              <a:rPr lang="en-AU" dirty="0"/>
              <a:t>Rule: IP Address (of Staging server):8999</a:t>
            </a:r>
          </a:p>
          <a:p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DF108-880B-47DD-977D-35A6CF995B0F}"/>
              </a:ext>
            </a:extLst>
          </p:cNvPr>
          <p:cNvSpPr/>
          <p:nvPr/>
        </p:nvSpPr>
        <p:spPr>
          <a:xfrm>
            <a:off x="3595926" y="5394201"/>
            <a:ext cx="423672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Hints: </a:t>
            </a:r>
            <a:br>
              <a:rPr lang="en-AU" dirty="0"/>
            </a:br>
            <a:r>
              <a:rPr lang="en-AU" b="1" dirty="0">
                <a:solidFill>
                  <a:schemeClr val="tx1"/>
                </a:solidFill>
              </a:rPr>
              <a:t>Use internal IP addresses for rule definitions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867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501E-CF2C-4774-99E5-C42488BA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API –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10DD-0A1B-4A95-9B82-23B3F7F9C53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https://github.com/KevLeng/ConfigurationAPI-HandsOn</a:t>
            </a:r>
          </a:p>
          <a:p>
            <a:r>
              <a:rPr lang="en-AU" dirty="0"/>
              <a:t>Follow Steps in Lab 1 - </a:t>
            </a:r>
            <a:r>
              <a:rPr lang="en-AU" b="1" dirty="0"/>
              <a:t>Create the Application Detection Rules</a:t>
            </a:r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3726E8-3495-4946-8D33-8A26EE3A3359}"/>
              </a:ext>
            </a:extLst>
          </p:cNvPr>
          <p:cNvSpPr txBox="1">
            <a:spLocks/>
          </p:cNvSpPr>
          <p:nvPr/>
        </p:nvSpPr>
        <p:spPr>
          <a:xfrm>
            <a:off x="719137" y="5158154"/>
            <a:ext cx="10774365" cy="13861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Remember to record the application ids returned by Dynatrace!!!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258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7B97AC-6DC3-4C7D-8C14-259F0317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Walk through….</a:t>
            </a:r>
          </a:p>
        </p:txBody>
      </p:sp>
    </p:spTree>
    <p:extLst>
      <p:ext uri="{BB962C8B-B14F-4D97-AF65-F5344CB8AC3E}">
        <p14:creationId xmlns:p14="http://schemas.microsoft.com/office/powerpoint/2010/main" val="1792009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90DC-B1F3-457E-AFBD-DA7AE5D8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8711-9A27-494F-9907-EEB66A8C102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45607-F12B-4FFC-9F77-00CF5435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9" y="1362074"/>
            <a:ext cx="11020425" cy="20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85A70-BCAB-49B8-BF2F-0A10105F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71" y="3910534"/>
            <a:ext cx="58864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4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7B97AC-6DC3-4C7D-8C14-259F0317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Synthetic API</a:t>
            </a:r>
          </a:p>
        </p:txBody>
      </p:sp>
    </p:spTree>
    <p:extLst>
      <p:ext uri="{BB962C8B-B14F-4D97-AF65-F5344CB8AC3E}">
        <p14:creationId xmlns:p14="http://schemas.microsoft.com/office/powerpoint/2010/main" val="8905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1C32F-FDA2-48D7-91F5-97F6931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Configuration API Overview</a:t>
            </a:r>
          </a:p>
        </p:txBody>
      </p:sp>
    </p:spTree>
    <p:extLst>
      <p:ext uri="{BB962C8B-B14F-4D97-AF65-F5344CB8AC3E}">
        <p14:creationId xmlns:p14="http://schemas.microsoft.com/office/powerpoint/2010/main" val="333941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D9FA6-785B-46F2-80A6-8370004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Synthetic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94CFD-6212-4BE3-851B-99AECB03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are going to create via:</a:t>
            </a:r>
          </a:p>
          <a:p>
            <a:pPr lvl="1"/>
            <a:r>
              <a:rPr lang="en-AU" dirty="0"/>
              <a:t>Single Page Browser Check</a:t>
            </a:r>
          </a:p>
          <a:p>
            <a:pPr lvl="1"/>
            <a:r>
              <a:rPr lang="en-AU" dirty="0"/>
              <a:t>Multi Step Transaction</a:t>
            </a:r>
          </a:p>
          <a:p>
            <a:r>
              <a:rPr lang="en-AU" dirty="0"/>
              <a:t>For each, we’ll need an API token</a:t>
            </a:r>
            <a:br>
              <a:rPr lang="en-AU" dirty="0"/>
            </a:br>
            <a:r>
              <a:rPr lang="en-AU" dirty="0"/>
              <a:t>so please create one now: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View API’s available here (in Environment API):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AB743-7361-4F3F-A16A-E0AB500BA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17" y="3540800"/>
            <a:ext cx="3067050" cy="381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A28670B-65C4-402D-8FB0-AA3028BD27F7}"/>
              </a:ext>
            </a:extLst>
          </p:cNvPr>
          <p:cNvGrpSpPr/>
          <p:nvPr/>
        </p:nvGrpSpPr>
        <p:grpSpPr>
          <a:xfrm>
            <a:off x="6283377" y="1729362"/>
            <a:ext cx="5506387" cy="4652210"/>
            <a:chOff x="6283377" y="1723500"/>
            <a:chExt cx="5506387" cy="46522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0F4599-32B2-4FC9-B3B8-F43F91494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377" y="1723500"/>
              <a:ext cx="5506387" cy="465221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3B24265-76A4-4607-B731-F1ADB7B07D72}"/>
                </a:ext>
              </a:extLst>
            </p:cNvPr>
            <p:cNvSpPr/>
            <p:nvPr/>
          </p:nvSpPr>
          <p:spPr>
            <a:xfrm>
              <a:off x="6283377" y="4673420"/>
              <a:ext cx="4109722" cy="4092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06289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5F8F0C-BBE3-47AD-A421-2174C718FD75}"/>
              </a:ext>
            </a:extLst>
          </p:cNvPr>
          <p:cNvSpPr txBox="1"/>
          <p:nvPr/>
        </p:nvSpPr>
        <p:spPr>
          <a:xfrm>
            <a:off x="438485" y="58846"/>
            <a:ext cx="389650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{</a:t>
            </a:r>
          </a:p>
          <a:p>
            <a:r>
              <a:rPr lang="en-AU" sz="1600" dirty="0"/>
              <a:t>  "name": "</a:t>
            </a:r>
            <a:r>
              <a:rPr lang="en-AU" sz="1600" dirty="0" err="1"/>
              <a:t>easyTravel</a:t>
            </a:r>
            <a:r>
              <a:rPr lang="en-AU" sz="1600" dirty="0"/>
              <a:t> Production - Homepage",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frequencyMin</a:t>
            </a:r>
            <a:r>
              <a:rPr lang="en-AU" sz="1600" dirty="0"/>
              <a:t>": 15,</a:t>
            </a:r>
          </a:p>
          <a:p>
            <a:r>
              <a:rPr lang="en-AU" sz="1600" dirty="0"/>
              <a:t>  "enabled": true,</a:t>
            </a:r>
          </a:p>
          <a:p>
            <a:r>
              <a:rPr lang="en-AU" sz="1600" dirty="0"/>
              <a:t>  "type": "BROWSER",</a:t>
            </a:r>
          </a:p>
          <a:p>
            <a:r>
              <a:rPr lang="en-AU" sz="1600" dirty="0"/>
              <a:t>  "script": "",</a:t>
            </a:r>
          </a:p>
          <a:p>
            <a:r>
              <a:rPr lang="en-AU" sz="1600" dirty="0"/>
              <a:t>  "locations": [</a:t>
            </a:r>
          </a:p>
          <a:p>
            <a:r>
              <a:rPr lang="en-AU" sz="1600" dirty="0"/>
              <a:t>    "GEOLOCATION-191EF52906549983",</a:t>
            </a:r>
          </a:p>
          <a:p>
            <a:r>
              <a:rPr lang="en-AU" sz="1600" dirty="0"/>
              <a:t>    "GEOLOCATION-2FD31C834DE4D601"</a:t>
            </a:r>
          </a:p>
          <a:p>
            <a:r>
              <a:rPr lang="en-AU" sz="1600" dirty="0"/>
              <a:t>  ],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anomalyDetection</a:t>
            </a:r>
            <a:r>
              <a:rPr lang="en-AU" sz="1600" dirty="0"/>
              <a:t>": {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outageHandling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globalOutage</a:t>
            </a:r>
            <a:r>
              <a:rPr lang="en-AU" sz="1600" dirty="0"/>
              <a:t>": true,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localOutage</a:t>
            </a:r>
            <a:r>
              <a:rPr lang="en-AU" sz="1600" dirty="0"/>
              <a:t>": false,</a:t>
            </a:r>
          </a:p>
          <a:p>
            <a:r>
              <a:rPr lang="en-AU" sz="1600" dirty="0"/>
              <a:t>      "</a:t>
            </a:r>
            <a:r>
              <a:rPr lang="en-AU" sz="1600" dirty="0" err="1"/>
              <a:t>localOutagePolicy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affectedLocations</a:t>
            </a:r>
            <a:r>
              <a:rPr lang="en-AU" sz="1600" dirty="0"/>
              <a:t>": 1,</a:t>
            </a:r>
          </a:p>
          <a:p>
            <a:r>
              <a:rPr lang="en-AU" sz="1600" dirty="0"/>
              <a:t>        "</a:t>
            </a:r>
            <a:r>
              <a:rPr lang="en-AU" sz="1600" dirty="0" err="1"/>
              <a:t>consecutiveRuns</a:t>
            </a:r>
            <a:r>
              <a:rPr lang="en-AU" sz="1600" dirty="0"/>
              <a:t>": 3</a:t>
            </a:r>
          </a:p>
          <a:p>
            <a:r>
              <a:rPr lang="en-AU" sz="1600" dirty="0"/>
              <a:t>      }</a:t>
            </a:r>
          </a:p>
          <a:p>
            <a:r>
              <a:rPr lang="en-AU" sz="1600" dirty="0"/>
              <a:t>    },</a:t>
            </a:r>
          </a:p>
          <a:p>
            <a:r>
              <a:rPr lang="en-AU" sz="1600" dirty="0"/>
              <a:t>    "</a:t>
            </a:r>
            <a:r>
              <a:rPr lang="en-AU" sz="1600" dirty="0" err="1"/>
              <a:t>loadingTimeThresholds</a:t>
            </a:r>
            <a:r>
              <a:rPr lang="en-AU" sz="1600" dirty="0"/>
              <a:t>": {</a:t>
            </a:r>
          </a:p>
          <a:p>
            <a:r>
              <a:rPr lang="en-AU" sz="1600" dirty="0"/>
              <a:t>      "enabled": false,</a:t>
            </a:r>
          </a:p>
          <a:p>
            <a:r>
              <a:rPr lang="en-AU" sz="1600" dirty="0"/>
              <a:t>      "thresholds": []</a:t>
            </a:r>
          </a:p>
          <a:p>
            <a:r>
              <a:rPr lang="en-AU" sz="1600" dirty="0"/>
              <a:t>    }</a:t>
            </a:r>
          </a:p>
          <a:p>
            <a:r>
              <a:rPr lang="en-AU" sz="1600" dirty="0"/>
              <a:t>  },</a:t>
            </a:r>
          </a:p>
          <a:p>
            <a:r>
              <a:rPr lang="en-AU" sz="1600" dirty="0"/>
              <a:t>  "tags": [],</a:t>
            </a:r>
          </a:p>
          <a:p>
            <a:r>
              <a:rPr lang="en-AU" sz="1600" dirty="0"/>
              <a:t>  "</a:t>
            </a:r>
            <a:r>
              <a:rPr lang="en-AU" sz="1600" dirty="0" err="1"/>
              <a:t>managementZones</a:t>
            </a:r>
            <a:r>
              <a:rPr lang="en-AU" sz="1600" dirty="0"/>
              <a:t>": []</a:t>
            </a:r>
          </a:p>
          <a:p>
            <a:r>
              <a:rPr lang="en-AU" sz="1600" dirty="0"/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491608-644E-4F5E-B484-32CFE41F5105}"/>
              </a:ext>
            </a:extLst>
          </p:cNvPr>
          <p:cNvSpPr/>
          <p:nvPr/>
        </p:nvSpPr>
        <p:spPr>
          <a:xfrm flipH="1">
            <a:off x="4598820" y="234287"/>
            <a:ext cx="1596788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Name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87E2BB-3071-4C7B-88FB-5B01159CAD26}"/>
              </a:ext>
            </a:extLst>
          </p:cNvPr>
          <p:cNvSpPr/>
          <p:nvPr/>
        </p:nvSpPr>
        <p:spPr>
          <a:xfrm flipH="1">
            <a:off x="2377993" y="611873"/>
            <a:ext cx="1596788" cy="366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Frequency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A2696F-5224-4CCA-AAC5-A7D4C28D3572}"/>
              </a:ext>
            </a:extLst>
          </p:cNvPr>
          <p:cNvSpPr/>
          <p:nvPr/>
        </p:nvSpPr>
        <p:spPr>
          <a:xfrm flipH="1">
            <a:off x="3974781" y="1842445"/>
            <a:ext cx="1835624" cy="436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Locations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8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E5C30-AD4C-465D-B374-1F2B0819B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09537"/>
            <a:ext cx="10248900" cy="66389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808FA3-94C2-4B0B-A505-E28CDDF8AD9E}"/>
              </a:ext>
            </a:extLst>
          </p:cNvPr>
          <p:cNvSpPr/>
          <p:nvPr/>
        </p:nvSpPr>
        <p:spPr>
          <a:xfrm>
            <a:off x="8425257" y="3277387"/>
            <a:ext cx="2338294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Replace the with Your production IP addresses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A1E371-857F-4D06-A24A-639D4D54E8A8}"/>
              </a:ext>
            </a:extLst>
          </p:cNvPr>
          <p:cNvSpPr/>
          <p:nvPr/>
        </p:nvSpPr>
        <p:spPr>
          <a:xfrm>
            <a:off x="6213230" y="5478585"/>
            <a:ext cx="1227015" cy="179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94D4EB-1474-4CD3-AB61-EB9C84813722}"/>
              </a:ext>
            </a:extLst>
          </p:cNvPr>
          <p:cNvSpPr/>
          <p:nvPr/>
        </p:nvSpPr>
        <p:spPr>
          <a:xfrm>
            <a:off x="8061568" y="5276693"/>
            <a:ext cx="1227015" cy="179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73087E-CE88-479F-8EC3-D7FA1323BD60}"/>
              </a:ext>
            </a:extLst>
          </p:cNvPr>
          <p:cNvSpPr/>
          <p:nvPr/>
        </p:nvSpPr>
        <p:spPr>
          <a:xfrm>
            <a:off x="2028364" y="5568462"/>
            <a:ext cx="2338294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This JSON will be provided via Slack…</a:t>
            </a:r>
          </a:p>
        </p:txBody>
      </p:sp>
    </p:spTree>
    <p:extLst>
      <p:ext uri="{BB962C8B-B14F-4D97-AF65-F5344CB8AC3E}">
        <p14:creationId xmlns:p14="http://schemas.microsoft.com/office/powerpoint/2010/main" val="340516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A5717-A1E9-41BD-8E76-461BECC8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Script needs to be “Escaped”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9F35E-4C15-40A3-84FC-9D292C4DE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Script JSON needs to be provided as a string</a:t>
            </a:r>
          </a:p>
          <a:p>
            <a:r>
              <a:rPr lang="en-AU" dirty="0"/>
              <a:t>For this reason we need to “escape” the script JSON</a:t>
            </a:r>
          </a:p>
          <a:p>
            <a:pPr lvl="1"/>
            <a:r>
              <a:rPr lang="en-AU" dirty="0"/>
              <a:t>Escaped JSON string is removing traces of offending characters that could prevent parsing.</a:t>
            </a:r>
          </a:p>
          <a:p>
            <a:pPr lvl="2"/>
            <a:r>
              <a:rPr lang="en-AU" dirty="0"/>
              <a:t>For example: Double quote “ is replaced with \“</a:t>
            </a:r>
          </a:p>
          <a:p>
            <a:r>
              <a:rPr lang="en-AU" dirty="0"/>
              <a:t>You can attempt this manually, if you google “escape json”, there are lots of websites that will do this for you:</a:t>
            </a:r>
          </a:p>
          <a:p>
            <a:pPr lvl="1"/>
            <a:r>
              <a:rPr lang="en-AU" dirty="0"/>
              <a:t>https://www.freeformatter.com/json-escape.html	</a:t>
            </a:r>
          </a:p>
          <a:p>
            <a:pPr lvl="1"/>
            <a:r>
              <a:rPr lang="en-AU" dirty="0">
                <a:hlinkClick r:id="rId2"/>
              </a:rPr>
              <a:t>https://codebeautify.org/json-escape-unescape</a:t>
            </a:r>
            <a:endParaRPr lang="en-AU" dirty="0"/>
          </a:p>
          <a:p>
            <a:r>
              <a:rPr lang="en-AU" dirty="0"/>
              <a:t>Use one of these sites to “escape” you script JSON, you will end up with something like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5B039-D300-41AB-9934-61813DF5C9CA}"/>
              </a:ext>
            </a:extLst>
          </p:cNvPr>
          <p:cNvSpPr txBox="1"/>
          <p:nvPr/>
        </p:nvSpPr>
        <p:spPr>
          <a:xfrm>
            <a:off x="1867877" y="5159128"/>
            <a:ext cx="9485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{\r\n    \"configuration\": {\r\n        \"device\": {\r\n            \"orientation\": \"landscape\",\r\n            \"deviceName\": \"Desktop\"\r\n        }\r\n    },\r\n    \"type\": \"availability\",\r\n    \"version\": \"1.0\",\r\n    \"events\": [{\r\n        \"type\": \"navigate\",\r\n        \"wait\": {\r\n            \"waitFor\": \"page_complete\"\r\n        },\r\n        \"description\": \"Loading of \\\"http:\/\/13.210.14.153:8079\/\\\"\",\r\n        \"url\": \"http:\/\/13.210.14.153:8079\/\"\r\n    }]\r\n}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569173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580BD-F753-43A8-B2D4-E8869F8E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r>
              <a:rPr lang="en-AU" dirty="0"/>
              <a:t>Synthetic Browser Check via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CE1E-5D85-491F-8B11-A231DF3D4F7E}"/>
              </a:ext>
            </a:extLst>
          </p:cNvPr>
          <p:cNvSpPr txBox="1"/>
          <p:nvPr/>
        </p:nvSpPr>
        <p:spPr>
          <a:xfrm>
            <a:off x="5482502" y="428178"/>
            <a:ext cx="66391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{</a:t>
            </a:r>
          </a:p>
          <a:p>
            <a:r>
              <a:rPr lang="en-AU" sz="1200" dirty="0"/>
              <a:t>  "name": "</a:t>
            </a:r>
            <a:r>
              <a:rPr lang="en-AU" sz="1200" dirty="0" err="1"/>
              <a:t>easyTravel</a:t>
            </a:r>
            <a:r>
              <a:rPr lang="en-AU" sz="1200" dirty="0"/>
              <a:t> Production - Homepage",</a:t>
            </a:r>
          </a:p>
          <a:p>
            <a:r>
              <a:rPr lang="en-AU" sz="1200" dirty="0"/>
              <a:t>  "</a:t>
            </a:r>
            <a:r>
              <a:rPr lang="en-AU" sz="1200" dirty="0" err="1"/>
              <a:t>frequencyMin</a:t>
            </a:r>
            <a:r>
              <a:rPr lang="en-AU" sz="1200" dirty="0"/>
              <a:t>": 15,</a:t>
            </a:r>
          </a:p>
          <a:p>
            <a:r>
              <a:rPr lang="en-AU" sz="1200" dirty="0"/>
              <a:t>  "enabled": true,</a:t>
            </a:r>
          </a:p>
          <a:p>
            <a:r>
              <a:rPr lang="en-AU" sz="1200" dirty="0"/>
              <a:t>  "type": "BROWSER",</a:t>
            </a:r>
          </a:p>
          <a:p>
            <a:r>
              <a:rPr lang="en-AU" sz="1200" dirty="0"/>
              <a:t>  "script": "{\r\n    \"configuration\": {\r\n        \"device\": {\r\n            \"orientation\": \"landscape\",\r\n            \"</a:t>
            </a:r>
            <a:r>
              <a:rPr lang="en-AU" sz="1200" dirty="0" err="1"/>
              <a:t>deviceName</a:t>
            </a:r>
            <a:r>
              <a:rPr lang="en-AU" sz="1200" dirty="0"/>
              <a:t>\": \"Desktop\"\r\n        }\r\n    },\r\n    \"type\": \"availability\",\r\n    \"version\": \"1.0\",\r\n    \"events\": [{\r\n        \"type\": \"navigate\",\r\n        \"wait\": {\r\n            \"</a:t>
            </a:r>
            <a:r>
              <a:rPr lang="en-AU" sz="1200" dirty="0" err="1"/>
              <a:t>waitFor</a:t>
            </a:r>
            <a:r>
              <a:rPr lang="en-AU" sz="1200" dirty="0"/>
              <a:t>\": \"</a:t>
            </a:r>
            <a:r>
              <a:rPr lang="en-AU" sz="1200" dirty="0" err="1"/>
              <a:t>page_complete</a:t>
            </a:r>
            <a:r>
              <a:rPr lang="en-AU" sz="1200" dirty="0"/>
              <a:t>\"\r\n        },\r\n        \"description\": \"Loading of \\\"http:\/\/13.210.14.153:8079\/\\\"\",\r\n        \"</a:t>
            </a:r>
            <a:r>
              <a:rPr lang="en-AU" sz="1200" dirty="0" err="1"/>
              <a:t>url</a:t>
            </a:r>
            <a:r>
              <a:rPr lang="en-AU" sz="1200" dirty="0"/>
              <a:t>\": \"http:\/\/13.210.14.153:8079\/\"\r\n    }]\r\n}",</a:t>
            </a:r>
          </a:p>
          <a:p>
            <a:r>
              <a:rPr lang="en-AU" sz="1200" dirty="0"/>
              <a:t>  "locations": [</a:t>
            </a:r>
          </a:p>
          <a:p>
            <a:r>
              <a:rPr lang="en-AU" sz="1200" dirty="0"/>
              <a:t>    "GEOLOCATION-191EF52906549983",</a:t>
            </a:r>
          </a:p>
          <a:p>
            <a:r>
              <a:rPr lang="en-AU" sz="1200" dirty="0"/>
              <a:t>    "GEOLOCATION-2FD31C834DE4D601"</a:t>
            </a:r>
          </a:p>
          <a:p>
            <a:r>
              <a:rPr lang="en-AU" sz="1200" dirty="0"/>
              <a:t>  ],</a:t>
            </a:r>
          </a:p>
          <a:p>
            <a:r>
              <a:rPr lang="en-AU" sz="1200" dirty="0"/>
              <a:t>  "</a:t>
            </a:r>
            <a:r>
              <a:rPr lang="en-AU" sz="1200" dirty="0" err="1"/>
              <a:t>anomalyDetection</a:t>
            </a:r>
            <a:r>
              <a:rPr lang="en-AU" sz="1200" dirty="0"/>
              <a:t>": {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outageHandling</a:t>
            </a:r>
            <a:r>
              <a:rPr lang="en-AU" sz="1200" dirty="0"/>
              <a:t>": {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globalOutage</a:t>
            </a:r>
            <a:r>
              <a:rPr lang="en-AU" sz="1200" dirty="0"/>
              <a:t>": true,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localOutage</a:t>
            </a:r>
            <a:r>
              <a:rPr lang="en-AU" sz="1200" dirty="0"/>
              <a:t>": false,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localOutagePolicy</a:t>
            </a:r>
            <a:r>
              <a:rPr lang="en-AU" sz="1200" dirty="0"/>
              <a:t>": {</a:t>
            </a:r>
          </a:p>
          <a:p>
            <a:r>
              <a:rPr lang="en-AU" sz="1200" dirty="0"/>
              <a:t>        "</a:t>
            </a:r>
            <a:r>
              <a:rPr lang="en-AU" sz="1200" dirty="0" err="1"/>
              <a:t>affectedLocations</a:t>
            </a:r>
            <a:r>
              <a:rPr lang="en-AU" sz="1200" dirty="0"/>
              <a:t>": 1,</a:t>
            </a:r>
          </a:p>
          <a:p>
            <a:r>
              <a:rPr lang="en-AU" sz="1200" dirty="0"/>
              <a:t>        "</a:t>
            </a:r>
            <a:r>
              <a:rPr lang="en-AU" sz="1200" dirty="0" err="1"/>
              <a:t>consecutiveRuns</a:t>
            </a:r>
            <a:r>
              <a:rPr lang="en-AU" sz="1200" dirty="0"/>
              <a:t>": 3</a:t>
            </a:r>
          </a:p>
          <a:p>
            <a:r>
              <a:rPr lang="en-AU" sz="1200" dirty="0"/>
              <a:t>      }</a:t>
            </a:r>
          </a:p>
          <a:p>
            <a:r>
              <a:rPr lang="en-AU" sz="1200" dirty="0"/>
              <a:t>    },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loadingTimeThresholds</a:t>
            </a:r>
            <a:r>
              <a:rPr lang="en-AU" sz="1200" dirty="0"/>
              <a:t>": {</a:t>
            </a:r>
          </a:p>
          <a:p>
            <a:r>
              <a:rPr lang="en-AU" sz="1200" dirty="0"/>
              <a:t>      "enabled": false,</a:t>
            </a:r>
          </a:p>
          <a:p>
            <a:r>
              <a:rPr lang="en-AU" sz="1200" dirty="0"/>
              <a:t>      "thresholds": []</a:t>
            </a:r>
          </a:p>
          <a:p>
            <a:r>
              <a:rPr lang="en-AU" sz="1200" dirty="0"/>
              <a:t>    }</a:t>
            </a:r>
          </a:p>
          <a:p>
            <a:r>
              <a:rPr lang="en-AU" sz="1200" dirty="0"/>
              <a:t>  },</a:t>
            </a:r>
          </a:p>
          <a:p>
            <a:r>
              <a:rPr lang="en-AU" sz="1200" dirty="0"/>
              <a:t>  "tags": [],</a:t>
            </a:r>
          </a:p>
          <a:p>
            <a:r>
              <a:rPr lang="en-AU" sz="1200" dirty="0"/>
              <a:t>  "</a:t>
            </a:r>
            <a:r>
              <a:rPr lang="en-AU" sz="1200" dirty="0" err="1"/>
              <a:t>managementZones</a:t>
            </a:r>
            <a:r>
              <a:rPr lang="en-AU" sz="1200" dirty="0"/>
              <a:t>": []</a:t>
            </a:r>
          </a:p>
          <a:p>
            <a:r>
              <a:rPr lang="en-AU" sz="1200" dirty="0"/>
              <a:t>}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85951C-4D80-433B-8790-908D3F89A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4343400" cy="4652963"/>
          </a:xfrm>
        </p:spPr>
        <p:txBody>
          <a:bodyPr/>
          <a:lstStyle/>
          <a:p>
            <a:r>
              <a:rPr lang="en-AU" dirty="0"/>
              <a:t>Use this JSON to create your Synthetic Browser check.</a:t>
            </a:r>
          </a:p>
          <a:p>
            <a:r>
              <a:rPr lang="en-AU" dirty="0"/>
              <a:t>Confirm you Synthetic Browser check is created through the UI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2F9DA2-E8D8-42E6-8B25-3BBECACA3BA7}"/>
              </a:ext>
            </a:extLst>
          </p:cNvPr>
          <p:cNvSpPr/>
          <p:nvPr/>
        </p:nvSpPr>
        <p:spPr>
          <a:xfrm>
            <a:off x="8339288" y="2480218"/>
            <a:ext cx="2338294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Together they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1942912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580BD-F753-43A8-B2D4-E8869F8E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Synthetic Multistep Browser Check via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CE1E-5D85-491F-8B11-A231DF3D4F7E}"/>
              </a:ext>
            </a:extLst>
          </p:cNvPr>
          <p:cNvSpPr txBox="1"/>
          <p:nvPr/>
        </p:nvSpPr>
        <p:spPr>
          <a:xfrm>
            <a:off x="7467606" y="1179016"/>
            <a:ext cx="46384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{</a:t>
            </a:r>
          </a:p>
          <a:p>
            <a:r>
              <a:rPr lang="en-AU" sz="1200" dirty="0"/>
              <a:t>    "configuration": {</a:t>
            </a:r>
          </a:p>
          <a:p>
            <a:r>
              <a:rPr lang="en-AU" sz="1200" dirty="0"/>
              <a:t>        "device": {</a:t>
            </a:r>
          </a:p>
          <a:p>
            <a:r>
              <a:rPr lang="en-AU" sz="1200" dirty="0"/>
              <a:t>            "orientation": "landscape",</a:t>
            </a:r>
          </a:p>
          <a:p>
            <a:r>
              <a:rPr lang="en-AU" sz="1200" dirty="0"/>
              <a:t>            "</a:t>
            </a:r>
            <a:r>
              <a:rPr lang="en-AU" sz="1200" dirty="0" err="1"/>
              <a:t>deviceName</a:t>
            </a:r>
            <a:r>
              <a:rPr lang="en-AU" sz="1200" dirty="0"/>
              <a:t>": "Desktop"</a:t>
            </a:r>
          </a:p>
          <a:p>
            <a:r>
              <a:rPr lang="en-AU" sz="1200" dirty="0"/>
              <a:t>        }</a:t>
            </a:r>
          </a:p>
          <a:p>
            <a:r>
              <a:rPr lang="en-AU" sz="1200" dirty="0"/>
              <a:t>    },</a:t>
            </a:r>
          </a:p>
          <a:p>
            <a:r>
              <a:rPr lang="en-AU" sz="1200" dirty="0"/>
              <a:t>    "type": "</a:t>
            </a:r>
            <a:r>
              <a:rPr lang="en-AU" sz="1200" dirty="0" err="1"/>
              <a:t>clickpath</a:t>
            </a:r>
            <a:r>
              <a:rPr lang="en-AU" sz="1200" dirty="0"/>
              <a:t>",</a:t>
            </a:r>
          </a:p>
          <a:p>
            <a:r>
              <a:rPr lang="en-AU" sz="1200" dirty="0"/>
              <a:t>    "version": "1.0",</a:t>
            </a:r>
          </a:p>
          <a:p>
            <a:r>
              <a:rPr lang="en-AU" sz="1200" dirty="0"/>
              <a:t>    "events": [{</a:t>
            </a:r>
          </a:p>
          <a:p>
            <a:r>
              <a:rPr lang="en-AU" sz="1200" dirty="0"/>
              <a:t>        "type": "navigate",</a:t>
            </a:r>
          </a:p>
          <a:p>
            <a:r>
              <a:rPr lang="en-AU" sz="1200" dirty="0"/>
              <a:t>        "wait": {</a:t>
            </a:r>
          </a:p>
          <a:p>
            <a:r>
              <a:rPr lang="en-AU" sz="1200" dirty="0"/>
              <a:t>            "</a:t>
            </a:r>
            <a:r>
              <a:rPr lang="en-AU" sz="1200" dirty="0" err="1"/>
              <a:t>waitFor</a:t>
            </a:r>
            <a:r>
              <a:rPr lang="en-AU" sz="1200" dirty="0"/>
              <a:t>": "</a:t>
            </a:r>
            <a:r>
              <a:rPr lang="en-AU" sz="1200" dirty="0" err="1"/>
              <a:t>page_complete</a:t>
            </a:r>
            <a:r>
              <a:rPr lang="en-AU" sz="1200" dirty="0"/>
              <a:t>"</a:t>
            </a:r>
          </a:p>
          <a:p>
            <a:r>
              <a:rPr lang="en-AU" sz="1200" dirty="0"/>
              <a:t>        },</a:t>
            </a:r>
          </a:p>
          <a:p>
            <a:r>
              <a:rPr lang="en-AU" sz="1200" dirty="0"/>
              <a:t>        "description": "Loading of \"http://13.210.14.153:8079/\"",</a:t>
            </a:r>
          </a:p>
          <a:p>
            <a:r>
              <a:rPr lang="en-AU" sz="1200" dirty="0"/>
              <a:t>        "</a:t>
            </a:r>
            <a:r>
              <a:rPr lang="en-AU" sz="1200" dirty="0" err="1"/>
              <a:t>url</a:t>
            </a:r>
            <a:r>
              <a:rPr lang="en-AU" sz="1200" dirty="0"/>
              <a:t>": "http://13.210.14.153:8079/"</a:t>
            </a:r>
          </a:p>
          <a:p>
            <a:r>
              <a:rPr lang="en-AU" sz="1200" dirty="0"/>
              <a:t>    }, {</a:t>
            </a:r>
          </a:p>
          <a:p>
            <a:r>
              <a:rPr lang="en-AU" sz="1200" dirty="0"/>
              <a:t>        "type": "click",</a:t>
            </a:r>
          </a:p>
          <a:p>
            <a:r>
              <a:rPr lang="en-AU" sz="1200" dirty="0"/>
              <a:t>        "wait": {</a:t>
            </a:r>
          </a:p>
          <a:p>
            <a:r>
              <a:rPr lang="en-AU" sz="1200" dirty="0"/>
              <a:t>            "</a:t>
            </a:r>
            <a:r>
              <a:rPr lang="en-AU" sz="1200" dirty="0" err="1"/>
              <a:t>waitFor</a:t>
            </a:r>
            <a:r>
              <a:rPr lang="en-AU" sz="1200" dirty="0"/>
              <a:t>": "network"</a:t>
            </a:r>
          </a:p>
          <a:p>
            <a:r>
              <a:rPr lang="en-AU" sz="1200" dirty="0"/>
              <a:t>        },</a:t>
            </a:r>
          </a:p>
          <a:p>
            <a:r>
              <a:rPr lang="en-AU" sz="1200" dirty="0"/>
              <a:t>        "target": {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85951C-4D80-433B-8790-908D3F89A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5945554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 will be sent a Multi Step Script JSON: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Modify the IP addresses to point to your Production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“Escape” the Script JSON.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Merge with the API JSON – change name to “</a:t>
            </a:r>
            <a:r>
              <a:rPr lang="en-AU" dirty="0" err="1"/>
              <a:t>easyTravel</a:t>
            </a:r>
            <a:r>
              <a:rPr lang="en-AU" dirty="0"/>
              <a:t> Production - Multi Step”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Use resulting JSON to create your Synthetic Multistep Browser check.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Confirm you Synthetic Browser check is created through the UI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42923C-BB56-4B5A-9812-CBF52970C9C2}"/>
              </a:ext>
            </a:extLst>
          </p:cNvPr>
          <p:cNvSpPr/>
          <p:nvPr/>
        </p:nvSpPr>
        <p:spPr>
          <a:xfrm>
            <a:off x="9980241" y="3800147"/>
            <a:ext cx="969109" cy="179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97B8A7-2046-4357-AA50-2E59F5E048FC}"/>
              </a:ext>
            </a:extLst>
          </p:cNvPr>
          <p:cNvSpPr/>
          <p:nvPr/>
        </p:nvSpPr>
        <p:spPr>
          <a:xfrm>
            <a:off x="8630127" y="3968177"/>
            <a:ext cx="969109" cy="1797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DC525-41B2-473A-BBCB-FAD4C074B53D}"/>
              </a:ext>
            </a:extLst>
          </p:cNvPr>
          <p:cNvSpPr/>
          <p:nvPr/>
        </p:nvSpPr>
        <p:spPr>
          <a:xfrm>
            <a:off x="9980241" y="2450677"/>
            <a:ext cx="1686179" cy="630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Example Script JSON</a:t>
            </a:r>
          </a:p>
        </p:txBody>
      </p:sp>
    </p:spTree>
    <p:extLst>
      <p:ext uri="{BB962C8B-B14F-4D97-AF65-F5344CB8AC3E}">
        <p14:creationId xmlns:p14="http://schemas.microsoft.com/office/powerpoint/2010/main" val="360219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501E-CF2C-4774-99E5-C42488BA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Synthetic  API –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10DD-0A1B-4A95-9B82-23B3F7F9C53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https://github.com/KevLeng/ConfigurationAPI-HandsOn</a:t>
            </a:r>
          </a:p>
          <a:p>
            <a:r>
              <a:rPr lang="en-AU" dirty="0"/>
              <a:t>Follow Steps in Lab 2 – </a:t>
            </a:r>
            <a:r>
              <a:rPr lang="en-AU" b="1" dirty="0"/>
              <a:t>Synthetic API</a:t>
            </a:r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3726E8-3495-4946-8D33-8A26EE3A3359}"/>
              </a:ext>
            </a:extLst>
          </p:cNvPr>
          <p:cNvSpPr txBox="1">
            <a:spLocks/>
          </p:cNvSpPr>
          <p:nvPr/>
        </p:nvSpPr>
        <p:spPr>
          <a:xfrm>
            <a:off x="719137" y="5158154"/>
            <a:ext cx="10774365" cy="13861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r>
              <a:rPr lang="en-AU" dirty="0"/>
              <a:t>Remember to record the Synthetic ids returned by Dynatrace!!!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9551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7B97AC-6DC3-4C7D-8C14-259F0317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Walk through….</a:t>
            </a:r>
          </a:p>
        </p:txBody>
      </p:sp>
    </p:spTree>
    <p:extLst>
      <p:ext uri="{BB962C8B-B14F-4D97-AF65-F5344CB8AC3E}">
        <p14:creationId xmlns:p14="http://schemas.microsoft.com/office/powerpoint/2010/main" val="1493496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7B97AC-6DC3-4C7D-8C14-259F0317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Dashboard API</a:t>
            </a:r>
          </a:p>
        </p:txBody>
      </p:sp>
    </p:spTree>
    <p:extLst>
      <p:ext uri="{BB962C8B-B14F-4D97-AF65-F5344CB8AC3E}">
        <p14:creationId xmlns:p14="http://schemas.microsoft.com/office/powerpoint/2010/main" val="242236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580BD-F753-43A8-B2D4-E8869F8E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Dashboards API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85951C-4D80-433B-8790-908D3F89A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6024513" cy="4652963"/>
          </a:xfrm>
        </p:spPr>
        <p:txBody>
          <a:bodyPr>
            <a:normAutofit/>
          </a:bodyPr>
          <a:lstStyle/>
          <a:p>
            <a:r>
              <a:rPr lang="en-AU" dirty="0"/>
              <a:t>We can now export / import via API</a:t>
            </a:r>
          </a:p>
          <a:p>
            <a:r>
              <a:rPr lang="en-AU" dirty="0"/>
              <a:t>Dashboards are in JSON format</a:t>
            </a:r>
          </a:p>
          <a:p>
            <a:r>
              <a:rPr lang="en-AU" dirty="0"/>
              <a:t>Contain all details needed or the new environment to build and display the dashboards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CE1E-5D85-491F-8B11-A231DF3D4F7E}"/>
              </a:ext>
            </a:extLst>
          </p:cNvPr>
          <p:cNvSpPr txBox="1"/>
          <p:nvPr/>
        </p:nvSpPr>
        <p:spPr>
          <a:xfrm>
            <a:off x="7467606" y="1179016"/>
            <a:ext cx="46384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{</a:t>
            </a:r>
          </a:p>
          <a:p>
            <a:r>
              <a:rPr lang="en-AU" sz="1200" dirty="0"/>
              <a:t>  "metadata": {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clusterVersion</a:t>
            </a:r>
            <a:r>
              <a:rPr lang="en-AU" sz="1200" dirty="0"/>
              <a:t>": "1.162.140.20190225-132002",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configurationVersions</a:t>
            </a:r>
            <a:r>
              <a:rPr lang="en-AU" sz="1200" dirty="0"/>
              <a:t>": [</a:t>
            </a:r>
          </a:p>
          <a:p>
            <a:r>
              <a:rPr lang="en-AU" sz="1200" dirty="0"/>
              <a:t>      2</a:t>
            </a:r>
          </a:p>
          <a:p>
            <a:r>
              <a:rPr lang="en-AU" sz="1200" dirty="0"/>
              <a:t>    ]</a:t>
            </a:r>
          </a:p>
          <a:p>
            <a:r>
              <a:rPr lang="en-AU" sz="1200" dirty="0"/>
              <a:t>  },</a:t>
            </a:r>
          </a:p>
          <a:p>
            <a:r>
              <a:rPr lang="en-AU" sz="1200" dirty="0"/>
              <a:t>  "id": "cd3dbb72-bd6b-4d3a-966b-ca07741b669b",</a:t>
            </a:r>
          </a:p>
          <a:p>
            <a:r>
              <a:rPr lang="en-AU" sz="1200" dirty="0"/>
              <a:t>  "</a:t>
            </a:r>
            <a:r>
              <a:rPr lang="en-AU" sz="1200" dirty="0" err="1"/>
              <a:t>dashboardMetadata</a:t>
            </a:r>
            <a:r>
              <a:rPr lang="en-AU" sz="1200" dirty="0"/>
              <a:t>": {</a:t>
            </a:r>
          </a:p>
          <a:p>
            <a:r>
              <a:rPr lang="en-AU" sz="1200" dirty="0"/>
              <a:t>    "name": "Executive Overview",</a:t>
            </a:r>
          </a:p>
          <a:p>
            <a:r>
              <a:rPr lang="en-AU" sz="1200" dirty="0"/>
              <a:t>    "owner": "admin",</a:t>
            </a:r>
          </a:p>
          <a:p>
            <a:r>
              <a:rPr lang="en-AU" sz="1200" dirty="0"/>
              <a:t>    "timeframe": "l_2_HOURS",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managementZone</a:t>
            </a:r>
            <a:r>
              <a:rPr lang="en-AU" sz="1200" dirty="0"/>
              <a:t>": null</a:t>
            </a:r>
          </a:p>
          <a:p>
            <a:r>
              <a:rPr lang="en-AU" sz="1200" dirty="0"/>
              <a:t>  },</a:t>
            </a:r>
          </a:p>
          <a:p>
            <a:r>
              <a:rPr lang="en-AU" sz="1200" dirty="0"/>
              <a:t>  "tiles": [</a:t>
            </a:r>
          </a:p>
          <a:p>
            <a:r>
              <a:rPr lang="en-AU" sz="1200" dirty="0"/>
              <a:t>    {</a:t>
            </a:r>
          </a:p>
          <a:p>
            <a:r>
              <a:rPr lang="en-AU" sz="1200" dirty="0"/>
              <a:t>      "name": "Top web applications",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tileType</a:t>
            </a:r>
            <a:r>
              <a:rPr lang="en-AU" sz="1200" dirty="0"/>
              <a:t>": "APPLICATIONS_MOST_ACTIVE",</a:t>
            </a:r>
          </a:p>
          <a:p>
            <a:r>
              <a:rPr lang="en-AU" sz="1200" dirty="0"/>
              <a:t>      "configured": true,</a:t>
            </a:r>
          </a:p>
          <a:p>
            <a:r>
              <a:rPr lang="en-AU" sz="1200" dirty="0"/>
              <a:t>      "bounds": {</a:t>
            </a:r>
          </a:p>
          <a:p>
            <a:r>
              <a:rPr lang="en-AU" sz="1200" dirty="0"/>
              <a:t>        "top": 494,</a:t>
            </a:r>
          </a:p>
          <a:p>
            <a:r>
              <a:rPr lang="en-AU" sz="1200" dirty="0"/>
              <a:t>        "left": 0,</a:t>
            </a:r>
          </a:p>
          <a:p>
            <a:r>
              <a:rPr lang="en-AU" sz="1200" dirty="0"/>
              <a:t>        "width": 304,</a:t>
            </a:r>
          </a:p>
          <a:p>
            <a:r>
              <a:rPr lang="en-AU" sz="1200" dirty="0"/>
              <a:t>        "height": 304</a:t>
            </a:r>
          </a:p>
          <a:p>
            <a:r>
              <a:rPr lang="en-AU" sz="1200" dirty="0"/>
              <a:t>      },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useComparisionTimeframe</a:t>
            </a:r>
            <a:r>
              <a:rPr lang="en-AU" sz="1200" dirty="0"/>
              <a:t>": false,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managementZone</a:t>
            </a:r>
            <a:r>
              <a:rPr lang="en-AU" sz="1200" dirty="0"/>
              <a:t>": null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DC525-41B2-473A-BBCB-FAD4C074B53D}"/>
              </a:ext>
            </a:extLst>
          </p:cNvPr>
          <p:cNvSpPr/>
          <p:nvPr/>
        </p:nvSpPr>
        <p:spPr>
          <a:xfrm>
            <a:off x="9980241" y="2450677"/>
            <a:ext cx="1686179" cy="630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Example Script JSON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9AAB70-40C8-462E-989F-CCF01424392E}"/>
              </a:ext>
            </a:extLst>
          </p:cNvPr>
          <p:cNvGrpSpPr/>
          <p:nvPr/>
        </p:nvGrpSpPr>
        <p:grpSpPr>
          <a:xfrm>
            <a:off x="1146391" y="3358076"/>
            <a:ext cx="4481411" cy="3096096"/>
            <a:chOff x="1146391" y="3352214"/>
            <a:chExt cx="4481411" cy="309609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9A4C92D-2D69-41B6-8F7D-95676CBC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6391" y="3352214"/>
              <a:ext cx="4481411" cy="309609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F27FAC-D5F5-4F6C-9C08-88B35BB8277B}"/>
                </a:ext>
              </a:extLst>
            </p:cNvPr>
            <p:cNvSpPr/>
            <p:nvPr/>
          </p:nvSpPr>
          <p:spPr>
            <a:xfrm>
              <a:off x="1215280" y="4165430"/>
              <a:ext cx="2852628" cy="43001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061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B27E-5659-499D-83D4-198EB680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7BBA-4C17-408B-9D53-8E5986766E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45634-A523-4E9C-B96E-2D9EBC58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2" y="0"/>
            <a:ext cx="10777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533D8A-47B5-4B16-9190-68CBE3D6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8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501E-CF2C-4774-99E5-C42488BA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Synthetic  API – 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10DD-0A1B-4A95-9B82-23B3F7F9C53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https://github.com/KevLeng/ConfigurationAPI-HandsOn</a:t>
            </a:r>
          </a:p>
          <a:p>
            <a:r>
              <a:rPr lang="en-AU" dirty="0"/>
              <a:t>Follow Steps in Lab 3 – </a:t>
            </a:r>
            <a:r>
              <a:rPr lang="en-AU" b="1" dirty="0"/>
              <a:t>Dashboard API</a:t>
            </a:r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marL="0" indent="0">
              <a:buNone/>
            </a:pPr>
            <a:br>
              <a:rPr lang="en-AU" dirty="0"/>
            </a:b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3726E8-3495-4946-8D33-8A26EE3A3359}"/>
              </a:ext>
            </a:extLst>
          </p:cNvPr>
          <p:cNvSpPr txBox="1">
            <a:spLocks/>
          </p:cNvSpPr>
          <p:nvPr/>
        </p:nvSpPr>
        <p:spPr>
          <a:xfrm>
            <a:off x="719137" y="5158154"/>
            <a:ext cx="10774365" cy="13861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583EE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7567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7B97AC-6DC3-4C7D-8C14-259F0317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Walk through….</a:t>
            </a:r>
          </a:p>
        </p:txBody>
      </p:sp>
    </p:spTree>
    <p:extLst>
      <p:ext uri="{BB962C8B-B14F-4D97-AF65-F5344CB8AC3E}">
        <p14:creationId xmlns:p14="http://schemas.microsoft.com/office/powerpoint/2010/main" val="130437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1A0D7-E4E0-4146-A7A4-985C4CEEB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" y="0"/>
            <a:ext cx="10961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67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580BD-F753-43A8-B2D4-E8869F8E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Dashboards API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85951C-4D80-433B-8790-908D3F89A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24000"/>
            <a:ext cx="6740951" cy="4652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With the Dashboard JSON: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Find: </a:t>
            </a:r>
            <a:r>
              <a:rPr lang="en-AU" b="1" dirty="0"/>
              <a:t>APPLICATION-B015199D5B489C02</a:t>
            </a:r>
            <a:r>
              <a:rPr lang="en-AU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Replace: with your application id of “</a:t>
            </a:r>
            <a:r>
              <a:rPr lang="en-AU" dirty="0" err="1"/>
              <a:t>easyTravel</a:t>
            </a:r>
            <a:r>
              <a:rPr lang="en-AU" dirty="0"/>
              <a:t> Production”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Find: </a:t>
            </a:r>
            <a:r>
              <a:rPr lang="en-AU" b="1" dirty="0"/>
              <a:t>SYNTHETIC_TEST-7C8DA81C3D924F91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Replace: with your synthetic id of your “</a:t>
            </a:r>
            <a:r>
              <a:rPr lang="en-AU" dirty="0" err="1"/>
              <a:t>easyTravel</a:t>
            </a:r>
            <a:r>
              <a:rPr lang="en-AU" dirty="0"/>
              <a:t> Homepage Browser Check”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Find: </a:t>
            </a:r>
            <a:r>
              <a:rPr lang="en-AU" b="1" dirty="0"/>
              <a:t>SYNTHETIC_TEST-7B366FE3C49E44B0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Replace: with your synthetic id of your “</a:t>
            </a:r>
            <a:r>
              <a:rPr lang="en-AU" dirty="0" err="1"/>
              <a:t>easyTravel</a:t>
            </a:r>
            <a:r>
              <a:rPr lang="en-AU" dirty="0"/>
              <a:t> Multi Step Browser Check”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Use resulting JSON to Create /dashboards using API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CE1E-5D85-491F-8B11-A231DF3D4F7E}"/>
              </a:ext>
            </a:extLst>
          </p:cNvPr>
          <p:cNvSpPr txBox="1"/>
          <p:nvPr/>
        </p:nvSpPr>
        <p:spPr>
          <a:xfrm>
            <a:off x="7467606" y="1179016"/>
            <a:ext cx="46384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{</a:t>
            </a:r>
          </a:p>
          <a:p>
            <a:r>
              <a:rPr lang="en-AU" sz="1200" dirty="0"/>
              <a:t>  "metadata": {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clusterVersion</a:t>
            </a:r>
            <a:r>
              <a:rPr lang="en-AU" sz="1200" dirty="0"/>
              <a:t>": "1.162.140.20190225-132002",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configurationVersions</a:t>
            </a:r>
            <a:r>
              <a:rPr lang="en-AU" sz="1200" dirty="0"/>
              <a:t>": [</a:t>
            </a:r>
          </a:p>
          <a:p>
            <a:r>
              <a:rPr lang="en-AU" sz="1200" dirty="0"/>
              <a:t>      2</a:t>
            </a:r>
          </a:p>
          <a:p>
            <a:r>
              <a:rPr lang="en-AU" sz="1200" dirty="0"/>
              <a:t>    ]</a:t>
            </a:r>
          </a:p>
          <a:p>
            <a:r>
              <a:rPr lang="en-AU" sz="1200" dirty="0"/>
              <a:t>  },</a:t>
            </a:r>
          </a:p>
          <a:p>
            <a:r>
              <a:rPr lang="en-AU" sz="1200" dirty="0"/>
              <a:t>  "id": "cd3dbb72-bd6b-4d3a-966b-ca07741b669b",</a:t>
            </a:r>
          </a:p>
          <a:p>
            <a:r>
              <a:rPr lang="en-AU" sz="1200" dirty="0"/>
              <a:t>  "</a:t>
            </a:r>
            <a:r>
              <a:rPr lang="en-AU" sz="1200" dirty="0" err="1"/>
              <a:t>dashboardMetadata</a:t>
            </a:r>
            <a:r>
              <a:rPr lang="en-AU" sz="1200" dirty="0"/>
              <a:t>": {</a:t>
            </a:r>
          </a:p>
          <a:p>
            <a:r>
              <a:rPr lang="en-AU" sz="1200" dirty="0"/>
              <a:t>    "name": "Executive Overview",</a:t>
            </a:r>
          </a:p>
          <a:p>
            <a:r>
              <a:rPr lang="en-AU" sz="1200" dirty="0"/>
              <a:t>    "owner": "admin",</a:t>
            </a:r>
          </a:p>
          <a:p>
            <a:r>
              <a:rPr lang="en-AU" sz="1200" dirty="0"/>
              <a:t>    "timeframe": "l_2_HOURS",</a:t>
            </a:r>
          </a:p>
          <a:p>
            <a:r>
              <a:rPr lang="en-AU" sz="1200" dirty="0"/>
              <a:t>    "</a:t>
            </a:r>
            <a:r>
              <a:rPr lang="en-AU" sz="1200" dirty="0" err="1"/>
              <a:t>managementZone</a:t>
            </a:r>
            <a:r>
              <a:rPr lang="en-AU" sz="1200" dirty="0"/>
              <a:t>": null</a:t>
            </a:r>
          </a:p>
          <a:p>
            <a:r>
              <a:rPr lang="en-AU" sz="1200" dirty="0"/>
              <a:t>  },</a:t>
            </a:r>
          </a:p>
          <a:p>
            <a:r>
              <a:rPr lang="en-AU" sz="1200" dirty="0"/>
              <a:t>  "tiles": [</a:t>
            </a:r>
          </a:p>
          <a:p>
            <a:r>
              <a:rPr lang="en-AU" sz="1200" dirty="0"/>
              <a:t>    {</a:t>
            </a:r>
          </a:p>
          <a:p>
            <a:r>
              <a:rPr lang="en-AU" sz="1200" dirty="0"/>
              <a:t>      "name": "Top web applications",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tileType</a:t>
            </a:r>
            <a:r>
              <a:rPr lang="en-AU" sz="1200" dirty="0"/>
              <a:t>": "APPLICATIONS_MOST_ACTIVE",</a:t>
            </a:r>
          </a:p>
          <a:p>
            <a:r>
              <a:rPr lang="en-AU" sz="1200" dirty="0"/>
              <a:t>      "configured": true,</a:t>
            </a:r>
          </a:p>
          <a:p>
            <a:r>
              <a:rPr lang="en-AU" sz="1200" dirty="0"/>
              <a:t>      "bounds": {</a:t>
            </a:r>
          </a:p>
          <a:p>
            <a:r>
              <a:rPr lang="en-AU" sz="1200" dirty="0"/>
              <a:t>        "top": 494,</a:t>
            </a:r>
          </a:p>
          <a:p>
            <a:r>
              <a:rPr lang="en-AU" sz="1200" dirty="0"/>
              <a:t>        "left": 0,</a:t>
            </a:r>
          </a:p>
          <a:p>
            <a:r>
              <a:rPr lang="en-AU" sz="1200" dirty="0"/>
              <a:t>        "width": 304,</a:t>
            </a:r>
          </a:p>
          <a:p>
            <a:r>
              <a:rPr lang="en-AU" sz="1200" dirty="0"/>
              <a:t>        "height": 304</a:t>
            </a:r>
          </a:p>
          <a:p>
            <a:r>
              <a:rPr lang="en-AU" sz="1200" dirty="0"/>
              <a:t>      },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useComparisionTimeframe</a:t>
            </a:r>
            <a:r>
              <a:rPr lang="en-AU" sz="1200" dirty="0"/>
              <a:t>": false,</a:t>
            </a:r>
          </a:p>
          <a:p>
            <a:r>
              <a:rPr lang="en-AU" sz="1200" dirty="0"/>
              <a:t>      "</a:t>
            </a:r>
            <a:r>
              <a:rPr lang="en-AU" sz="1200" dirty="0" err="1"/>
              <a:t>managementZone</a:t>
            </a:r>
            <a:r>
              <a:rPr lang="en-AU" sz="1200" dirty="0"/>
              <a:t>": null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DC525-41B2-473A-BBCB-FAD4C074B53D}"/>
              </a:ext>
            </a:extLst>
          </p:cNvPr>
          <p:cNvSpPr/>
          <p:nvPr/>
        </p:nvSpPr>
        <p:spPr>
          <a:xfrm>
            <a:off x="10140496" y="3209166"/>
            <a:ext cx="1686179" cy="630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Example Script JSON</a:t>
            </a:r>
          </a:p>
        </p:txBody>
      </p:sp>
    </p:spTree>
    <p:extLst>
      <p:ext uri="{BB962C8B-B14F-4D97-AF65-F5344CB8AC3E}">
        <p14:creationId xmlns:p14="http://schemas.microsoft.com/office/powerpoint/2010/main" val="3884943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61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8859-EB28-4F3C-80B8-C2848671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C60B-3C8A-4BB1-9F39-45E427DF5D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76535-9363-4D4F-A5E3-D0B1CC8D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0" y="0"/>
            <a:ext cx="11167599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00F603-5CCA-4A1A-8A31-20D592A47BF4}"/>
              </a:ext>
            </a:extLst>
          </p:cNvPr>
          <p:cNvSpPr/>
          <p:nvPr/>
        </p:nvSpPr>
        <p:spPr>
          <a:xfrm>
            <a:off x="4064000" y="4210050"/>
            <a:ext cx="2915920" cy="1642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16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C36-06CA-4AC8-993F-1442B395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Configuration API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C887-2A31-4CA6-836C-EEF3EC0F4C7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AU" dirty="0"/>
              <a:t>Settings &gt; Integration &gt; Dynatrace API</a:t>
            </a:r>
          </a:p>
          <a:p>
            <a:r>
              <a:rPr lang="en-AU" dirty="0"/>
              <a:t>“Generate Token”</a:t>
            </a:r>
          </a:p>
          <a:p>
            <a:r>
              <a:rPr lang="en-AU" dirty="0"/>
              <a:t>Provide a name and select items on the left: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F75D0C-ABEF-4438-9991-DF8977FF557B}"/>
              </a:ext>
            </a:extLst>
          </p:cNvPr>
          <p:cNvSpPr/>
          <p:nvPr/>
        </p:nvSpPr>
        <p:spPr>
          <a:xfrm>
            <a:off x="6184900" y="3870166"/>
            <a:ext cx="2171700" cy="10701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97598A-0E5F-421C-ABD4-9707A94F46B6}"/>
              </a:ext>
            </a:extLst>
          </p:cNvPr>
          <p:cNvGrpSpPr/>
          <p:nvPr/>
        </p:nvGrpSpPr>
        <p:grpSpPr>
          <a:xfrm>
            <a:off x="6096000" y="571499"/>
            <a:ext cx="4533739" cy="6070600"/>
            <a:chOff x="6096000" y="571499"/>
            <a:chExt cx="4533739" cy="6070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73879B-0EDA-450B-97CC-29891320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571499"/>
              <a:ext cx="4533739" cy="60706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2FF92A-DAAC-4CFC-9F66-5EECC53616E0}"/>
                </a:ext>
              </a:extLst>
            </p:cNvPr>
            <p:cNvSpPr/>
            <p:nvPr/>
          </p:nvSpPr>
          <p:spPr>
            <a:xfrm>
              <a:off x="6388100" y="1606550"/>
              <a:ext cx="1403350" cy="139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419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84C0-6BBC-4464-988F-61736866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Authorise Configuration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EC92-0623-49D2-85CB-16EF50FFC9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07323-07FD-4CAC-84B6-75DE50DA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13" y="1183309"/>
            <a:ext cx="8623300" cy="2776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979B9-34E3-48F4-AF53-79DA4535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764181"/>
            <a:ext cx="4160636" cy="3846169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1A140AF-905E-422E-9930-13D9EBE389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0700" y="3251200"/>
            <a:ext cx="6578600" cy="14287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B27E-5659-499D-83D4-198EB680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7BBA-4C17-408B-9D53-8E5986766E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45634-A523-4E9C-B96E-2D9EBC58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52" y="0"/>
            <a:ext cx="10777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E42B7-1753-479C-97EA-DD2BD161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Applications using API</a:t>
            </a:r>
          </a:p>
        </p:txBody>
      </p:sp>
    </p:spTree>
    <p:extLst>
      <p:ext uri="{BB962C8B-B14F-4D97-AF65-F5344CB8AC3E}">
        <p14:creationId xmlns:p14="http://schemas.microsoft.com/office/powerpoint/2010/main" val="80216874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SLIDES_2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Custom 1">
      <a:majorFont>
        <a:latin typeface="Bernina Sans Semibold"/>
        <a:ea typeface=""/>
        <a:cs typeface=""/>
      </a:majorFont>
      <a:minorFont>
        <a:latin typeface="Bernin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47A2BEAB-BBE2-9B42-B0EE-08F1D3BA62A6}" vid="{07DDC5A5-8221-FF4A-9F97-EF043CDC261A}"/>
    </a:ext>
  </a:extLst>
</a:theme>
</file>

<file path=ppt/theme/theme2.xml><?xml version="1.0" encoding="utf-8"?>
<a:theme xmlns:a="http://schemas.openxmlformats.org/drawingml/2006/main" name="BLACK SLIDES_1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47A2BEAB-BBE2-9B42-B0EE-08F1D3BA62A6}" vid="{2ECACA8E-0D60-5741-9664-AD7349F9F388}"/>
    </a:ext>
  </a:extLst>
</a:theme>
</file>

<file path=ppt/theme/theme3.xml><?xml version="1.0" encoding="utf-8"?>
<a:theme xmlns:a="http://schemas.openxmlformats.org/drawingml/2006/main" name="WHITE SLIDES_1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47A2BEAB-BBE2-9B42-B0EE-08F1D3BA62A6}" vid="{BD8FC9DC-21AE-EA48-9091-5C4BB354505F}"/>
    </a:ext>
  </a:extLst>
</a:theme>
</file>

<file path=ppt/theme/theme4.xml><?xml version="1.0" encoding="utf-8"?>
<a:theme xmlns:a="http://schemas.openxmlformats.org/drawingml/2006/main" name="WHITE SLIDES_2">
  <a:themeElements>
    <a:clrScheme name="Custom 20">
      <a:dk1>
        <a:srgbClr val="0F1419"/>
      </a:dk1>
      <a:lt1>
        <a:srgbClr val="FFFFFF"/>
      </a:lt1>
      <a:dk2>
        <a:srgbClr val="323538"/>
      </a:dk2>
      <a:lt2>
        <a:srgbClr val="E7E7E7"/>
      </a:lt2>
      <a:accent1>
        <a:srgbClr val="1495FF"/>
      </a:accent1>
      <a:accent2>
        <a:srgbClr val="8A36D0"/>
      </a:accent2>
      <a:accent3>
        <a:srgbClr val="5350B6"/>
      </a:accent3>
      <a:accent4>
        <a:srgbClr val="6140A3"/>
      </a:accent4>
      <a:accent5>
        <a:srgbClr val="73BE28"/>
      </a:accent5>
      <a:accent6>
        <a:srgbClr val="C8001E"/>
      </a:accent6>
      <a:hlink>
        <a:srgbClr val="2483EE"/>
      </a:hlink>
      <a:folHlink>
        <a:srgbClr val="2483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47A2BEAB-BBE2-9B42-B0EE-08F1D3BA62A6}" vid="{46A4F84B-1F3A-8340-BB35-F82F34AFE9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BB94FF16C837468B7D13486960AFFF" ma:contentTypeVersion="10" ma:contentTypeDescription="Create a new document." ma:contentTypeScope="" ma:versionID="c903b631cc311e084714d06d0b116fff">
  <xsd:schema xmlns:xsd="http://www.w3.org/2001/XMLSchema" xmlns:xs="http://www.w3.org/2001/XMLSchema" xmlns:p="http://schemas.microsoft.com/office/2006/metadata/properties" xmlns:ns2="dd1d8f26-fb76-4973-95d8-1c00742ea3ca" xmlns:ns3="3e98d6c4-0a6a-4101-aaef-7401c2c41272" targetNamespace="http://schemas.microsoft.com/office/2006/metadata/properties" ma:root="true" ma:fieldsID="91e2fd16832581dfee94fdd5f20f879d" ns2:_="" ns3:_="">
    <xsd:import namespace="dd1d8f26-fb76-4973-95d8-1c00742ea3ca"/>
    <xsd:import namespace="3e98d6c4-0a6a-4101-aaef-7401c2c41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d8f26-fb76-4973-95d8-1c00742ea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8d6c4-0a6a-4101-aaef-7401c2c41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e98d6c4-0a6a-4101-aaef-7401c2c41272">
      <UserInfo>
        <DisplayName>Anderson, Dave (Marketing)</DisplayName>
        <AccountId>14</AccountId>
        <AccountType/>
      </UserInfo>
      <UserInfo>
        <DisplayName>Sims, Josh</DisplayName>
        <AccountId>473</AccountId>
        <AccountType/>
      </UserInfo>
      <UserInfo>
        <DisplayName>Ward, Frances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3EFB303-5C42-429A-B155-A77049E9F6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1d8f26-fb76-4973-95d8-1c00742ea3ca"/>
    <ds:schemaRef ds:uri="3e98d6c4-0a6a-4101-aaef-7401c2c41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5389F-D212-4F19-AFAD-C1BB4FFFE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3305D2-0ECB-44A0-862C-949F259D46BE}">
  <ds:schemaRefs>
    <ds:schemaRef ds:uri="3e98d6c4-0a6a-4101-aaef-7401c2c4127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d1d8f26-fb76-4973-95d8-1c00742ea3c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SLIDES_2</Template>
  <TotalTime>3353</TotalTime>
  <Words>4248</Words>
  <Application>Microsoft Office PowerPoint</Application>
  <PresentationFormat>Widescreen</PresentationFormat>
  <Paragraphs>677</Paragraphs>
  <Slides>45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Bernina Sans</vt:lpstr>
      <vt:lpstr>Bernina Sans Light</vt:lpstr>
      <vt:lpstr>Bernina Sans Semibold</vt:lpstr>
      <vt:lpstr>Calibri</vt:lpstr>
      <vt:lpstr>Calibri Light</vt:lpstr>
      <vt:lpstr>Verdana</vt:lpstr>
      <vt:lpstr>Wingdings</vt:lpstr>
      <vt:lpstr>BLACK SLIDES_2</vt:lpstr>
      <vt:lpstr>BLACK SLIDES_1</vt:lpstr>
      <vt:lpstr>WHITE SLIDES_1</vt:lpstr>
      <vt:lpstr>WHITE SLIDES_2</vt:lpstr>
      <vt:lpstr>Configuration API</vt:lpstr>
      <vt:lpstr>Agenda</vt:lpstr>
      <vt:lpstr>Configuration API Overview</vt:lpstr>
      <vt:lpstr>PowerPoint Presentation</vt:lpstr>
      <vt:lpstr>PowerPoint Presentation</vt:lpstr>
      <vt:lpstr>Create Configuration API Token</vt:lpstr>
      <vt:lpstr>Authorise Configuration API</vt:lpstr>
      <vt:lpstr>PowerPoint Presentation</vt:lpstr>
      <vt:lpstr>Web Applications using API</vt:lpstr>
      <vt:lpstr>Web Applications in Dynatrace</vt:lpstr>
      <vt:lpstr>PowerPoint Presentation</vt:lpstr>
      <vt:lpstr>Web Application Configuration</vt:lpstr>
      <vt:lpstr>PowerPoint Presentation</vt:lpstr>
      <vt:lpstr>PowerPoint Presentation</vt:lpstr>
      <vt:lpstr>PowerPoint Presentation</vt:lpstr>
      <vt:lpstr>PowerPoint Presentation</vt:lpstr>
      <vt:lpstr>Application API – Hands On</vt:lpstr>
      <vt:lpstr>Create Web application detection rule</vt:lpstr>
      <vt:lpstr>Walk through….</vt:lpstr>
      <vt:lpstr>PowerPoint Presentation</vt:lpstr>
      <vt:lpstr>Web Application Detection</vt:lpstr>
      <vt:lpstr>PowerPoint Presentation</vt:lpstr>
      <vt:lpstr>Application Detection Rules</vt:lpstr>
      <vt:lpstr>Application Created</vt:lpstr>
      <vt:lpstr>Create the following Applications</vt:lpstr>
      <vt:lpstr>Application API – Hands On</vt:lpstr>
      <vt:lpstr>Walk through….</vt:lpstr>
      <vt:lpstr>Completed!</vt:lpstr>
      <vt:lpstr>Synthetic API</vt:lpstr>
      <vt:lpstr>Synthetic API</vt:lpstr>
      <vt:lpstr>PowerPoint Presentation</vt:lpstr>
      <vt:lpstr>PowerPoint Presentation</vt:lpstr>
      <vt:lpstr>Script needs to be “Escaped”</vt:lpstr>
      <vt:lpstr>Synthetic Browser Check via API</vt:lpstr>
      <vt:lpstr>Synthetic Multistep Browser Check via API</vt:lpstr>
      <vt:lpstr>Synthetic  API – Hands On</vt:lpstr>
      <vt:lpstr>Walk through….</vt:lpstr>
      <vt:lpstr>Dashboard API</vt:lpstr>
      <vt:lpstr>Dashboards API</vt:lpstr>
      <vt:lpstr>PowerPoint Presentation</vt:lpstr>
      <vt:lpstr>Synthetic  API – Hands On</vt:lpstr>
      <vt:lpstr>Walk through….</vt:lpstr>
      <vt:lpstr>PowerPoint Presentation</vt:lpstr>
      <vt:lpstr>Dashboards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larger deployments</dc:title>
  <dc:creator>Patton, Alasdair</dc:creator>
  <cp:lastModifiedBy>Leng, Kevin</cp:lastModifiedBy>
  <cp:revision>104</cp:revision>
  <dcterms:created xsi:type="dcterms:W3CDTF">2019-01-06T19:03:57Z</dcterms:created>
  <dcterms:modified xsi:type="dcterms:W3CDTF">2019-03-18T14:12:39Z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0x01010051BB94FF16C837468B7D13486960AFFF</vt:lpwstr>
  </property>
</Properties>
</file>