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67" r:id="rId3"/>
    <p:sldId id="260" r:id="rId4"/>
    <p:sldId id="259" r:id="rId5"/>
    <p:sldId id="268" r:id="rId6"/>
    <p:sldId id="261" r:id="rId7"/>
    <p:sldId id="269" r:id="rId8"/>
    <p:sldId id="265" r:id="rId9"/>
    <p:sldId id="262"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873AA-8A5C-349E-8B1C-537C2ADC92AC}" v="1243" dt="2025-05-06T04:30:46.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3" d="100"/>
          <a:sy n="93" d="100"/>
        </p:scale>
        <p:origin x="77"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5/18/2025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03772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5/18/2025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8462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5/18/2025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9367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5/18/2025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8029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5/18/2025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092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5/18/2025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19652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5/18/2025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78003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5/18/2025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2771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5/18/2025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9053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5/18/2025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58648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5/18/2025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15868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5/18/2025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949650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ometric white clouds on a blue sky">
            <a:extLst>
              <a:ext uri="{FF2B5EF4-FFF2-40B4-BE49-F238E27FC236}">
                <a16:creationId xmlns:a16="http://schemas.microsoft.com/office/drawing/2014/main" id="{763056EE-D66C-C269-39D4-895161B1C48B}"/>
              </a:ext>
            </a:extLst>
          </p:cNvPr>
          <p:cNvPicPr>
            <a:picLocks noChangeAspect="1"/>
          </p:cNvPicPr>
          <p:nvPr/>
        </p:nvPicPr>
        <p:blipFill>
          <a:blip r:embed="rId2"/>
          <a:srcRect r="9085" b="31814"/>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8737" y="1562101"/>
            <a:ext cx="4359744" cy="2738530"/>
          </a:xfrm>
        </p:spPr>
        <p:txBody>
          <a:bodyPr anchor="t">
            <a:normAutofit/>
          </a:bodyPr>
          <a:lstStyle/>
          <a:p>
            <a:r>
              <a:rPr lang="en-US" dirty="0"/>
              <a:t>Weather in </a:t>
            </a:r>
            <a:r>
              <a:rPr lang="en-US"/>
              <a:t>the U.S.</a:t>
            </a:r>
            <a:br>
              <a:rPr lang="en-US" dirty="0"/>
            </a:br>
            <a:endParaRPr lang="en-US" dirty="0"/>
          </a:p>
        </p:txBody>
      </p:sp>
      <p:sp>
        <p:nvSpPr>
          <p:cNvPr id="3" name="Subtitle 2"/>
          <p:cNvSpPr>
            <a:spLocks noGrp="1"/>
          </p:cNvSpPr>
          <p:nvPr>
            <p:ph type="subTitle" idx="1"/>
          </p:nvPr>
        </p:nvSpPr>
        <p:spPr>
          <a:xfrm>
            <a:off x="900273" y="4300631"/>
            <a:ext cx="4358208" cy="933760"/>
          </a:xfrm>
        </p:spPr>
        <p:txBody>
          <a:bodyPr>
            <a:normAutofit/>
          </a:bodyPr>
          <a:lstStyle/>
          <a:p>
            <a:r>
              <a:rPr lang="en-US"/>
              <a:t>Kevin Duran</a:t>
            </a:r>
          </a:p>
        </p:txBody>
      </p:sp>
      <p:cxnSp>
        <p:nvCxnSpPr>
          <p:cNvPr id="13" name="Straight Connector 12">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09DE-9069-40C7-A479-E573EC0EBBAC}"/>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4FE30B0-E882-A2B6-1306-6B4E63943677}"/>
              </a:ext>
            </a:extLst>
          </p:cNvPr>
          <p:cNvSpPr>
            <a:spLocks noGrp="1"/>
          </p:cNvSpPr>
          <p:nvPr>
            <p:ph idx="1"/>
          </p:nvPr>
        </p:nvSpPr>
        <p:spPr/>
        <p:txBody>
          <a:bodyPr vert="horz" lIns="91440" tIns="45720" rIns="91440" bIns="45720" rtlCol="0" anchor="t">
            <a:normAutofit fontScale="85000" lnSpcReduction="10000"/>
          </a:bodyPr>
          <a:lstStyle/>
          <a:p>
            <a:r>
              <a:rPr lang="en-US">
                <a:ea typeface="+mn-lt"/>
                <a:cs typeface="+mn-lt"/>
              </a:rPr>
              <a:t>Kamod, N. (2024.). </a:t>
            </a:r>
            <a:r>
              <a:rPr lang="en-US" i="1">
                <a:ea typeface="+mn-lt"/>
                <a:cs typeface="+mn-lt"/>
              </a:rPr>
              <a:t>Weather Dataset (US)</a:t>
            </a:r>
            <a:r>
              <a:rPr lang="en-US">
                <a:ea typeface="+mn-lt"/>
                <a:cs typeface="+mn-lt"/>
              </a:rPr>
              <a:t> [Data set]. Kaggle. Retrieved April 24, 2025, </a:t>
            </a:r>
            <a:r>
              <a:rPr lang="en-US" dirty="0">
                <a:ea typeface="+mn-lt"/>
                <a:cs typeface="+mn-lt"/>
              </a:rPr>
              <a:t>https://www.kaggle.com/datasets/nachiketkamod/weather-dataset-us/data</a:t>
            </a:r>
          </a:p>
          <a:p>
            <a:r>
              <a:rPr lang="en-US">
                <a:ea typeface="+mn-lt"/>
                <a:cs typeface="+mn-lt"/>
              </a:rPr>
              <a:t>National Oceanic and Atmospheric Administration. (n.d.). </a:t>
            </a:r>
            <a:r>
              <a:rPr lang="en-US" i="1">
                <a:ea typeface="+mn-lt"/>
                <a:cs typeface="+mn-lt"/>
              </a:rPr>
              <a:t>Why Weather Observations Matter</a:t>
            </a:r>
            <a:r>
              <a:rPr lang="en-US">
                <a:ea typeface="+mn-lt"/>
                <a:cs typeface="+mn-lt"/>
              </a:rPr>
              <a:t>. NOAA National Centers for Environmental Information. </a:t>
            </a:r>
            <a:br>
              <a:rPr lang="en-US" dirty="0">
                <a:ea typeface="+mn-lt"/>
                <a:cs typeface="+mn-lt"/>
              </a:rPr>
            </a:br>
            <a:r>
              <a:rPr lang="en-US">
                <a:ea typeface="+mn-lt"/>
                <a:cs typeface="+mn-lt"/>
              </a:rPr>
              <a:t>https://www.ncei.noaa.gov/news/why-weather-observations-matter</a:t>
            </a:r>
            <a:endParaRPr lang="en-US"/>
          </a:p>
          <a:p>
            <a:r>
              <a:rPr lang="en-US">
                <a:ea typeface="+mn-lt"/>
                <a:cs typeface="+mn-lt"/>
              </a:rPr>
              <a:t>Hao, C. (2025, April 29). </a:t>
            </a:r>
            <a:r>
              <a:rPr lang="en-US" i="1">
                <a:ea typeface="+mn-lt"/>
                <a:cs typeface="+mn-lt"/>
              </a:rPr>
              <a:t>Can real-time weather data help Houston ride out the next hurricane?</a:t>
            </a:r>
            <a:r>
              <a:rPr lang="en-US">
                <a:ea typeface="+mn-lt"/>
                <a:cs typeface="+mn-lt"/>
              </a:rPr>
              <a:t> Houston Chronicle. </a:t>
            </a:r>
            <a:r>
              <a:rPr lang="en-US" dirty="0">
                <a:ea typeface="+mn-lt"/>
                <a:cs typeface="+mn-lt"/>
              </a:rPr>
              <a:t>https://www.chron.com/weather/article/centerpoint-weather-stations-houston-20300280.php</a:t>
            </a:r>
          </a:p>
          <a:p>
            <a:r>
              <a:rPr lang="en-US">
                <a:ea typeface="+mn-lt"/>
                <a:cs typeface="+mn-lt"/>
              </a:rPr>
              <a:t>National Academies of Sciences, Engineering, and Medicine. (2012). </a:t>
            </a:r>
            <a:r>
              <a:rPr lang="en-US" i="1">
                <a:ea typeface="+mn-lt"/>
                <a:cs typeface="+mn-lt"/>
              </a:rPr>
              <a:t>Weather Services for the Nation: Becoming Second to None</a:t>
            </a:r>
            <a:r>
              <a:rPr lang="en-US">
                <a:ea typeface="+mn-lt"/>
                <a:cs typeface="+mn-lt"/>
              </a:rPr>
              <a:t>. Washington, DC: The National Academies Press.</a:t>
            </a:r>
            <a:br>
              <a:rPr lang="en-US" dirty="0">
                <a:ea typeface="+mn-lt"/>
                <a:cs typeface="+mn-lt"/>
              </a:rPr>
            </a:br>
            <a:r>
              <a:rPr lang="en-US">
                <a:ea typeface="+mn-lt"/>
                <a:cs typeface="+mn-lt"/>
              </a:rPr>
              <a:t> Retrieved from </a:t>
            </a:r>
            <a:r>
              <a:rPr lang="en-US" dirty="0">
                <a:ea typeface="+mn-lt"/>
                <a:cs typeface="+mn-lt"/>
              </a:rPr>
              <a:t>https://doi.org/10.17226/13429</a:t>
            </a:r>
            <a:endParaRPr lang="en-US" dirty="0"/>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77616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326612-E140-3FA8-BF27-23F6939916E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972A3D-1489-9A57-9A61-EA8EFE45C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eometric white clouds on a blue sky">
            <a:extLst>
              <a:ext uri="{FF2B5EF4-FFF2-40B4-BE49-F238E27FC236}">
                <a16:creationId xmlns:a16="http://schemas.microsoft.com/office/drawing/2014/main" id="{EC1750B5-6717-38AE-5CDB-E9F030CB62CE}"/>
              </a:ext>
            </a:extLst>
          </p:cNvPr>
          <p:cNvPicPr>
            <a:picLocks noChangeAspect="1"/>
          </p:cNvPicPr>
          <p:nvPr/>
        </p:nvPicPr>
        <p:blipFill>
          <a:blip r:embed="rId2"/>
          <a:srcRect r="9085" b="31814"/>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F2E96833-0BDE-F391-29C1-643CA9B1D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8E6F36-7814-8F01-F02B-8776C7CFEF80}"/>
              </a:ext>
            </a:extLst>
          </p:cNvPr>
          <p:cNvSpPr>
            <a:spLocks noGrp="1"/>
          </p:cNvSpPr>
          <p:nvPr>
            <p:ph type="ctrTitle"/>
          </p:nvPr>
        </p:nvSpPr>
        <p:spPr>
          <a:xfrm>
            <a:off x="898737" y="1562101"/>
            <a:ext cx="4359744" cy="2738530"/>
          </a:xfrm>
        </p:spPr>
        <p:txBody>
          <a:bodyPr anchor="t">
            <a:normAutofit/>
          </a:bodyPr>
          <a:lstStyle/>
          <a:p>
            <a:r>
              <a:rPr lang="en-US"/>
              <a:t>Importance:</a:t>
            </a:r>
          </a:p>
        </p:txBody>
      </p:sp>
      <p:cxnSp>
        <p:nvCxnSpPr>
          <p:cNvPr id="13" name="Straight Connector 12">
            <a:extLst>
              <a:ext uri="{FF2B5EF4-FFF2-40B4-BE49-F238E27FC236}">
                <a16:creationId xmlns:a16="http://schemas.microsoft.com/office/drawing/2014/main" id="{EA812A24-4F09-03EB-8E74-783F56F3E8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14BC78E-28EF-1A61-8EAB-070F45C0FB6A}"/>
              </a:ext>
            </a:extLst>
          </p:cNvPr>
          <p:cNvSpPr txBox="1"/>
          <p:nvPr/>
        </p:nvSpPr>
        <p:spPr>
          <a:xfrm>
            <a:off x="538480" y="2374900"/>
            <a:ext cx="9464040" cy="3600986"/>
          </a:xfrm>
          <a:prstGeom prst="rect">
            <a:avLst/>
          </a:prstGeom>
          <a:solidFill>
            <a:schemeClr val="bg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Accurate weather forecasts provide early warnings for severe weather events, enabling timely evacuations and disaster preparedness.</a:t>
            </a:r>
            <a:endParaRPr lang="en-US" sz="2000"/>
          </a:p>
          <a:p>
            <a:pPr marL="285750" indent="-285750">
              <a:buFont typeface="Arial"/>
              <a:buChar char="•"/>
            </a:pPr>
            <a:r>
              <a:rPr lang="en-US" sz="2000">
                <a:ea typeface="+mn-lt"/>
                <a:cs typeface="+mn-lt"/>
              </a:rPr>
              <a:t>One example of this is the CenterPoint Energy's installation of 100 advanced weather stations in Houston. This was done in aims to improve real time data collection for better emergency response during disasters like </a:t>
            </a:r>
            <a:r>
              <a:rPr lang="en-US" sz="2000" dirty="0">
                <a:ea typeface="+mn-lt"/>
                <a:cs typeface="+mn-lt"/>
              </a:rPr>
              <a:t>hurricanes</a:t>
            </a:r>
            <a:endParaRPr lang="en-US" sz="2000"/>
          </a:p>
          <a:p>
            <a:pPr>
              <a:buFont typeface="Arial"/>
              <a:buChar char="•"/>
            </a:pPr>
            <a:r>
              <a:rPr lang="en-US" sz="2000">
                <a:ea typeface="+mn-lt"/>
                <a:cs typeface="+mn-lt"/>
              </a:rPr>
              <a:t>Weather data Overtime is essential for studying climate patterns &amp; assessing climate change</a:t>
            </a:r>
            <a:endParaRPr lang="en-US" sz="2000"/>
          </a:p>
          <a:p>
            <a:pPr>
              <a:buFont typeface="Arial"/>
              <a:buChar char="•"/>
            </a:pPr>
            <a:r>
              <a:rPr lang="en-US" sz="2000">
                <a:ea typeface="+mn-lt"/>
                <a:cs typeface="+mn-lt"/>
              </a:rPr>
              <a:t>This is shown with NOAA and organization that utilizes historical weather data to monitor environmental changes and inform policy decisions.</a:t>
            </a:r>
            <a:endParaRPr lang="en-US" sz="2000" dirty="0"/>
          </a:p>
          <a:p>
            <a:pPr marL="285750" indent="-285750" algn="l">
              <a:buFont typeface="Arial"/>
              <a:buChar char="•"/>
            </a:pPr>
            <a:endParaRPr lang="en-US" sz="2400" dirty="0"/>
          </a:p>
          <a:p>
            <a:endParaRPr lang="en-US" sz="2400" dirty="0"/>
          </a:p>
        </p:txBody>
      </p:sp>
    </p:spTree>
    <p:extLst>
      <p:ext uri="{BB962C8B-B14F-4D97-AF65-F5344CB8AC3E}">
        <p14:creationId xmlns:p14="http://schemas.microsoft.com/office/powerpoint/2010/main" val="298905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1001-5DB7-8A85-8E22-2A4E717B51B9}"/>
              </a:ext>
            </a:extLst>
          </p:cNvPr>
          <p:cNvSpPr>
            <a:spLocks noGrp="1"/>
          </p:cNvSpPr>
          <p:nvPr>
            <p:ph type="title"/>
          </p:nvPr>
        </p:nvSpPr>
        <p:spPr/>
        <p:txBody>
          <a:bodyPr/>
          <a:lstStyle/>
          <a:p>
            <a:r>
              <a:rPr lang="en-US"/>
              <a:t>Experimental Specifications</a:t>
            </a:r>
          </a:p>
        </p:txBody>
      </p:sp>
      <p:sp>
        <p:nvSpPr>
          <p:cNvPr id="3" name="Content Placeholder 2">
            <a:extLst>
              <a:ext uri="{FF2B5EF4-FFF2-40B4-BE49-F238E27FC236}">
                <a16:creationId xmlns:a16="http://schemas.microsoft.com/office/drawing/2014/main" id="{732D69D3-BF0C-1A8A-22E1-2E3DA7557508}"/>
              </a:ext>
            </a:extLst>
          </p:cNvPr>
          <p:cNvSpPr>
            <a:spLocks noGrp="1"/>
          </p:cNvSpPr>
          <p:nvPr>
            <p:ph idx="1"/>
          </p:nvPr>
        </p:nvSpPr>
        <p:spPr>
          <a:xfrm>
            <a:off x="386080" y="1993392"/>
            <a:ext cx="10890928" cy="3860800"/>
          </a:xfrm>
        </p:spPr>
        <p:txBody>
          <a:bodyPr vert="horz" lIns="91440" tIns="45720" rIns="91440" bIns="45720" rtlCol="0" anchor="t">
            <a:noAutofit/>
          </a:bodyPr>
          <a:lstStyle/>
          <a:p>
            <a:r>
              <a:rPr lang="en-US" sz="2800"/>
              <a:t>Cluster Version: Hadoop 3.1.2</a:t>
            </a:r>
            <a:endParaRPr lang="en-US" sz="2800" dirty="0"/>
          </a:p>
          <a:p>
            <a:r>
              <a:rPr lang="en-US" sz="2800">
                <a:ea typeface="+mn-lt"/>
                <a:cs typeface="+mn-lt"/>
              </a:rPr>
              <a:t>Nodes: 5</a:t>
            </a:r>
            <a:endParaRPr lang="en-US" sz="2800" dirty="0"/>
          </a:p>
          <a:p>
            <a:r>
              <a:rPr lang="en-US" sz="2800">
                <a:ea typeface="+mn-lt"/>
                <a:cs typeface="+mn-lt"/>
              </a:rPr>
              <a:t>Memory: 31 GB</a:t>
            </a:r>
            <a:endParaRPr lang="en-US" sz="2800" dirty="0"/>
          </a:p>
          <a:p>
            <a:r>
              <a:rPr lang="en-US" sz="2800"/>
              <a:t>Dataset size (8.37 GB)</a:t>
            </a:r>
            <a:endParaRPr lang="en-US" sz="2800" dirty="0"/>
          </a:p>
          <a:p>
            <a:r>
              <a:rPr lang="en-US" sz="2800"/>
              <a:t>Final Row Records Count (1,048,576)</a:t>
            </a:r>
            <a:br>
              <a:rPr lang="en-US" sz="2800" dirty="0"/>
            </a:br>
            <a:r>
              <a:rPr lang="en-US" sz="2800"/>
              <a:t>(1.88GB.csv)</a:t>
            </a:r>
            <a:endParaRPr lang="en-US" sz="2800" dirty="0"/>
          </a:p>
          <a:p>
            <a:pPr marL="0" indent="0">
              <a:buNone/>
            </a:pPr>
            <a:r>
              <a:rPr lang="en-US" sz="2800">
                <a:ea typeface="+mn-lt"/>
                <a:cs typeface="+mn-lt"/>
              </a:rPr>
              <a:t>CPU Info</a:t>
            </a:r>
          </a:p>
          <a:p>
            <a:r>
              <a:rPr lang="en-US" sz="2800">
                <a:ea typeface="+mn-lt"/>
                <a:cs typeface="+mn-lt"/>
              </a:rPr>
              <a:t>AMD Ryzen 7 7730U with Radeon Graphics(8Cores @ 2.0GHz)</a:t>
            </a:r>
            <a:endParaRPr lang="en-US" sz="2800" dirty="0"/>
          </a:p>
        </p:txBody>
      </p:sp>
      <p:sp>
        <p:nvSpPr>
          <p:cNvPr id="4" name="TextBox 3">
            <a:extLst>
              <a:ext uri="{FF2B5EF4-FFF2-40B4-BE49-F238E27FC236}">
                <a16:creationId xmlns:a16="http://schemas.microsoft.com/office/drawing/2014/main" id="{4E7DD486-8FB5-04B5-2DEA-301CDB72C8A6}"/>
              </a:ext>
            </a:extLst>
          </p:cNvPr>
          <p:cNvSpPr txBox="1"/>
          <p:nvPr/>
        </p:nvSpPr>
        <p:spPr>
          <a:xfrm>
            <a:off x="7213600" y="1711960"/>
            <a:ext cx="478790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GitHub Repository</a:t>
            </a:r>
            <a:endParaRPr lang="en-US" sz="2800" dirty="0"/>
          </a:p>
          <a:p>
            <a:pPr marL="285750" indent="-285750">
              <a:buFont typeface="Calibri"/>
              <a:buChar char="-"/>
            </a:pPr>
            <a:r>
              <a:rPr lang="en-US" sz="2800" dirty="0">
                <a:ea typeface="+mn-lt"/>
                <a:cs typeface="+mn-lt"/>
              </a:rPr>
              <a:t>https://github.com/KevMD-23/CIS-4560-Weather</a:t>
            </a:r>
            <a:endParaRPr lang="en-US" sz="2800">
              <a:ea typeface="+mn-lt"/>
              <a:cs typeface="+mn-lt"/>
            </a:endParaRPr>
          </a:p>
          <a:p>
            <a:pPr marL="285750" indent="-285750">
              <a:buFont typeface="Calibri"/>
              <a:buChar char="-"/>
            </a:pPr>
            <a:endParaRPr lang="en-US" sz="2800" dirty="0"/>
          </a:p>
          <a:p>
            <a:r>
              <a:rPr lang="en-US" sz="2800"/>
              <a:t>Data Source:</a:t>
            </a:r>
            <a:endParaRPr lang="en-US" sz="2800" dirty="0"/>
          </a:p>
          <a:p>
            <a:pPr marL="457200" indent="-457200">
              <a:buFont typeface="Arial"/>
              <a:buChar char="•"/>
            </a:pPr>
            <a:r>
              <a:rPr lang="en-US" sz="2800"/>
              <a:t>Weather In the U.S.</a:t>
            </a:r>
            <a:endParaRPr lang="en-US" sz="2800" dirty="0"/>
          </a:p>
          <a:p>
            <a:pPr marL="457200" indent="-457200">
              <a:buFont typeface="Arial"/>
              <a:buChar char="•"/>
            </a:pPr>
            <a:r>
              <a:rPr lang="en-US" sz="2800" dirty="0"/>
              <a:t>https://www.kaggle.com/datasets/nachiketkamod/weather-dataset-us/data</a:t>
            </a:r>
            <a:endParaRPr lang="en-US"/>
          </a:p>
          <a:p>
            <a:pPr marL="457200" indent="-457200">
              <a:buFont typeface="Calibri"/>
              <a:buChar char="-"/>
            </a:pPr>
            <a:endParaRPr lang="en-US" sz="2800" dirty="0"/>
          </a:p>
        </p:txBody>
      </p:sp>
    </p:spTree>
    <p:extLst>
      <p:ext uri="{BB962C8B-B14F-4D97-AF65-F5344CB8AC3E}">
        <p14:creationId xmlns:p14="http://schemas.microsoft.com/office/powerpoint/2010/main" val="317350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5ABF46-CB97-BAFE-9325-E3F7FA4CF364}"/>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7F03CF44-5FB2-BE7F-9A16-DA8FB7DF15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0DADCB45-52D3-DBE4-CA15-F6BC08E151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C141A07C-FAF9-68DD-E94A-1DDA90F58D09}"/>
              </a:ext>
            </a:extLst>
          </p:cNvPr>
          <p:cNvPicPr>
            <a:picLocks noChangeAspect="1"/>
          </p:cNvPicPr>
          <p:nvPr/>
        </p:nvPicPr>
        <p:blipFill>
          <a:blip r:embed="rId2"/>
          <a:srcRect t="8587" r="-2" b="7016"/>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0D0AEDDD-6BD4-B405-151F-42194795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5BA03575-5336-0284-1338-998A118B21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Picture 1" descr="A screenshot of a computer&#10;&#10;AI-generated content may be incorrect.">
            <a:extLst>
              <a:ext uri="{FF2B5EF4-FFF2-40B4-BE49-F238E27FC236}">
                <a16:creationId xmlns:a16="http://schemas.microsoft.com/office/drawing/2014/main" id="{1CA306C3-BCDB-C05C-CD7C-FC056E11C4B3}"/>
              </a:ext>
            </a:extLst>
          </p:cNvPr>
          <p:cNvPicPr>
            <a:picLocks noChangeAspect="1"/>
          </p:cNvPicPr>
          <p:nvPr/>
        </p:nvPicPr>
        <p:blipFill>
          <a:blip r:embed="rId3"/>
          <a:srcRect l="-45" t="61" r="98" b="-172"/>
          <a:stretch/>
        </p:blipFill>
        <p:spPr>
          <a:xfrm>
            <a:off x="724363" y="938656"/>
            <a:ext cx="10362754" cy="5929207"/>
          </a:xfrm>
          <a:prstGeom prst="rect">
            <a:avLst/>
          </a:prstGeom>
        </p:spPr>
      </p:pic>
      <p:sp>
        <p:nvSpPr>
          <p:cNvPr id="3" name="TextBox 2">
            <a:extLst>
              <a:ext uri="{FF2B5EF4-FFF2-40B4-BE49-F238E27FC236}">
                <a16:creationId xmlns:a16="http://schemas.microsoft.com/office/drawing/2014/main" id="{623427DB-2995-3F0B-918A-F3AE3280C35F}"/>
              </a:ext>
            </a:extLst>
          </p:cNvPr>
          <p:cNvSpPr txBox="1"/>
          <p:nvPr/>
        </p:nvSpPr>
        <p:spPr>
          <a:xfrm>
            <a:off x="711200" y="203200"/>
            <a:ext cx="4140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chemeClr val="bg1"/>
                </a:solidFill>
              </a:rPr>
              <a:t>WorkFlow</a:t>
            </a:r>
          </a:p>
        </p:txBody>
      </p:sp>
    </p:spTree>
    <p:extLst>
      <p:ext uri="{BB962C8B-B14F-4D97-AF65-F5344CB8AC3E}">
        <p14:creationId xmlns:p14="http://schemas.microsoft.com/office/powerpoint/2010/main" val="51549419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1B10B-86A0-6057-A771-469527A1E2E2}"/>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B91C622-4177-5B07-DE6C-F35DE96C15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02A53B9E-5E91-C3D6-D186-4FE5B14BB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C2082771-64C4-85AA-14F1-13B1D4753701}"/>
              </a:ext>
            </a:extLst>
          </p:cNvPr>
          <p:cNvPicPr>
            <a:picLocks noChangeAspect="1"/>
          </p:cNvPicPr>
          <p:nvPr/>
        </p:nvPicPr>
        <p:blipFill>
          <a:blip r:embed="rId2"/>
          <a:srcRect t="8587" r="-2" b="7016"/>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E3C8F33D-9676-599F-19E3-18E719179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1F2994F-00AC-7EE1-72D0-D229012D13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7561F19-860C-1ADE-D5EF-6A16F8793A5A}"/>
              </a:ext>
            </a:extLst>
          </p:cNvPr>
          <p:cNvSpPr txBox="1"/>
          <p:nvPr/>
        </p:nvSpPr>
        <p:spPr>
          <a:xfrm>
            <a:off x="0" y="65910"/>
            <a:ext cx="3138616" cy="646331"/>
          </a:xfrm>
          <a:prstGeom prst="rect">
            <a:avLst/>
          </a:prstGeom>
          <a:noFill/>
        </p:spPr>
        <p:txBody>
          <a:bodyPr wrap="square" rtlCol="0">
            <a:spAutoFit/>
          </a:bodyPr>
          <a:lstStyle/>
          <a:p>
            <a:r>
              <a:rPr lang="en-US" dirty="0"/>
              <a:t>HEAT MAP Avg Celsius Temp Across U.S.</a:t>
            </a:r>
          </a:p>
        </p:txBody>
      </p:sp>
      <p:sp>
        <p:nvSpPr>
          <p:cNvPr id="4" name="TextBox 3">
            <a:extLst>
              <a:ext uri="{FF2B5EF4-FFF2-40B4-BE49-F238E27FC236}">
                <a16:creationId xmlns:a16="http://schemas.microsoft.com/office/drawing/2014/main" id="{8C8C47D5-5903-2212-0E27-A13F758E3810}"/>
              </a:ext>
            </a:extLst>
          </p:cNvPr>
          <p:cNvSpPr txBox="1"/>
          <p:nvPr/>
        </p:nvSpPr>
        <p:spPr>
          <a:xfrm>
            <a:off x="1894702" y="2837599"/>
            <a:ext cx="8402595" cy="769441"/>
          </a:xfrm>
          <a:prstGeom prst="rect">
            <a:avLst/>
          </a:prstGeom>
          <a:noFill/>
        </p:spPr>
        <p:txBody>
          <a:bodyPr wrap="square" rtlCol="0">
            <a:spAutoFit/>
          </a:bodyPr>
          <a:lstStyle/>
          <a:p>
            <a:r>
              <a:rPr lang="en-US" sz="4400" dirty="0"/>
              <a:t>https://youtu.be/S8K3D9iy6-o</a:t>
            </a:r>
          </a:p>
        </p:txBody>
      </p:sp>
    </p:spTree>
    <p:extLst>
      <p:ext uri="{BB962C8B-B14F-4D97-AF65-F5344CB8AC3E}">
        <p14:creationId xmlns:p14="http://schemas.microsoft.com/office/powerpoint/2010/main" val="411510981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C980AA-39C5-C78B-2A21-D4F445C3051A}"/>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05868770-21B2-0A94-2457-1CD4987E46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A01E0E50-9738-D644-89D9-DC20C0869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EB7776CB-E5BB-3DF0-AD12-50CFA047C676}"/>
              </a:ext>
            </a:extLst>
          </p:cNvPr>
          <p:cNvPicPr>
            <a:picLocks noChangeAspect="1"/>
          </p:cNvPicPr>
          <p:nvPr/>
        </p:nvPicPr>
        <p:blipFill>
          <a:blip r:embed="rId2"/>
          <a:srcRect t="8587" r="-2" b="7016"/>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09ADDF12-F22F-2645-1C32-0F22EB37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C0C4D95-94DE-1AF5-DDFD-01723964A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706C5B7-8C1B-4CBD-E154-4038CEC35AE5}"/>
              </a:ext>
            </a:extLst>
          </p:cNvPr>
          <p:cNvSpPr txBox="1"/>
          <p:nvPr/>
        </p:nvSpPr>
        <p:spPr>
          <a:xfrm>
            <a:off x="8684260" y="335280"/>
            <a:ext cx="3327400" cy="65248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900" b="1">
                <a:solidFill>
                  <a:schemeClr val="bg1"/>
                </a:solidFill>
              </a:rPr>
              <a:t>Moderate</a:t>
            </a:r>
            <a:r>
              <a:rPr lang="en-US" sz="1900" b="1">
                <a:solidFill>
                  <a:schemeClr val="bg1"/>
                </a:solidFill>
                <a:ea typeface="+mn-lt"/>
                <a:cs typeface="+mn-lt"/>
              </a:rPr>
              <a:t> zones</a:t>
            </a:r>
            <a:r>
              <a:rPr lang="en-US" sz="1900">
                <a:solidFill>
                  <a:schemeClr val="bg1"/>
                </a:solidFill>
                <a:ea typeface="+mn-lt"/>
                <a:cs typeface="+mn-lt"/>
              </a:rPr>
              <a:t> show most seasonal fluctuation, at 10.47°C January, to a peak in July of 19.62°C before dipping to 10.66°C in December</a:t>
            </a:r>
            <a:endParaRPr lang="en-US" sz="1900">
              <a:solidFill>
                <a:schemeClr val="bg1"/>
              </a:solidFill>
            </a:endParaRPr>
          </a:p>
          <a:p>
            <a:pPr marL="285750" indent="-285750">
              <a:buFont typeface="Arial"/>
              <a:buChar char="•"/>
            </a:pPr>
            <a:endParaRPr lang="en-US" sz="1900" dirty="0">
              <a:solidFill>
                <a:schemeClr val="bg1"/>
              </a:solidFill>
              <a:ea typeface="+mn-lt"/>
              <a:cs typeface="+mn-lt"/>
            </a:endParaRPr>
          </a:p>
          <a:p>
            <a:pPr marL="285750" indent="-285750">
              <a:buFont typeface="Arial"/>
              <a:buChar char="•"/>
            </a:pPr>
            <a:r>
              <a:rPr lang="en-US" sz="1900" b="1">
                <a:solidFill>
                  <a:schemeClr val="bg1"/>
                </a:solidFill>
                <a:ea typeface="+mn-lt"/>
                <a:cs typeface="+mn-lt"/>
              </a:rPr>
              <a:t>Hot zones</a:t>
            </a:r>
            <a:r>
              <a:rPr lang="en-US" sz="1900">
                <a:solidFill>
                  <a:schemeClr val="bg1"/>
                </a:solidFill>
                <a:ea typeface="+mn-lt"/>
                <a:cs typeface="+mn-lt"/>
              </a:rPr>
              <a:t> relatively stable throughout the year, between 25.8°C in January, and 28.12°C in July and 28°C, This shows low volatility</a:t>
            </a:r>
            <a:endParaRPr lang="en-US" sz="1900">
              <a:solidFill>
                <a:schemeClr val="bg1"/>
              </a:solidFill>
            </a:endParaRPr>
          </a:p>
          <a:p>
            <a:pPr marL="285750" indent="-285750">
              <a:buFont typeface="Arial"/>
              <a:buChar char="•"/>
            </a:pPr>
            <a:endParaRPr lang="en-US" sz="1900" dirty="0">
              <a:solidFill>
                <a:schemeClr val="bg1"/>
              </a:solidFill>
              <a:ea typeface="+mn-lt"/>
              <a:cs typeface="+mn-lt"/>
            </a:endParaRPr>
          </a:p>
          <a:p>
            <a:pPr marL="285750" indent="-285750">
              <a:buFont typeface="Arial"/>
              <a:buChar char="•"/>
            </a:pPr>
            <a:r>
              <a:rPr lang="en-US" sz="1900" b="1">
                <a:solidFill>
                  <a:schemeClr val="bg1"/>
                </a:solidFill>
                <a:ea typeface="+mn-lt"/>
                <a:cs typeface="+mn-lt"/>
              </a:rPr>
              <a:t>Cold zones</a:t>
            </a:r>
            <a:r>
              <a:rPr lang="en-US" sz="1900">
                <a:solidFill>
                  <a:schemeClr val="bg1"/>
                </a:solidFill>
                <a:ea typeface="+mn-lt"/>
                <a:cs typeface="+mn-lt"/>
              </a:rPr>
              <a:t> have the sharpest monthly changes, from -4.29°C in December up to 2.49°C in June then going to –3.18°C in December, indicating high sensitivity to seasons</a:t>
            </a:r>
            <a:endParaRPr lang="en-US" sz="1900">
              <a:solidFill>
                <a:schemeClr val="bg1"/>
              </a:solidFill>
            </a:endParaRPr>
          </a:p>
          <a:p>
            <a:endParaRPr lang="en-US" sz="1900" dirty="0"/>
          </a:p>
        </p:txBody>
      </p:sp>
      <p:pic>
        <p:nvPicPr>
          <p:cNvPr id="6" name="Picture 5">
            <a:extLst>
              <a:ext uri="{FF2B5EF4-FFF2-40B4-BE49-F238E27FC236}">
                <a16:creationId xmlns:a16="http://schemas.microsoft.com/office/drawing/2014/main" id="{59D66A3E-2D60-A21D-D800-4DF7032FDE1D}"/>
              </a:ext>
            </a:extLst>
          </p:cNvPr>
          <p:cNvPicPr>
            <a:picLocks noChangeAspect="1"/>
          </p:cNvPicPr>
          <p:nvPr/>
        </p:nvPicPr>
        <p:blipFill>
          <a:blip r:embed="rId3"/>
          <a:stretch>
            <a:fillRect/>
          </a:stretch>
        </p:blipFill>
        <p:spPr>
          <a:xfrm>
            <a:off x="268494" y="386080"/>
            <a:ext cx="8403811" cy="5963920"/>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B64C74D6-852E-F51D-F9CD-2F83D43D1C90}"/>
              </a:ext>
            </a:extLst>
          </p:cNvPr>
          <p:cNvPicPr>
            <a:picLocks noChangeAspect="1"/>
          </p:cNvPicPr>
          <p:nvPr/>
        </p:nvPicPr>
        <p:blipFill>
          <a:blip r:embed="rId4"/>
          <a:stretch>
            <a:fillRect/>
          </a:stretch>
        </p:blipFill>
        <p:spPr>
          <a:xfrm>
            <a:off x="3972560" y="3618548"/>
            <a:ext cx="1828800" cy="962025"/>
          </a:xfrm>
          <a:prstGeom prst="rect">
            <a:avLst/>
          </a:prstGeom>
        </p:spPr>
      </p:pic>
    </p:spTree>
    <p:extLst>
      <p:ext uri="{BB962C8B-B14F-4D97-AF65-F5344CB8AC3E}">
        <p14:creationId xmlns:p14="http://schemas.microsoft.com/office/powerpoint/2010/main" val="93298633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C20EA2-D40C-0C00-84B1-1620BBB665DC}"/>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36101731-475A-5998-180F-B0DCB8543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591622AD-CB21-301B-A2B4-BDCDCC388A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FA11AEA1-D35E-DAB6-CE72-8DE4AA9B6A31}"/>
              </a:ext>
            </a:extLst>
          </p:cNvPr>
          <p:cNvPicPr>
            <a:picLocks noChangeAspect="1"/>
          </p:cNvPicPr>
          <p:nvPr/>
        </p:nvPicPr>
        <p:blipFill>
          <a:blip r:embed="rId2"/>
          <a:srcRect t="8587" r="-2" b="7016"/>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FABEA263-916F-9BEA-C852-33D77D84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E9B0F02-1022-FA1B-236D-5DB1384FB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82218F3-1B6E-9853-FA7B-57A6D13F136A}"/>
              </a:ext>
            </a:extLst>
          </p:cNvPr>
          <p:cNvSpPr txBox="1"/>
          <p:nvPr/>
        </p:nvSpPr>
        <p:spPr>
          <a:xfrm>
            <a:off x="122786" y="68984"/>
            <a:ext cx="3138616" cy="646331"/>
          </a:xfrm>
          <a:prstGeom prst="rect">
            <a:avLst/>
          </a:prstGeom>
          <a:noFill/>
        </p:spPr>
        <p:txBody>
          <a:bodyPr wrap="square" rtlCol="0">
            <a:spAutoFit/>
          </a:bodyPr>
          <a:lstStyle/>
          <a:p>
            <a:r>
              <a:rPr lang="en-US" dirty="0" err="1"/>
              <a:t>Prcp</a:t>
            </a:r>
            <a:r>
              <a:rPr lang="en-US" dirty="0"/>
              <a:t> by Temp Label Across U.S.</a:t>
            </a:r>
          </a:p>
        </p:txBody>
      </p:sp>
      <p:sp>
        <p:nvSpPr>
          <p:cNvPr id="6" name="TextBox 5">
            <a:extLst>
              <a:ext uri="{FF2B5EF4-FFF2-40B4-BE49-F238E27FC236}">
                <a16:creationId xmlns:a16="http://schemas.microsoft.com/office/drawing/2014/main" id="{57EB4E3C-24F1-0AAC-0A94-E34C8F4792C6}"/>
              </a:ext>
            </a:extLst>
          </p:cNvPr>
          <p:cNvSpPr txBox="1"/>
          <p:nvPr/>
        </p:nvSpPr>
        <p:spPr>
          <a:xfrm>
            <a:off x="2652584" y="2916135"/>
            <a:ext cx="6977448" cy="707886"/>
          </a:xfrm>
          <a:prstGeom prst="rect">
            <a:avLst/>
          </a:prstGeom>
          <a:noFill/>
        </p:spPr>
        <p:txBody>
          <a:bodyPr wrap="square" rtlCol="0">
            <a:spAutoFit/>
          </a:bodyPr>
          <a:lstStyle/>
          <a:p>
            <a:r>
              <a:rPr lang="en-US" sz="4000" dirty="0"/>
              <a:t>https://youtu.be/LU-de2BVNjY</a:t>
            </a:r>
          </a:p>
        </p:txBody>
      </p:sp>
    </p:spTree>
    <p:extLst>
      <p:ext uri="{BB962C8B-B14F-4D97-AF65-F5344CB8AC3E}">
        <p14:creationId xmlns:p14="http://schemas.microsoft.com/office/powerpoint/2010/main" val="299750567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5B40E-346D-942D-9198-4F766677B7CB}"/>
              </a:ext>
            </a:extLst>
          </p:cNvPr>
          <p:cNvSpPr>
            <a:spLocks noGrp="1"/>
          </p:cNvSpPr>
          <p:nvPr>
            <p:ph type="title"/>
          </p:nvPr>
        </p:nvSpPr>
        <p:spPr>
          <a:xfrm>
            <a:off x="709541" y="278516"/>
            <a:ext cx="9612935" cy="857544"/>
          </a:xfrm>
        </p:spPr>
        <p:txBody>
          <a:bodyPr vert="horz" lIns="91440" tIns="45720" rIns="91440" bIns="45720" rtlCol="0" anchor="t">
            <a:normAutofit/>
          </a:bodyPr>
          <a:lstStyle/>
          <a:p>
            <a:pPr algn="ctr"/>
            <a:r>
              <a:rPr lang="en-US"/>
              <a:t>Precipitation 2011-15 vs 2016-20</a:t>
            </a:r>
          </a:p>
        </p:txBody>
      </p:sp>
      <p:cxnSp>
        <p:nvCxnSpPr>
          <p:cNvPr id="17" name="Straight Connector 16">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9B4006B-7A64-FD0B-2944-4C606D92CB71}"/>
              </a:ext>
            </a:extLst>
          </p:cNvPr>
          <p:cNvPicPr>
            <a:picLocks noChangeAspect="1"/>
          </p:cNvPicPr>
          <p:nvPr/>
        </p:nvPicPr>
        <p:blipFill>
          <a:blip r:embed="rId2"/>
          <a:stretch>
            <a:fillRect/>
          </a:stretch>
        </p:blipFill>
        <p:spPr>
          <a:xfrm>
            <a:off x="-4796" y="1132146"/>
            <a:ext cx="5823141" cy="5054378"/>
          </a:xfrm>
          <a:prstGeom prst="rect">
            <a:avLst/>
          </a:prstGeom>
        </p:spPr>
      </p:pic>
      <p:pic>
        <p:nvPicPr>
          <p:cNvPr id="3" name="Picture 2">
            <a:extLst>
              <a:ext uri="{FF2B5EF4-FFF2-40B4-BE49-F238E27FC236}">
                <a16:creationId xmlns:a16="http://schemas.microsoft.com/office/drawing/2014/main" id="{28E17CB0-D45D-F8AE-5F23-A25536383A96}"/>
              </a:ext>
            </a:extLst>
          </p:cNvPr>
          <p:cNvPicPr>
            <a:picLocks noChangeAspect="1"/>
          </p:cNvPicPr>
          <p:nvPr/>
        </p:nvPicPr>
        <p:blipFill>
          <a:blip r:embed="rId3"/>
          <a:stretch>
            <a:fillRect/>
          </a:stretch>
        </p:blipFill>
        <p:spPr>
          <a:xfrm>
            <a:off x="6101220" y="1027643"/>
            <a:ext cx="6090044" cy="5158881"/>
          </a:xfrm>
          <a:prstGeom prst="rect">
            <a:avLst/>
          </a:prstGeom>
        </p:spPr>
      </p:pic>
    </p:spTree>
    <p:extLst>
      <p:ext uri="{BB962C8B-B14F-4D97-AF65-F5344CB8AC3E}">
        <p14:creationId xmlns:p14="http://schemas.microsoft.com/office/powerpoint/2010/main" val="1853912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014C7A-002E-BF29-0FE1-F8F32F9426FE}"/>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7BBA77F-6C91-11EE-9840-CE4317C6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081CF7F8-1DA2-AB81-F4F7-4B974A9E6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loating paper clouds">
            <a:extLst>
              <a:ext uri="{FF2B5EF4-FFF2-40B4-BE49-F238E27FC236}">
                <a16:creationId xmlns:a16="http://schemas.microsoft.com/office/drawing/2014/main" id="{DC5E1191-B0D2-8311-EEB4-89BE97D142CA}"/>
              </a:ext>
            </a:extLst>
          </p:cNvPr>
          <p:cNvPicPr>
            <a:picLocks noChangeAspect="1"/>
          </p:cNvPicPr>
          <p:nvPr/>
        </p:nvPicPr>
        <p:blipFill>
          <a:blip r:embed="rId2"/>
          <a:srcRect t="8587" r="-2" b="7016"/>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677B3596-C752-7E45-C7BA-978AB777B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997091CB-1C28-1E11-26B8-B58CB4E2F9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20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C07061E-D2E1-B47C-A6F2-037BE7990DA4}"/>
              </a:ext>
            </a:extLst>
          </p:cNvPr>
          <p:cNvSpPr txBox="1"/>
          <p:nvPr/>
        </p:nvSpPr>
        <p:spPr>
          <a:xfrm>
            <a:off x="8542020" y="304800"/>
            <a:ext cx="3327400"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b="1">
                <a:solidFill>
                  <a:schemeClr val="bg1"/>
                </a:solidFill>
                <a:ea typeface="+mn-lt"/>
                <a:cs typeface="+mn-lt"/>
              </a:rPr>
              <a:t>Extreme range </a:t>
            </a:r>
            <a:r>
              <a:rPr lang="en-US" sz="2000">
                <a:solidFill>
                  <a:schemeClr val="bg1"/>
                </a:solidFill>
                <a:ea typeface="+mn-lt"/>
                <a:cs typeface="+mn-lt"/>
              </a:rPr>
              <a:t>areas show the most dramatic change from -0.70°C in January to a peak of 23.18°C in July, Showing intense climate Volatility</a:t>
            </a:r>
          </a:p>
          <a:p>
            <a:endParaRPr lang="en-US" sz="2000" dirty="0">
              <a:solidFill>
                <a:schemeClr val="bg1"/>
              </a:solidFill>
            </a:endParaRPr>
          </a:p>
          <a:p>
            <a:pPr>
              <a:buFont typeface="Arial"/>
              <a:buChar char="•"/>
            </a:pPr>
            <a:r>
              <a:rPr lang="en-US" sz="2000" b="1">
                <a:solidFill>
                  <a:schemeClr val="bg1"/>
                </a:solidFill>
                <a:ea typeface="+mn-lt"/>
                <a:cs typeface="+mn-lt"/>
              </a:rPr>
              <a:t>Stable zones</a:t>
            </a:r>
            <a:r>
              <a:rPr lang="en-US" sz="2000">
                <a:solidFill>
                  <a:schemeClr val="bg1"/>
                </a:solidFill>
                <a:ea typeface="+mn-lt"/>
                <a:cs typeface="+mn-lt"/>
              </a:rPr>
              <a:t> maintain a narrow, gradual curve through months, between 5.18°C in January and 18.76°C in July, Shows consistency</a:t>
            </a:r>
            <a:endParaRPr lang="en-US">
              <a:solidFill>
                <a:schemeClr val="bg1"/>
              </a:solidFill>
              <a:ea typeface="+mn-lt"/>
              <a:cs typeface="+mn-lt"/>
            </a:endParaRPr>
          </a:p>
          <a:p>
            <a:pPr>
              <a:buFont typeface="Arial"/>
              <a:buChar char="•"/>
            </a:pPr>
            <a:endParaRPr lang="en-US" sz="2000" dirty="0">
              <a:solidFill>
                <a:schemeClr val="bg1"/>
              </a:solidFill>
              <a:ea typeface="+mn-lt"/>
              <a:cs typeface="+mn-lt"/>
            </a:endParaRPr>
          </a:p>
          <a:p>
            <a:pPr>
              <a:buFont typeface="Arial"/>
              <a:buChar char="•"/>
            </a:pPr>
            <a:r>
              <a:rPr lang="en-US" sz="2000" b="1">
                <a:solidFill>
                  <a:schemeClr val="bg1"/>
                </a:solidFill>
                <a:ea typeface="+mn-lt"/>
                <a:cs typeface="+mn-lt"/>
              </a:rPr>
              <a:t>Normal range</a:t>
            </a:r>
            <a:r>
              <a:rPr lang="en-US" sz="2000">
                <a:solidFill>
                  <a:schemeClr val="bg1"/>
                </a:solidFill>
                <a:ea typeface="+mn-lt"/>
                <a:cs typeface="+mn-lt"/>
              </a:rPr>
              <a:t> areas are inbetween 1.28°C in January and 22.17°C in July and ending in December with 2.67°C, This shows moderate and balanced volatility </a:t>
            </a:r>
            <a:endParaRPr lang="en-US" sz="2000">
              <a:solidFill>
                <a:schemeClr val="bg1"/>
              </a:solidFill>
            </a:endParaRPr>
          </a:p>
        </p:txBody>
      </p:sp>
      <p:pic>
        <p:nvPicPr>
          <p:cNvPr id="2" name="Picture 1">
            <a:extLst>
              <a:ext uri="{FF2B5EF4-FFF2-40B4-BE49-F238E27FC236}">
                <a16:creationId xmlns:a16="http://schemas.microsoft.com/office/drawing/2014/main" id="{7F177A00-D436-2DE4-F7F7-6592F77B435E}"/>
              </a:ext>
            </a:extLst>
          </p:cNvPr>
          <p:cNvPicPr>
            <a:picLocks noChangeAspect="1"/>
          </p:cNvPicPr>
          <p:nvPr/>
        </p:nvPicPr>
        <p:blipFill>
          <a:blip r:embed="rId3"/>
          <a:stretch>
            <a:fillRect/>
          </a:stretch>
        </p:blipFill>
        <p:spPr>
          <a:xfrm>
            <a:off x="201386" y="348343"/>
            <a:ext cx="8251370" cy="5856513"/>
          </a:xfrm>
          <a:prstGeom prst="rect">
            <a:avLst/>
          </a:prstGeom>
        </p:spPr>
      </p:pic>
      <p:pic>
        <p:nvPicPr>
          <p:cNvPr id="6" name="Picture 5" descr="A white background with black text&#10;&#10;AI-generated content may be incorrect.">
            <a:extLst>
              <a:ext uri="{FF2B5EF4-FFF2-40B4-BE49-F238E27FC236}">
                <a16:creationId xmlns:a16="http://schemas.microsoft.com/office/drawing/2014/main" id="{B2EBFFB0-9AF4-7B6C-1328-159FA6F047D8}"/>
              </a:ext>
            </a:extLst>
          </p:cNvPr>
          <p:cNvPicPr>
            <a:picLocks noChangeAspect="1"/>
          </p:cNvPicPr>
          <p:nvPr/>
        </p:nvPicPr>
        <p:blipFill>
          <a:blip r:embed="rId4"/>
          <a:stretch>
            <a:fillRect/>
          </a:stretch>
        </p:blipFill>
        <p:spPr>
          <a:xfrm>
            <a:off x="6264048" y="927780"/>
            <a:ext cx="1819275" cy="923925"/>
          </a:xfrm>
          <a:prstGeom prst="rect">
            <a:avLst/>
          </a:prstGeom>
        </p:spPr>
      </p:pic>
    </p:spTree>
    <p:extLst>
      <p:ext uri="{BB962C8B-B14F-4D97-AF65-F5344CB8AC3E}">
        <p14:creationId xmlns:p14="http://schemas.microsoft.com/office/powerpoint/2010/main" val="56630408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3</TotalTime>
  <Words>565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Grandview Display</vt:lpstr>
      <vt:lpstr>DashVTI</vt:lpstr>
      <vt:lpstr>Weather in the U.S. </vt:lpstr>
      <vt:lpstr>Importance:</vt:lpstr>
      <vt:lpstr>Experimental Specifications</vt:lpstr>
      <vt:lpstr>PowerPoint Presentation</vt:lpstr>
      <vt:lpstr>PowerPoint Presentation</vt:lpstr>
      <vt:lpstr>PowerPoint Presentation</vt:lpstr>
      <vt:lpstr>PowerPoint Presentation</vt:lpstr>
      <vt:lpstr>Precipitation 2011-15 vs 2016-20</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Duran, Kevin M</cp:lastModifiedBy>
  <cp:revision>339</cp:revision>
  <dcterms:created xsi:type="dcterms:W3CDTF">2025-05-06T00:18:30Z</dcterms:created>
  <dcterms:modified xsi:type="dcterms:W3CDTF">2025-05-18T21:54:29Z</dcterms:modified>
</cp:coreProperties>
</file>