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5"/>
  </p:notesMasterIdLst>
  <p:sldIdLst>
    <p:sldId id="256" r:id="rId2"/>
    <p:sldId id="258" r:id="rId3"/>
    <p:sldId id="259" r:id="rId4"/>
    <p:sldId id="267" r:id="rId5"/>
    <p:sldId id="266" r:id="rId6"/>
    <p:sldId id="268" r:id="rId7"/>
    <p:sldId id="269" r:id="rId8"/>
    <p:sldId id="260" r:id="rId9"/>
    <p:sldId id="270" r:id="rId10"/>
    <p:sldId id="271" r:id="rId11"/>
    <p:sldId id="264" r:id="rId12"/>
    <p:sldId id="265"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150" autoAdjust="0"/>
  </p:normalViewPr>
  <p:slideViewPr>
    <p:cSldViewPr snapToGrid="0">
      <p:cViewPr>
        <p:scale>
          <a:sx n="82" d="100"/>
          <a:sy n="82" d="100"/>
        </p:scale>
        <p:origin x="720"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A2FDC-6844-402B-8169-8F6E054440F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E974EA-1B6F-47C0-8B2A-372ED61CD5B3}">
      <dgm:prSet/>
      <dgm:spPr/>
      <dgm:t>
        <a:bodyPr/>
        <a:lstStyle/>
        <a:p>
          <a:r>
            <a:rPr lang="en-US" dirty="0"/>
            <a:t>Learn how to better use machine learning and predictive models to predict which direction both currencies will go in the next few years </a:t>
          </a:r>
        </a:p>
      </dgm:t>
    </dgm:pt>
    <dgm:pt modelId="{EA10DA8B-77FC-476A-8AC5-265250C9BF83}" type="parTrans" cxnId="{47CFECC5-DE84-4D81-8617-CB0BDFFD7246}">
      <dgm:prSet/>
      <dgm:spPr/>
      <dgm:t>
        <a:bodyPr/>
        <a:lstStyle/>
        <a:p>
          <a:endParaRPr lang="en-US"/>
        </a:p>
      </dgm:t>
    </dgm:pt>
    <dgm:pt modelId="{5482C127-6FC0-476E-84B6-F2CCDA7A17E1}" type="sibTrans" cxnId="{47CFECC5-DE84-4D81-8617-CB0BDFFD7246}">
      <dgm:prSet/>
      <dgm:spPr/>
      <dgm:t>
        <a:bodyPr/>
        <a:lstStyle/>
        <a:p>
          <a:endParaRPr lang="en-US"/>
        </a:p>
      </dgm:t>
    </dgm:pt>
    <dgm:pt modelId="{98CC2725-5BFF-4F4C-A921-72B0EF251FEA}">
      <dgm:prSet custT="1"/>
      <dgm:spPr/>
      <dgm:t>
        <a:bodyPr/>
        <a:lstStyle/>
        <a:p>
          <a:r>
            <a:rPr lang="en-US" sz="1600" dirty="0"/>
            <a:t>Get more data on BTC and ETH</a:t>
          </a:r>
        </a:p>
      </dgm:t>
    </dgm:pt>
    <dgm:pt modelId="{36D44EEF-189A-44A0-A312-1E56A0BEEE1D}" type="parTrans" cxnId="{A0DD9142-4C76-4FE5-BAD6-C0E51DC69527}">
      <dgm:prSet/>
      <dgm:spPr/>
      <dgm:t>
        <a:bodyPr/>
        <a:lstStyle/>
        <a:p>
          <a:endParaRPr lang="en-US"/>
        </a:p>
      </dgm:t>
    </dgm:pt>
    <dgm:pt modelId="{6648B471-FCE9-4E1D-8A0F-7B3AE0E47F1A}" type="sibTrans" cxnId="{A0DD9142-4C76-4FE5-BAD6-C0E51DC69527}">
      <dgm:prSet/>
      <dgm:spPr/>
      <dgm:t>
        <a:bodyPr/>
        <a:lstStyle/>
        <a:p>
          <a:endParaRPr lang="en-US"/>
        </a:p>
      </dgm:t>
    </dgm:pt>
    <dgm:pt modelId="{CFF1407A-5CDE-4713-A801-1ECE82BB9C93}">
      <dgm:prSet custT="1"/>
      <dgm:spPr/>
      <dgm:t>
        <a:bodyPr/>
        <a:lstStyle/>
        <a:p>
          <a:r>
            <a:rPr lang="en-US" sz="1800" dirty="0"/>
            <a:t>Prepare data and clean</a:t>
          </a:r>
        </a:p>
      </dgm:t>
    </dgm:pt>
    <dgm:pt modelId="{B6BB2A1A-82B1-4442-A009-4962430D538E}" type="parTrans" cxnId="{403D5E76-5042-4B76-AD3D-E5A3B237F199}">
      <dgm:prSet/>
      <dgm:spPr/>
      <dgm:t>
        <a:bodyPr/>
        <a:lstStyle/>
        <a:p>
          <a:endParaRPr lang="en-US"/>
        </a:p>
      </dgm:t>
    </dgm:pt>
    <dgm:pt modelId="{C8BB2241-8B8A-4E9B-9707-FC3873308F9C}" type="sibTrans" cxnId="{403D5E76-5042-4B76-AD3D-E5A3B237F199}">
      <dgm:prSet/>
      <dgm:spPr/>
      <dgm:t>
        <a:bodyPr/>
        <a:lstStyle/>
        <a:p>
          <a:endParaRPr lang="en-US"/>
        </a:p>
      </dgm:t>
    </dgm:pt>
    <dgm:pt modelId="{D219C2AA-889A-4215-B741-59351A41D7CA}" type="pres">
      <dgm:prSet presAssocID="{B68A2FDC-6844-402B-8169-8F6E054440F7}" presName="root" presStyleCnt="0">
        <dgm:presLayoutVars>
          <dgm:dir/>
          <dgm:resizeHandles val="exact"/>
        </dgm:presLayoutVars>
      </dgm:prSet>
      <dgm:spPr/>
    </dgm:pt>
    <dgm:pt modelId="{833E8DCC-D439-4CC0-8D2E-6FBF18A50E06}" type="pres">
      <dgm:prSet presAssocID="{DBE974EA-1B6F-47C0-8B2A-372ED61CD5B3}" presName="compNode" presStyleCnt="0"/>
      <dgm:spPr/>
    </dgm:pt>
    <dgm:pt modelId="{B5CCA4F9-A5C8-4D17-9155-AB7748F02625}" type="pres">
      <dgm:prSet presAssocID="{DBE974EA-1B6F-47C0-8B2A-372ED61CD5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BF40E71-F46F-404A-B516-099CADA45839}" type="pres">
      <dgm:prSet presAssocID="{DBE974EA-1B6F-47C0-8B2A-372ED61CD5B3}" presName="spaceRect" presStyleCnt="0"/>
      <dgm:spPr/>
    </dgm:pt>
    <dgm:pt modelId="{ABEC4090-531A-4AB6-AA33-E316A4722E4F}" type="pres">
      <dgm:prSet presAssocID="{DBE974EA-1B6F-47C0-8B2A-372ED61CD5B3}" presName="textRect" presStyleLbl="revTx" presStyleIdx="0" presStyleCnt="3" custScaleX="116214" custScaleY="203491">
        <dgm:presLayoutVars>
          <dgm:chMax val="1"/>
          <dgm:chPref val="1"/>
        </dgm:presLayoutVars>
      </dgm:prSet>
      <dgm:spPr/>
    </dgm:pt>
    <dgm:pt modelId="{6FC53EC9-4635-42B7-B913-7C6E986C0FBA}" type="pres">
      <dgm:prSet presAssocID="{5482C127-6FC0-476E-84B6-F2CCDA7A17E1}" presName="sibTrans" presStyleCnt="0"/>
      <dgm:spPr/>
    </dgm:pt>
    <dgm:pt modelId="{B4491721-6094-49BE-8DC5-DFB0ABD8954E}" type="pres">
      <dgm:prSet presAssocID="{98CC2725-5BFF-4F4C-A921-72B0EF251FEA}" presName="compNode" presStyleCnt="0"/>
      <dgm:spPr/>
    </dgm:pt>
    <dgm:pt modelId="{CDD0B48C-DC78-400B-9655-0E8A5F0EC4A3}" type="pres">
      <dgm:prSet presAssocID="{98CC2725-5BFF-4F4C-A921-72B0EF251F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81018E6-FCEC-449D-B4CD-5BBD44075F7D}" type="pres">
      <dgm:prSet presAssocID="{98CC2725-5BFF-4F4C-A921-72B0EF251FEA}" presName="spaceRect" presStyleCnt="0"/>
      <dgm:spPr/>
    </dgm:pt>
    <dgm:pt modelId="{F9B7D610-0FCA-43E1-BE35-E0B354249E59}" type="pres">
      <dgm:prSet presAssocID="{98CC2725-5BFF-4F4C-A921-72B0EF251FEA}" presName="textRect" presStyleLbl="revTx" presStyleIdx="1" presStyleCnt="3" custScaleX="87864" custScaleY="140963">
        <dgm:presLayoutVars>
          <dgm:chMax val="1"/>
          <dgm:chPref val="1"/>
        </dgm:presLayoutVars>
      </dgm:prSet>
      <dgm:spPr/>
    </dgm:pt>
    <dgm:pt modelId="{F6CCA4F9-F8B1-47DD-A07A-E151BD920989}" type="pres">
      <dgm:prSet presAssocID="{6648B471-FCE9-4E1D-8A0F-7B3AE0E47F1A}" presName="sibTrans" presStyleCnt="0"/>
      <dgm:spPr/>
    </dgm:pt>
    <dgm:pt modelId="{891F76A2-08A6-4024-B172-17C62153EDF5}" type="pres">
      <dgm:prSet presAssocID="{CFF1407A-5CDE-4713-A801-1ECE82BB9C93}" presName="compNode" presStyleCnt="0"/>
      <dgm:spPr/>
    </dgm:pt>
    <dgm:pt modelId="{F4B257F5-0B47-4EA7-B98F-16291A884E3F}" type="pres">
      <dgm:prSet presAssocID="{CFF1407A-5CDE-4713-A801-1ECE82BB9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F6B63224-4BE4-4F65-85C6-ED597D38EFAB}" type="pres">
      <dgm:prSet presAssocID="{CFF1407A-5CDE-4713-A801-1ECE82BB9C93}" presName="spaceRect" presStyleCnt="0"/>
      <dgm:spPr/>
    </dgm:pt>
    <dgm:pt modelId="{B91F5172-F55E-4B10-90EB-677647DBA67A}" type="pres">
      <dgm:prSet presAssocID="{CFF1407A-5CDE-4713-A801-1ECE82BB9C93}" presName="textRect" presStyleLbl="revTx" presStyleIdx="2" presStyleCnt="3">
        <dgm:presLayoutVars>
          <dgm:chMax val="1"/>
          <dgm:chPref val="1"/>
        </dgm:presLayoutVars>
      </dgm:prSet>
      <dgm:spPr/>
    </dgm:pt>
  </dgm:ptLst>
  <dgm:cxnLst>
    <dgm:cxn modelId="{FA5F3D0B-02E7-4605-BBB2-0CAAFF030CA3}" type="presOf" srcId="{98CC2725-5BFF-4F4C-A921-72B0EF251FEA}" destId="{F9B7D610-0FCA-43E1-BE35-E0B354249E59}" srcOrd="0" destOrd="0" presId="urn:microsoft.com/office/officeart/2018/2/layout/IconLabelList"/>
    <dgm:cxn modelId="{A0DD9142-4C76-4FE5-BAD6-C0E51DC69527}" srcId="{B68A2FDC-6844-402B-8169-8F6E054440F7}" destId="{98CC2725-5BFF-4F4C-A921-72B0EF251FEA}" srcOrd="1" destOrd="0" parTransId="{36D44EEF-189A-44A0-A312-1E56A0BEEE1D}" sibTransId="{6648B471-FCE9-4E1D-8A0F-7B3AE0E47F1A}"/>
    <dgm:cxn modelId="{403D5E76-5042-4B76-AD3D-E5A3B237F199}" srcId="{B68A2FDC-6844-402B-8169-8F6E054440F7}" destId="{CFF1407A-5CDE-4713-A801-1ECE82BB9C93}" srcOrd="2" destOrd="0" parTransId="{B6BB2A1A-82B1-4442-A009-4962430D538E}" sibTransId="{C8BB2241-8B8A-4E9B-9707-FC3873308F9C}"/>
    <dgm:cxn modelId="{EB8FA677-A15D-483E-A905-15CA4BED040B}" type="presOf" srcId="{CFF1407A-5CDE-4713-A801-1ECE82BB9C93}" destId="{B91F5172-F55E-4B10-90EB-677647DBA67A}" srcOrd="0" destOrd="0" presId="urn:microsoft.com/office/officeart/2018/2/layout/IconLabelList"/>
    <dgm:cxn modelId="{7CDFE0B1-968A-4153-A501-2EA45D251E15}" type="presOf" srcId="{DBE974EA-1B6F-47C0-8B2A-372ED61CD5B3}" destId="{ABEC4090-531A-4AB6-AA33-E316A4722E4F}" srcOrd="0" destOrd="0" presId="urn:microsoft.com/office/officeart/2018/2/layout/IconLabelList"/>
    <dgm:cxn modelId="{47CFECC5-DE84-4D81-8617-CB0BDFFD7246}" srcId="{B68A2FDC-6844-402B-8169-8F6E054440F7}" destId="{DBE974EA-1B6F-47C0-8B2A-372ED61CD5B3}" srcOrd="0" destOrd="0" parTransId="{EA10DA8B-77FC-476A-8AC5-265250C9BF83}" sibTransId="{5482C127-6FC0-476E-84B6-F2CCDA7A17E1}"/>
    <dgm:cxn modelId="{6F4183CA-0394-4768-961F-1D363E366CD3}" type="presOf" srcId="{B68A2FDC-6844-402B-8169-8F6E054440F7}" destId="{D219C2AA-889A-4215-B741-59351A41D7CA}" srcOrd="0" destOrd="0" presId="urn:microsoft.com/office/officeart/2018/2/layout/IconLabelList"/>
    <dgm:cxn modelId="{39F87ACA-F9E1-4E1D-8496-BB71B975B098}" type="presParOf" srcId="{D219C2AA-889A-4215-B741-59351A41D7CA}" destId="{833E8DCC-D439-4CC0-8D2E-6FBF18A50E06}" srcOrd="0" destOrd="0" presId="urn:microsoft.com/office/officeart/2018/2/layout/IconLabelList"/>
    <dgm:cxn modelId="{42455F0B-E1F9-42F8-8A12-956F1CA63F9B}" type="presParOf" srcId="{833E8DCC-D439-4CC0-8D2E-6FBF18A50E06}" destId="{B5CCA4F9-A5C8-4D17-9155-AB7748F02625}" srcOrd="0" destOrd="0" presId="urn:microsoft.com/office/officeart/2018/2/layout/IconLabelList"/>
    <dgm:cxn modelId="{C0BD1DD4-A153-4D54-9761-C749F779F1F1}" type="presParOf" srcId="{833E8DCC-D439-4CC0-8D2E-6FBF18A50E06}" destId="{ABF40E71-F46F-404A-B516-099CADA45839}" srcOrd="1" destOrd="0" presId="urn:microsoft.com/office/officeart/2018/2/layout/IconLabelList"/>
    <dgm:cxn modelId="{8347D1F9-9361-4DCF-9422-DCD7193EA13B}" type="presParOf" srcId="{833E8DCC-D439-4CC0-8D2E-6FBF18A50E06}" destId="{ABEC4090-531A-4AB6-AA33-E316A4722E4F}" srcOrd="2" destOrd="0" presId="urn:microsoft.com/office/officeart/2018/2/layout/IconLabelList"/>
    <dgm:cxn modelId="{C02BEF72-CF80-4828-AA72-D294EB162D6F}" type="presParOf" srcId="{D219C2AA-889A-4215-B741-59351A41D7CA}" destId="{6FC53EC9-4635-42B7-B913-7C6E986C0FBA}" srcOrd="1" destOrd="0" presId="urn:microsoft.com/office/officeart/2018/2/layout/IconLabelList"/>
    <dgm:cxn modelId="{35FE6855-DDF8-408E-B76C-DE6599E7EA30}" type="presParOf" srcId="{D219C2AA-889A-4215-B741-59351A41D7CA}" destId="{B4491721-6094-49BE-8DC5-DFB0ABD8954E}" srcOrd="2" destOrd="0" presId="urn:microsoft.com/office/officeart/2018/2/layout/IconLabelList"/>
    <dgm:cxn modelId="{EEA02032-451F-460A-9BD5-622FF42B59C5}" type="presParOf" srcId="{B4491721-6094-49BE-8DC5-DFB0ABD8954E}" destId="{CDD0B48C-DC78-400B-9655-0E8A5F0EC4A3}" srcOrd="0" destOrd="0" presId="urn:microsoft.com/office/officeart/2018/2/layout/IconLabelList"/>
    <dgm:cxn modelId="{2E802EC3-77E5-447C-8D59-8254C08C59D1}" type="presParOf" srcId="{B4491721-6094-49BE-8DC5-DFB0ABD8954E}" destId="{E81018E6-FCEC-449D-B4CD-5BBD44075F7D}" srcOrd="1" destOrd="0" presId="urn:microsoft.com/office/officeart/2018/2/layout/IconLabelList"/>
    <dgm:cxn modelId="{05629ED1-4430-42C6-92C4-0A9F6DC2AE57}" type="presParOf" srcId="{B4491721-6094-49BE-8DC5-DFB0ABD8954E}" destId="{F9B7D610-0FCA-43E1-BE35-E0B354249E59}" srcOrd="2" destOrd="0" presId="urn:microsoft.com/office/officeart/2018/2/layout/IconLabelList"/>
    <dgm:cxn modelId="{32FE6FCF-E0D6-4FBE-8376-D5BF53068ABB}" type="presParOf" srcId="{D219C2AA-889A-4215-B741-59351A41D7CA}" destId="{F6CCA4F9-F8B1-47DD-A07A-E151BD920989}" srcOrd="3" destOrd="0" presId="urn:microsoft.com/office/officeart/2018/2/layout/IconLabelList"/>
    <dgm:cxn modelId="{148608B3-799E-431A-8F55-F96148DAA8E6}" type="presParOf" srcId="{D219C2AA-889A-4215-B741-59351A41D7CA}" destId="{891F76A2-08A6-4024-B172-17C62153EDF5}" srcOrd="4" destOrd="0" presId="urn:microsoft.com/office/officeart/2018/2/layout/IconLabelList"/>
    <dgm:cxn modelId="{E3DEDD44-6542-4B2B-9C54-FF3E08B07278}" type="presParOf" srcId="{891F76A2-08A6-4024-B172-17C62153EDF5}" destId="{F4B257F5-0B47-4EA7-B98F-16291A884E3F}" srcOrd="0" destOrd="0" presId="urn:microsoft.com/office/officeart/2018/2/layout/IconLabelList"/>
    <dgm:cxn modelId="{86ACBFED-1F68-4246-8086-EC98E0B2BA87}" type="presParOf" srcId="{891F76A2-08A6-4024-B172-17C62153EDF5}" destId="{F6B63224-4BE4-4F65-85C6-ED597D38EFAB}" srcOrd="1" destOrd="0" presId="urn:microsoft.com/office/officeart/2018/2/layout/IconLabelList"/>
    <dgm:cxn modelId="{A40906C5-6FCD-4E21-AC6F-04915DD2C02D}" type="presParOf" srcId="{891F76A2-08A6-4024-B172-17C62153EDF5}" destId="{B91F5172-F55E-4B10-90EB-677647DBA67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CA4F9-A5C8-4D17-9155-AB7748F02625}">
      <dsp:nvSpPr>
        <dsp:cNvPr id="0" name=""/>
        <dsp:cNvSpPr/>
      </dsp:nvSpPr>
      <dsp:spPr>
        <a:xfrm>
          <a:off x="1476421" y="326405"/>
          <a:ext cx="870412" cy="870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C4090-531A-4AB6-AA33-E316A4722E4F}">
      <dsp:nvSpPr>
        <dsp:cNvPr id="0" name=""/>
        <dsp:cNvSpPr/>
      </dsp:nvSpPr>
      <dsp:spPr>
        <a:xfrm>
          <a:off x="787693" y="1144007"/>
          <a:ext cx="2247869" cy="1465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Learn how to better use machine learning and predictive models to predict which direction both currencies will go in the next few years </a:t>
          </a:r>
        </a:p>
      </dsp:txBody>
      <dsp:txXfrm>
        <a:off x="787693" y="1144007"/>
        <a:ext cx="2247869" cy="1465135"/>
      </dsp:txXfrm>
    </dsp:sp>
    <dsp:sp modelId="{CDD0B48C-DC78-400B-9655-0E8A5F0EC4A3}">
      <dsp:nvSpPr>
        <dsp:cNvPr id="0" name=""/>
        <dsp:cNvSpPr/>
      </dsp:nvSpPr>
      <dsp:spPr>
        <a:xfrm>
          <a:off x="3905975" y="438956"/>
          <a:ext cx="870412" cy="870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B7D610-0FCA-43E1-BE35-E0B354249E59}">
      <dsp:nvSpPr>
        <dsp:cNvPr id="0" name=""/>
        <dsp:cNvSpPr/>
      </dsp:nvSpPr>
      <dsp:spPr>
        <a:xfrm>
          <a:off x="3491426" y="1481658"/>
          <a:ext cx="1699509" cy="1014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Get more data on BTC and ETH</a:t>
          </a:r>
        </a:p>
      </dsp:txBody>
      <dsp:txXfrm>
        <a:off x="3491426" y="1481658"/>
        <a:ext cx="1699509" cy="1014933"/>
      </dsp:txXfrm>
    </dsp:sp>
    <dsp:sp modelId="{F4B257F5-0B47-4EA7-B98F-16291A884E3F}">
      <dsp:nvSpPr>
        <dsp:cNvPr id="0" name=""/>
        <dsp:cNvSpPr/>
      </dsp:nvSpPr>
      <dsp:spPr>
        <a:xfrm>
          <a:off x="2612793" y="3092705"/>
          <a:ext cx="870412" cy="870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1F5172-F55E-4B10-90EB-677647DBA67A}">
      <dsp:nvSpPr>
        <dsp:cNvPr id="0" name=""/>
        <dsp:cNvSpPr/>
      </dsp:nvSpPr>
      <dsp:spPr>
        <a:xfrm>
          <a:off x="2080875" y="4282874"/>
          <a:ext cx="1934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Prepare data and clean</a:t>
          </a:r>
        </a:p>
      </dsp:txBody>
      <dsp:txXfrm>
        <a:off x="2080875" y="4282874"/>
        <a:ext cx="1934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C3732-C8C1-4DFD-BF04-059F37E8674B}"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E3B84-BA9D-4105-BA19-3F6EBA552ABF}" type="slidenum">
              <a:rPr lang="en-US" smtClean="0"/>
              <a:t>‹#›</a:t>
            </a:fld>
            <a:endParaRPr lang="en-US"/>
          </a:p>
        </p:txBody>
      </p:sp>
    </p:spTree>
    <p:extLst>
      <p:ext uri="{BB962C8B-B14F-4D97-AF65-F5344CB8AC3E}">
        <p14:creationId xmlns:p14="http://schemas.microsoft.com/office/powerpoint/2010/main" val="158857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Ethereum was created in 2015 by a programmer named </a:t>
            </a:r>
            <a:r>
              <a:rPr lang="en-US" b="0" i="0" dirty="0" err="1">
                <a:solidFill>
                  <a:srgbClr val="374151"/>
                </a:solidFill>
                <a:effectLst/>
                <a:latin typeface="Söhne"/>
              </a:rPr>
              <a:t>Vitalik</a:t>
            </a:r>
            <a:r>
              <a:rPr lang="en-US" b="0" i="0" dirty="0">
                <a:solidFill>
                  <a:srgbClr val="374151"/>
                </a:solidFill>
                <a:effectLst/>
                <a:latin typeface="Söhne"/>
              </a:rPr>
              <a:t> </a:t>
            </a:r>
            <a:r>
              <a:rPr lang="en-US" b="0" i="0" dirty="0" err="1">
                <a:solidFill>
                  <a:srgbClr val="374151"/>
                </a:solidFill>
                <a:effectLst/>
                <a:latin typeface="Söhne"/>
              </a:rPr>
              <a:t>Buterin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It is the second-largest cryptocurrency by market capitalization after Bitcoin</a:t>
            </a:r>
          </a:p>
          <a:p>
            <a:pPr algn="l">
              <a:buFont typeface="Arial" panose="020B0604020202020204" pitchFamily="34" charset="0"/>
              <a:buChar char="•"/>
            </a:pPr>
            <a:r>
              <a:rPr lang="en-US" b="0" i="0" dirty="0">
                <a:solidFill>
                  <a:srgbClr val="374151"/>
                </a:solidFill>
                <a:effectLst/>
                <a:latin typeface="Söhne"/>
              </a:rPr>
              <a:t>Ethereum is also a decentralized system that allows developers to build decentralized applications (</a:t>
            </a:r>
            <a:r>
              <a:rPr lang="en-US" b="0" i="0" dirty="0" err="1">
                <a:solidFill>
                  <a:srgbClr val="374151"/>
                </a:solidFill>
                <a:effectLst/>
                <a:latin typeface="Söhne"/>
              </a:rPr>
              <a:t>dApps</a:t>
            </a:r>
            <a:r>
              <a:rPr lang="en-US" b="0" i="0" dirty="0">
                <a:solidFill>
                  <a:srgbClr val="374151"/>
                </a:solidFill>
                <a:effectLst/>
                <a:latin typeface="Söhne"/>
              </a:rPr>
              <a:t>) on top of its blockchain</a:t>
            </a:r>
          </a:p>
          <a:p>
            <a:endParaRPr lang="en-US" dirty="0"/>
          </a:p>
        </p:txBody>
      </p:sp>
      <p:sp>
        <p:nvSpPr>
          <p:cNvPr id="4" name="Slide Number Placeholder 3"/>
          <p:cNvSpPr>
            <a:spLocks noGrp="1"/>
          </p:cNvSpPr>
          <p:nvPr>
            <p:ph type="sldNum" sz="quarter" idx="5"/>
          </p:nvPr>
        </p:nvSpPr>
        <p:spPr/>
        <p:txBody>
          <a:bodyPr/>
          <a:lstStyle/>
          <a:p>
            <a:fld id="{ACAE3B84-BA9D-4105-BA19-3F6EBA552ABF}" type="slidenum">
              <a:rPr lang="en-US" smtClean="0"/>
              <a:t>4</a:t>
            </a:fld>
            <a:endParaRPr lang="en-US"/>
          </a:p>
        </p:txBody>
      </p:sp>
    </p:spTree>
    <p:extLst>
      <p:ext uri="{BB962C8B-B14F-4D97-AF65-F5344CB8AC3E}">
        <p14:creationId xmlns:p14="http://schemas.microsoft.com/office/powerpoint/2010/main" val="243010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It is the first and most well-known cryptocurrency in the world</a:t>
            </a:r>
          </a:p>
          <a:p>
            <a:pPr algn="l">
              <a:buFont typeface="Arial" panose="020B0604020202020204" pitchFamily="34" charset="0"/>
              <a:buChar char="•"/>
            </a:pPr>
            <a:r>
              <a:rPr lang="en-US" b="0" i="0" dirty="0">
                <a:solidFill>
                  <a:srgbClr val="374151"/>
                </a:solidFill>
                <a:effectLst/>
                <a:latin typeface="Söhne"/>
              </a:rPr>
              <a:t>Bitcoin operates on a decentralized system, meaning that it is not controlled by any government or financial institution</a:t>
            </a:r>
          </a:p>
          <a:p>
            <a:pPr algn="l">
              <a:buFont typeface="Arial" panose="020B0604020202020204" pitchFamily="34" charset="0"/>
              <a:buChar char="•"/>
            </a:pPr>
            <a:r>
              <a:rPr lang="en-US" b="0" i="0" dirty="0">
                <a:solidFill>
                  <a:srgbClr val="374151"/>
                </a:solidFill>
                <a:effectLst/>
                <a:latin typeface="Söhne"/>
              </a:rPr>
              <a:t>Transactions on the Bitcoin network are verified by a network of users, called nodes, who compete to solve complex mathematical problems in order to validate transactions</a:t>
            </a:r>
          </a:p>
          <a:p>
            <a:pPr algn="l">
              <a:buFont typeface="Arial" panose="020B0604020202020204" pitchFamily="34" charset="0"/>
              <a:buChar char="•"/>
            </a:pPr>
            <a:r>
              <a:rPr lang="en-US" b="0" i="0" dirty="0">
                <a:solidFill>
                  <a:srgbClr val="374151"/>
                </a:solidFill>
                <a:effectLst/>
                <a:latin typeface="Söhne"/>
              </a:rPr>
              <a:t>Bitcoin's supply is limited to 21 million coins, which means that it is a deflationary currency</a:t>
            </a:r>
          </a:p>
          <a:p>
            <a:pPr algn="l">
              <a:buFont typeface="Arial" panose="020B0604020202020204" pitchFamily="34" charset="0"/>
              <a:buChar char="•"/>
            </a:pPr>
            <a:r>
              <a:rPr lang="en-US" b="0" i="0" dirty="0">
                <a:solidFill>
                  <a:srgbClr val="374151"/>
                </a:solidFill>
                <a:effectLst/>
                <a:latin typeface="Söhne"/>
              </a:rPr>
              <a:t>Ethereum uses a consensus mechanism called Proof of Stake (</a:t>
            </a:r>
            <a:r>
              <a:rPr lang="en-US" b="0" i="0" dirty="0" err="1">
                <a:solidFill>
                  <a:srgbClr val="374151"/>
                </a:solidFill>
                <a:effectLst/>
                <a:latin typeface="Söhne"/>
              </a:rPr>
              <a:t>PoS</a:t>
            </a:r>
            <a:r>
              <a:rPr lang="en-US" b="0" i="0" dirty="0">
                <a:solidFill>
                  <a:srgbClr val="374151"/>
                </a:solidFill>
                <a:effectLst/>
                <a:latin typeface="Söhne"/>
              </a:rPr>
              <a:t>) to validate transactions, which is more energy-efficient than Bitcoin's Proof of Work (</a:t>
            </a:r>
            <a:r>
              <a:rPr lang="en-US" b="0" i="0" dirty="0" err="1">
                <a:solidFill>
                  <a:srgbClr val="374151"/>
                </a:solidFill>
                <a:effectLst/>
                <a:latin typeface="Söhne"/>
              </a:rPr>
              <a:t>PoW</a:t>
            </a:r>
            <a:r>
              <a:rPr lang="en-US" b="0" i="0" dirty="0">
                <a:solidFill>
                  <a:srgbClr val="374151"/>
                </a:solidFill>
                <a:effectLst/>
                <a:latin typeface="Söhne"/>
              </a:rPr>
              <a:t>) mechanism</a:t>
            </a:r>
          </a:p>
          <a:p>
            <a:endParaRPr lang="en-US" dirty="0"/>
          </a:p>
        </p:txBody>
      </p:sp>
      <p:sp>
        <p:nvSpPr>
          <p:cNvPr id="4" name="Slide Number Placeholder 3"/>
          <p:cNvSpPr>
            <a:spLocks noGrp="1"/>
          </p:cNvSpPr>
          <p:nvPr>
            <p:ph type="sldNum" sz="quarter" idx="5"/>
          </p:nvPr>
        </p:nvSpPr>
        <p:spPr/>
        <p:txBody>
          <a:bodyPr/>
          <a:lstStyle/>
          <a:p>
            <a:fld id="{ACAE3B84-BA9D-4105-BA19-3F6EBA552ABF}" type="slidenum">
              <a:rPr lang="en-US" smtClean="0"/>
              <a:t>5</a:t>
            </a:fld>
            <a:endParaRPr lang="en-US"/>
          </a:p>
        </p:txBody>
      </p:sp>
    </p:spTree>
    <p:extLst>
      <p:ext uri="{BB962C8B-B14F-4D97-AF65-F5344CB8AC3E}">
        <p14:creationId xmlns:p14="http://schemas.microsoft.com/office/powerpoint/2010/main" val="244578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from this chart, bitcoin holds most of the market share between the two and it is more expensive to buy so a cheaper option would ne ETH</a:t>
            </a:r>
          </a:p>
        </p:txBody>
      </p:sp>
      <p:sp>
        <p:nvSpPr>
          <p:cNvPr id="4" name="Slide Number Placeholder 3"/>
          <p:cNvSpPr>
            <a:spLocks noGrp="1"/>
          </p:cNvSpPr>
          <p:nvPr>
            <p:ph type="sldNum" sz="quarter" idx="5"/>
          </p:nvPr>
        </p:nvSpPr>
        <p:spPr/>
        <p:txBody>
          <a:bodyPr/>
          <a:lstStyle/>
          <a:p>
            <a:fld id="{ACAE3B84-BA9D-4105-BA19-3F6EBA552ABF}" type="slidenum">
              <a:rPr lang="en-US" smtClean="0"/>
              <a:t>9</a:t>
            </a:fld>
            <a:endParaRPr lang="en-US"/>
          </a:p>
        </p:txBody>
      </p:sp>
    </p:spTree>
    <p:extLst>
      <p:ext uri="{BB962C8B-B14F-4D97-AF65-F5344CB8AC3E}">
        <p14:creationId xmlns:p14="http://schemas.microsoft.com/office/powerpoint/2010/main" val="170738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from this chart, bitcoin holds most of the market share between the two and it is more expensive to buy so a cheaper option would ne ETH</a:t>
            </a:r>
          </a:p>
        </p:txBody>
      </p:sp>
      <p:sp>
        <p:nvSpPr>
          <p:cNvPr id="4" name="Slide Number Placeholder 3"/>
          <p:cNvSpPr>
            <a:spLocks noGrp="1"/>
          </p:cNvSpPr>
          <p:nvPr>
            <p:ph type="sldNum" sz="quarter" idx="5"/>
          </p:nvPr>
        </p:nvSpPr>
        <p:spPr/>
        <p:txBody>
          <a:bodyPr/>
          <a:lstStyle/>
          <a:p>
            <a:fld id="{ACAE3B84-BA9D-4105-BA19-3F6EBA552ABF}" type="slidenum">
              <a:rPr lang="en-US" smtClean="0"/>
              <a:t>10</a:t>
            </a:fld>
            <a:endParaRPr lang="en-US"/>
          </a:p>
        </p:txBody>
      </p:sp>
    </p:spTree>
    <p:extLst>
      <p:ext uri="{BB962C8B-B14F-4D97-AF65-F5344CB8AC3E}">
        <p14:creationId xmlns:p14="http://schemas.microsoft.com/office/powerpoint/2010/main" val="100172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9666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2754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5029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99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873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8724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3489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0774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4950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8151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9006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4/24/2023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17140349"/>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699" r:id="rId6"/>
    <p:sldLayoutId id="2147483704"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 descr="Network Technology Background">
            <a:extLst>
              <a:ext uri="{FF2B5EF4-FFF2-40B4-BE49-F238E27FC236}">
                <a16:creationId xmlns:a16="http://schemas.microsoft.com/office/drawing/2014/main" id="{8E87867C-8945-DCF0-BF38-A3FDEA264426}"/>
              </a:ext>
            </a:extLst>
          </p:cNvPr>
          <p:cNvPicPr>
            <a:picLocks noChangeAspect="1"/>
          </p:cNvPicPr>
          <p:nvPr/>
        </p:nvPicPr>
        <p:blipFill rotWithShape="1">
          <a:blip r:embed="rId2">
            <a:alphaModFix amt="80000"/>
          </a:blip>
          <a:srcRect b="14163"/>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56" name="Group 55">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57" name="Freeform: Shape 56">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030B4E2-B02E-C517-EF0B-EAA1990C340B}"/>
              </a:ext>
            </a:extLst>
          </p:cNvPr>
          <p:cNvSpPr>
            <a:spLocks noGrp="1"/>
          </p:cNvSpPr>
          <p:nvPr>
            <p:ph type="ctrTitle"/>
          </p:nvPr>
        </p:nvSpPr>
        <p:spPr>
          <a:xfrm>
            <a:off x="762000" y="933451"/>
            <a:ext cx="5334000" cy="2576512"/>
          </a:xfrm>
        </p:spPr>
        <p:txBody>
          <a:bodyPr>
            <a:normAutofit/>
          </a:bodyPr>
          <a:lstStyle/>
          <a:p>
            <a:pPr algn="l"/>
            <a:r>
              <a:rPr lang="en-US" sz="8000">
                <a:solidFill>
                  <a:srgbClr val="FFFFFF"/>
                </a:solidFill>
              </a:rPr>
              <a:t>Bitcoin &amp; Ethereum </a:t>
            </a:r>
          </a:p>
        </p:txBody>
      </p:sp>
      <p:sp>
        <p:nvSpPr>
          <p:cNvPr id="3" name="Subtitle 2">
            <a:extLst>
              <a:ext uri="{FF2B5EF4-FFF2-40B4-BE49-F238E27FC236}">
                <a16:creationId xmlns:a16="http://schemas.microsoft.com/office/drawing/2014/main" id="{4206FB51-B329-D4A1-49FE-BC97C49AC295}"/>
              </a:ext>
            </a:extLst>
          </p:cNvPr>
          <p:cNvSpPr>
            <a:spLocks noGrp="1"/>
          </p:cNvSpPr>
          <p:nvPr>
            <p:ph type="subTitle" idx="1"/>
          </p:nvPr>
        </p:nvSpPr>
        <p:spPr>
          <a:xfrm>
            <a:off x="762000" y="3809999"/>
            <a:ext cx="8382000" cy="1338471"/>
          </a:xfrm>
        </p:spPr>
        <p:txBody>
          <a:bodyPr>
            <a:normAutofit/>
          </a:bodyPr>
          <a:lstStyle/>
          <a:p>
            <a:pPr algn="l"/>
            <a:r>
              <a:rPr lang="en-US" dirty="0">
                <a:solidFill>
                  <a:srgbClr val="FFFFFF"/>
                </a:solidFill>
              </a:rPr>
              <a:t>By: Kevin Ortega</a:t>
            </a:r>
          </a:p>
        </p:txBody>
      </p:sp>
    </p:spTree>
    <p:extLst>
      <p:ext uri="{BB962C8B-B14F-4D97-AF65-F5344CB8AC3E}">
        <p14:creationId xmlns:p14="http://schemas.microsoft.com/office/powerpoint/2010/main" val="165284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686635" y="1143000"/>
            <a:ext cx="3285045" cy="4572000"/>
          </a:xfrm>
        </p:spPr>
        <p:txBody>
          <a:bodyPr anchor="ctr">
            <a:normAutofit/>
          </a:bodyPr>
          <a:lstStyle/>
          <a:p>
            <a:pPr algn="r"/>
            <a:r>
              <a:rPr lang="en-US"/>
              <a:t>Results </a:t>
            </a:r>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descr="Graphical user interface, text, application&#10;&#10;Description automatically generated">
            <a:extLst>
              <a:ext uri="{FF2B5EF4-FFF2-40B4-BE49-F238E27FC236}">
                <a16:creationId xmlns:a16="http://schemas.microsoft.com/office/drawing/2014/main" id="{652AD022-B196-C50C-317F-2062C4E8035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17278" y="197167"/>
            <a:ext cx="6567285" cy="3270239"/>
          </a:xfrm>
        </p:spPr>
      </p:pic>
      <p:pic>
        <p:nvPicPr>
          <p:cNvPr id="11" name="Picture 10" descr="Chart&#10;&#10;Description automatically generated">
            <a:extLst>
              <a:ext uri="{FF2B5EF4-FFF2-40B4-BE49-F238E27FC236}">
                <a16:creationId xmlns:a16="http://schemas.microsoft.com/office/drawing/2014/main" id="{F83929E5-E254-2F46-1531-8DE4F9F62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6367" y="3525546"/>
            <a:ext cx="6588196" cy="3032797"/>
          </a:xfrm>
          <a:prstGeom prst="rect">
            <a:avLst/>
          </a:prstGeom>
        </p:spPr>
      </p:pic>
    </p:spTree>
    <p:extLst>
      <p:ext uri="{BB962C8B-B14F-4D97-AF65-F5344CB8AC3E}">
        <p14:creationId xmlns:p14="http://schemas.microsoft.com/office/powerpoint/2010/main" val="239253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686635" y="1143000"/>
            <a:ext cx="3285045" cy="4572000"/>
          </a:xfrm>
        </p:spPr>
        <p:txBody>
          <a:bodyPr anchor="ctr">
            <a:normAutofit/>
          </a:bodyPr>
          <a:lstStyle/>
          <a:p>
            <a:pPr algn="r"/>
            <a:r>
              <a:rPr lang="en-US" sz="2800"/>
              <a:t>Recommendations</a:t>
            </a:r>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68C56A1A-ABC5-67B6-B53C-43AA4E3B5E6C}"/>
              </a:ext>
            </a:extLst>
          </p:cNvPr>
          <p:cNvSpPr>
            <a:spLocks noGrp="1"/>
          </p:cNvSpPr>
          <p:nvPr>
            <p:ph idx="1"/>
          </p:nvPr>
        </p:nvSpPr>
        <p:spPr>
          <a:xfrm>
            <a:off x="5749369" y="1143000"/>
            <a:ext cx="5876395" cy="4572000"/>
          </a:xfrm>
        </p:spPr>
        <p:txBody>
          <a:bodyPr anchor="ctr">
            <a:normAutofit/>
          </a:bodyPr>
          <a:lstStyle/>
          <a:p>
            <a:r>
              <a:rPr lang="en-US" dirty="0"/>
              <a:t>From the data given, Bitcoin and Ethereum have lots of room to grow</a:t>
            </a:r>
          </a:p>
          <a:p>
            <a:r>
              <a:rPr lang="en-US" dirty="0"/>
              <a:t>As of 2023 both crypto currencies are at a good buy point </a:t>
            </a:r>
          </a:p>
          <a:p>
            <a:r>
              <a:rPr lang="en-US" dirty="0"/>
              <a:t>It would be a good option to diversify your portfolio  </a:t>
            </a:r>
          </a:p>
        </p:txBody>
      </p:sp>
    </p:spTree>
    <p:extLst>
      <p:ext uri="{BB962C8B-B14F-4D97-AF65-F5344CB8AC3E}">
        <p14:creationId xmlns:p14="http://schemas.microsoft.com/office/powerpoint/2010/main" val="196024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762001" y="1524001"/>
            <a:ext cx="3047999" cy="3810000"/>
          </a:xfrm>
        </p:spPr>
        <p:txBody>
          <a:bodyPr anchor="b">
            <a:normAutofit/>
          </a:bodyPr>
          <a:lstStyle/>
          <a:p>
            <a:r>
              <a:rPr lang="en-US" dirty="0"/>
              <a:t>Future Work</a:t>
            </a:r>
          </a:p>
        </p:txBody>
      </p:sp>
      <p:sp>
        <p:nvSpPr>
          <p:cNvPr id="20" name="Freeform: Shape 19">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 name="Content Placeholder 2">
            <a:extLst>
              <a:ext uri="{FF2B5EF4-FFF2-40B4-BE49-F238E27FC236}">
                <a16:creationId xmlns:a16="http://schemas.microsoft.com/office/drawing/2014/main" id="{CFAC0BBD-DF73-E481-9323-0B4D695158A7}"/>
              </a:ext>
            </a:extLst>
          </p:cNvPr>
          <p:cNvGraphicFramePr>
            <a:graphicFrameLocks noGrp="1"/>
          </p:cNvGraphicFramePr>
          <p:nvPr>
            <p:ph idx="1"/>
            <p:extLst>
              <p:ext uri="{D42A27DB-BD31-4B8C-83A1-F6EECF244321}">
                <p14:modId xmlns:p14="http://schemas.microsoft.com/office/powerpoint/2010/main" val="4007560633"/>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495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BEA461F-2F1F-B3FD-2393-8E1AC17553EA}"/>
              </a:ext>
            </a:extLst>
          </p:cNvPr>
          <p:cNvSpPr>
            <a:spLocks noGrp="1"/>
          </p:cNvSpPr>
          <p:nvPr>
            <p:ph type="title"/>
          </p:nvPr>
        </p:nvSpPr>
        <p:spPr>
          <a:xfrm>
            <a:off x="5334000" y="1062038"/>
            <a:ext cx="6096000" cy="2881311"/>
          </a:xfrm>
        </p:spPr>
        <p:txBody>
          <a:bodyPr vert="horz" lIns="91440" tIns="45720" rIns="91440" bIns="45720" rtlCol="0" anchor="b" anchorCtr="0">
            <a:normAutofit/>
          </a:bodyPr>
          <a:lstStyle/>
          <a:p>
            <a:pPr algn="r"/>
            <a:r>
              <a:rPr lang="en-US" sz="8000" dirty="0"/>
              <a:t>Thank You</a:t>
            </a:r>
          </a:p>
        </p:txBody>
      </p:sp>
      <p:pic>
        <p:nvPicPr>
          <p:cNvPr id="16" name="Picture 5" descr="Background pattern&#10;&#10;Description automatically generated">
            <a:extLst>
              <a:ext uri="{FF2B5EF4-FFF2-40B4-BE49-F238E27FC236}">
                <a16:creationId xmlns:a16="http://schemas.microsoft.com/office/drawing/2014/main" id="{3ADB2427-9D74-BA61-540D-12AABA4DD357}"/>
              </a:ext>
            </a:extLst>
          </p:cNvPr>
          <p:cNvPicPr>
            <a:picLocks noChangeAspect="1"/>
          </p:cNvPicPr>
          <p:nvPr/>
        </p:nvPicPr>
        <p:blipFill rotWithShape="1">
          <a:blip r:embed="rId2"/>
          <a:srcRect l="22136" r="11198"/>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17" name="Group 11">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3348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686635" y="1143000"/>
            <a:ext cx="3285045" cy="4572000"/>
          </a:xfrm>
        </p:spPr>
        <p:txBody>
          <a:bodyPr anchor="ctr">
            <a:normAutofit/>
          </a:bodyPr>
          <a:lstStyle/>
          <a:p>
            <a:pPr algn="r"/>
            <a:r>
              <a:rPr lang="en-US" dirty="0"/>
              <a:t>Objective </a:t>
            </a:r>
            <a:endParaRPr lang="en-US"/>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930131F-9570-8EF8-E7E0-44C358780CF7}"/>
              </a:ext>
            </a:extLst>
          </p:cNvPr>
          <p:cNvSpPr>
            <a:spLocks noGrp="1"/>
          </p:cNvSpPr>
          <p:nvPr>
            <p:ph idx="1"/>
          </p:nvPr>
        </p:nvSpPr>
        <p:spPr>
          <a:xfrm>
            <a:off x="5749369" y="1143000"/>
            <a:ext cx="5876395" cy="4572000"/>
          </a:xfrm>
        </p:spPr>
        <p:txBody>
          <a:bodyPr anchor="ctr">
            <a:normAutofit/>
          </a:bodyPr>
          <a:lstStyle/>
          <a:p>
            <a:pPr marL="0" indent="0">
              <a:buNone/>
            </a:pPr>
            <a:r>
              <a:rPr lang="en-US" sz="2600" dirty="0"/>
              <a:t>E</a:t>
            </a:r>
            <a:r>
              <a:rPr lang="en-US" sz="2600" b="0" i="0" dirty="0">
                <a:effectLst/>
              </a:rPr>
              <a:t>xplore the potential benefits of investing in Bitcoin and Ethereum for the long term, based on factors such as their growing mainstream adoption and potential for diversification in an investment portfolio.</a:t>
            </a:r>
            <a:endParaRPr lang="en-US" sz="2600" dirty="0"/>
          </a:p>
        </p:txBody>
      </p:sp>
    </p:spTree>
    <p:extLst>
      <p:ext uri="{BB962C8B-B14F-4D97-AF65-F5344CB8AC3E}">
        <p14:creationId xmlns:p14="http://schemas.microsoft.com/office/powerpoint/2010/main" val="97068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762001" y="2560319"/>
            <a:ext cx="3937220" cy="3331597"/>
          </a:xfrm>
        </p:spPr>
        <p:txBody>
          <a:bodyPr anchor="b">
            <a:normAutofit/>
          </a:bodyPr>
          <a:lstStyle/>
          <a:p>
            <a:r>
              <a:rPr lang="en-US"/>
              <a:t>Methodology </a:t>
            </a:r>
            <a:endParaRPr lang="en-US" dirty="0"/>
          </a:p>
        </p:txBody>
      </p:sp>
      <p:sp>
        <p:nvSpPr>
          <p:cNvPr id="21" name="Freeform: Shape 10">
            <a:extLst>
              <a:ext uri="{FF2B5EF4-FFF2-40B4-BE49-F238E27FC236}">
                <a16:creationId xmlns:a16="http://schemas.microsoft.com/office/drawing/2014/main" id="{65CD4CE6-9C5B-452B-80C8-3F0CEFB49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2">
            <a:extLst>
              <a:ext uri="{FF2B5EF4-FFF2-40B4-BE49-F238E27FC236}">
                <a16:creationId xmlns:a16="http://schemas.microsoft.com/office/drawing/2014/main" id="{AA803B34-1FE8-4362-ADC8-A96D059A3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Content Placeholder 3">
            <a:extLst>
              <a:ext uri="{FF2B5EF4-FFF2-40B4-BE49-F238E27FC236}">
                <a16:creationId xmlns:a16="http://schemas.microsoft.com/office/drawing/2014/main" id="{42DAFED0-998F-AB83-8647-E06603FBC7E0}"/>
              </a:ext>
            </a:extLst>
          </p:cNvPr>
          <p:cNvSpPr>
            <a:spLocks noGrp="1"/>
          </p:cNvSpPr>
          <p:nvPr>
            <p:ph idx="1"/>
          </p:nvPr>
        </p:nvSpPr>
        <p:spPr>
          <a:xfrm>
            <a:off x="6035039" y="1006814"/>
            <a:ext cx="5394960" cy="4492487"/>
          </a:xfrm>
        </p:spPr>
        <p:txBody>
          <a:bodyPr anchor="t">
            <a:normAutofit/>
          </a:bodyPr>
          <a:lstStyle/>
          <a:p>
            <a:r>
              <a:rPr lang="en-US" sz="1800" dirty="0"/>
              <a:t>Bitcoin and Ethereum price data set from 2014-2023</a:t>
            </a:r>
          </a:p>
          <a:p>
            <a:r>
              <a:rPr lang="en-US" sz="1800" dirty="0"/>
              <a:t>Use Tableau to organize data and remove unnecessary column</a:t>
            </a:r>
          </a:p>
          <a:p>
            <a:r>
              <a:rPr lang="en-US" sz="1800" dirty="0"/>
              <a:t>Create Visuals on BTC and ETH pricing</a:t>
            </a:r>
          </a:p>
          <a:p>
            <a:r>
              <a:rPr lang="en-US" sz="1800" dirty="0"/>
              <a:t>Make Recommendation</a:t>
            </a:r>
          </a:p>
          <a:p>
            <a:r>
              <a:rPr lang="en-US" sz="1800" dirty="0"/>
              <a:t>I came across a few challenges, the data sets have some empty values and caused some errors, I had to fill those with averages from prices</a:t>
            </a:r>
          </a:p>
          <a:p>
            <a:r>
              <a:rPr lang="en-US" sz="1800" dirty="0"/>
              <a:t>Creating some visuals, the picture would not display the right data</a:t>
            </a:r>
          </a:p>
          <a:p>
            <a:r>
              <a:rPr lang="en-US" sz="1800" dirty="0"/>
              <a:t>Errors within the code, I had to find some alternatives online.</a:t>
            </a:r>
          </a:p>
        </p:txBody>
      </p:sp>
    </p:spTree>
    <p:extLst>
      <p:ext uri="{BB962C8B-B14F-4D97-AF65-F5344CB8AC3E}">
        <p14:creationId xmlns:p14="http://schemas.microsoft.com/office/powerpoint/2010/main" val="95348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686635" y="1143000"/>
            <a:ext cx="3285045" cy="4572000"/>
          </a:xfrm>
        </p:spPr>
        <p:txBody>
          <a:bodyPr anchor="ctr">
            <a:normAutofit/>
          </a:bodyPr>
          <a:lstStyle/>
          <a:p>
            <a:pPr algn="r"/>
            <a:r>
              <a:rPr lang="en-US" dirty="0"/>
              <a:t>What is Bitcoin</a:t>
            </a:r>
          </a:p>
        </p:txBody>
      </p:sp>
      <p:grpSp>
        <p:nvGrpSpPr>
          <p:cNvPr id="19"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20"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Content Placeholder 3">
            <a:extLst>
              <a:ext uri="{FF2B5EF4-FFF2-40B4-BE49-F238E27FC236}">
                <a16:creationId xmlns:a16="http://schemas.microsoft.com/office/drawing/2014/main" id="{1185631D-D6D7-C89C-B38B-20AEC53AD59F}"/>
              </a:ext>
            </a:extLst>
          </p:cNvPr>
          <p:cNvSpPr>
            <a:spLocks noGrp="1"/>
          </p:cNvSpPr>
          <p:nvPr>
            <p:ph idx="1"/>
          </p:nvPr>
        </p:nvSpPr>
        <p:spPr>
          <a:xfrm>
            <a:off x="5628970" y="326572"/>
            <a:ext cx="5876395" cy="5635690"/>
          </a:xfrm>
        </p:spPr>
        <p:txBody>
          <a:bodyPr anchor="ctr">
            <a:normAutofit lnSpcReduction="10000"/>
          </a:bodyPr>
          <a:lstStyle/>
          <a:p>
            <a:endParaRPr lang="en-US" sz="2400" dirty="0"/>
          </a:p>
          <a:p>
            <a:endParaRPr lang="en-US" sz="2400" dirty="0"/>
          </a:p>
          <a:p>
            <a:endParaRPr lang="en-US" sz="2400" dirty="0"/>
          </a:p>
          <a:p>
            <a:r>
              <a:rPr lang="en-US" sz="2400" dirty="0"/>
              <a:t>Bitcoin was created in 2009, the created is unknown</a:t>
            </a:r>
          </a:p>
          <a:p>
            <a:r>
              <a:rPr lang="en-US" sz="2400" b="0" i="0" dirty="0">
                <a:effectLst/>
              </a:rPr>
              <a:t>Bitcoin operates on a decentralized system, meaning that it is not controlled by any government or financial institution</a:t>
            </a:r>
          </a:p>
          <a:p>
            <a:r>
              <a:rPr lang="en-US" sz="2400" b="0" i="0" dirty="0">
                <a:effectLst/>
              </a:rPr>
              <a:t>Bitcoin's supply is limited to 21 million coins, which means that it is a deflationary currency</a:t>
            </a:r>
          </a:p>
          <a:p>
            <a:r>
              <a:rPr lang="en-US" sz="2400" b="0" i="0" dirty="0">
                <a:effectLst/>
              </a:rPr>
              <a:t>Transactions on the Bitcoin network are verified by a network of users, called nodes</a:t>
            </a:r>
          </a:p>
          <a:p>
            <a:endParaRPr lang="en-US" b="0" i="0" dirty="0">
              <a:effectLst/>
              <a:latin typeface="Söhne"/>
            </a:endParaRPr>
          </a:p>
          <a:p>
            <a:endParaRPr lang="en-US" dirty="0"/>
          </a:p>
          <a:p>
            <a:endParaRPr lang="en-US" dirty="0"/>
          </a:p>
        </p:txBody>
      </p:sp>
    </p:spTree>
    <p:extLst>
      <p:ext uri="{BB962C8B-B14F-4D97-AF65-F5344CB8AC3E}">
        <p14:creationId xmlns:p14="http://schemas.microsoft.com/office/powerpoint/2010/main" val="223632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686635" y="1143000"/>
            <a:ext cx="3285045" cy="4572000"/>
          </a:xfrm>
        </p:spPr>
        <p:txBody>
          <a:bodyPr anchor="ctr">
            <a:normAutofit/>
          </a:bodyPr>
          <a:lstStyle/>
          <a:p>
            <a:pPr algn="r"/>
            <a:r>
              <a:rPr lang="en-US" dirty="0"/>
              <a:t>What is  Ethereum </a:t>
            </a:r>
            <a:endParaRPr lang="en-US"/>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30FD7C75-E2F9-6127-F400-CC65329D7BB8}"/>
              </a:ext>
            </a:extLst>
          </p:cNvPr>
          <p:cNvSpPr>
            <a:spLocks noGrp="1"/>
          </p:cNvSpPr>
          <p:nvPr>
            <p:ph idx="1"/>
          </p:nvPr>
        </p:nvSpPr>
        <p:spPr>
          <a:xfrm>
            <a:off x="5749369" y="186612"/>
            <a:ext cx="5876395" cy="5528388"/>
          </a:xfrm>
        </p:spPr>
        <p:txBody>
          <a:bodyPr anchor="ctr">
            <a:normAutofit/>
          </a:bodyPr>
          <a:lstStyle/>
          <a:p>
            <a:pPr algn="l">
              <a:buFont typeface="Arial" panose="020B0604020202020204" pitchFamily="34" charset="0"/>
              <a:buChar char="•"/>
            </a:pPr>
            <a:r>
              <a:rPr lang="en-US" sz="2400" b="0" i="0" dirty="0">
                <a:effectLst/>
              </a:rPr>
              <a:t>Ethereum was created in 2015 by a programmer named </a:t>
            </a:r>
            <a:r>
              <a:rPr lang="en-US" sz="2400" b="0" i="0" dirty="0" err="1">
                <a:effectLst/>
              </a:rPr>
              <a:t>Vitalik</a:t>
            </a:r>
            <a:r>
              <a:rPr lang="en-US" sz="2400" b="0" i="0" dirty="0">
                <a:effectLst/>
              </a:rPr>
              <a:t> </a:t>
            </a:r>
            <a:r>
              <a:rPr lang="en-US" sz="2400" b="0" i="0" dirty="0" err="1">
                <a:effectLst/>
              </a:rPr>
              <a:t>Buterin</a:t>
            </a:r>
            <a:endParaRPr lang="en-US" sz="2400" b="0" i="0" dirty="0">
              <a:effectLst/>
            </a:endParaRPr>
          </a:p>
          <a:p>
            <a:pPr algn="l">
              <a:buFont typeface="Arial" panose="020B0604020202020204" pitchFamily="34" charset="0"/>
              <a:buChar char="•"/>
            </a:pPr>
            <a:r>
              <a:rPr lang="en-US" sz="2400" b="0" i="0" dirty="0">
                <a:effectLst/>
              </a:rPr>
              <a:t>It is the second-largest cryptocurrency by market capitalization after Bitcoin</a:t>
            </a:r>
          </a:p>
          <a:p>
            <a:pPr algn="l">
              <a:buFont typeface="Arial" panose="020B0604020202020204" pitchFamily="34" charset="0"/>
              <a:buChar char="•"/>
            </a:pPr>
            <a:r>
              <a:rPr lang="en-US" sz="2400" b="0" i="0" dirty="0">
                <a:effectLst/>
              </a:rPr>
              <a:t>Ethereum is also a decentralized system that allows developers to build decentralized applications on top of its blockchain</a:t>
            </a:r>
          </a:p>
          <a:p>
            <a:r>
              <a:rPr lang="en-US" sz="2400" b="0" i="0" dirty="0">
                <a:effectLst/>
              </a:rPr>
              <a:t>Ethereum uses a consensus mechanism called Proof of Stake (</a:t>
            </a:r>
            <a:r>
              <a:rPr lang="en-US" sz="2400" b="0" i="0" dirty="0" err="1">
                <a:effectLst/>
              </a:rPr>
              <a:t>PoS</a:t>
            </a:r>
            <a:r>
              <a:rPr lang="en-US" sz="2400" b="0" i="0" dirty="0">
                <a:effectLst/>
              </a:rPr>
              <a:t>) to validate transactions</a:t>
            </a:r>
            <a:endParaRPr lang="en-US" sz="2400" dirty="0"/>
          </a:p>
        </p:txBody>
      </p:sp>
    </p:spTree>
    <p:extLst>
      <p:ext uri="{BB962C8B-B14F-4D97-AF65-F5344CB8AC3E}">
        <p14:creationId xmlns:p14="http://schemas.microsoft.com/office/powerpoint/2010/main" val="36501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461E16C4-1B14-AED2-AE78-13F46A580229}"/>
              </a:ext>
            </a:extLst>
          </p:cNvPr>
          <p:cNvSpPr>
            <a:spLocks noGrp="1"/>
          </p:cNvSpPr>
          <p:nvPr>
            <p:ph type="title"/>
          </p:nvPr>
        </p:nvSpPr>
        <p:spPr>
          <a:xfrm>
            <a:off x="686635" y="1143000"/>
            <a:ext cx="3285045" cy="4572000"/>
          </a:xfrm>
        </p:spPr>
        <p:txBody>
          <a:bodyPr anchor="ctr">
            <a:normAutofit/>
          </a:bodyPr>
          <a:lstStyle/>
          <a:p>
            <a:pPr algn="r"/>
            <a:r>
              <a:rPr lang="en-US" dirty="0"/>
              <a:t>Why Bitcoin and Ethereum Aren’t Being Used</a:t>
            </a:r>
          </a:p>
        </p:txBody>
      </p:sp>
      <p:grpSp>
        <p:nvGrpSpPr>
          <p:cNvPr id="14" name="Group 13">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5" name="Freeform: Shape 14">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ontent Placeholder 4">
            <a:extLst>
              <a:ext uri="{FF2B5EF4-FFF2-40B4-BE49-F238E27FC236}">
                <a16:creationId xmlns:a16="http://schemas.microsoft.com/office/drawing/2014/main" id="{FA141D8C-3296-04DF-2A27-F15345147D00}"/>
              </a:ext>
            </a:extLst>
          </p:cNvPr>
          <p:cNvSpPr>
            <a:spLocks noGrp="1"/>
          </p:cNvSpPr>
          <p:nvPr>
            <p:ph idx="1"/>
          </p:nvPr>
        </p:nvSpPr>
        <p:spPr>
          <a:xfrm>
            <a:off x="5749369" y="1143000"/>
            <a:ext cx="5876395" cy="4572000"/>
          </a:xfrm>
        </p:spPr>
        <p:txBody>
          <a:bodyPr anchor="ctr">
            <a:normAutofit/>
          </a:bodyPr>
          <a:lstStyle/>
          <a:p>
            <a:r>
              <a:rPr lang="en-US" dirty="0"/>
              <a:t>There are a lot of regulatory uncertainty in the crypto world because most of it is unregulated and decentralized </a:t>
            </a:r>
          </a:p>
          <a:p>
            <a:r>
              <a:rPr lang="en-US" dirty="0"/>
              <a:t>There is a lack of mainstream acceptance </a:t>
            </a:r>
          </a:p>
          <a:p>
            <a:r>
              <a:rPr lang="en-US" dirty="0"/>
              <a:t>Using Bitcoin and Ethereum can be complex </a:t>
            </a:r>
          </a:p>
        </p:txBody>
      </p:sp>
    </p:spTree>
    <p:extLst>
      <p:ext uri="{BB962C8B-B14F-4D97-AF65-F5344CB8AC3E}">
        <p14:creationId xmlns:p14="http://schemas.microsoft.com/office/powerpoint/2010/main" val="561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61E16C4-1B14-AED2-AE78-13F46A580229}"/>
              </a:ext>
            </a:extLst>
          </p:cNvPr>
          <p:cNvSpPr>
            <a:spLocks noGrp="1"/>
          </p:cNvSpPr>
          <p:nvPr>
            <p:ph type="title"/>
          </p:nvPr>
        </p:nvSpPr>
        <p:spPr>
          <a:xfrm>
            <a:off x="675822" y="93307"/>
            <a:ext cx="4400549" cy="1084878"/>
          </a:xfrm>
        </p:spPr>
        <p:txBody>
          <a:bodyPr anchor="b">
            <a:normAutofit fontScale="90000"/>
          </a:bodyPr>
          <a:lstStyle/>
          <a:p>
            <a:r>
              <a:rPr lang="en-US" sz="4100" dirty="0"/>
              <a:t>Benefits of BTC and ETH</a:t>
            </a:r>
          </a:p>
        </p:txBody>
      </p:sp>
      <p:pic>
        <p:nvPicPr>
          <p:cNvPr id="18" name="Picture 17" descr="Digital graphs and numbers in 3D">
            <a:extLst>
              <a:ext uri="{FF2B5EF4-FFF2-40B4-BE49-F238E27FC236}">
                <a16:creationId xmlns:a16="http://schemas.microsoft.com/office/drawing/2014/main" id="{42940487-F7B6-2A8F-894B-3525FB924D68}"/>
              </a:ext>
            </a:extLst>
          </p:cNvPr>
          <p:cNvPicPr>
            <a:picLocks noChangeAspect="1"/>
          </p:cNvPicPr>
          <p:nvPr/>
        </p:nvPicPr>
        <p:blipFill rotWithShape="1">
          <a:blip r:embed="rId2"/>
          <a:srcRect l="23180" r="14140"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24" name="Group 23">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5" name="Freeform: Shape 24">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ontent Placeholder 4">
            <a:extLst>
              <a:ext uri="{FF2B5EF4-FFF2-40B4-BE49-F238E27FC236}">
                <a16:creationId xmlns:a16="http://schemas.microsoft.com/office/drawing/2014/main" id="{FA141D8C-3296-04DF-2A27-F15345147D00}"/>
              </a:ext>
            </a:extLst>
          </p:cNvPr>
          <p:cNvSpPr>
            <a:spLocks noGrp="1"/>
          </p:cNvSpPr>
          <p:nvPr>
            <p:ph idx="1"/>
          </p:nvPr>
        </p:nvSpPr>
        <p:spPr>
          <a:xfrm>
            <a:off x="675822" y="1393123"/>
            <a:ext cx="4400549" cy="3860012"/>
          </a:xfrm>
        </p:spPr>
        <p:txBody>
          <a:bodyPr anchor="t">
            <a:normAutofit lnSpcReduction="10000"/>
          </a:bodyPr>
          <a:lstStyle/>
          <a:p>
            <a:r>
              <a:rPr lang="en-US" sz="2200" dirty="0"/>
              <a:t>It isn’t being controlled by governments or monitored by institutions</a:t>
            </a:r>
          </a:p>
          <a:p>
            <a:r>
              <a:rPr lang="en-US" sz="2200" dirty="0"/>
              <a:t>There is potential for long-term growth </a:t>
            </a:r>
          </a:p>
          <a:p>
            <a:r>
              <a:rPr lang="en-US" sz="2200" dirty="0"/>
              <a:t>Seen as a store of value, like gold and metals</a:t>
            </a:r>
          </a:p>
          <a:p>
            <a:r>
              <a:rPr lang="en-US" sz="2200" dirty="0"/>
              <a:t>Gives you more portfolio diversification </a:t>
            </a:r>
          </a:p>
          <a:p>
            <a:r>
              <a:rPr lang="en-US" sz="2200" dirty="0"/>
              <a:t>Since there is a limited supply, the value can increase over time </a:t>
            </a:r>
            <a:r>
              <a:rPr lang="en-US" sz="1050" dirty="0"/>
              <a:t>(100K?)</a:t>
            </a:r>
          </a:p>
        </p:txBody>
      </p:sp>
    </p:spTree>
    <p:extLst>
      <p:ext uri="{BB962C8B-B14F-4D97-AF65-F5344CB8AC3E}">
        <p14:creationId xmlns:p14="http://schemas.microsoft.com/office/powerpoint/2010/main" val="159265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686635" y="1143000"/>
            <a:ext cx="3285045" cy="4572000"/>
          </a:xfrm>
        </p:spPr>
        <p:txBody>
          <a:bodyPr anchor="ctr">
            <a:normAutofit/>
          </a:bodyPr>
          <a:lstStyle/>
          <a:p>
            <a:pPr algn="r"/>
            <a:r>
              <a:rPr lang="en-US" dirty="0"/>
              <a:t>Results </a:t>
            </a:r>
            <a:endParaRPr lang="en-US"/>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1" name="Content Placeholder 20" descr="Graphical user interface, chart, histogram&#10;&#10;Description automatically generated">
            <a:extLst>
              <a:ext uri="{FF2B5EF4-FFF2-40B4-BE49-F238E27FC236}">
                <a16:creationId xmlns:a16="http://schemas.microsoft.com/office/drawing/2014/main" id="{47419A33-E677-57DC-0D9E-644DECAE22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49925" y="1143000"/>
            <a:ext cx="5875338" cy="3763027"/>
          </a:xfrm>
        </p:spPr>
      </p:pic>
    </p:spTree>
    <p:extLst>
      <p:ext uri="{BB962C8B-B14F-4D97-AF65-F5344CB8AC3E}">
        <p14:creationId xmlns:p14="http://schemas.microsoft.com/office/powerpoint/2010/main" val="89422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35D2-1E58-2821-0C2C-F43B7751219A}"/>
              </a:ext>
            </a:extLst>
          </p:cNvPr>
          <p:cNvSpPr>
            <a:spLocks noGrp="1"/>
          </p:cNvSpPr>
          <p:nvPr>
            <p:ph type="title"/>
          </p:nvPr>
        </p:nvSpPr>
        <p:spPr>
          <a:xfrm>
            <a:off x="686635" y="1143000"/>
            <a:ext cx="3285045" cy="4572000"/>
          </a:xfrm>
        </p:spPr>
        <p:txBody>
          <a:bodyPr anchor="ctr">
            <a:normAutofit/>
          </a:bodyPr>
          <a:lstStyle/>
          <a:p>
            <a:pPr algn="r"/>
            <a:r>
              <a:rPr lang="en-US" dirty="0"/>
              <a:t>Results </a:t>
            </a:r>
            <a:endParaRPr lang="en-US"/>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Content Placeholder 6" descr="Chart, pie chart&#10;&#10;Description automatically generated">
            <a:extLst>
              <a:ext uri="{FF2B5EF4-FFF2-40B4-BE49-F238E27FC236}">
                <a16:creationId xmlns:a16="http://schemas.microsoft.com/office/drawing/2014/main" id="{94C1A0CB-FC92-5595-BF49-ADADB235A1F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49925" y="1503988"/>
            <a:ext cx="5605463" cy="3431906"/>
          </a:xfrm>
        </p:spPr>
      </p:pic>
    </p:spTree>
    <p:extLst>
      <p:ext uri="{BB962C8B-B14F-4D97-AF65-F5344CB8AC3E}">
        <p14:creationId xmlns:p14="http://schemas.microsoft.com/office/powerpoint/2010/main" val="643693115"/>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3741</TotalTime>
  <Words>629</Words>
  <Application>Microsoft Office PowerPoint</Application>
  <PresentationFormat>Widescreen</PresentationFormat>
  <Paragraphs>62</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Verdana Pro</vt:lpstr>
      <vt:lpstr>Verdana Pro Cond SemiBold</vt:lpstr>
      <vt:lpstr>TornVTI</vt:lpstr>
      <vt:lpstr>Bitcoin &amp; Ethereum </vt:lpstr>
      <vt:lpstr>Objective </vt:lpstr>
      <vt:lpstr>Methodology </vt:lpstr>
      <vt:lpstr>What is Bitcoin</vt:lpstr>
      <vt:lpstr>What is  Ethereum </vt:lpstr>
      <vt:lpstr>Why Bitcoin and Ethereum Aren’t Being Used</vt:lpstr>
      <vt:lpstr>Benefits of BTC and ETH</vt:lpstr>
      <vt:lpstr>Results </vt:lpstr>
      <vt:lpstr>Results </vt:lpstr>
      <vt:lpstr>Results </vt:lpstr>
      <vt:lpstr>Recommendations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&amp; Ethereum </dc:title>
  <dc:creator>Kevin Ortega</dc:creator>
  <cp:lastModifiedBy>Kevin Ortega</cp:lastModifiedBy>
  <cp:revision>4</cp:revision>
  <dcterms:created xsi:type="dcterms:W3CDTF">2023-04-25T03:24:33Z</dcterms:created>
  <dcterms:modified xsi:type="dcterms:W3CDTF">2023-04-27T17:45:54Z</dcterms:modified>
</cp:coreProperties>
</file>