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6B4E-4A76-43EC-88B6-7B2A56584E7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4007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Stable Isotope Final Project: </a:t>
            </a:r>
            <a:r>
              <a:rPr lang="en-US" sz="4400" i="1" dirty="0"/>
              <a:t>Evidence of Isotopic Fractionation During Vapor Exchange Between the Atmosphere and the Snow Surface in </a:t>
            </a:r>
            <a:r>
              <a:rPr lang="en-US" sz="4400" i="1" dirty="0" smtClean="0"/>
              <a:t>Greenland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607"/>
            <a:ext cx="9144000" cy="1655762"/>
          </a:xfrm>
        </p:spPr>
        <p:txBody>
          <a:bodyPr/>
          <a:lstStyle/>
          <a:p>
            <a:r>
              <a:rPr lang="en-US" dirty="0" smtClean="0"/>
              <a:t>Paper by: Madsen et al.,</a:t>
            </a:r>
          </a:p>
          <a:p>
            <a:r>
              <a:rPr lang="en-US" dirty="0" smtClean="0"/>
              <a:t>Poor representation and notebook by: Kevin Rozmiarek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22" y="0"/>
            <a:ext cx="5278778" cy="5913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6170" y="5850753"/>
            <a:ext cx="446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mean diurnal cycle on days with clear sky and calm weather. Stacked based on diurnal cycles between days ∼ 180 and ∼ 190. Error bars indicate the standard deviation on the mean.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064046" y="365129"/>
            <a:ext cx="118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Steen-Larsen et al 2013</a:t>
            </a:r>
            <a:endParaRPr lang="en-US" sz="12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" y="1585601"/>
            <a:ext cx="6926317" cy="40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C40C2B-2581-D64D-AD66-5D549FA1C5EB}"/>
              </a:ext>
            </a:extLst>
          </p:cNvPr>
          <p:cNvSpPr/>
          <p:nvPr/>
        </p:nvSpPr>
        <p:spPr>
          <a:xfrm>
            <a:off x="574491" y="5773443"/>
            <a:ext cx="6681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Estimates of loss due to sublimation range from 6% to 18%  of (39 to 120 </a:t>
            </a:r>
            <a:r>
              <a:rPr lang="en-US" sz="1600" dirty="0" err="1"/>
              <a:t>gigatonnes</a:t>
            </a:r>
            <a:r>
              <a:rPr lang="en-US" sz="1600" dirty="0"/>
              <a:t>/year (</a:t>
            </a:r>
            <a:r>
              <a:rPr lang="en-US" sz="1600" i="1" dirty="0">
                <a:solidFill>
                  <a:srgbClr val="000000"/>
                </a:solidFill>
              </a:rPr>
              <a:t>Boisvert et al. 2016: 6%; </a:t>
            </a:r>
            <a:r>
              <a:rPr lang="en-US" sz="1600" dirty="0" err="1"/>
              <a:t>Lenarts</a:t>
            </a:r>
            <a:r>
              <a:rPr lang="en-US" sz="1600" dirty="0"/>
              <a:t> et al. 2012: 12%; Box and Steffen, 2001:18%).  </a:t>
            </a:r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08602"/>
            <a:ext cx="1441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Boisvert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et </a:t>
            </a:r>
            <a:r>
              <a:rPr lang="en-US" sz="1200" dirty="0" smtClean="0">
                <a:solidFill>
                  <a:srgbClr val="000000"/>
                </a:solidFill>
              </a:rPr>
              <a:t>al 2016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0" y="108064"/>
            <a:ext cx="3143596" cy="9757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</a:t>
            </a:r>
            <a:r>
              <a:rPr lang="en-US" sz="3200" dirty="0" smtClean="0"/>
              <a:t>backdrop</a:t>
            </a:r>
            <a:endParaRPr lang="en-US" sz="3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51324" y="279884"/>
            <a:ext cx="3780096" cy="866686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TLDR: We haven’t actually closed our understanding the water cycle on ice sheets.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5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" y="1122218"/>
            <a:ext cx="11948870" cy="501257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0" y="108064"/>
            <a:ext cx="3143596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Where are we at?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364814" y="6134793"/>
            <a:ext cx="169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Rozmiarek et al., in prep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07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62" y="665619"/>
            <a:ext cx="4189168" cy="4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88749" y="5174959"/>
            <a:ext cx="13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Horita</a:t>
            </a:r>
            <a:r>
              <a:rPr lang="en-US" sz="1200" dirty="0" smtClean="0"/>
              <a:t> et al., 2008</a:t>
            </a:r>
            <a:endParaRPr lang="en-US" sz="12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1" y="665619"/>
            <a:ext cx="6670459" cy="47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3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87" y="1008519"/>
            <a:ext cx="4189168" cy="4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45874" y="5517859"/>
            <a:ext cx="13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Horita</a:t>
            </a:r>
            <a:r>
              <a:rPr lang="en-US" sz="1200" dirty="0" smtClean="0"/>
              <a:t> et al., 2008</a:t>
            </a:r>
            <a:endParaRPr lang="en-US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5116590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 how do we math at this?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60" y="1409655"/>
            <a:ext cx="2276910" cy="742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5" y="4279281"/>
            <a:ext cx="2140856" cy="1004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76" y="3144990"/>
            <a:ext cx="356284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41794"/>
            <a:ext cx="8201025" cy="587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7825" y="390525"/>
            <a:ext cx="3638550" cy="631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13735" y="53897"/>
            <a:ext cx="3143596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is this model forced?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61" y="5684933"/>
            <a:ext cx="252447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50" y="95250"/>
            <a:ext cx="5116590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to look forward to after the break.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52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Horita</a:t>
            </a:r>
            <a:r>
              <a:rPr lang="en-US" dirty="0"/>
              <a:t>, </a:t>
            </a:r>
            <a:r>
              <a:rPr lang="en-US" dirty="0" err="1"/>
              <a:t>Juske</a:t>
            </a:r>
            <a:r>
              <a:rPr lang="en-US" dirty="0"/>
              <a:t>, Kazimierz </a:t>
            </a:r>
            <a:r>
              <a:rPr lang="en-US" dirty="0" err="1"/>
              <a:t>Rozanski</a:t>
            </a:r>
            <a:r>
              <a:rPr lang="en-US" dirty="0"/>
              <a:t>, and </a:t>
            </a:r>
            <a:r>
              <a:rPr lang="en-US" dirty="0" err="1"/>
              <a:t>Shabtai</a:t>
            </a:r>
            <a:r>
              <a:rPr lang="en-US" dirty="0"/>
              <a:t> Cohen. "Isotope effects in the evaporation of water: a status report of the Craig–Gordon model." </a:t>
            </a:r>
            <a:r>
              <a:rPr lang="en-US" i="1" dirty="0"/>
              <a:t>Isotopes in environmental and health studies</a:t>
            </a:r>
            <a:r>
              <a:rPr lang="en-US" dirty="0"/>
              <a:t> 44.1 (2008): 23-49.</a:t>
            </a:r>
          </a:p>
        </p:txBody>
      </p:sp>
    </p:spTree>
    <p:extLst>
      <p:ext uri="{BB962C8B-B14F-4D97-AF65-F5344CB8AC3E}">
        <p14:creationId xmlns:p14="http://schemas.microsoft.com/office/powerpoint/2010/main" val="356513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228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Stable Isotope Final Project: Evidence of Isotopic Fractionation During Vapor Exchange Between the Atmosphere and the Snow Surface in Greenland</vt:lpstr>
      <vt:lpstr>Some backdrop</vt:lpstr>
      <vt:lpstr>Where are we at?</vt:lpstr>
      <vt:lpstr>PowerPoint Presentation</vt:lpstr>
      <vt:lpstr>So how do we math at this?</vt:lpstr>
      <vt:lpstr>How is this model forced?</vt:lpstr>
      <vt:lpstr>What to look forward to after the break.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Isotope Final Project: Evidence of Isotopic Fractionation During Vapor Exchange Between the Atmosphere and the Snow Surface in Greenland</dc:title>
  <dc:creator>Kevin S. Rozmiarek</dc:creator>
  <cp:lastModifiedBy>Kevin S. Rozmiarek</cp:lastModifiedBy>
  <cp:revision>6</cp:revision>
  <dcterms:created xsi:type="dcterms:W3CDTF">2020-11-13T20:00:53Z</dcterms:created>
  <dcterms:modified xsi:type="dcterms:W3CDTF">2020-11-20T18:19:50Z</dcterms:modified>
</cp:coreProperties>
</file>