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62" r:id="rId6"/>
    <p:sldId id="263" r:id="rId7"/>
    <p:sldId id="265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5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6B4E-4A76-43EC-88B6-7B2A56584E79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C0AB-C0C8-4F75-8A9A-EEA26D382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11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6B4E-4A76-43EC-88B6-7B2A56584E79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C0AB-C0C8-4F75-8A9A-EEA26D382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7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6B4E-4A76-43EC-88B6-7B2A56584E79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C0AB-C0C8-4F75-8A9A-EEA26D382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657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6B4E-4A76-43EC-88B6-7B2A56584E79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C0AB-C0C8-4F75-8A9A-EEA26D382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775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6B4E-4A76-43EC-88B6-7B2A56584E79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C0AB-C0C8-4F75-8A9A-EEA26D382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20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6B4E-4A76-43EC-88B6-7B2A56584E79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C0AB-C0C8-4F75-8A9A-EEA26D382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6B4E-4A76-43EC-88B6-7B2A56584E79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C0AB-C0C8-4F75-8A9A-EEA26D382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67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6B4E-4A76-43EC-88B6-7B2A56584E79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C0AB-C0C8-4F75-8A9A-EEA26D382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983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6B4E-4A76-43EC-88B6-7B2A56584E79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C0AB-C0C8-4F75-8A9A-EEA26D382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783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6B4E-4A76-43EC-88B6-7B2A56584E79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C0AB-C0C8-4F75-8A9A-EEA26D382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7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6B4E-4A76-43EC-88B6-7B2A56584E79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C0AB-C0C8-4F75-8A9A-EEA26D382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33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F6B4E-4A76-43EC-88B6-7B2A56584E79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AC0AB-C0C8-4F75-8A9A-EEA26D382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81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338365" y="-1181100"/>
            <a:ext cx="12797065" cy="9065986"/>
          </a:xfrm>
          <a:prstGeom prst="rect">
            <a:avLst/>
          </a:prstGeom>
          <a:blipFill dpi="0" rotWithShape="1">
            <a:blip r:embed="rId2">
              <a:alphaModFix amt="9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7607" y="490596"/>
            <a:ext cx="9144000" cy="2387600"/>
          </a:xfrm>
        </p:spPr>
        <p:txBody>
          <a:bodyPr>
            <a:noAutofit/>
          </a:bodyPr>
          <a:lstStyle/>
          <a:p>
            <a:r>
              <a:rPr lang="en-US" sz="4400" b="1" dirty="0" smtClean="0"/>
              <a:t>Stable Isotope Final Project: </a:t>
            </a:r>
            <a:r>
              <a:rPr lang="en-US" sz="4400" b="1" i="1" dirty="0"/>
              <a:t>Evidence of Isotopic Fractionation During Vapor Exchange Between the Atmosphere and the Snow Surface in </a:t>
            </a:r>
            <a:r>
              <a:rPr lang="en-US" sz="4400" b="1" i="1" dirty="0" smtClean="0"/>
              <a:t>Greenland</a:t>
            </a:r>
            <a:endParaRPr lang="en-US" sz="4400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86724" y="4321175"/>
            <a:ext cx="4680758" cy="149404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Paper by: Madsen et al</a:t>
            </a:r>
            <a:r>
              <a:rPr lang="en-US" dirty="0" smtClean="0"/>
              <a:t>.,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Poor </a:t>
            </a:r>
            <a:r>
              <a:rPr lang="en-US" dirty="0" smtClean="0"/>
              <a:t>representation and notebook by: Kevin Rozmiarek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40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222" y="0"/>
            <a:ext cx="5278778" cy="59132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46170" y="5850753"/>
            <a:ext cx="44693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The mean diurnal cycle on days with clear sky and calm weather. Stacked based on diurnal cycles between days ∼ 180 and ∼ 190. Error bars indicate the standard deviation on the mean.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1064046" y="365129"/>
            <a:ext cx="1189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Steen-Larsen et al 2013</a:t>
            </a:r>
            <a:endParaRPr lang="en-US" sz="1200" dirty="0"/>
          </a:p>
        </p:txBody>
      </p:sp>
      <p:pic>
        <p:nvPicPr>
          <p:cNvPr id="1026" name="Picture 2" descr="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3" y="1585601"/>
            <a:ext cx="6926317" cy="409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BC40C2B-2581-D64D-AD66-5D549FA1C5EB}"/>
              </a:ext>
            </a:extLst>
          </p:cNvPr>
          <p:cNvSpPr/>
          <p:nvPr/>
        </p:nvSpPr>
        <p:spPr>
          <a:xfrm>
            <a:off x="574491" y="5773443"/>
            <a:ext cx="66816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Estimates of loss due to sublimation range from 6% to 18%  of (39 to 120 </a:t>
            </a:r>
            <a:r>
              <a:rPr lang="en-US" sz="1600" dirty="0" err="1"/>
              <a:t>gigatonnes</a:t>
            </a:r>
            <a:r>
              <a:rPr lang="en-US" sz="1600" dirty="0"/>
              <a:t>/year (</a:t>
            </a:r>
            <a:r>
              <a:rPr lang="en-US" sz="1600" i="1" dirty="0">
                <a:solidFill>
                  <a:srgbClr val="000000"/>
                </a:solidFill>
              </a:rPr>
              <a:t>Boisvert et al. 2016: 6%; </a:t>
            </a:r>
            <a:r>
              <a:rPr lang="en-US" sz="1600" dirty="0" err="1"/>
              <a:t>Lenarts</a:t>
            </a:r>
            <a:r>
              <a:rPr lang="en-US" sz="1600" dirty="0"/>
              <a:t> et al. 2012: 12%; Box and Steffen, 2001:18%).  </a:t>
            </a:r>
            <a:endParaRPr lang="en-US" sz="1600" dirty="0"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1308602"/>
            <a:ext cx="14416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</a:rPr>
              <a:t>Boisvert</a:t>
            </a:r>
            <a:r>
              <a:rPr lang="en-US" sz="1200" dirty="0" smtClean="0">
                <a:solidFill>
                  <a:srgbClr val="00000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et </a:t>
            </a:r>
            <a:r>
              <a:rPr lang="en-US" sz="1200" dirty="0" smtClean="0">
                <a:solidFill>
                  <a:srgbClr val="000000"/>
                </a:solidFill>
              </a:rPr>
              <a:t>al 2016</a:t>
            </a:r>
            <a:r>
              <a:rPr lang="en-US" sz="120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959" y="0"/>
            <a:ext cx="3143596" cy="97579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Some backdrop</a:t>
            </a:r>
            <a:endParaRPr lang="en-US" sz="3600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392640" y="162618"/>
            <a:ext cx="3780096" cy="866686"/>
          </a:xfrm>
          <a:ln w="38100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TLDR: We haven’t actually closed our understanding the water cycle on ice sheets.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19569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2" grpId="0"/>
      <p:bldP spid="11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6" y="1122218"/>
            <a:ext cx="11948870" cy="5012575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10125" y="0"/>
            <a:ext cx="3576049" cy="975793"/>
          </a:xfrm>
        </p:spPr>
        <p:txBody>
          <a:bodyPr>
            <a:noAutofit/>
          </a:bodyPr>
          <a:lstStyle/>
          <a:p>
            <a:r>
              <a:rPr lang="en-US" sz="3600" dirty="0" smtClean="0"/>
              <a:t>Where are we at?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10364814" y="6134793"/>
            <a:ext cx="16941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Rozmiarek et al., in prep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2071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igu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162" y="1021219"/>
            <a:ext cx="4189168" cy="4509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549049" y="5530559"/>
            <a:ext cx="13072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Horita</a:t>
            </a:r>
            <a:r>
              <a:rPr lang="en-US" sz="1200" dirty="0" smtClean="0"/>
              <a:t> et al., 2008</a:t>
            </a:r>
            <a:endParaRPr lang="en-US" sz="1200" dirty="0"/>
          </a:p>
        </p:txBody>
      </p:sp>
      <p:pic>
        <p:nvPicPr>
          <p:cNvPr id="2050" name="Picture 2" descr="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91" y="1021219"/>
            <a:ext cx="6670459" cy="477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4775" y="0"/>
            <a:ext cx="5116590" cy="97579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Tower system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295491" y="5798371"/>
            <a:ext cx="1421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Madsen </a:t>
            </a:r>
            <a:r>
              <a:rPr lang="en-US" sz="1200" dirty="0" smtClean="0"/>
              <a:t>et al., </a:t>
            </a:r>
            <a:r>
              <a:rPr lang="en-US" sz="1200" dirty="0" smtClean="0"/>
              <a:t>2019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1263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igu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3987" y="1058608"/>
            <a:ext cx="4189168" cy="4509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545874" y="5517859"/>
            <a:ext cx="13072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Horita</a:t>
            </a:r>
            <a:r>
              <a:rPr lang="en-US" sz="1200" dirty="0" smtClean="0"/>
              <a:t> et al., 2008</a:t>
            </a:r>
            <a:endParaRPr lang="en-US" sz="12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4775" y="0"/>
            <a:ext cx="5116590" cy="975793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So how do we math at this?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44" y="1116004"/>
            <a:ext cx="2476417" cy="8080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101" y="2420933"/>
            <a:ext cx="2140856" cy="10048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738" y="1395207"/>
            <a:ext cx="3562847" cy="762106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7210425" y="1924097"/>
            <a:ext cx="691687" cy="3160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210425" y="1609725"/>
            <a:ext cx="568987" cy="16224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509161" y="2082112"/>
            <a:ext cx="0" cy="3895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125" y="3919047"/>
            <a:ext cx="3839161" cy="1841590"/>
          </a:xfrm>
          <a:prstGeom prst="rect">
            <a:avLst/>
          </a:prstGeom>
        </p:spPr>
      </p:pic>
      <p:sp>
        <p:nvSpPr>
          <p:cNvPr id="44" name="Left Brace 43"/>
          <p:cNvSpPr/>
          <p:nvPr/>
        </p:nvSpPr>
        <p:spPr>
          <a:xfrm rot="16200000">
            <a:off x="5227756" y="2976135"/>
            <a:ext cx="74776" cy="488035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>
            <a:stCxn id="44" idx="1"/>
          </p:cNvCxnSpPr>
          <p:nvPr/>
        </p:nvCxnSpPr>
        <p:spPr>
          <a:xfrm flipH="1">
            <a:off x="5265144" y="3257541"/>
            <a:ext cx="1" cy="5578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884144" y="629121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Gross</a:t>
            </a:r>
            <a:endParaRPr lang="en-US" b="1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5268855" y="5901637"/>
            <a:ext cx="0" cy="3895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urn:x-wiley:21699380:media:jgrd55294:jgrd55294-math-100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316" y="3919047"/>
            <a:ext cx="115252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rn:x-wiley:21699380:media:jgrd55294:jgrd55294-math-100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724" y="3603580"/>
            <a:ext cx="1083117" cy="182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" name="Straight Arrow Connector 50"/>
          <p:cNvCxnSpPr/>
          <p:nvPr/>
        </p:nvCxnSpPr>
        <p:spPr>
          <a:xfrm flipH="1">
            <a:off x="2602493" y="2082112"/>
            <a:ext cx="2045231" cy="13423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323316" y="4623210"/>
            <a:ext cx="1089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Much less gross</a:t>
            </a:r>
            <a:endParaRPr lang="en-US" b="1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1928821" y="4233637"/>
            <a:ext cx="0" cy="3895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02371" y="1871124"/>
            <a:ext cx="325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Ol</a:t>
            </a:r>
            <a:r>
              <a:rPr lang="en-US" dirty="0" smtClean="0"/>
              <a:t>’ fashioned diffusion equation</a:t>
            </a:r>
            <a:endParaRPr lang="en-US" dirty="0"/>
          </a:p>
        </p:txBody>
      </p:sp>
      <p:sp>
        <p:nvSpPr>
          <p:cNvPr id="62" name="Left Brace 61"/>
          <p:cNvSpPr/>
          <p:nvPr/>
        </p:nvSpPr>
        <p:spPr>
          <a:xfrm rot="16200000" flipH="1">
            <a:off x="1794714" y="976340"/>
            <a:ext cx="235244" cy="51457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1899578" y="957989"/>
            <a:ext cx="2193523" cy="617365"/>
          </a:xfrm>
          <a:prstGeom prst="bentConnector3">
            <a:avLst>
              <a:gd name="adj1" fmla="val 9993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05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7" grpId="0"/>
      <p:bldP spid="55" grpId="0"/>
      <p:bldP spid="6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541794"/>
            <a:ext cx="8201025" cy="5873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572125" y="438150"/>
            <a:ext cx="3638550" cy="6315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Snow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262211" y="-131082"/>
            <a:ext cx="5783753" cy="97579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How is this model forced?</a:t>
            </a:r>
            <a:endParaRPr lang="en-US" sz="3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425" y="5472021"/>
            <a:ext cx="2524477" cy="628738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5448301" y="6100759"/>
            <a:ext cx="264830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178028" y="5916093"/>
            <a:ext cx="1531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 Samples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874" y="714341"/>
            <a:ext cx="5278588" cy="4671364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V="1">
            <a:off x="5305425" y="4578923"/>
            <a:ext cx="1190625" cy="7221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1325225" y="1440298"/>
            <a:ext cx="781050" cy="3219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76250" y="6380228"/>
            <a:ext cx="1421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Madsen </a:t>
            </a:r>
            <a:r>
              <a:rPr lang="en-US" sz="1200" dirty="0" smtClean="0"/>
              <a:t>et al., </a:t>
            </a:r>
            <a:r>
              <a:rPr lang="en-US" sz="1200" dirty="0" smtClean="0"/>
              <a:t>2019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9707477" y="5323789"/>
            <a:ext cx="16941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Rozmiarek et al., in prep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7887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225" y="325971"/>
            <a:ext cx="8315326" cy="3837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4775" y="0"/>
            <a:ext cx="5116590" cy="97579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What did they see?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209550" y="1130367"/>
            <a:ext cx="31718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model produces half decent results for the snowpack.</a:t>
            </a:r>
          </a:p>
          <a:p>
            <a:endParaRPr lang="en-US" dirty="0" smtClean="0"/>
          </a:p>
          <a:p>
            <a:r>
              <a:rPr lang="en-US" dirty="0" smtClean="0"/>
              <a:t>Snow has a diurnal variation of </a:t>
            </a:r>
            <a:r>
              <a:rPr lang="en-US" dirty="0"/>
              <a:t>2.5‰ </a:t>
            </a:r>
            <a:r>
              <a:rPr lang="en-US" dirty="0" smtClean="0"/>
              <a:t>in </a:t>
            </a:r>
            <a:r>
              <a:rPr lang="en-US" dirty="0"/>
              <a:t>δ</a:t>
            </a:r>
            <a:r>
              <a:rPr lang="en-US" baseline="30000" dirty="0"/>
              <a:t>18</a:t>
            </a:r>
            <a:r>
              <a:rPr lang="en-US" dirty="0"/>
              <a:t>O</a:t>
            </a:r>
            <a:r>
              <a:rPr lang="en-US" dirty="0" smtClean="0"/>
              <a:t> and </a:t>
            </a:r>
            <a:r>
              <a:rPr lang="en-US" dirty="0"/>
              <a:t>13‰ </a:t>
            </a:r>
            <a:r>
              <a:rPr lang="en-US" dirty="0" smtClean="0"/>
              <a:t>in </a:t>
            </a:r>
            <a:r>
              <a:rPr lang="en-US" dirty="0" err="1" smtClean="0"/>
              <a:t>δD</a:t>
            </a:r>
            <a:r>
              <a:rPr lang="en-US" dirty="0" smtClean="0"/>
              <a:t> (10-20% of the </a:t>
            </a:r>
            <a:r>
              <a:rPr lang="en-US" dirty="0" err="1" smtClean="0"/>
              <a:t>firn</a:t>
            </a:r>
            <a:r>
              <a:rPr lang="en-US" dirty="0" smtClean="0"/>
              <a:t> signal!)</a:t>
            </a:r>
          </a:p>
          <a:p>
            <a:endParaRPr lang="en-US" dirty="0"/>
          </a:p>
          <a:p>
            <a:r>
              <a:rPr lang="en-US" dirty="0" smtClean="0"/>
              <a:t>Still unclear if the VSL exists like we think it does. Big if true.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259" y="4317787"/>
            <a:ext cx="5963482" cy="20195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01392" y="6284008"/>
            <a:ext cx="327618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Note</a:t>
            </a:r>
            <a:r>
              <a:rPr lang="en-US" sz="900" dirty="0"/>
              <a:t>. The 95% confidence bounds are giving in the parentheses.</a:t>
            </a:r>
          </a:p>
          <a:p>
            <a:r>
              <a:rPr lang="en-US" sz="1200" dirty="0"/>
              <a:t/>
            </a:r>
            <a:br>
              <a:rPr lang="en-US" sz="1200" dirty="0"/>
            </a:br>
            <a:endParaRPr lang="en-US" sz="1200" dirty="0"/>
          </a:p>
        </p:txBody>
      </p:sp>
      <p:sp>
        <p:nvSpPr>
          <p:cNvPr id="8" name="Left Brace 7"/>
          <p:cNvSpPr/>
          <p:nvPr/>
        </p:nvSpPr>
        <p:spPr>
          <a:xfrm>
            <a:off x="4695826" y="4317787"/>
            <a:ext cx="247650" cy="2019582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855836" y="4794178"/>
            <a:ext cx="18399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Snow equilibrium depth for two different latent heat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34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250" y="95250"/>
            <a:ext cx="5116590" cy="975793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What to look forward to after the break.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179" y="1232968"/>
            <a:ext cx="8499471" cy="52453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8150" y="1628775"/>
            <a:ext cx="27622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VSL is the gateway to and from the </a:t>
            </a:r>
            <a:r>
              <a:rPr lang="en-US" dirty="0" err="1" smtClean="0"/>
              <a:t>firn</a:t>
            </a:r>
            <a:r>
              <a:rPr lang="en-US" dirty="0" smtClean="0"/>
              <a:t> via diffusion.</a:t>
            </a:r>
          </a:p>
          <a:p>
            <a:endParaRPr lang="en-US" dirty="0"/>
          </a:p>
          <a:p>
            <a:r>
              <a:rPr lang="en-US" dirty="0" smtClean="0"/>
              <a:t>“A </a:t>
            </a:r>
            <a:r>
              <a:rPr lang="en-US" dirty="0"/>
              <a:t>positive linear relation between </a:t>
            </a:r>
            <a:r>
              <a:rPr lang="en-US" i="1" dirty="0"/>
              <a:t>B</a:t>
            </a:r>
            <a:r>
              <a:rPr lang="en-US" baseline="30000" dirty="0"/>
              <a:t>*</a:t>
            </a:r>
            <a:r>
              <a:rPr lang="en-US" baseline="-25000" dirty="0"/>
              <a:t>best</a:t>
            </a:r>
            <a:r>
              <a:rPr lang="en-US" dirty="0"/>
              <a:t> and ∆</a:t>
            </a:r>
            <a:r>
              <a:rPr lang="en-US" i="1" dirty="0"/>
              <a:t>z is</a:t>
            </a:r>
            <a:r>
              <a:rPr lang="en-US" dirty="0"/>
              <a:t> expected since the influence of the bottom boundary condition is more attenuated for a thicker VSL</a:t>
            </a:r>
            <a:r>
              <a:rPr lang="en-US" dirty="0" smtClean="0"/>
              <a:t>.”</a:t>
            </a:r>
          </a:p>
          <a:p>
            <a:endParaRPr lang="en-US" dirty="0"/>
          </a:p>
          <a:p>
            <a:r>
              <a:rPr lang="en-US" dirty="0" smtClean="0"/>
              <a:t>We are going to explore if this is true via by a toy diffusion model.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3045673" y="3321086"/>
            <a:ext cx="139634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VSL Distance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944" y="262950"/>
            <a:ext cx="2476417" cy="808093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23525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10055</TotalTime>
  <Words>353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Stable Isotope Final Project: Evidence of Isotopic Fractionation During Vapor Exchange Between the Atmosphere and the Snow Surface in Greenland</vt:lpstr>
      <vt:lpstr>Some backdrop</vt:lpstr>
      <vt:lpstr>Where are we at?</vt:lpstr>
      <vt:lpstr>Tower system</vt:lpstr>
      <vt:lpstr>So how do we math at this?</vt:lpstr>
      <vt:lpstr>How is this model forced?</vt:lpstr>
      <vt:lpstr>What did they see?</vt:lpstr>
      <vt:lpstr>What to look forward to after the break.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Stable Isotope Final Project: Evidence of Isotopic Fractionation During Vapor Exchange Between the Atmosphere and the Snow Surface in Greenland</dc:title>
  <dc:creator>Kevin S. Rozmiarek</dc:creator>
  <cp:lastModifiedBy>Kevin S. Rozmiarek</cp:lastModifiedBy>
  <cp:revision>23</cp:revision>
  <dcterms:created xsi:type="dcterms:W3CDTF">2020-11-13T20:00:53Z</dcterms:created>
  <dcterms:modified xsi:type="dcterms:W3CDTF">2020-11-20T20:15:26Z</dcterms:modified>
</cp:coreProperties>
</file>