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5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Kim" initials="KK" lastIdx="1" clrIdx="0">
    <p:extLst>
      <p:ext uri="{19B8F6BF-5375-455C-9EA6-DF929625EA0E}">
        <p15:presenceInfo xmlns:p15="http://schemas.microsoft.com/office/powerpoint/2012/main" userId="S::jk680@cam.ac.uk::29d2a700-96f1-447e-b7f3-2de73e225b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6"/>
    <p:restoredTop sz="94629"/>
  </p:normalViewPr>
  <p:slideViewPr>
    <p:cSldViewPr snapToGrid="0" snapToObjects="1">
      <p:cViewPr varScale="1">
        <p:scale>
          <a:sx n="110" d="100"/>
          <a:sy n="110" d="100"/>
        </p:scale>
        <p:origin x="544" y="176"/>
      </p:cViewPr>
      <p:guideLst>
        <p:guide orient="horz" pos="754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AAA3-D433-A141-A1A4-25FB4B90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69C45-51D9-3C46-8817-B800544B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77C4-1565-2942-9DBF-CAE3A29E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0586-DEA6-F34C-B543-21114F74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235A-4089-E942-AA28-BD78F183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B0D0-CEA7-AF48-B265-AB1010CB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8945B-64FE-2B42-8863-A89EAC35D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7DD7-737E-4148-A541-A7FBCD59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1066-EA8C-0C46-B944-C3EE1294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49E8-9BB7-BB49-86A0-FA973486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23F4D-6309-CF47-BC3B-9D0968124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B301-FA78-AF40-A627-08FEF42FF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3091-F2D0-B14D-9426-EE7BF317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1DB8-DE02-0C41-83C2-56856A8C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91DC-238C-074F-B124-9B275F24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251A-6D07-8146-A4A7-535F6698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E8D3-C384-1046-BAEE-3ABC58B1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BC56-906A-4544-B80A-DBFE59FF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B69F-62AC-C245-B524-8C4AB206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20D4-C99C-4F43-8D84-7650C6F3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468F-795F-8A46-A5AD-6C98FF6C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079E-82DE-D343-9A8E-B95161DCB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7D1D-1BD8-704E-9E42-51589258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C90A-ED0D-A44F-91B7-7F8420E2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0FC1-5E85-3E41-B674-7F5865F5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91E-9721-4E4B-8CF1-31183D9F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5D24-CA99-8F4B-9902-BDE522820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4C7F-D39F-6246-B64A-E98F8E1B2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928C8-4CF2-2C44-AA78-89357ACF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945D2-0095-264E-B51B-1597737F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E9029-02BB-304C-B0B2-C24ACD53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C3F3-6541-8548-A17F-12D1B0A6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8384-EF90-FD40-97F5-11BF7BBC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0E9A-0C92-3845-AD5C-59A9AEE8B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709EE-127E-DC48-B2E5-1E9AA184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955CC-8FCD-D44E-B6B9-B3AE58162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0FDC9-11B5-E940-8DBF-BE7B4DEB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0703E-4765-A241-A44A-C13CDB4E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1813-6382-144B-9956-8E446BCD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D6CB-C624-7749-A2CE-564C4F21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8C668-6D4B-2A4B-AD55-120C6C93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6C2F3-23A0-B24A-89A6-E5A48E13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0E257-8135-334F-9555-758D87D7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9BF22-F133-8645-80B5-A2A2CE15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7480-17A7-3E4D-8FE1-6AA38D31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D1086-97B1-ED40-97EE-7BA5DD11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E689-003F-0041-9355-CA6FC7F9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D475-1D1A-2E44-9D63-F0E259B5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2297A-D8F8-0046-81FB-0EF1EE515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ABD2-EAF0-CF4C-8460-D5D4EBB6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A40A-69DB-DC45-A076-CBDECF7E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26B4-29EC-2645-AAC4-DEE7D957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3AB1-3C73-6844-B301-213DAB45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A98BE-350C-8147-B7D4-81F3E1F22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C3010-F76E-0D49-853B-244CDAB8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6DD04-7F96-1F46-95CF-CFD5206A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8C3-7CD2-5740-AF96-72137D93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EC8A0-5988-294C-A97D-F93667F5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4F4DF-EF8D-2647-9894-CE7DBE7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76D4-4F9A-A14D-A5E2-2F81FCD9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304E-DDE5-444F-938B-4A8C0567F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B9A2-02A3-4542-9721-0F1E22C254A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FCEC-E645-934A-BB2B-F6570785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50406-C36D-9D43-8F61-13363826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678B-6257-7C46-BCE0-FBA68944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81C3-BBFC-9C48-8E52-F9880D12F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GAN for </a:t>
            </a:r>
            <a:r>
              <a:rPr lang="en-US" dirty="0" err="1">
                <a:latin typeface="Rubik" panose="02000604000000020004" pitchFamily="2" charset="-79"/>
                <a:cs typeface="Rubik" panose="02000604000000020004" pitchFamily="2" charset="-79"/>
              </a:rPr>
              <a:t>MoG</a:t>
            </a:r>
            <a:endParaRPr lang="en-US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58F97-81A1-764C-A09C-2097353CA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Rubik" panose="02000604000000020004" pitchFamily="2" charset="-79"/>
                <a:cs typeface="Rubik" panose="02000604000000020004" pitchFamily="2" charset="-79"/>
              </a:rPr>
              <a:t>Junyeob</a:t>
            </a:r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3480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3BE-2628-8E40-BFA6-E0237573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5" y="260950"/>
            <a:ext cx="10515600" cy="688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ubik" panose="02000604000000020004" pitchFamily="2" charset="-79"/>
                <a:cs typeface="Rubik" panose="02000604000000020004" pitchFamily="2" charset="-79"/>
              </a:rPr>
              <a:t>Flowchart for training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23DD7-E6A8-894C-BA11-AB0843B05465}"/>
              </a:ext>
            </a:extLst>
          </p:cNvPr>
          <p:cNvSpPr/>
          <p:nvPr/>
        </p:nvSpPr>
        <p:spPr>
          <a:xfrm>
            <a:off x="3510772" y="2157761"/>
            <a:ext cx="1358587" cy="981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842DE-8B28-214B-8BE6-9BD88949DBA5}"/>
              </a:ext>
            </a:extLst>
          </p:cNvPr>
          <p:cNvSpPr/>
          <p:nvPr/>
        </p:nvSpPr>
        <p:spPr>
          <a:xfrm>
            <a:off x="7725930" y="3429000"/>
            <a:ext cx="1740126" cy="981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Discriminator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6C6CB-1F26-394B-91FD-25FBF5B66BBF}"/>
              </a:ext>
            </a:extLst>
          </p:cNvPr>
          <p:cNvSpPr/>
          <p:nvPr/>
        </p:nvSpPr>
        <p:spPr>
          <a:xfrm>
            <a:off x="3510771" y="4938410"/>
            <a:ext cx="1358587" cy="9813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Inverse Transform Sampling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9106259-BB53-1C4F-B1BB-A4B1BB750354}"/>
              </a:ext>
            </a:extLst>
          </p:cNvPr>
          <p:cNvSpPr/>
          <p:nvPr/>
        </p:nvSpPr>
        <p:spPr>
          <a:xfrm>
            <a:off x="867937" y="2157761"/>
            <a:ext cx="1815784" cy="981307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Uniform Distribution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C70F0CD-0E39-A649-A682-43D119D56AC6}"/>
              </a:ext>
            </a:extLst>
          </p:cNvPr>
          <p:cNvSpPr/>
          <p:nvPr/>
        </p:nvSpPr>
        <p:spPr>
          <a:xfrm>
            <a:off x="5696409" y="2157760"/>
            <a:ext cx="1358587" cy="981307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Fake Data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9DAECF4-A774-E74D-B1C3-C969B50D0D1D}"/>
              </a:ext>
            </a:extLst>
          </p:cNvPr>
          <p:cNvSpPr/>
          <p:nvPr/>
        </p:nvSpPr>
        <p:spPr>
          <a:xfrm>
            <a:off x="5696408" y="4938409"/>
            <a:ext cx="1358588" cy="981307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Real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11744-7173-DA4E-A21C-84107EE5FD6A}"/>
              </a:ext>
            </a:extLst>
          </p:cNvPr>
          <p:cNvCxnSpPr>
            <a:stCxn id="7" idx="2"/>
            <a:endCxn id="4" idx="1"/>
          </p:cNvCxnSpPr>
          <p:nvPr/>
        </p:nvCxnSpPr>
        <p:spPr>
          <a:xfrm>
            <a:off x="2561058" y="2648415"/>
            <a:ext cx="9497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7F9441-0FDD-1248-81CE-FA2095C620D0}"/>
              </a:ext>
            </a:extLst>
          </p:cNvPr>
          <p:cNvCxnSpPr/>
          <p:nvPr/>
        </p:nvCxnSpPr>
        <p:spPr>
          <a:xfrm>
            <a:off x="4869358" y="2627969"/>
            <a:ext cx="9497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CA1BAF-E050-904A-8F6B-66A6344D2B36}"/>
              </a:ext>
            </a:extLst>
          </p:cNvPr>
          <p:cNvCxnSpPr>
            <a:cxnSpLocks/>
            <a:endCxn id="9" idx="5"/>
          </p:cNvCxnSpPr>
          <p:nvPr/>
        </p:nvCxnSpPr>
        <p:spPr>
          <a:xfrm>
            <a:off x="4869358" y="5429062"/>
            <a:ext cx="9497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2754FC-233E-9E45-9BDC-B45F7D1BF023}"/>
              </a:ext>
            </a:extLst>
          </p:cNvPr>
          <p:cNvCxnSpPr>
            <a:cxnSpLocks/>
          </p:cNvCxnSpPr>
          <p:nvPr/>
        </p:nvCxnSpPr>
        <p:spPr>
          <a:xfrm>
            <a:off x="6939771" y="2648413"/>
            <a:ext cx="786159" cy="780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BF4AB-0DBB-6B42-86E9-1612455301BA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6932333" y="4410307"/>
            <a:ext cx="793597" cy="1018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D4875B1E-B25B-E946-9E5E-2857DD778BD9}"/>
              </a:ext>
            </a:extLst>
          </p:cNvPr>
          <p:cNvSpPr/>
          <p:nvPr/>
        </p:nvSpPr>
        <p:spPr>
          <a:xfrm>
            <a:off x="10259653" y="3423421"/>
            <a:ext cx="1297253" cy="981307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Losses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D82251-38E2-4C43-B700-83D0AAB0AE47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466056" y="3914074"/>
            <a:ext cx="9162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C879984-645E-8B49-913B-1EB34E0F5194}"/>
              </a:ext>
            </a:extLst>
          </p:cNvPr>
          <p:cNvCxnSpPr>
            <a:cxnSpLocks/>
            <a:stCxn id="20" idx="0"/>
            <a:endCxn id="5" idx="0"/>
          </p:cNvCxnSpPr>
          <p:nvPr/>
        </p:nvCxnSpPr>
        <p:spPr>
          <a:xfrm rot="16200000" flipH="1" flipV="1">
            <a:off x="9749347" y="2270066"/>
            <a:ext cx="5579" cy="2312287"/>
          </a:xfrm>
          <a:prstGeom prst="bentConnector3">
            <a:avLst>
              <a:gd name="adj1" fmla="val -206874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7C131DD-8AA7-854B-B388-E2991871AEA4}"/>
              </a:ext>
            </a:extLst>
          </p:cNvPr>
          <p:cNvCxnSpPr>
            <a:cxnSpLocks/>
            <a:stCxn id="20" idx="1"/>
            <a:endCxn id="4" idx="0"/>
          </p:cNvCxnSpPr>
          <p:nvPr/>
        </p:nvCxnSpPr>
        <p:spPr>
          <a:xfrm rot="16200000" flipV="1">
            <a:off x="6977675" y="-629848"/>
            <a:ext cx="1265660" cy="6840877"/>
          </a:xfrm>
          <a:prstGeom prst="bentConnector3">
            <a:avLst>
              <a:gd name="adj1" fmla="val 118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DAC2A3-9EF3-794F-AF4E-6F6493A01534}"/>
              </a:ext>
            </a:extLst>
          </p:cNvPr>
          <p:cNvSpPr txBox="1"/>
          <p:nvPr/>
        </p:nvSpPr>
        <p:spPr>
          <a:xfrm>
            <a:off x="9039441" y="1939679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Update Models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692482D-8DCD-7F4C-9CDF-C8FAE60242AA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 rot="16200000" flipH="1">
            <a:off x="1498302" y="3416595"/>
            <a:ext cx="2289996" cy="1734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3BE-2628-8E40-BFA6-E0237573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4" y="203079"/>
            <a:ext cx="10515600" cy="7930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ubik" panose="02000604000000020004" pitchFamily="2" charset="-79"/>
                <a:cs typeface="Rubik" panose="02000604000000020004" pitchFamily="2" charset="-79"/>
              </a:rPr>
              <a:t>Flowchart for testing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23DD7-E6A8-894C-BA11-AB0843B05465}"/>
              </a:ext>
            </a:extLst>
          </p:cNvPr>
          <p:cNvSpPr/>
          <p:nvPr/>
        </p:nvSpPr>
        <p:spPr>
          <a:xfrm>
            <a:off x="4425172" y="2157761"/>
            <a:ext cx="1358587" cy="981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6C6CB-1F26-394B-91FD-25FBF5B66BBF}"/>
              </a:ext>
            </a:extLst>
          </p:cNvPr>
          <p:cNvSpPr/>
          <p:nvPr/>
        </p:nvSpPr>
        <p:spPr>
          <a:xfrm>
            <a:off x="4425171" y="4938410"/>
            <a:ext cx="1358587" cy="9813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Inverse Transform Sampling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9106259-BB53-1C4F-B1BB-A4B1BB750354}"/>
              </a:ext>
            </a:extLst>
          </p:cNvPr>
          <p:cNvSpPr/>
          <p:nvPr/>
        </p:nvSpPr>
        <p:spPr>
          <a:xfrm>
            <a:off x="1782337" y="2157761"/>
            <a:ext cx="1815784" cy="981307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Uniform Distribution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C70F0CD-0E39-A649-A682-43D119D56AC6}"/>
              </a:ext>
            </a:extLst>
          </p:cNvPr>
          <p:cNvSpPr/>
          <p:nvPr/>
        </p:nvSpPr>
        <p:spPr>
          <a:xfrm>
            <a:off x="6610809" y="2157760"/>
            <a:ext cx="1358587" cy="981307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Fake Data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9DAECF4-A774-E74D-B1C3-C969B50D0D1D}"/>
              </a:ext>
            </a:extLst>
          </p:cNvPr>
          <p:cNvSpPr/>
          <p:nvPr/>
        </p:nvSpPr>
        <p:spPr>
          <a:xfrm>
            <a:off x="6610808" y="4938409"/>
            <a:ext cx="1358588" cy="981307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Real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11744-7173-DA4E-A21C-84107EE5FD6A}"/>
              </a:ext>
            </a:extLst>
          </p:cNvPr>
          <p:cNvCxnSpPr>
            <a:stCxn id="7" idx="2"/>
            <a:endCxn id="4" idx="1"/>
          </p:cNvCxnSpPr>
          <p:nvPr/>
        </p:nvCxnSpPr>
        <p:spPr>
          <a:xfrm>
            <a:off x="3475458" y="2648415"/>
            <a:ext cx="9497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7F9441-0FDD-1248-81CE-FA2095C620D0}"/>
              </a:ext>
            </a:extLst>
          </p:cNvPr>
          <p:cNvCxnSpPr/>
          <p:nvPr/>
        </p:nvCxnSpPr>
        <p:spPr>
          <a:xfrm>
            <a:off x="5783758" y="2627969"/>
            <a:ext cx="9497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CA1BAF-E050-904A-8F6B-66A6344D2B36}"/>
              </a:ext>
            </a:extLst>
          </p:cNvPr>
          <p:cNvCxnSpPr>
            <a:cxnSpLocks/>
            <a:endCxn id="9" idx="5"/>
          </p:cNvCxnSpPr>
          <p:nvPr/>
        </p:nvCxnSpPr>
        <p:spPr>
          <a:xfrm>
            <a:off x="5783758" y="5429062"/>
            <a:ext cx="9497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2754FC-233E-9E45-9BDC-B45F7D1BF023}"/>
              </a:ext>
            </a:extLst>
          </p:cNvPr>
          <p:cNvCxnSpPr>
            <a:cxnSpLocks/>
          </p:cNvCxnSpPr>
          <p:nvPr/>
        </p:nvCxnSpPr>
        <p:spPr>
          <a:xfrm>
            <a:off x="7854171" y="2648413"/>
            <a:ext cx="786159" cy="780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BF4AB-0DBB-6B42-86E9-1612455301BA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7846733" y="4410307"/>
            <a:ext cx="793597" cy="1018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D4875B1E-B25B-E946-9E5E-2857DD778BD9}"/>
              </a:ext>
            </a:extLst>
          </p:cNvPr>
          <p:cNvSpPr/>
          <p:nvPr/>
        </p:nvSpPr>
        <p:spPr>
          <a:xfrm>
            <a:off x="8298377" y="3429000"/>
            <a:ext cx="2060061" cy="981307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ubik" panose="02000604000000020004" pitchFamily="2" charset="-79"/>
                <a:cs typeface="Rubik" panose="02000604000000020004" pitchFamily="2" charset="-79"/>
              </a:rPr>
              <a:t>Mean Squared Error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F2DC7EC-97FC-8D4E-BF71-1BEE15E879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12702" y="3416595"/>
            <a:ext cx="2289996" cy="1734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1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29F7-E3B6-0244-8B4F-25E70EB6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5" y="260954"/>
            <a:ext cx="10515600" cy="6921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ubik" panose="02000604000000020004" pitchFamily="2" charset="-79"/>
                <a:cs typeface="Rubik" panose="02000604000000020004" pitchFamily="2" charset="-79"/>
              </a:rPr>
              <a:t>Histograms for input </a:t>
            </a:r>
            <a:r>
              <a:rPr lang="en-US" sz="3600" dirty="0" err="1">
                <a:latin typeface="Rubik" panose="02000604000000020004" pitchFamily="2" charset="-79"/>
                <a:cs typeface="Rubik" panose="02000604000000020004" pitchFamily="2" charset="-79"/>
              </a:rPr>
              <a:t>MoG</a:t>
            </a:r>
            <a:r>
              <a:rPr lang="en-US" sz="3600" dirty="0">
                <a:latin typeface="Rubik" panose="02000604000000020004" pitchFamily="2" charset="-79"/>
                <a:cs typeface="Rubik" panose="02000604000000020004" pitchFamily="2" charset="-79"/>
              </a:rPr>
              <a:t> - KDEF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BF8DE-55E5-8E4D-B02F-3B64511A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60" r="8832"/>
          <a:stretch/>
        </p:blipFill>
        <p:spPr>
          <a:xfrm>
            <a:off x="8152452" y="1503571"/>
            <a:ext cx="3960000" cy="34896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FCE25-C157-3B49-BCD5-9C7D30688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6" r="8587"/>
          <a:stretch/>
        </p:blipFill>
        <p:spPr>
          <a:xfrm>
            <a:off x="4116000" y="1503571"/>
            <a:ext cx="3960000" cy="345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D6573-858B-2B48-8C31-FF23FBDD0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9" r="8479"/>
          <a:stretch/>
        </p:blipFill>
        <p:spPr>
          <a:xfrm>
            <a:off x="79548" y="1503571"/>
            <a:ext cx="3958452" cy="34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7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4A5F2B-B57C-8646-8D2E-756678DDB5DB}"/>
              </a:ext>
            </a:extLst>
          </p:cNvPr>
          <p:cNvSpPr txBox="1">
            <a:spLocks/>
          </p:cNvSpPr>
          <p:nvPr/>
        </p:nvSpPr>
        <p:spPr>
          <a:xfrm>
            <a:off x="676154" y="260954"/>
            <a:ext cx="1051560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Rubik" panose="02000604000000020004" pitchFamily="2" charset="-79"/>
                <a:cs typeface="Rubik" panose="02000604000000020004" pitchFamily="2" charset="-79"/>
              </a:rPr>
              <a:t>Histograms for input </a:t>
            </a:r>
            <a:r>
              <a:rPr lang="en-US" sz="3600" dirty="0" err="1">
                <a:latin typeface="Rubik" panose="02000604000000020004" pitchFamily="2" charset="-79"/>
                <a:cs typeface="Rubik" panose="02000604000000020004" pitchFamily="2" charset="-79"/>
              </a:rPr>
              <a:t>MoG</a:t>
            </a:r>
            <a:r>
              <a:rPr lang="en-US" sz="3600" dirty="0">
                <a:latin typeface="Rubik" panose="02000604000000020004" pitchFamily="2" charset="-79"/>
                <a:cs typeface="Rubik" panose="02000604000000020004" pitchFamily="2" charset="-79"/>
              </a:rPr>
              <a:t> – MMI Selected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316318D-A974-ED42-BE48-D037EFCE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B630D-4D4C-EC49-9682-4CD664DD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0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E51E-0B7C-874C-B5A8-766C8BCB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78" y="296802"/>
            <a:ext cx="10515600" cy="606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Rubik" panose="02000604000000020004" pitchFamily="2" charset="-79"/>
                <a:cs typeface="Rubik" panose="02000604000000020004" pitchFamily="2" charset="-79"/>
              </a:rPr>
              <a:t>Test plans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82E44E-86CA-6443-8F0B-5ADBEBEA9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6976"/>
                <a:ext cx="10515600" cy="49799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Rubik" panose="02000604000000020004" pitchFamily="2" charset="-79"/>
                    <a:cs typeface="Rubik" panose="02000604000000020004" pitchFamily="2" charset="-79"/>
                  </a:rPr>
                  <a:t>For each data shown in histograms</a:t>
                </a:r>
              </a:p>
              <a:p>
                <a:pPr lvl="1"/>
                <a:r>
                  <a:rPr lang="en-US" sz="2000" dirty="0">
                    <a:latin typeface="Rubik" panose="02000604000000020004" pitchFamily="2" charset="-79"/>
                    <a:cs typeface="Rubik" panose="02000604000000020004" pitchFamily="2" charset="-79"/>
                  </a:rPr>
                  <a:t>Produce arrays with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×28</m:t>
                    </m:r>
                  </m:oMath>
                </a14:m>
                <a:r>
                  <a:rPr lang="en-US" sz="2000" dirty="0">
                    <a:latin typeface="Rubik" panose="02000604000000020004" pitchFamily="2" charset="-79"/>
                    <a:cs typeface="Rubik" panose="02000604000000020004" pitchFamily="2" charset="-79"/>
                  </a:rPr>
                  <a:t> and put data into the array.</a:t>
                </a:r>
              </a:p>
              <a:p>
                <a:pPr lvl="1"/>
                <a:r>
                  <a:rPr lang="en-US" sz="2000" dirty="0">
                    <a:latin typeface="Rubik" panose="02000604000000020004" pitchFamily="2" charset="-79"/>
                    <a:cs typeface="Rubik" panose="02000604000000020004" pitchFamily="2" charset="-79"/>
                  </a:rPr>
                  <a:t>Run DCGAN using this modified dataset.</a:t>
                </a:r>
              </a:p>
              <a:p>
                <a:pPr lvl="1"/>
                <a:r>
                  <a:rPr lang="en-US" sz="2000" dirty="0">
                    <a:latin typeface="Rubik" panose="02000604000000020004" pitchFamily="2" charset="-79"/>
                    <a:cs typeface="Rubik" panose="02000604000000020004" pitchFamily="2" charset="-79"/>
                  </a:rPr>
                  <a:t>Get sum of mean squared errors between ‘real data’ and ‘fake data’ using the trained generator.</a:t>
                </a:r>
              </a:p>
              <a:p>
                <a:endParaRPr lang="en-US" sz="2400" dirty="0">
                  <a:latin typeface="Rubik" panose="02000604000000020004" pitchFamily="2" charset="-79"/>
                  <a:cs typeface="Rubik" panose="02000604000000020004" pitchFamily="2" charset="-79"/>
                </a:endParaRPr>
              </a:p>
              <a:p>
                <a:r>
                  <a:rPr lang="en-US" sz="2400" dirty="0">
                    <a:latin typeface="Rubik" panose="02000604000000020004" pitchFamily="2" charset="-79"/>
                    <a:cs typeface="Rubik" panose="02000604000000020004" pitchFamily="2" charset="-79"/>
                  </a:rPr>
                  <a:t>Train set: 20000 sets of the array described above.</a:t>
                </a:r>
              </a:p>
              <a:p>
                <a:r>
                  <a:rPr lang="en-US" sz="2400" dirty="0">
                    <a:latin typeface="Rubik" panose="02000604000000020004" pitchFamily="2" charset="-79"/>
                    <a:cs typeface="Rubik" panose="02000604000000020004" pitchFamily="2" charset="-79"/>
                  </a:rPr>
                  <a:t>Test set: sets of array with different random seed.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82E44E-86CA-6443-8F0B-5ADBEBEA9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6976"/>
                <a:ext cx="10515600" cy="4979988"/>
              </a:xfrm>
              <a:blipFill>
                <a:blip r:embed="rId2"/>
                <a:stretch>
                  <a:fillRect l="-724" t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45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3993-6A23-7242-9A3B-9AF1785C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975"/>
            <a:ext cx="10515600" cy="49799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In form of image (.</a:t>
            </a:r>
            <a:r>
              <a:rPr lang="en-US" sz="2400" dirty="0" err="1">
                <a:latin typeface="Rubik" panose="02000604000000020004" pitchFamily="2" charset="-79"/>
                <a:cs typeface="Rubik" panose="02000604000000020004" pitchFamily="2" charset="-79"/>
              </a:rPr>
              <a:t>png</a:t>
            </a:r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8E4F31-61BF-A643-AAA2-22EDC5993ABC}"/>
              </a:ext>
            </a:extLst>
          </p:cNvPr>
          <p:cNvSpPr txBox="1">
            <a:spLocks/>
          </p:cNvSpPr>
          <p:nvPr/>
        </p:nvSpPr>
        <p:spPr>
          <a:xfrm>
            <a:off x="710678" y="296802"/>
            <a:ext cx="10515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Rubik" panose="02000604000000020004" pitchFamily="2" charset="-79"/>
                <a:cs typeface="Rubik" panose="02000604000000020004" pitchFamily="2" charset="-79"/>
              </a:rPr>
              <a:t>Sample array created using </a:t>
            </a:r>
            <a:r>
              <a:rPr lang="en-US" sz="3600" dirty="0" err="1">
                <a:latin typeface="Rubik" panose="02000604000000020004" pitchFamily="2" charset="-79"/>
                <a:cs typeface="Rubik" panose="02000604000000020004" pitchFamily="2" charset="-79"/>
              </a:rPr>
              <a:t>MMISel_R</a:t>
            </a:r>
            <a:endParaRPr lang="en-US" sz="36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D9CC8-7BD1-1D43-81BC-1FC9E97B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78" y="1917000"/>
            <a:ext cx="3024000" cy="30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4294E-9697-064C-A7B2-5A431A1E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00" y="1917000"/>
            <a:ext cx="3024000" cy="30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ABDBC1-8842-3848-8568-98007E9E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22" y="1917000"/>
            <a:ext cx="3024000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0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B26D-5240-EA4F-B235-3CB2726D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5" y="260953"/>
            <a:ext cx="10515600" cy="6778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ubik" panose="02000604000000020004" pitchFamily="2" charset="-79"/>
                <a:cs typeface="Rubik" panose="02000604000000020004" pitchFamily="2" charset="-79"/>
              </a:rPr>
              <a:t>Reference - graphs for </a:t>
            </a:r>
            <a:r>
              <a:rPr lang="en-US" sz="3600" dirty="0" err="1">
                <a:latin typeface="Rubik" panose="02000604000000020004" pitchFamily="2" charset="-79"/>
                <a:cs typeface="Rubik" panose="02000604000000020004" pitchFamily="2" charset="-79"/>
              </a:rPr>
              <a:t>MoG</a:t>
            </a:r>
            <a:endParaRPr lang="en-US" sz="36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7D457E2E-74AF-4849-BAE9-B01FF58E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0948674-DF93-3043-B384-50DD0EB8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140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Rubik</vt:lpstr>
      <vt:lpstr>Office Theme</vt:lpstr>
      <vt:lpstr>GAN for MoG</vt:lpstr>
      <vt:lpstr>Flowchart for training </vt:lpstr>
      <vt:lpstr>Flowchart for testing </vt:lpstr>
      <vt:lpstr>Histograms for input MoG - KDEF</vt:lpstr>
      <vt:lpstr>PowerPoint Presentation</vt:lpstr>
      <vt:lpstr>Test plans</vt:lpstr>
      <vt:lpstr>PowerPoint Presentation</vt:lpstr>
      <vt:lpstr>Reference - graphs for MoG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for MoG</dc:title>
  <dc:creator>Kevin Kim</dc:creator>
  <cp:lastModifiedBy>Kevin Kim</cp:lastModifiedBy>
  <cp:revision>6</cp:revision>
  <dcterms:created xsi:type="dcterms:W3CDTF">2020-06-13T09:30:43Z</dcterms:created>
  <dcterms:modified xsi:type="dcterms:W3CDTF">2020-06-13T10:04:55Z</dcterms:modified>
</cp:coreProperties>
</file>