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3" r:id="rId14"/>
    <p:sldId id="274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2"/>
    <p:restoredTop sz="94629"/>
  </p:normalViewPr>
  <p:slideViewPr>
    <p:cSldViewPr snapToGrid="0" snapToObjects="1" showGuides="1">
      <p:cViewPr varScale="1">
        <p:scale>
          <a:sx n="124" d="100"/>
          <a:sy n="124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160E-B947-E848-8BF4-98B89BE42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0FC0B-8272-6F48-867B-A49B0847A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7113-22A7-BC43-9678-20D5FC40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D869-0D03-B142-B5B8-162B3FC47D4C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3045-396C-AA4A-8B2F-77F35220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81AB-C4FE-354C-BB68-CE48AFA1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CBB-8E57-9F45-A798-D6AA7486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8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5F2E-6666-C14B-B000-A1DE290D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1F2EB-1765-2B42-B0BD-C0FC25D72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177AE-9AFE-754E-8F45-0CB2DC80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D869-0D03-B142-B5B8-162B3FC47D4C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9E25-BD0D-1444-B5EA-9764385B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753A-0C4B-4243-BF4C-4759DE68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CBB-8E57-9F45-A798-D6AA7486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2EB63-5500-E544-9A92-8EA2BFEA9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40639-8E33-614D-8DEF-82A80085D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04A4-F850-5741-8EF0-EC3EAE14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D869-0D03-B142-B5B8-162B3FC47D4C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6FB51-65B4-8E40-8879-C441A92C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E0B13-CB56-3A45-B1E5-35DDC107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CBB-8E57-9F45-A798-D6AA7486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8249-7389-EF4A-A1CE-509004A0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16C5-9EB0-0546-A734-1B63CEC0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67F40-CE6C-204B-ACDE-AEE5E1AA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D869-0D03-B142-B5B8-162B3FC47D4C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E000-12C5-004A-BF7B-34D5AD35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A672-8A4B-A546-B3C4-4A146CD2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CBB-8E57-9F45-A798-D6AA7486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9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6251-2257-1742-93AC-BABAD485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5AC94-FD76-6F48-B0F5-8D47B64B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51DF1-52F3-1F41-B4F4-63FB2A4A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D869-0D03-B142-B5B8-162B3FC47D4C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F913-A778-E447-90A7-69B6D4C0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C784-11FA-9346-99A6-DE4547EF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CBB-8E57-9F45-A798-D6AA7486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4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F2C7-F6B1-C345-98D2-AF56527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A6DE-BBAA-AB42-AA46-33DEC1DE3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6E917-5437-7540-A3CC-64D14551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F0BC6-B0B7-674E-9D68-F145ACDE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D869-0D03-B142-B5B8-162B3FC47D4C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8DF87-B808-DF4A-93AF-1001606B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30BB5-7AD4-B440-BBBD-43D8DB27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CBB-8E57-9F45-A798-D6AA7486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0A12-B0BD-5E43-97ED-E9E4B7EA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28317-60F6-0A40-A863-C30ED1583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456CA-9167-AE48-9D63-9B2E5F0FD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BDA12-EF36-5F47-A610-A3DF0A234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94FD5-0325-924D-9DA1-AAD600A5A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04C4E-4345-244E-8B79-F7AEC36B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D869-0D03-B142-B5B8-162B3FC47D4C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2EAE7-9B1B-254C-97B1-C550913E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3B408-964A-574F-9628-AA53FD5F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CBB-8E57-9F45-A798-D6AA7486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81B8-DBC8-7D44-B31E-A1C9D853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0FB29-6CE2-5C4F-B9FA-7FA59474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D869-0D03-B142-B5B8-162B3FC47D4C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5253B-50FF-4146-83AD-50B6334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01CF2-ECB3-894D-B4B5-941EEFF0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CBB-8E57-9F45-A798-D6AA7486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4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D8C85-D2E3-2C49-9850-43FFC4BC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D869-0D03-B142-B5B8-162B3FC47D4C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CD22E-B4BB-9749-A0B3-5B08D484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215A3-627F-4F46-A3C6-F3BE5A60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CBB-8E57-9F45-A798-D6AA7486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2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8C41-F3FC-D54C-A647-997456B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6C31-DD20-0C4A-8846-7C32DFEB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4507E-A427-B44A-A63E-17FE20C66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35B52-2F88-3241-8923-F8694B01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D869-0D03-B142-B5B8-162B3FC47D4C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AB7A9-7C86-4D4B-BA59-3E401C25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C52E8-94F4-9644-B2C9-B1FE8DFA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CBB-8E57-9F45-A798-D6AA7486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7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45E9-5ED6-AE42-ACB4-1B515537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BA284-2B1A-0C43-9A49-4C3E49761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2636C-84C8-D946-A665-208D1DFA5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C0134-FB1B-074F-9E14-49160897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D869-0D03-B142-B5B8-162B3FC47D4C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EC830-713D-3C43-9C45-FFD09521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B1B2-96A3-344B-BAF1-5F17F196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CBB-8E57-9F45-A798-D6AA7486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568E1-FEC4-2C46-823B-A444332A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8677C-163B-2943-A962-AB1F4F08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B5D8F-5562-D346-A5AF-DB64537BF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D869-0D03-B142-B5B8-162B3FC47D4C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0F03E-E581-C64D-A5FD-02C1D65EC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70C0A-497A-0647-A519-AD4B8E7F1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3CBB-8E57-9F45-A798-D6AA7486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2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1AB8-F916-5E44-9EEF-7D7754D30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of </a:t>
            </a:r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CatGAN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different FER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9C574-AC0B-544B-A429-EE0035A72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Junyeob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91920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F054C0-6D7D-9648-BC1F-976B42A1E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89558"/>
              </p:ext>
            </p:extLst>
          </p:nvPr>
        </p:nvGraphicFramePr>
        <p:xfrm>
          <a:off x="838200" y="1203960"/>
          <a:ext cx="38627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856232332"/>
                    </a:ext>
                  </a:extLst>
                </a:gridCol>
                <a:gridCol w="2301875">
                  <a:extLst>
                    <a:ext uri="{9D8B030D-6E8A-4147-A177-3AD203B41FA5}">
                      <a16:colId xmlns:a16="http://schemas.microsoft.com/office/drawing/2014/main" val="1844078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2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KDEF_R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02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KDEF_G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84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KDEF_B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4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MMISEL_R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3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MMISEL_GB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2469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E726950-F306-EA44-AD94-920465418AD0}"/>
              </a:ext>
            </a:extLst>
          </p:cNvPr>
          <p:cNvSpPr/>
          <p:nvPr/>
        </p:nvSpPr>
        <p:spPr>
          <a:xfrm>
            <a:off x="838200" y="4025808"/>
            <a:ext cx="1051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varies hugely depending on the distribution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error differed hugely when the model was restarted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due to the shape of the input – 2D array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input is random sample from the original distribution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there will be no locational features that CNN needs to extract, in order to generate good samples.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3E317-E93A-E449-B903-8D8DC0DC2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39" y="535152"/>
            <a:ext cx="4340772" cy="2893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827E27-A2F1-6A4F-95F5-EABF7226B08A}"/>
              </a:ext>
            </a:extLst>
          </p:cNvPr>
          <p:cNvSpPr txBox="1"/>
          <p:nvPr/>
        </p:nvSpPr>
        <p:spPr>
          <a:xfrm>
            <a:off x="6240948" y="3287893"/>
            <a:ext cx="425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 loss of two models during training.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results obtained for all distributions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99160-BDF2-DF40-BCF7-229ECC31E512}"/>
              </a:ext>
            </a:extLst>
          </p:cNvPr>
          <p:cNvSpPr txBox="1"/>
          <p:nvPr/>
        </p:nvSpPr>
        <p:spPr>
          <a:xfrm>
            <a:off x="957442" y="3443256"/>
            <a:ext cx="349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showing MSE of GANs from test,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each distribution as input </a:t>
            </a:r>
          </a:p>
        </p:txBody>
      </p:sp>
    </p:spTree>
    <p:extLst>
      <p:ext uri="{BB962C8B-B14F-4D97-AF65-F5344CB8AC3E}">
        <p14:creationId xmlns:p14="http://schemas.microsoft.com/office/powerpoint/2010/main" val="50836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A276-4244-194F-AF17-1265E12F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check whether using original sample as input data, a new network is created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GAN with 1D Convolution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loss and optimization function as DCGAN</a:t>
            </a:r>
          </a:p>
        </p:txBody>
      </p:sp>
    </p:spTree>
    <p:extLst>
      <p:ext uri="{BB962C8B-B14F-4D97-AF65-F5344CB8AC3E}">
        <p14:creationId xmlns:p14="http://schemas.microsoft.com/office/powerpoint/2010/main" val="142448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F054C0-6D7D-9648-BC1F-976B42A1E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55230"/>
              </p:ext>
            </p:extLst>
          </p:nvPr>
        </p:nvGraphicFramePr>
        <p:xfrm>
          <a:off x="838200" y="1203960"/>
          <a:ext cx="38627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856232332"/>
                    </a:ext>
                  </a:extLst>
                </a:gridCol>
                <a:gridCol w="2301875">
                  <a:extLst>
                    <a:ext uri="{9D8B030D-6E8A-4147-A177-3AD203B41FA5}">
                      <a16:colId xmlns:a16="http://schemas.microsoft.com/office/drawing/2014/main" val="1844078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Error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2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KDEF_R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0.2711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02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KDEF_G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0.2106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84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KDEF_B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0.1460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4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MMISEL_R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0.3783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3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MMISEL_GB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0.3102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2469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E726950-F306-EA44-AD94-920465418AD0}"/>
              </a:ext>
            </a:extLst>
          </p:cNvPr>
          <p:cNvSpPr/>
          <p:nvPr/>
        </p:nvSpPr>
        <p:spPr>
          <a:xfrm>
            <a:off x="734123" y="4103370"/>
            <a:ext cx="10515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lower error compared to DCGAN 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27E27-A2F1-6A4F-95F5-EABF7226B08A}"/>
              </a:ext>
            </a:extLst>
          </p:cNvPr>
          <p:cNvSpPr txBox="1"/>
          <p:nvPr/>
        </p:nvSpPr>
        <p:spPr>
          <a:xfrm>
            <a:off x="5991923" y="3197262"/>
            <a:ext cx="425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Cross entropy loss of two models during training.</a:t>
            </a:r>
          </a:p>
          <a:p>
            <a:r>
              <a:rPr lang="en-US" sz="1600" dirty="0">
                <a:latin typeface="Times" pitchFamily="2" charset="0"/>
              </a:rPr>
              <a:t>Similar results obtained for all distributions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0F9F9D2-BB87-1245-9822-273585FA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97262"/>
            <a:ext cx="4050000" cy="27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BE4C7D-F47B-7449-99FE-29B8EA56CEF3}"/>
              </a:ext>
            </a:extLst>
          </p:cNvPr>
          <p:cNvSpPr txBox="1"/>
          <p:nvPr/>
        </p:nvSpPr>
        <p:spPr>
          <a:xfrm>
            <a:off x="957442" y="3443256"/>
            <a:ext cx="349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Table showing MSE of GANs from test,</a:t>
            </a:r>
          </a:p>
          <a:p>
            <a:r>
              <a:rPr lang="en-US" sz="1600" dirty="0">
                <a:latin typeface="Times" pitchFamily="2" charset="0"/>
              </a:rPr>
              <a:t>with each distribution as input </a:t>
            </a:r>
          </a:p>
        </p:txBody>
      </p:sp>
    </p:spTree>
    <p:extLst>
      <p:ext uri="{BB962C8B-B14F-4D97-AF65-F5344CB8AC3E}">
        <p14:creationId xmlns:p14="http://schemas.microsoft.com/office/powerpoint/2010/main" val="314513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- GAN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84AEBD-AB4B-AF45-A026-D9C1A3166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variation of GAN which enables semi– supervised learning.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using the Mixture of Gaussian distribution as input, MMI selected and KDEF datasets, without modifications, are used.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investigate the performance of the network, three different optimizers activation functions are used.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Optimizers: Adam,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SGDM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Leaky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Clipped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2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51C0CE-5FD1-F04D-9258-59865EE1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1472344"/>
            <a:ext cx="7366000" cy="4673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96C8D0F-F36A-9C46-B92A-6A96BBA6E9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 - Generator</a:t>
            </a:r>
          </a:p>
        </p:txBody>
      </p:sp>
    </p:spTree>
    <p:extLst>
      <p:ext uri="{BB962C8B-B14F-4D97-AF65-F5344CB8AC3E}">
        <p14:creationId xmlns:p14="http://schemas.microsoft.com/office/powerpoint/2010/main" val="138049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 - Discriminator</a:t>
            </a:r>
          </a:p>
        </p:txBody>
      </p:sp>
      <p:pic>
        <p:nvPicPr>
          <p:cNvPr id="24" name="Picture 23" descr="A close up of a piano&#10;&#10;Description automatically generated">
            <a:extLst>
              <a:ext uri="{FF2B5EF4-FFF2-40B4-BE49-F238E27FC236}">
                <a16:creationId xmlns:a16="http://schemas.microsoft.com/office/drawing/2014/main" id="{DA52076B-8A7B-594D-B525-B7DFEFB3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514368"/>
            <a:ext cx="71120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A276-4244-194F-AF17-1265E12F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19" y="4329180"/>
            <a:ext cx="10515600" cy="196887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current discriminator network, Clipped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resulted with the best performance.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70051C-C3E9-CC4B-B133-E1E1C36AB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64014"/>
              </p:ext>
            </p:extLst>
          </p:nvPr>
        </p:nvGraphicFramePr>
        <p:xfrm>
          <a:off x="838202" y="1231722"/>
          <a:ext cx="10587516" cy="1434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2329">
                  <a:extLst>
                    <a:ext uri="{9D8B030D-6E8A-4147-A177-3AD203B41FA5}">
                      <a16:colId xmlns:a16="http://schemas.microsoft.com/office/drawing/2014/main" val="3640782573"/>
                    </a:ext>
                  </a:extLst>
                </a:gridCol>
                <a:gridCol w="711658">
                  <a:extLst>
                    <a:ext uri="{9D8B030D-6E8A-4147-A177-3AD203B41FA5}">
                      <a16:colId xmlns:a16="http://schemas.microsoft.com/office/drawing/2014/main" val="2201543616"/>
                    </a:ext>
                  </a:extLst>
                </a:gridCol>
                <a:gridCol w="711658">
                  <a:extLst>
                    <a:ext uri="{9D8B030D-6E8A-4147-A177-3AD203B41FA5}">
                      <a16:colId xmlns:a16="http://schemas.microsoft.com/office/drawing/2014/main" val="1320217787"/>
                    </a:ext>
                  </a:extLst>
                </a:gridCol>
                <a:gridCol w="711658">
                  <a:extLst>
                    <a:ext uri="{9D8B030D-6E8A-4147-A177-3AD203B41FA5}">
                      <a16:colId xmlns:a16="http://schemas.microsoft.com/office/drawing/2014/main" val="4175329659"/>
                    </a:ext>
                  </a:extLst>
                </a:gridCol>
                <a:gridCol w="1064160">
                  <a:extLst>
                    <a:ext uri="{9D8B030D-6E8A-4147-A177-3AD203B41FA5}">
                      <a16:colId xmlns:a16="http://schemas.microsoft.com/office/drawing/2014/main" val="2933514801"/>
                    </a:ext>
                  </a:extLst>
                </a:gridCol>
                <a:gridCol w="711658">
                  <a:extLst>
                    <a:ext uri="{9D8B030D-6E8A-4147-A177-3AD203B41FA5}">
                      <a16:colId xmlns:a16="http://schemas.microsoft.com/office/drawing/2014/main" val="181297649"/>
                    </a:ext>
                  </a:extLst>
                </a:gridCol>
                <a:gridCol w="1423317">
                  <a:extLst>
                    <a:ext uri="{9D8B030D-6E8A-4147-A177-3AD203B41FA5}">
                      <a16:colId xmlns:a16="http://schemas.microsoft.com/office/drawing/2014/main" val="1427721374"/>
                    </a:ext>
                  </a:extLst>
                </a:gridCol>
                <a:gridCol w="1064160">
                  <a:extLst>
                    <a:ext uri="{9D8B030D-6E8A-4147-A177-3AD203B41FA5}">
                      <a16:colId xmlns:a16="http://schemas.microsoft.com/office/drawing/2014/main" val="3184079020"/>
                    </a:ext>
                  </a:extLst>
                </a:gridCol>
                <a:gridCol w="709441">
                  <a:extLst>
                    <a:ext uri="{9D8B030D-6E8A-4147-A177-3AD203B41FA5}">
                      <a16:colId xmlns:a16="http://schemas.microsoft.com/office/drawing/2014/main" val="1252310067"/>
                    </a:ext>
                  </a:extLst>
                </a:gridCol>
                <a:gridCol w="1423317">
                  <a:extLst>
                    <a:ext uri="{9D8B030D-6E8A-4147-A177-3AD203B41FA5}">
                      <a16:colId xmlns:a16="http://schemas.microsoft.com/office/drawing/2014/main" val="319565211"/>
                    </a:ext>
                  </a:extLst>
                </a:gridCol>
                <a:gridCol w="1064160">
                  <a:extLst>
                    <a:ext uri="{9D8B030D-6E8A-4147-A177-3AD203B41FA5}">
                      <a16:colId xmlns:a16="http://schemas.microsoft.com/office/drawing/2014/main" val="2771226562"/>
                    </a:ext>
                  </a:extLst>
                </a:gridCol>
              </a:tblGrid>
              <a:tr h="161778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KDEF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97510"/>
                  </a:ext>
                </a:extLst>
              </a:tr>
              <a:tr h="1887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839 images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= 588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= 251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 = 1e-4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031216"/>
                  </a:ext>
                </a:extLst>
              </a:tr>
              <a:tr h="13623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SGDM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19036"/>
                  </a:ext>
                </a:extLst>
              </a:tr>
              <a:tr h="13623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ClippedRelu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LeakyRelu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ClippedRelu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ClippedRelu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07263"/>
                  </a:ext>
                </a:extLst>
              </a:tr>
              <a:tr h="13623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0.8125</a:t>
                      </a:r>
                      <a:endParaRPr lang="en-GB" sz="1800" b="0" i="0" u="none" strike="noStrike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0.3375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936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C8FC77-958A-964B-9BB0-AACD1365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78473"/>
              </p:ext>
            </p:extLst>
          </p:nvPr>
        </p:nvGraphicFramePr>
        <p:xfrm>
          <a:off x="838200" y="2665732"/>
          <a:ext cx="10587516" cy="1434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794">
                  <a:extLst>
                    <a:ext uri="{9D8B030D-6E8A-4147-A177-3AD203B41FA5}">
                      <a16:colId xmlns:a16="http://schemas.microsoft.com/office/drawing/2014/main" val="545375450"/>
                    </a:ext>
                  </a:extLst>
                </a:gridCol>
                <a:gridCol w="710794">
                  <a:extLst>
                    <a:ext uri="{9D8B030D-6E8A-4147-A177-3AD203B41FA5}">
                      <a16:colId xmlns:a16="http://schemas.microsoft.com/office/drawing/2014/main" val="1728225346"/>
                    </a:ext>
                  </a:extLst>
                </a:gridCol>
                <a:gridCol w="1421589">
                  <a:extLst>
                    <a:ext uri="{9D8B030D-6E8A-4147-A177-3AD203B41FA5}">
                      <a16:colId xmlns:a16="http://schemas.microsoft.com/office/drawing/2014/main" val="2393979863"/>
                    </a:ext>
                  </a:extLst>
                </a:gridCol>
                <a:gridCol w="1066191">
                  <a:extLst>
                    <a:ext uri="{9D8B030D-6E8A-4147-A177-3AD203B41FA5}">
                      <a16:colId xmlns:a16="http://schemas.microsoft.com/office/drawing/2014/main" val="228597170"/>
                    </a:ext>
                  </a:extLst>
                </a:gridCol>
                <a:gridCol w="710794">
                  <a:extLst>
                    <a:ext uri="{9D8B030D-6E8A-4147-A177-3AD203B41FA5}">
                      <a16:colId xmlns:a16="http://schemas.microsoft.com/office/drawing/2014/main" val="4083502977"/>
                    </a:ext>
                  </a:extLst>
                </a:gridCol>
                <a:gridCol w="1421589">
                  <a:extLst>
                    <a:ext uri="{9D8B030D-6E8A-4147-A177-3AD203B41FA5}">
                      <a16:colId xmlns:a16="http://schemas.microsoft.com/office/drawing/2014/main" val="3362278912"/>
                    </a:ext>
                  </a:extLst>
                </a:gridCol>
                <a:gridCol w="1066191">
                  <a:extLst>
                    <a:ext uri="{9D8B030D-6E8A-4147-A177-3AD203B41FA5}">
                      <a16:colId xmlns:a16="http://schemas.microsoft.com/office/drawing/2014/main" val="2141619201"/>
                    </a:ext>
                  </a:extLst>
                </a:gridCol>
                <a:gridCol w="710794">
                  <a:extLst>
                    <a:ext uri="{9D8B030D-6E8A-4147-A177-3AD203B41FA5}">
                      <a16:colId xmlns:a16="http://schemas.microsoft.com/office/drawing/2014/main" val="2718183623"/>
                    </a:ext>
                  </a:extLst>
                </a:gridCol>
                <a:gridCol w="1421589">
                  <a:extLst>
                    <a:ext uri="{9D8B030D-6E8A-4147-A177-3AD203B41FA5}">
                      <a16:colId xmlns:a16="http://schemas.microsoft.com/office/drawing/2014/main" val="1166867493"/>
                    </a:ext>
                  </a:extLst>
                </a:gridCol>
                <a:gridCol w="1066191">
                  <a:extLst>
                    <a:ext uri="{9D8B030D-6E8A-4147-A177-3AD203B41FA5}">
                      <a16:colId xmlns:a16="http://schemas.microsoft.com/office/drawing/2014/main" val="195662056"/>
                    </a:ext>
                  </a:extLst>
                </a:gridCol>
              </a:tblGrid>
              <a:tr h="161778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MMI selected</a:t>
                      </a:r>
                      <a:endParaRPr lang="en-GB" sz="2000" b="1" i="0" u="none" strike="noStrike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800" b="1" i="0" u="none" strike="noStrike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78605"/>
                  </a:ext>
                </a:extLst>
              </a:tr>
              <a:tr h="1887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267 images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= 187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= 80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 = 1e-4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324342"/>
                  </a:ext>
                </a:extLst>
              </a:tr>
              <a:tr h="13623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SGDM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10811"/>
                  </a:ext>
                </a:extLst>
              </a:tr>
              <a:tr h="13623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ClippedRelu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ClippedRelu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ClippedRelu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LeakyRelu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771004"/>
                  </a:ext>
                </a:extLst>
              </a:tr>
              <a:tr h="13623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0.9880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135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6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A276-4244-194F-AF17-1265E12F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probability distribution of dataset, the performance of deep learning model changes.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 datasets are chosen because there are various datasets available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show the different probability distribution of each FER dataset.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CatGAN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prove the change in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1413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A276-4244-194F-AF17-1265E12F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to perform dimensionality reduction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divergence between two distributions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that measures pairwise similarities of input objects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distribution in low dimensional 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 preserves local similarities, and therefore is better at visualizing high dimensional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EB429-E885-7941-9BC2-93F86C7B0DB3}"/>
              </a:ext>
            </a:extLst>
          </p:cNvPr>
          <p:cNvSpPr txBox="1"/>
          <p:nvPr/>
        </p:nvSpPr>
        <p:spPr>
          <a:xfrm>
            <a:off x="2159875" y="6492875"/>
            <a:ext cx="787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1. L. </a:t>
            </a:r>
            <a:r>
              <a:rPr lang="en-GB" sz="1600" dirty="0" err="1"/>
              <a:t>Maaten</a:t>
            </a:r>
            <a:r>
              <a:rPr lang="en-GB" sz="1600" dirty="0"/>
              <a:t>, G. Hinton. Visualizing Data using t-SNE. </a:t>
            </a:r>
            <a:r>
              <a:rPr lang="en-GB" sz="1600" i="1" dirty="0"/>
              <a:t>J. Mach. Learn. Res</a:t>
            </a:r>
            <a:r>
              <a:rPr lang="en-GB" sz="1600" dirty="0"/>
              <a:t>, 2008, 9, 2579-2605.</a:t>
            </a:r>
          </a:p>
        </p:txBody>
      </p:sp>
    </p:spTree>
    <p:extLst>
      <p:ext uri="{BB962C8B-B14F-4D97-AF65-F5344CB8AC3E}">
        <p14:creationId xmlns:p14="http://schemas.microsoft.com/office/powerpoint/2010/main" val="287672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4EB8DC-6527-DC4E-9067-D1417B68F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800" y="1092820"/>
            <a:ext cx="5040000" cy="3282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F7538B-EE69-6648-B6AA-C2429ED7B3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22" t="11756" b="12444"/>
          <a:stretch/>
        </p:blipFill>
        <p:spPr>
          <a:xfrm>
            <a:off x="838200" y="1360141"/>
            <a:ext cx="5040000" cy="2747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2F9BF-CBC4-444E-9E06-F27CE8D07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200" y="1082310"/>
            <a:ext cx="3240000" cy="2468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9A3EC3-5AF4-A842-9E1A-E78EF8BAF5FB}"/>
              </a:ext>
            </a:extLst>
          </p:cNvPr>
          <p:cNvSpPr/>
          <p:nvPr/>
        </p:nvSpPr>
        <p:spPr>
          <a:xfrm>
            <a:off x="838200" y="4375233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observe that distributions of KDEF and MMI selected datasets are different </a:t>
            </a:r>
          </a:p>
        </p:txBody>
      </p:sp>
    </p:spTree>
    <p:extLst>
      <p:ext uri="{BB962C8B-B14F-4D97-AF65-F5344CB8AC3E}">
        <p14:creationId xmlns:p14="http://schemas.microsoft.com/office/powerpoint/2010/main" val="95094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A276-4244-194F-AF17-1265E12F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– an image can be represented by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 of Gaussian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of three channels; Red, Blue and Green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distributions of each dataset are different, gaussian mixture models will be different as well.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7469809-4031-2042-A43A-B7445010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8959"/>
            <a:ext cx="5400000" cy="405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B166FA-FA07-D14B-B22B-B3BEB36C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958959"/>
            <a:ext cx="5400000" cy="405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112A6A7-2D81-414C-98BE-48E806404237}"/>
              </a:ext>
            </a:extLst>
          </p:cNvPr>
          <p:cNvSpPr/>
          <p:nvPr/>
        </p:nvSpPr>
        <p:spPr>
          <a:xfrm>
            <a:off x="838200" y="5008959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observe that each distributions contain different combinations of Gaussian distributions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A276-4244-194F-AF17-1265E12F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 Network – a network to perform unsupervised training.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714860-F8F5-D847-A5C0-A07237D4B77E}"/>
              </a:ext>
            </a:extLst>
          </p:cNvPr>
          <p:cNvGrpSpPr/>
          <p:nvPr/>
        </p:nvGrpSpPr>
        <p:grpSpPr>
          <a:xfrm>
            <a:off x="1175321" y="2003460"/>
            <a:ext cx="9841358" cy="3937196"/>
            <a:chOff x="838201" y="2196924"/>
            <a:chExt cx="10688969" cy="39800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7472C2-4F66-9644-A2C1-1611C2E77767}"/>
                </a:ext>
              </a:extLst>
            </p:cNvPr>
            <p:cNvSpPr/>
            <p:nvPr/>
          </p:nvSpPr>
          <p:spPr>
            <a:xfrm>
              <a:off x="3481036" y="2415006"/>
              <a:ext cx="1358587" cy="9813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cs typeface="Rubik" panose="02000604000000020004" pitchFamily="2" charset="-79"/>
                </a:rPr>
                <a:t>Generator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A77BFF-B7BD-CB4B-AA40-42F84BA14F79}"/>
                </a:ext>
              </a:extLst>
            </p:cNvPr>
            <p:cNvSpPr/>
            <p:nvPr/>
          </p:nvSpPr>
          <p:spPr>
            <a:xfrm>
              <a:off x="7696194" y="3686245"/>
              <a:ext cx="1740126" cy="9813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cs typeface="Rubik" panose="02000604000000020004" pitchFamily="2" charset="-79"/>
                </a:rPr>
                <a:t>Discriminator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CE6A06-B382-B440-8336-179EA62A8842}"/>
                </a:ext>
              </a:extLst>
            </p:cNvPr>
            <p:cNvSpPr/>
            <p:nvPr/>
          </p:nvSpPr>
          <p:spPr>
            <a:xfrm>
              <a:off x="3481035" y="5195655"/>
              <a:ext cx="1358587" cy="98130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cs typeface="Rubik" panose="02000604000000020004" pitchFamily="2" charset="-79"/>
                </a:rPr>
                <a:t>Inverse Transform Sampling</a:t>
              </a: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49D48A28-E903-D243-A79C-A262A60A413B}"/>
                </a:ext>
              </a:extLst>
            </p:cNvPr>
            <p:cNvSpPr/>
            <p:nvPr/>
          </p:nvSpPr>
          <p:spPr>
            <a:xfrm>
              <a:off x="838201" y="2415006"/>
              <a:ext cx="1815784" cy="981307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cs typeface="Rubik" panose="02000604000000020004" pitchFamily="2" charset="-79"/>
                </a:rPr>
                <a:t>Uniform Distribution</a:t>
              </a: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9498DE68-0D53-B14D-8394-59A8006662C4}"/>
                </a:ext>
              </a:extLst>
            </p:cNvPr>
            <p:cNvSpPr/>
            <p:nvPr/>
          </p:nvSpPr>
          <p:spPr>
            <a:xfrm>
              <a:off x="5666673" y="2415005"/>
              <a:ext cx="1358587" cy="981307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cs typeface="Rubik" panose="02000604000000020004" pitchFamily="2" charset="-79"/>
                </a:rPr>
                <a:t>Fake Data</a:t>
              </a: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C99681E-7425-5843-9ACF-BB2B3043E0ED}"/>
                </a:ext>
              </a:extLst>
            </p:cNvPr>
            <p:cNvSpPr/>
            <p:nvPr/>
          </p:nvSpPr>
          <p:spPr>
            <a:xfrm>
              <a:off x="5666672" y="5195654"/>
              <a:ext cx="1358588" cy="981307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cs typeface="Rubik" panose="02000604000000020004" pitchFamily="2" charset="-79"/>
                </a:rPr>
                <a:t>Real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89724B-1F8C-504E-BCB2-A41F8D0149EA}"/>
                </a:ext>
              </a:extLst>
            </p:cNvPr>
            <p:cNvCxnSpPr>
              <a:stCxn id="7" idx="2"/>
              <a:endCxn id="4" idx="1"/>
            </p:cNvCxnSpPr>
            <p:nvPr/>
          </p:nvCxnSpPr>
          <p:spPr>
            <a:xfrm>
              <a:off x="2531322" y="2905660"/>
              <a:ext cx="9497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6DD25AF-5BE2-3D41-B8F2-8A9BCF4E1060}"/>
                </a:ext>
              </a:extLst>
            </p:cNvPr>
            <p:cNvCxnSpPr/>
            <p:nvPr/>
          </p:nvCxnSpPr>
          <p:spPr>
            <a:xfrm>
              <a:off x="4839622" y="2885214"/>
              <a:ext cx="9497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460B203-8C8D-A14C-AC5D-0E023F1E8575}"/>
                </a:ext>
              </a:extLst>
            </p:cNvPr>
            <p:cNvCxnSpPr>
              <a:cxnSpLocks/>
              <a:endCxn id="9" idx="5"/>
            </p:cNvCxnSpPr>
            <p:nvPr/>
          </p:nvCxnSpPr>
          <p:spPr>
            <a:xfrm>
              <a:off x="4839622" y="5686307"/>
              <a:ext cx="9497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A797AC-612A-FA4B-A0E8-9831007F44FF}"/>
                </a:ext>
              </a:extLst>
            </p:cNvPr>
            <p:cNvCxnSpPr>
              <a:cxnSpLocks/>
            </p:cNvCxnSpPr>
            <p:nvPr/>
          </p:nvCxnSpPr>
          <p:spPr>
            <a:xfrm>
              <a:off x="6910035" y="2905658"/>
              <a:ext cx="786159" cy="780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72061A-097E-774A-9E9C-4284375F966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6902597" y="4667552"/>
              <a:ext cx="793597" cy="1018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CFC6FC9-6BB1-2B4D-877F-8750559FB146}"/>
                </a:ext>
              </a:extLst>
            </p:cNvPr>
            <p:cNvSpPr/>
            <p:nvPr/>
          </p:nvSpPr>
          <p:spPr>
            <a:xfrm>
              <a:off x="10229917" y="3680666"/>
              <a:ext cx="1297253" cy="981307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cs typeface="Rubik" panose="02000604000000020004" pitchFamily="2" charset="-79"/>
                </a:rPr>
                <a:t>Losses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68275A9-20F7-8747-B7D0-2DC7AFD2C282}"/>
                </a:ext>
              </a:extLst>
            </p:cNvPr>
            <p:cNvCxnSpPr>
              <a:cxnSpLocks/>
              <a:endCxn id="15" idx="5"/>
            </p:cNvCxnSpPr>
            <p:nvPr/>
          </p:nvCxnSpPr>
          <p:spPr>
            <a:xfrm>
              <a:off x="9436320" y="4171319"/>
              <a:ext cx="91626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E7EAC895-6C0C-3B4E-9179-8D582E5A5EF0}"/>
                </a:ext>
              </a:extLst>
            </p:cNvPr>
            <p:cNvCxnSpPr>
              <a:cxnSpLocks/>
              <a:stCxn id="15" idx="0"/>
              <a:endCxn id="5" idx="0"/>
            </p:cNvCxnSpPr>
            <p:nvPr/>
          </p:nvCxnSpPr>
          <p:spPr>
            <a:xfrm rot="16200000" flipH="1" flipV="1">
              <a:off x="9719611" y="2527311"/>
              <a:ext cx="5579" cy="2312287"/>
            </a:xfrm>
            <a:prstGeom prst="bentConnector3">
              <a:avLst>
                <a:gd name="adj1" fmla="val -2068741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3B1CA64B-5FD8-D640-913D-B256F061AFFC}"/>
                </a:ext>
              </a:extLst>
            </p:cNvPr>
            <p:cNvCxnSpPr>
              <a:cxnSpLocks/>
              <a:stCxn id="15" idx="1"/>
              <a:endCxn id="4" idx="0"/>
            </p:cNvCxnSpPr>
            <p:nvPr/>
          </p:nvCxnSpPr>
          <p:spPr>
            <a:xfrm rot="16200000" flipV="1">
              <a:off x="6947939" y="-372603"/>
              <a:ext cx="1265660" cy="6840877"/>
            </a:xfrm>
            <a:prstGeom prst="bentConnector3">
              <a:avLst>
                <a:gd name="adj1" fmla="val 11806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E17013-BED4-7B4A-9683-74D4CC79AC76}"/>
                </a:ext>
              </a:extLst>
            </p:cNvPr>
            <p:cNvSpPr txBox="1"/>
            <p:nvPr/>
          </p:nvSpPr>
          <p:spPr>
            <a:xfrm>
              <a:off x="9009705" y="2196924"/>
              <a:ext cx="1207625" cy="280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Rubik" panose="02000604000000020004" pitchFamily="2" charset="-79"/>
                </a:rPr>
                <a:t>Update Models</a:t>
              </a: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F967640F-307D-E94C-BAAD-AB6C26F146E4}"/>
                </a:ext>
              </a:extLst>
            </p:cNvPr>
            <p:cNvCxnSpPr>
              <a:cxnSpLocks/>
              <a:stCxn id="7" idx="4"/>
              <a:endCxn id="6" idx="1"/>
            </p:cNvCxnSpPr>
            <p:nvPr/>
          </p:nvCxnSpPr>
          <p:spPr>
            <a:xfrm rot="16200000" flipH="1">
              <a:off x="1468566" y="3673840"/>
              <a:ext cx="2289996" cy="173494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C73A0EF-ED97-344A-9B37-19C5981B0179}"/>
              </a:ext>
            </a:extLst>
          </p:cNvPr>
          <p:cNvSpPr txBox="1"/>
          <p:nvPr/>
        </p:nvSpPr>
        <p:spPr>
          <a:xfrm>
            <a:off x="2000738" y="6282301"/>
            <a:ext cx="8690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600" dirty="0"/>
              <a:t>I. J. Goodfellow, J. </a:t>
            </a:r>
            <a:r>
              <a:rPr lang="en-GB" sz="1600" dirty="0" err="1"/>
              <a:t>Pouget</a:t>
            </a:r>
            <a:r>
              <a:rPr lang="en-GB" sz="1600" dirty="0"/>
              <a:t>-Abadie, M. Mirza, B. Xu, D. </a:t>
            </a:r>
            <a:r>
              <a:rPr lang="en-GB" sz="1600" dirty="0" err="1"/>
              <a:t>Warde</a:t>
            </a:r>
            <a:r>
              <a:rPr lang="en-GB" sz="1600" dirty="0"/>
              <a:t>-Farley, S. </a:t>
            </a:r>
            <a:r>
              <a:rPr lang="en-GB" sz="1600" dirty="0" err="1"/>
              <a:t>Ozair</a:t>
            </a:r>
            <a:r>
              <a:rPr lang="en-GB" sz="1600" dirty="0"/>
              <a:t>, A. Courville, Y. </a:t>
            </a:r>
            <a:r>
              <a:rPr lang="en-GB" sz="1600" dirty="0" err="1"/>
              <a:t>Bengio</a:t>
            </a:r>
            <a:r>
              <a:rPr lang="en-GB" sz="1600" dirty="0"/>
              <a:t>.</a:t>
            </a:r>
          </a:p>
          <a:p>
            <a:r>
              <a:rPr lang="en-GB" sz="1600" dirty="0"/>
              <a:t>       Generative Adversarial Nets. </a:t>
            </a:r>
            <a:r>
              <a:rPr lang="en-GB" sz="1600" i="1" dirty="0"/>
              <a:t>Adv Neural Inf Process </a:t>
            </a:r>
            <a:r>
              <a:rPr lang="en-GB" sz="1600" i="1" dirty="0" err="1"/>
              <a:t>Syst</a:t>
            </a:r>
            <a:r>
              <a:rPr lang="en-GB" sz="1600" dirty="0"/>
              <a:t>, 2014, 27.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371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Transform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A276-4244-194F-AF17-1265E12F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generate samples of RGB distribution, which are remodeled using mixture of gaussians.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A90924-39A4-CD45-AF29-BEAF7097C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0" r="8832"/>
          <a:stretch/>
        </p:blipFill>
        <p:spPr>
          <a:xfrm>
            <a:off x="8329502" y="1891516"/>
            <a:ext cx="2880000" cy="2537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A91463-CE32-9944-AF77-33EE731F5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6" r="8587"/>
          <a:stretch/>
        </p:blipFill>
        <p:spPr>
          <a:xfrm>
            <a:off x="4656000" y="1891516"/>
            <a:ext cx="2880000" cy="2509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63A9B-C18A-9445-AFF1-06FAE81C38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29" r="8479"/>
          <a:stretch/>
        </p:blipFill>
        <p:spPr>
          <a:xfrm>
            <a:off x="982498" y="1892786"/>
            <a:ext cx="2880000" cy="253539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74BDFDB-4518-914A-B037-3B9AD7F18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751" y="4406980"/>
            <a:ext cx="3240000" cy="2430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F94ACC-4101-4B49-975D-59629CE30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249" y="4406980"/>
            <a:ext cx="324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6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0A276-4244-194F-AF17-1265E12F3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2820"/>
                <a:ext cx="10515600" cy="508414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data shown in histograms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 arrays with size </a:t>
                </a:r>
                <a14:m>
                  <m:oMath xmlns:m="http://schemas.openxmlformats.org/officeDocument/2006/math">
                    <m:r>
                      <a:rPr lang="en-US" b="0" i="1" smtClean="0"/>
                      <m:t>28</m:t>
                    </m:r>
                    <m:r>
                      <a:rPr lang="en-US" b="0" i="1" smtClean="0">
                        <a:ea typeface="Cambria Math" panose="02040503050406030204" pitchFamily="18" charset="0"/>
                      </a:rPr>
                      <m:t>×28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put data into the array.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DCGAN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this modified dataset.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sum of mean squared errors between ‘real data’ and ‘fake data’ using the trained generator.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Adam as optimizer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0A276-4244-194F-AF17-1265E12F3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2820"/>
                <a:ext cx="10515600" cy="5084143"/>
              </a:xfrm>
              <a:blipFill>
                <a:blip r:embed="rId2"/>
                <a:stretch>
                  <a:fillRect l="-965" t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E880874-DA2E-AD42-9029-63A8B216874D}"/>
              </a:ext>
            </a:extLst>
          </p:cNvPr>
          <p:cNvSpPr/>
          <p:nvPr/>
        </p:nvSpPr>
        <p:spPr>
          <a:xfrm>
            <a:off x="2864068" y="6319883"/>
            <a:ext cx="6463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b="0" i="0" u="none" strike="noStrike" dirty="0">
                <a:solidFill>
                  <a:srgbClr val="24292E"/>
                </a:solidFill>
                <a:effectLst/>
              </a:rPr>
              <a:t>A. Radford, L. Metz, S. </a:t>
            </a:r>
            <a:r>
              <a:rPr lang="en-GB" sz="1600" b="0" i="0" u="none" strike="noStrike" dirty="0" err="1">
                <a:solidFill>
                  <a:srgbClr val="24292E"/>
                </a:solidFill>
                <a:effectLst/>
              </a:rPr>
              <a:t>Chintala</a:t>
            </a:r>
            <a:r>
              <a:rPr lang="en-GB" sz="1600" b="0" i="0" u="none" strike="noStrike" dirty="0">
                <a:solidFill>
                  <a:srgbClr val="24292E"/>
                </a:solidFill>
                <a:effectLst/>
              </a:rPr>
              <a:t>. Unsupervised Representation Learning with Deep Convolutional Generative Adversarial Networks. ICLR 2016.</a:t>
            </a:r>
          </a:p>
        </p:txBody>
      </p:sp>
    </p:spTree>
    <p:extLst>
      <p:ext uri="{BB962C8B-B14F-4D97-AF65-F5344CB8AC3E}">
        <p14:creationId xmlns:p14="http://schemas.microsoft.com/office/powerpoint/2010/main" val="406360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5467</TotalTime>
  <Words>755</Words>
  <Application>Microsoft Macintosh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</vt:lpstr>
      <vt:lpstr>Times New Roman</vt:lpstr>
      <vt:lpstr>Office Theme</vt:lpstr>
      <vt:lpstr>Performance comparison of CatGAN using different FER datasets</vt:lpstr>
      <vt:lpstr>Introduction</vt:lpstr>
      <vt:lpstr>T-SNE[1]</vt:lpstr>
      <vt:lpstr>Results</vt:lpstr>
      <vt:lpstr>Visualizing with MoG</vt:lpstr>
      <vt:lpstr>Results</vt:lpstr>
      <vt:lpstr>GAN[1]</vt:lpstr>
      <vt:lpstr>Inverse Transform Sampling</vt:lpstr>
      <vt:lpstr>Test Plans</vt:lpstr>
      <vt:lpstr>Results</vt:lpstr>
      <vt:lpstr>1D GAN</vt:lpstr>
      <vt:lpstr>Results</vt:lpstr>
      <vt:lpstr>CAT - GAN</vt:lpstr>
      <vt:lpstr>PowerPoint Presentation</vt:lpstr>
      <vt:lpstr>Model summary - Discriminator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with FER</dc:title>
  <dc:creator>Kevin Kim</dc:creator>
  <cp:lastModifiedBy>Kevin Kim</cp:lastModifiedBy>
  <cp:revision>17</cp:revision>
  <dcterms:created xsi:type="dcterms:W3CDTF">2020-07-03T14:38:33Z</dcterms:created>
  <dcterms:modified xsi:type="dcterms:W3CDTF">2020-07-07T09:45:53Z</dcterms:modified>
</cp:coreProperties>
</file>