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3"/>
    <p:restoredTop sz="94629"/>
  </p:normalViewPr>
  <p:slideViewPr>
    <p:cSldViewPr snapToGrid="0" snapToObjects="1" showGuides="1">
      <p:cViewPr varScale="1">
        <p:scale>
          <a:sx n="122" d="100"/>
          <a:sy n="122" d="100"/>
        </p:scale>
        <p:origin x="208" y="208"/>
      </p:cViewPr>
      <p:guideLst>
        <p:guide orient="horz" pos="2069"/>
        <p:guide pos="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E522-7679-3241-9CE4-70C4E7F180BF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4D72-CD0F-A64F-B9CE-D9602ADF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63862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4062"/>
            <a:ext cx="9144000" cy="11715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63862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4062"/>
            <a:ext cx="9144000" cy="11715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06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69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25"/>
            <a:ext cx="10515600" cy="4845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088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69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25"/>
            <a:ext cx="10515600" cy="4845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1317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7625"/>
            <a:ext cx="5181600" cy="4939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7625"/>
            <a:ext cx="5181600" cy="4939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067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05335"/>
            <a:ext cx="5157787" cy="39843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22067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5335"/>
            <a:ext cx="5183188" cy="39843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4961"/>
            <a:ext cx="10515600" cy="484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72594" y="6356347"/>
            <a:ext cx="1110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0828" y="6356347"/>
            <a:ext cx="518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7800" y="6356347"/>
            <a:ext cx="396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E7EE812-F71C-4E4B-B8B2-FF1B39C3C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AAC42-961B-A845-80C9-06169236E027}"/>
              </a:ext>
            </a:extLst>
          </p:cNvPr>
          <p:cNvSpPr/>
          <p:nvPr/>
        </p:nvSpPr>
        <p:spPr>
          <a:xfrm>
            <a:off x="-6659" y="-16934"/>
            <a:ext cx="12222000" cy="10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20738-9D3B-A34D-ACD0-7048C33AA8C7}"/>
              </a:ext>
            </a:extLst>
          </p:cNvPr>
          <p:cNvSpPr/>
          <p:nvPr/>
        </p:nvSpPr>
        <p:spPr>
          <a:xfrm>
            <a:off x="-6659" y="-16934"/>
            <a:ext cx="12222000" cy="10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AB8-F916-5E44-9EEF-7D7754D30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Performance comparison of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CatGAN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using different FER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9C574-AC0B-544B-A429-EE0035A7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Junyeob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91920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0E99-0F42-6D46-8A67-E302CDA7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F054C0-6D7D-9648-BC1F-976B42A1E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94019"/>
              </p:ext>
            </p:extLst>
          </p:nvPr>
        </p:nvGraphicFramePr>
        <p:xfrm>
          <a:off x="892785" y="1270809"/>
          <a:ext cx="3862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856232332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1844078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2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KDEF_R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2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KDEF_G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4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KDEF_B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MMISEL_R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36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MMISEL_GB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46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726950-F306-EA44-AD94-920465418AD0}"/>
              </a:ext>
            </a:extLst>
          </p:cNvPr>
          <p:cNvSpPr/>
          <p:nvPr/>
        </p:nvSpPr>
        <p:spPr>
          <a:xfrm>
            <a:off x="838200" y="4025808"/>
            <a:ext cx="10515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 varies hugely depending on the distribution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error differed hugely when the model was restarted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Possibly due to the shape of the input – 2D array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the input is random sample from the original distribution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there will be no locational features that CNN needs to extract, in order to generate good samples.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3E317-E93A-E449-B903-8D8DC0DC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56" y="914400"/>
            <a:ext cx="4044600" cy="269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27E27-A2F1-6A4F-95F5-EABF7226B08A}"/>
              </a:ext>
            </a:extLst>
          </p:cNvPr>
          <p:cNvSpPr txBox="1"/>
          <p:nvPr/>
        </p:nvSpPr>
        <p:spPr>
          <a:xfrm>
            <a:off x="6199639" y="3443255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Cross entropy loss of two models during training.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Similar results obtained for all distributions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99160-BDF2-DF40-BCF7-229ECC31E512}"/>
              </a:ext>
            </a:extLst>
          </p:cNvPr>
          <p:cNvSpPr txBox="1"/>
          <p:nvPr/>
        </p:nvSpPr>
        <p:spPr>
          <a:xfrm>
            <a:off x="957441" y="3443254"/>
            <a:ext cx="3733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showing MSE of GANs from test,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each distribution as input </a:t>
            </a:r>
          </a:p>
        </p:txBody>
      </p:sp>
    </p:spTree>
    <p:extLst>
      <p:ext uri="{BB962C8B-B14F-4D97-AF65-F5344CB8AC3E}">
        <p14:creationId xmlns:p14="http://schemas.microsoft.com/office/powerpoint/2010/main" val="50836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1D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r>
              <a:rPr lang="en-US" dirty="0"/>
              <a:t>In order to check whether using original sample as input data, a new network is created</a:t>
            </a:r>
          </a:p>
          <a:p>
            <a:r>
              <a:rPr lang="en-US" dirty="0"/>
              <a:t>1D GAN with 1D Convolution</a:t>
            </a:r>
          </a:p>
          <a:p>
            <a:r>
              <a:rPr lang="en-US" dirty="0"/>
              <a:t>Same loss and optimization function as DCGAN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24B66-165B-4A4A-8B18-F0C7C9D4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08BBA-7644-BA44-A516-D8A28B7C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F054C0-6D7D-9648-BC1F-976B42A1E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51117"/>
              </p:ext>
            </p:extLst>
          </p:nvPr>
        </p:nvGraphicFramePr>
        <p:xfrm>
          <a:off x="887675" y="1265438"/>
          <a:ext cx="3862705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856232332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1844078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2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KDEF_R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0.2711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2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KDEF_G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0.2106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4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KDEF_B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0.1460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MMISEL_R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0.3783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MMISEL_GB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0.3102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46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726950-F306-EA44-AD94-920465418AD0}"/>
              </a:ext>
            </a:extLst>
          </p:cNvPr>
          <p:cNvSpPr/>
          <p:nvPr/>
        </p:nvSpPr>
        <p:spPr>
          <a:xfrm>
            <a:off x="734123" y="4103370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Significantly lower error compared to DCGAN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27E27-A2F1-6A4F-95F5-EABF7226B08A}"/>
              </a:ext>
            </a:extLst>
          </p:cNvPr>
          <p:cNvSpPr txBox="1"/>
          <p:nvPr/>
        </p:nvSpPr>
        <p:spPr>
          <a:xfrm>
            <a:off x="5991923" y="3443256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Cross entropy loss of two models during training.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Similar results obtained for all distributions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0F9F9D2-BB87-1245-9822-273585FAB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3"/>
          <a:stretch/>
        </p:blipFill>
        <p:spPr>
          <a:xfrm>
            <a:off x="6277812" y="918038"/>
            <a:ext cx="4050000" cy="2525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E4C7D-F47B-7449-99FE-29B8EA56CEF3}"/>
              </a:ext>
            </a:extLst>
          </p:cNvPr>
          <p:cNvSpPr txBox="1"/>
          <p:nvPr/>
        </p:nvSpPr>
        <p:spPr>
          <a:xfrm>
            <a:off x="957442" y="3443256"/>
            <a:ext cx="3733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showing MSE of GANs from test,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each distribution as input </a:t>
            </a:r>
          </a:p>
        </p:txBody>
      </p:sp>
    </p:spTree>
    <p:extLst>
      <p:ext uri="{BB962C8B-B14F-4D97-AF65-F5344CB8AC3E}">
        <p14:creationId xmlns:p14="http://schemas.microsoft.com/office/powerpoint/2010/main" val="314513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 err="1"/>
              <a:t>CatGAN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4AEBD-AB4B-AF45-A026-D9C1A316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>
            <a:normAutofit/>
          </a:bodyPr>
          <a:lstStyle/>
          <a:p>
            <a:r>
              <a:rPr lang="en-US" dirty="0"/>
              <a:t>A variation of GAN which enables semi– supervised learning.</a:t>
            </a:r>
          </a:p>
          <a:p>
            <a:r>
              <a:rPr lang="en-US" dirty="0"/>
              <a:t>Before using the Mixture of Gaussian distribution as input, MMI selected and KDEF datasets, without modifications, are used.</a:t>
            </a:r>
          </a:p>
          <a:p>
            <a:r>
              <a:rPr lang="en-US" dirty="0"/>
              <a:t>In order to investigate the performance of the network, three different optimizers activation functions are used.</a:t>
            </a:r>
          </a:p>
          <a:p>
            <a:pPr lvl="1"/>
            <a:r>
              <a:rPr lang="en-US" dirty="0"/>
              <a:t>Optimizers: Adam, </a:t>
            </a:r>
            <a:r>
              <a:rPr lang="en-US" dirty="0" err="1"/>
              <a:t>RMSProp</a:t>
            </a:r>
            <a:r>
              <a:rPr lang="en-US" dirty="0"/>
              <a:t>, SGDM</a:t>
            </a:r>
          </a:p>
          <a:p>
            <a:pPr lvl="1"/>
            <a:r>
              <a:rPr lang="en-US" dirty="0"/>
              <a:t>Activation functions: </a:t>
            </a:r>
            <a:r>
              <a:rPr lang="en-US" dirty="0" err="1"/>
              <a:t>Relu</a:t>
            </a:r>
            <a:r>
              <a:rPr lang="en-US" dirty="0"/>
              <a:t>, Leaky </a:t>
            </a:r>
            <a:r>
              <a:rPr lang="en-US" dirty="0" err="1"/>
              <a:t>Relu</a:t>
            </a:r>
            <a:r>
              <a:rPr lang="en-US" dirty="0"/>
              <a:t>, Clipped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B3FEE-046B-084D-BDF2-B6880425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82E29-F1F0-3A43-B7F2-BC3C5D4C902A}"/>
              </a:ext>
            </a:extLst>
          </p:cNvPr>
          <p:cNvSpPr/>
          <p:nvPr/>
        </p:nvSpPr>
        <p:spPr>
          <a:xfrm>
            <a:off x="3055882" y="6308076"/>
            <a:ext cx="608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J. T.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Springenberg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Unsupervised and Semi-Supervised Learning with Categorical Generative Adversarial Networks. ICLR 2016.</a:t>
            </a:r>
          </a:p>
        </p:txBody>
      </p:sp>
    </p:spTree>
    <p:extLst>
      <p:ext uri="{BB962C8B-B14F-4D97-AF65-F5344CB8AC3E}">
        <p14:creationId xmlns:p14="http://schemas.microsoft.com/office/powerpoint/2010/main" val="6000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1C0CE-5FD1-F04D-9258-59865EE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472344"/>
            <a:ext cx="7366000" cy="467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6C8D0F-F36A-9C46-B92A-6A96BBA6E9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summary - Generator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1A16D-277C-724E-9E11-C7C4E89C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9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Model summary - Discriminator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05523-CC8B-2240-AF8C-6134D2D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14</a:t>
            </a:fld>
            <a:endParaRPr lang="en-US" dirty="0"/>
          </a:p>
        </p:txBody>
      </p:sp>
      <p:pic>
        <p:nvPicPr>
          <p:cNvPr id="24" name="Picture 23" descr="A close up of a piano&#10;&#10;Description automatically generated">
            <a:extLst>
              <a:ext uri="{FF2B5EF4-FFF2-40B4-BE49-F238E27FC236}">
                <a16:creationId xmlns:a16="http://schemas.microsoft.com/office/drawing/2014/main" id="{DA52076B-8A7B-594D-B525-B7DFEFB3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514368"/>
            <a:ext cx="7112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996"/>
            <a:ext cx="10587519" cy="1968879"/>
          </a:xfrm>
        </p:spPr>
        <p:txBody>
          <a:bodyPr>
            <a:normAutofit/>
          </a:bodyPr>
          <a:lstStyle/>
          <a:p>
            <a:r>
              <a:rPr lang="en-US" dirty="0"/>
              <a:t>With current discriminator network, Clipped </a:t>
            </a:r>
            <a:r>
              <a:rPr lang="en-US" dirty="0" err="1"/>
              <a:t>Relu</a:t>
            </a:r>
            <a:r>
              <a:rPr lang="en-US" dirty="0"/>
              <a:t> resulted with the best performance.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8F3F-4DF6-D44A-93B7-26F97109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70051C-C3E9-CC4B-B133-E1E1C36A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54974"/>
              </p:ext>
            </p:extLst>
          </p:nvPr>
        </p:nvGraphicFramePr>
        <p:xfrm>
          <a:off x="838200" y="1212234"/>
          <a:ext cx="10587516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329">
                  <a:extLst>
                    <a:ext uri="{9D8B030D-6E8A-4147-A177-3AD203B41FA5}">
                      <a16:colId xmlns:a16="http://schemas.microsoft.com/office/drawing/2014/main" val="3640782573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2201543616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1320217787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4175329659"/>
                    </a:ext>
                  </a:extLst>
                </a:gridCol>
                <a:gridCol w="1064160">
                  <a:extLst>
                    <a:ext uri="{9D8B030D-6E8A-4147-A177-3AD203B41FA5}">
                      <a16:colId xmlns:a16="http://schemas.microsoft.com/office/drawing/2014/main" val="2933514801"/>
                    </a:ext>
                  </a:extLst>
                </a:gridCol>
                <a:gridCol w="711658">
                  <a:extLst>
                    <a:ext uri="{9D8B030D-6E8A-4147-A177-3AD203B41FA5}">
                      <a16:colId xmlns:a16="http://schemas.microsoft.com/office/drawing/2014/main" val="181297649"/>
                    </a:ext>
                  </a:extLst>
                </a:gridCol>
                <a:gridCol w="1423317">
                  <a:extLst>
                    <a:ext uri="{9D8B030D-6E8A-4147-A177-3AD203B41FA5}">
                      <a16:colId xmlns:a16="http://schemas.microsoft.com/office/drawing/2014/main" val="1427721374"/>
                    </a:ext>
                  </a:extLst>
                </a:gridCol>
                <a:gridCol w="1064160">
                  <a:extLst>
                    <a:ext uri="{9D8B030D-6E8A-4147-A177-3AD203B41FA5}">
                      <a16:colId xmlns:a16="http://schemas.microsoft.com/office/drawing/2014/main" val="3184079020"/>
                    </a:ext>
                  </a:extLst>
                </a:gridCol>
                <a:gridCol w="709441">
                  <a:extLst>
                    <a:ext uri="{9D8B030D-6E8A-4147-A177-3AD203B41FA5}">
                      <a16:colId xmlns:a16="http://schemas.microsoft.com/office/drawing/2014/main" val="1252310067"/>
                    </a:ext>
                  </a:extLst>
                </a:gridCol>
                <a:gridCol w="1423317">
                  <a:extLst>
                    <a:ext uri="{9D8B030D-6E8A-4147-A177-3AD203B41FA5}">
                      <a16:colId xmlns:a16="http://schemas.microsoft.com/office/drawing/2014/main" val="319565211"/>
                    </a:ext>
                  </a:extLst>
                </a:gridCol>
                <a:gridCol w="1064160">
                  <a:extLst>
                    <a:ext uri="{9D8B030D-6E8A-4147-A177-3AD203B41FA5}">
                      <a16:colId xmlns:a16="http://schemas.microsoft.com/office/drawing/2014/main" val="2771226562"/>
                    </a:ext>
                  </a:extLst>
                </a:gridCol>
              </a:tblGrid>
              <a:tr h="28800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KDEF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97510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839 images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= 588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= 251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rate = 1e-4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312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RMSProp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SGDM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190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ClippedRelu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LeakyRelu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LeakyRelu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ClippedRelu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LeakyRelu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ClippedRelu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LeakyRelu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072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0.8125</a:t>
                      </a:r>
                      <a:endParaRPr lang="en-GB" sz="1200" b="0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936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C8FC77-958A-964B-9BB0-AACD1365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11694"/>
              </p:ext>
            </p:extLst>
          </p:nvPr>
        </p:nvGraphicFramePr>
        <p:xfrm>
          <a:off x="838200" y="2779904"/>
          <a:ext cx="10587516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794">
                  <a:extLst>
                    <a:ext uri="{9D8B030D-6E8A-4147-A177-3AD203B41FA5}">
                      <a16:colId xmlns:a16="http://schemas.microsoft.com/office/drawing/2014/main" val="545375450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1728225346"/>
                    </a:ext>
                  </a:extLst>
                </a:gridCol>
                <a:gridCol w="685888">
                  <a:extLst>
                    <a:ext uri="{9D8B030D-6E8A-4147-A177-3AD203B41FA5}">
                      <a16:colId xmlns:a16="http://schemas.microsoft.com/office/drawing/2014/main" val="2393979863"/>
                    </a:ext>
                  </a:extLst>
                </a:gridCol>
                <a:gridCol w="735701">
                  <a:extLst>
                    <a:ext uri="{9D8B030D-6E8A-4147-A177-3AD203B41FA5}">
                      <a16:colId xmlns:a16="http://schemas.microsoft.com/office/drawing/2014/main" val="1178491975"/>
                    </a:ext>
                  </a:extLst>
                </a:gridCol>
                <a:gridCol w="1066191">
                  <a:extLst>
                    <a:ext uri="{9D8B030D-6E8A-4147-A177-3AD203B41FA5}">
                      <a16:colId xmlns:a16="http://schemas.microsoft.com/office/drawing/2014/main" val="228597170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4083502977"/>
                    </a:ext>
                  </a:extLst>
                </a:gridCol>
                <a:gridCol w="1421589">
                  <a:extLst>
                    <a:ext uri="{9D8B030D-6E8A-4147-A177-3AD203B41FA5}">
                      <a16:colId xmlns:a16="http://schemas.microsoft.com/office/drawing/2014/main" val="3362278912"/>
                    </a:ext>
                  </a:extLst>
                </a:gridCol>
                <a:gridCol w="1066191">
                  <a:extLst>
                    <a:ext uri="{9D8B030D-6E8A-4147-A177-3AD203B41FA5}">
                      <a16:colId xmlns:a16="http://schemas.microsoft.com/office/drawing/2014/main" val="2141619201"/>
                    </a:ext>
                  </a:extLst>
                </a:gridCol>
                <a:gridCol w="710794">
                  <a:extLst>
                    <a:ext uri="{9D8B030D-6E8A-4147-A177-3AD203B41FA5}">
                      <a16:colId xmlns:a16="http://schemas.microsoft.com/office/drawing/2014/main" val="2718183623"/>
                    </a:ext>
                  </a:extLst>
                </a:gridCol>
                <a:gridCol w="1421589">
                  <a:extLst>
                    <a:ext uri="{9D8B030D-6E8A-4147-A177-3AD203B41FA5}">
                      <a16:colId xmlns:a16="http://schemas.microsoft.com/office/drawing/2014/main" val="1166867493"/>
                    </a:ext>
                  </a:extLst>
                </a:gridCol>
                <a:gridCol w="1066191">
                  <a:extLst>
                    <a:ext uri="{9D8B030D-6E8A-4147-A177-3AD203B41FA5}">
                      <a16:colId xmlns:a16="http://schemas.microsoft.com/office/drawing/2014/main" val="195662056"/>
                    </a:ext>
                  </a:extLst>
                </a:gridCol>
              </a:tblGrid>
              <a:tr h="28800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MMI selected</a:t>
                      </a:r>
                      <a:endParaRPr lang="en-GB" sz="1600" b="1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D0D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7860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267 images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= 187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= 187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= 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rate = 1e-4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24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RMSProp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SGDM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108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ClippedRelu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LeakyRelu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ClippedRelu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LeakyRelu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ClippedRelu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LeakyRelu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71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86" marR="6386" marT="63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3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r>
              <a:rPr lang="en-GB" dirty="0"/>
              <a:t>Depending on the probability distribution of dataset, the performance of deep learning model changes.</a:t>
            </a:r>
          </a:p>
          <a:p>
            <a:r>
              <a:rPr lang="en-GB" dirty="0"/>
              <a:t>FER datasets are chosen because there are various datasets available</a:t>
            </a:r>
          </a:p>
          <a:p>
            <a:r>
              <a:rPr lang="en-GB" dirty="0"/>
              <a:t>We show the different probability distribution of each FER dataset.</a:t>
            </a:r>
          </a:p>
          <a:p>
            <a:r>
              <a:rPr lang="en-GB" dirty="0"/>
              <a:t>Use </a:t>
            </a:r>
            <a:r>
              <a:rPr lang="en-GB" dirty="0" err="1"/>
              <a:t>CatGAN</a:t>
            </a:r>
            <a:r>
              <a:rPr lang="en-GB" dirty="0"/>
              <a:t> to prove the change in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17C9-AB04-C14D-B79A-DEF1B6E7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T-SNE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r>
              <a:rPr lang="en-US" dirty="0"/>
              <a:t>A method to perform dimensionality reduction</a:t>
            </a:r>
          </a:p>
          <a:p>
            <a:r>
              <a:rPr lang="en-US" dirty="0"/>
              <a:t>Minimizes divergence between two distributions</a:t>
            </a:r>
          </a:p>
          <a:p>
            <a:pPr lvl="1"/>
            <a:r>
              <a:rPr lang="en-US" dirty="0"/>
              <a:t>Distribution that measures pairwise similarities of input objects</a:t>
            </a:r>
          </a:p>
          <a:p>
            <a:pPr lvl="1"/>
            <a:r>
              <a:rPr lang="en-US" dirty="0"/>
              <a:t>Similar distribution in low dimensional points</a:t>
            </a:r>
          </a:p>
          <a:p>
            <a:r>
              <a:rPr lang="en-US" dirty="0"/>
              <a:t>T-SNE preserves local similarities, and therefore is better at visualizing high dimensional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07C71-9E50-2A45-96E0-7267D189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EB429-E885-7941-9BC2-93F86C7B0DB3}"/>
              </a:ext>
            </a:extLst>
          </p:cNvPr>
          <p:cNvSpPr txBox="1"/>
          <p:nvPr/>
        </p:nvSpPr>
        <p:spPr>
          <a:xfrm>
            <a:off x="2751082" y="6389510"/>
            <a:ext cx="668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1. L.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Maaten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G. Hinton. Visualizing Data using t-SNE. 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J. Mach. Learn. Res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2008, 9, 2579-2605.</a:t>
            </a:r>
          </a:p>
        </p:txBody>
      </p:sp>
    </p:spTree>
    <p:extLst>
      <p:ext uri="{BB962C8B-B14F-4D97-AF65-F5344CB8AC3E}">
        <p14:creationId xmlns:p14="http://schemas.microsoft.com/office/powerpoint/2010/main" val="287672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EB8DC-6527-DC4E-9067-D1417B68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800" y="1092820"/>
            <a:ext cx="5040000" cy="32824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DEC62-DD70-E242-AB8E-AE026C6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7538B-EE69-6648-B6AA-C2429ED7B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2" t="11756" b="12444"/>
          <a:stretch/>
        </p:blipFill>
        <p:spPr>
          <a:xfrm>
            <a:off x="838200" y="1360141"/>
            <a:ext cx="5040000" cy="274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2F9BF-CBC4-444E-9E06-F27CE8D07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00" y="1082310"/>
            <a:ext cx="3240000" cy="2468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9A3EC3-5AF4-A842-9E1A-E78EF8BAF5FB}"/>
              </a:ext>
            </a:extLst>
          </p:cNvPr>
          <p:cNvSpPr/>
          <p:nvPr/>
        </p:nvSpPr>
        <p:spPr>
          <a:xfrm>
            <a:off x="838200" y="4375233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possible to observe that distributions of KDEF and MMI selected datasets are different </a:t>
            </a:r>
          </a:p>
        </p:txBody>
      </p:sp>
    </p:spTree>
    <p:extLst>
      <p:ext uri="{BB962C8B-B14F-4D97-AF65-F5344CB8AC3E}">
        <p14:creationId xmlns:p14="http://schemas.microsoft.com/office/powerpoint/2010/main" val="9509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Visualizing with </a:t>
            </a:r>
            <a:r>
              <a:rPr lang="en-US" dirty="0" err="1"/>
              <a:t>MoG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r>
              <a:rPr lang="en-US" dirty="0"/>
              <a:t>Assumption – an image can be represented by </a:t>
            </a:r>
            <a:r>
              <a:rPr lang="en-US" i="1" dirty="0"/>
              <a:t>Mixture of Gaussian </a:t>
            </a:r>
            <a:r>
              <a:rPr lang="en-US" dirty="0"/>
              <a:t>distributions of three channels; Red, Blue and Green</a:t>
            </a:r>
          </a:p>
          <a:p>
            <a:r>
              <a:rPr lang="en-US" dirty="0"/>
              <a:t>Since distributions of each dataset are different, gaussian mixture models will be different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AE85-C6D7-1448-BE9F-24553E9E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FEAD8-F5A4-1B49-B68D-AABDBA25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7469809-4031-2042-A43A-B7445010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959"/>
            <a:ext cx="5400000" cy="405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166FA-FA07-D14B-B22B-B3BEB36C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958959"/>
            <a:ext cx="5400000" cy="405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12A6A7-2D81-414C-98BE-48E806404237}"/>
              </a:ext>
            </a:extLst>
          </p:cNvPr>
          <p:cNvSpPr/>
          <p:nvPr/>
        </p:nvSpPr>
        <p:spPr>
          <a:xfrm>
            <a:off x="838200" y="5008959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possible to observe that each distributions contain different combinations of Gaussian distributions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GAN</a:t>
            </a:r>
            <a:r>
              <a:rPr lang="en-US" baseline="30000" dirty="0"/>
              <a:t>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/>
              <a:t>Generative Adversarial  Network – a network to perform unsupervised training.</a:t>
            </a:r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BF5D562-47C1-C64B-81C6-5329FD0E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14860-F8F5-D847-A5C0-A07237D4B77E}"/>
              </a:ext>
            </a:extLst>
          </p:cNvPr>
          <p:cNvGrpSpPr/>
          <p:nvPr/>
        </p:nvGrpSpPr>
        <p:grpSpPr>
          <a:xfrm>
            <a:off x="1175321" y="2003460"/>
            <a:ext cx="9841358" cy="3937196"/>
            <a:chOff x="838201" y="2196924"/>
            <a:chExt cx="10688969" cy="39800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7472C2-4F66-9644-A2C1-1611C2E77767}"/>
                </a:ext>
              </a:extLst>
            </p:cNvPr>
            <p:cNvSpPr/>
            <p:nvPr/>
          </p:nvSpPr>
          <p:spPr>
            <a:xfrm>
              <a:off x="3481036" y="2415006"/>
              <a:ext cx="1358587" cy="9813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Generator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A77BFF-B7BD-CB4B-AA40-42F84BA14F79}"/>
                </a:ext>
              </a:extLst>
            </p:cNvPr>
            <p:cNvSpPr/>
            <p:nvPr/>
          </p:nvSpPr>
          <p:spPr>
            <a:xfrm>
              <a:off x="7696194" y="3686245"/>
              <a:ext cx="1740126" cy="9813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Discriminator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CE6A06-B382-B440-8336-179EA62A8842}"/>
                </a:ext>
              </a:extLst>
            </p:cNvPr>
            <p:cNvSpPr/>
            <p:nvPr/>
          </p:nvSpPr>
          <p:spPr>
            <a:xfrm>
              <a:off x="3481035" y="5195655"/>
              <a:ext cx="1358587" cy="98130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Inverse Transform Sampling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49D48A28-E903-D243-A79C-A262A60A413B}"/>
                </a:ext>
              </a:extLst>
            </p:cNvPr>
            <p:cNvSpPr/>
            <p:nvPr/>
          </p:nvSpPr>
          <p:spPr>
            <a:xfrm>
              <a:off x="838201" y="2415006"/>
              <a:ext cx="1815784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Uniform Distribution</a:t>
              </a: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9498DE68-0D53-B14D-8394-59A8006662C4}"/>
                </a:ext>
              </a:extLst>
            </p:cNvPr>
            <p:cNvSpPr/>
            <p:nvPr/>
          </p:nvSpPr>
          <p:spPr>
            <a:xfrm>
              <a:off x="5666673" y="2415005"/>
              <a:ext cx="1358587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Fake Data</a:t>
              </a: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C99681E-7425-5843-9ACF-BB2B3043E0ED}"/>
                </a:ext>
              </a:extLst>
            </p:cNvPr>
            <p:cNvSpPr/>
            <p:nvPr/>
          </p:nvSpPr>
          <p:spPr>
            <a:xfrm>
              <a:off x="5666672" y="5195654"/>
              <a:ext cx="1358588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Real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89724B-1F8C-504E-BCB2-A41F8D0149EA}"/>
                </a:ext>
              </a:extLst>
            </p:cNvPr>
            <p:cNvCxnSpPr>
              <a:stCxn id="7" idx="2"/>
              <a:endCxn id="4" idx="1"/>
            </p:cNvCxnSpPr>
            <p:nvPr/>
          </p:nvCxnSpPr>
          <p:spPr>
            <a:xfrm>
              <a:off x="2531322" y="2905660"/>
              <a:ext cx="9497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DD25AF-5BE2-3D41-B8F2-8A9BCF4E1060}"/>
                </a:ext>
              </a:extLst>
            </p:cNvPr>
            <p:cNvCxnSpPr/>
            <p:nvPr/>
          </p:nvCxnSpPr>
          <p:spPr>
            <a:xfrm>
              <a:off x="4839622" y="2885214"/>
              <a:ext cx="9497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60B203-8C8D-A14C-AC5D-0E023F1E8575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>
              <a:off x="4839622" y="5686307"/>
              <a:ext cx="9497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A797AC-612A-FA4B-A0E8-9831007F44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0035" y="2905658"/>
              <a:ext cx="786159" cy="780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2061A-097E-774A-9E9C-4284375F966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6902597" y="4667552"/>
              <a:ext cx="793597" cy="101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CFC6FC9-6BB1-2B4D-877F-8750559FB146}"/>
                </a:ext>
              </a:extLst>
            </p:cNvPr>
            <p:cNvSpPr/>
            <p:nvPr/>
          </p:nvSpPr>
          <p:spPr>
            <a:xfrm>
              <a:off x="10229917" y="3680666"/>
              <a:ext cx="1297253" cy="981307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Losses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8275A9-20F7-8747-B7D0-2DC7AFD2C282}"/>
                </a:ext>
              </a:extLst>
            </p:cNvPr>
            <p:cNvCxnSpPr>
              <a:cxnSpLocks/>
              <a:endCxn id="15" idx="5"/>
            </p:cNvCxnSpPr>
            <p:nvPr/>
          </p:nvCxnSpPr>
          <p:spPr>
            <a:xfrm>
              <a:off x="9436320" y="4171319"/>
              <a:ext cx="9162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E7EAC895-6C0C-3B4E-9179-8D582E5A5EF0}"/>
                </a:ext>
              </a:extLst>
            </p:cNvPr>
            <p:cNvCxnSpPr>
              <a:cxnSpLocks/>
              <a:stCxn id="15" idx="0"/>
              <a:endCxn id="5" idx="0"/>
            </p:cNvCxnSpPr>
            <p:nvPr/>
          </p:nvCxnSpPr>
          <p:spPr>
            <a:xfrm rot="16200000" flipH="1" flipV="1">
              <a:off x="9719611" y="2527311"/>
              <a:ext cx="5579" cy="2312287"/>
            </a:xfrm>
            <a:prstGeom prst="bentConnector3">
              <a:avLst>
                <a:gd name="adj1" fmla="val -2068741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3B1CA64B-5FD8-D640-913D-B256F061AFFC}"/>
                </a:ext>
              </a:extLst>
            </p:cNvPr>
            <p:cNvCxnSpPr>
              <a:cxnSpLocks/>
              <a:stCxn id="15" idx="1"/>
              <a:endCxn id="4" idx="0"/>
            </p:cNvCxnSpPr>
            <p:nvPr/>
          </p:nvCxnSpPr>
          <p:spPr>
            <a:xfrm rot="16200000" flipV="1">
              <a:off x="6947939" y="-372603"/>
              <a:ext cx="1265660" cy="6840877"/>
            </a:xfrm>
            <a:prstGeom prst="bentConnector3">
              <a:avLst>
                <a:gd name="adj1" fmla="val 1180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E17013-BED4-7B4A-9683-74D4CC79AC76}"/>
                </a:ext>
              </a:extLst>
            </p:cNvPr>
            <p:cNvSpPr txBox="1"/>
            <p:nvPr/>
          </p:nvSpPr>
          <p:spPr>
            <a:xfrm>
              <a:off x="9009705" y="2196924"/>
              <a:ext cx="1320076" cy="280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Update Models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F967640F-307D-E94C-BAAD-AB6C26F146E4}"/>
                </a:ext>
              </a:extLst>
            </p:cNvPr>
            <p:cNvCxnSpPr>
              <a:cxnSpLocks/>
              <a:stCxn id="7" idx="4"/>
              <a:endCxn id="6" idx="1"/>
            </p:cNvCxnSpPr>
            <p:nvPr/>
          </p:nvCxnSpPr>
          <p:spPr>
            <a:xfrm rot="16200000" flipH="1">
              <a:off x="1468566" y="3673840"/>
              <a:ext cx="2289996" cy="173494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73A0EF-ED97-344A-9B37-19C5981B0179}"/>
              </a:ext>
            </a:extLst>
          </p:cNvPr>
          <p:cNvSpPr txBox="1"/>
          <p:nvPr/>
        </p:nvSpPr>
        <p:spPr>
          <a:xfrm>
            <a:off x="2000738" y="6282301"/>
            <a:ext cx="8690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I. J. Goodfellow, J. </a:t>
            </a:r>
            <a:r>
              <a:rPr lang="en-GB" sz="1600" dirty="0" err="1"/>
              <a:t>Pouget</a:t>
            </a:r>
            <a:r>
              <a:rPr lang="en-GB" sz="1600" dirty="0"/>
              <a:t>-Abadie, M. Mirza, B. Xu, D. </a:t>
            </a:r>
            <a:r>
              <a:rPr lang="en-GB" sz="1600" dirty="0" err="1"/>
              <a:t>Warde</a:t>
            </a:r>
            <a:r>
              <a:rPr lang="en-GB" sz="1600" dirty="0"/>
              <a:t>-Farley, S. </a:t>
            </a:r>
            <a:r>
              <a:rPr lang="en-GB" sz="1600" dirty="0" err="1"/>
              <a:t>Ozair</a:t>
            </a:r>
            <a:r>
              <a:rPr lang="en-GB" sz="1600" dirty="0"/>
              <a:t>, A. Courville, Y. </a:t>
            </a:r>
            <a:r>
              <a:rPr lang="en-GB" sz="1600" dirty="0" err="1"/>
              <a:t>Bengio</a:t>
            </a:r>
            <a:r>
              <a:rPr lang="en-GB" sz="1600" dirty="0"/>
              <a:t>.</a:t>
            </a:r>
          </a:p>
          <a:p>
            <a:r>
              <a:rPr lang="en-GB" sz="1600" dirty="0"/>
              <a:t>       Generative Adversarial Nets. </a:t>
            </a:r>
            <a:r>
              <a:rPr lang="en-GB" sz="1600" i="1" dirty="0"/>
              <a:t>Adv Neural Inf Process </a:t>
            </a:r>
            <a:r>
              <a:rPr lang="en-GB" sz="1600" i="1" dirty="0" err="1"/>
              <a:t>Syst</a:t>
            </a:r>
            <a:r>
              <a:rPr lang="en-GB" sz="1600" dirty="0"/>
              <a:t>, 2014, 27.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37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Inverse Transform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A276-4244-194F-AF17-1265E12F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r>
              <a:rPr lang="en-US" dirty="0"/>
              <a:t>Used to generate samples of RGB distribution, which are remodeled using mixture of gaussians.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8C361-4D73-F441-BE4A-C27E130E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A90924-39A4-CD45-AF29-BEAF7097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" r="8832"/>
          <a:stretch/>
        </p:blipFill>
        <p:spPr>
          <a:xfrm>
            <a:off x="8329502" y="1976869"/>
            <a:ext cx="2880000" cy="2537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91463-CE32-9944-AF77-33EE731F5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6" r="8587"/>
          <a:stretch/>
        </p:blipFill>
        <p:spPr>
          <a:xfrm>
            <a:off x="4656000" y="1976869"/>
            <a:ext cx="2880000" cy="2509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63A9B-C18A-9445-AFF1-06FAE81C38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9" r="8479"/>
          <a:stretch/>
        </p:blipFill>
        <p:spPr>
          <a:xfrm>
            <a:off x="982498" y="1976869"/>
            <a:ext cx="2880000" cy="253539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74BDFDB-4518-914A-B037-3B9AD7F18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751" y="4406980"/>
            <a:ext cx="3240000" cy="2430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94ACC-4101-4B49-975D-59629CE30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249" y="4406980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363-802E-654E-A476-9C5DAA0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/>
              <a:t>Test Plans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0A276-4244-194F-AF17-1265E12F3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9710"/>
                <a:ext cx="10515600" cy="49472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data shown in histograms</a:t>
                </a:r>
              </a:p>
              <a:p>
                <a:pPr lvl="1"/>
                <a:r>
                  <a:rPr lang="en-US" dirty="0"/>
                  <a:t>Produce arrays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×28</m:t>
                    </m:r>
                  </m:oMath>
                </a14:m>
                <a:r>
                  <a:rPr lang="en-US" dirty="0"/>
                  <a:t> and put data into the array.</a:t>
                </a:r>
              </a:p>
              <a:p>
                <a:pPr lvl="1"/>
                <a:r>
                  <a:rPr lang="en-US" dirty="0"/>
                  <a:t>Run DCGAN</a:t>
                </a:r>
                <a:r>
                  <a:rPr lang="en-US" baseline="30000" dirty="0"/>
                  <a:t>[1]</a:t>
                </a:r>
                <a:r>
                  <a:rPr lang="en-US" dirty="0"/>
                  <a:t> using this modified dataset.</a:t>
                </a:r>
              </a:p>
              <a:p>
                <a:pPr lvl="1"/>
                <a:r>
                  <a:rPr lang="en-US" dirty="0"/>
                  <a:t>Get sum of mean squared errors between ‘real data’ and ‘fake data’ using the trained generator.</a:t>
                </a:r>
              </a:p>
              <a:p>
                <a:pPr lvl="1"/>
                <a:r>
                  <a:rPr lang="en-US" dirty="0"/>
                  <a:t>Used Adam as optimizer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0A276-4244-194F-AF17-1265E12F3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9710"/>
                <a:ext cx="10515600" cy="4947253"/>
              </a:xfrm>
              <a:blipFill>
                <a:blip r:embed="rId2"/>
                <a:stretch>
                  <a:fillRect l="-724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ECEB4-5ED1-3941-A7AA-6EB79A35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E812-F71C-4E4B-B8B2-FF1B39C3C81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80874-DA2E-AD42-9029-63A8B216874D}"/>
              </a:ext>
            </a:extLst>
          </p:cNvPr>
          <p:cNvSpPr/>
          <p:nvPr/>
        </p:nvSpPr>
        <p:spPr>
          <a:xfrm>
            <a:off x="2864068" y="6332009"/>
            <a:ext cx="6463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Radford, L. Metz, S. </a:t>
            </a:r>
            <a:r>
              <a:rPr lang="en-GB" sz="1200" b="0" i="0" u="none" strike="noStrike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Chintala</a:t>
            </a:r>
            <a:r>
              <a:rPr lang="en-GB" sz="1200" b="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Unsupervised Representation Learning with Deep Convolutional Generative Adversarial Networks. ICLR 2016.</a:t>
            </a:r>
          </a:p>
        </p:txBody>
      </p:sp>
    </p:spTree>
    <p:extLst>
      <p:ext uri="{BB962C8B-B14F-4D97-AF65-F5344CB8AC3E}">
        <p14:creationId xmlns:p14="http://schemas.microsoft.com/office/powerpoint/2010/main" val="4063606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rom">
  <a:themeElements>
    <a:clrScheme name="Custom 2">
      <a:dk1>
        <a:srgbClr val="000000"/>
      </a:dk1>
      <a:lt1>
        <a:srgbClr val="FFFFFF"/>
      </a:lt1>
      <a:dk2>
        <a:srgbClr val="1C090A"/>
      </a:dk2>
      <a:lt2>
        <a:srgbClr val="F1ECEC"/>
      </a:lt2>
      <a:accent1>
        <a:srgbClr val="E7978D"/>
      </a:accent1>
      <a:accent2>
        <a:srgbClr val="EF585C"/>
      </a:accent2>
      <a:accent3>
        <a:srgbClr val="FFDA96"/>
      </a:accent3>
      <a:accent4>
        <a:srgbClr val="83B87D"/>
      </a:accent4>
      <a:accent5>
        <a:srgbClr val="80ACFE"/>
      </a:accent5>
      <a:accent6>
        <a:srgbClr val="4C5DCF"/>
      </a:accent6>
      <a:hlink>
        <a:srgbClr val="CE6980"/>
      </a:hlink>
      <a:folHlink>
        <a:srgbClr val="8B8B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rom" id="{385CAE8A-CC26-0447-ACE6-21407E8909CA}" vid="{8CE6E0AD-DB6B-AC4A-B2D8-D473432471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Cusrom</Template>
  <TotalTime>5798</TotalTime>
  <Words>790</Words>
  <Application>Microsoft Macintosh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Cusrom</vt:lpstr>
      <vt:lpstr>Performance comparison of CatGAN using different FER datasets</vt:lpstr>
      <vt:lpstr>Introduction</vt:lpstr>
      <vt:lpstr>T-SNE[1]</vt:lpstr>
      <vt:lpstr>Results</vt:lpstr>
      <vt:lpstr>Visualizing with MoG</vt:lpstr>
      <vt:lpstr>Results</vt:lpstr>
      <vt:lpstr>GAN[1]</vt:lpstr>
      <vt:lpstr>Inverse Transform Sampling</vt:lpstr>
      <vt:lpstr>Test Plans</vt:lpstr>
      <vt:lpstr>Results</vt:lpstr>
      <vt:lpstr>1D GAN</vt:lpstr>
      <vt:lpstr>Results</vt:lpstr>
      <vt:lpstr>CatGAN[1]</vt:lpstr>
      <vt:lpstr>PowerPoint Presentation</vt:lpstr>
      <vt:lpstr>Model summary - Discriminator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with FER</dc:title>
  <dc:creator>Kevin Kim</dc:creator>
  <cp:lastModifiedBy>Kevin Kim</cp:lastModifiedBy>
  <cp:revision>23</cp:revision>
  <dcterms:created xsi:type="dcterms:W3CDTF">2020-07-03T14:38:33Z</dcterms:created>
  <dcterms:modified xsi:type="dcterms:W3CDTF">2020-07-07T15:17:59Z</dcterms:modified>
</cp:coreProperties>
</file>