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70" r:id="rId14"/>
    <p:sldId id="26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8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3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8960-F5CD-486A-A748-12DCB351DB13}" type="datetimeFigureOut">
              <a:rPr lang="en-GB" smtClean="0"/>
              <a:t>26/08/2013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225A-E3DE-48E1-B19A-B9CFB651C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Correcting Codes for High Altitude Balloons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Matthew </a:t>
            </a:r>
            <a:r>
              <a:rPr lang="en-GB" dirty="0" err="1" smtClean="0"/>
              <a:t>Brejza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FER - fading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BPSK, FSK and MFSK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New Telemetry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435280" cy="252028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Turbo code – R ∈ {⅓, ⅖,</a:t>
            </a:r>
            <a:r>
              <a:rPr lang="en-GB" dirty="0"/>
              <a:t> </a:t>
            </a:r>
            <a:r>
              <a:rPr lang="en-GB" dirty="0" smtClean="0"/>
              <a:t>½, ⅔, 1}</a:t>
            </a:r>
          </a:p>
          <a:p>
            <a:r>
              <a:rPr lang="en-GB" dirty="0" smtClean="0"/>
              <a:t>Parity bits interleaved and split into four groups</a:t>
            </a:r>
          </a:p>
          <a:p>
            <a:pPr lvl="1"/>
            <a:r>
              <a:rPr lang="en-GB" dirty="0" smtClean="0"/>
              <a:t>Send as many as needed depending on stage of flight</a:t>
            </a:r>
          </a:p>
          <a:p>
            <a:r>
              <a:rPr lang="en-GB" dirty="0" smtClean="0"/>
              <a:t>Ideally keep the same length (of the data part) throughout flight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484784"/>
            <a:ext cx="806489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11560" y="1484784"/>
            <a:ext cx="432048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87624" y="1483331"/>
            <a:ext cx="864096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95976" y="1484783"/>
            <a:ext cx="162018" cy="50260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028384" y="1484784"/>
            <a:ext cx="64807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66587" y="1484784"/>
            <a:ext cx="2268252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760132" y="1484784"/>
            <a:ext cx="2268252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557994" y="1484784"/>
            <a:ext cx="1142719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60132" y="1483331"/>
            <a:ext cx="1134126" cy="5040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028384" y="1340768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943" y="1987387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 + </a:t>
            </a:r>
            <a:r>
              <a:rPr lang="en-GB" dirty="0" err="1" smtClean="0"/>
              <a:t>callsign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1987386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Length + packet info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388839" y="1987386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GPS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411760" y="1988840"/>
            <a:ext cx="461665" cy="208968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Other telemetry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269208" y="1992872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14731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788024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62" y="1550693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020272" y="1552146"/>
            <a:ext cx="8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Parity 4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028384" y="2015851"/>
            <a:ext cx="738664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Sync + </a:t>
            </a:r>
            <a:r>
              <a:rPr lang="en-GB" dirty="0" err="1" smtClean="0"/>
              <a:t>callsign</a:t>
            </a:r>
            <a:endParaRPr lang="en-GB" dirty="0" smtClean="0"/>
          </a:p>
          <a:p>
            <a:r>
              <a:rPr lang="en-GB" dirty="0" smtClean="0"/>
              <a:t>(next packet)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355976" y="22048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 as many as needed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269208" y="1484784"/>
            <a:ext cx="126768" cy="502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015320" y="1987386"/>
            <a:ext cx="461665" cy="1800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dirty="0" smtClean="0"/>
              <a:t>Checksum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1560" y="1340768"/>
            <a:ext cx="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Concluding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Code Applications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9282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3312368"/>
                <a:gridCol w="16665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DVB-T  (digital TV)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Reed</a:t>
                      </a:r>
                      <a:r>
                        <a:rPr lang="en-GB" baseline="0" dirty="0" smtClean="0"/>
                        <a:t> Solomon &amp; convolutional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1/2 -&gt; 7/8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DVB-T2 / DVB-S2 (digital TV)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LDPC &amp; BCH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1/2 -&gt; 5/6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Turbo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WiMAX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Turbo or LDPC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Voyager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Convolutional (k=5)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Mars Pathfinder/Cassini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probe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Convolutional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(k=7)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1/6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Very Basic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>
            <a:normAutofit/>
          </a:bodyPr>
          <a:lstStyle/>
          <a:p>
            <a:r>
              <a:rPr lang="en-GB" dirty="0" smtClean="0"/>
              <a:t>Repetition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1/3 rate code</a:t>
            </a:r>
          </a:p>
          <a:p>
            <a:r>
              <a:rPr lang="en-GB" dirty="0" smtClean="0"/>
              <a:t>Encoder: simple</a:t>
            </a:r>
          </a:p>
          <a:p>
            <a:r>
              <a:rPr lang="en-GB" dirty="0" smtClean="0"/>
              <a:t>Decoder: simple</a:t>
            </a:r>
          </a:p>
          <a:p>
            <a:r>
              <a:rPr lang="en-GB" dirty="0" smtClean="0"/>
              <a:t>Performance: bad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328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01101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8328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000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000</a:t>
            </a:r>
            <a:r>
              <a:rPr lang="en-GB" dirty="0"/>
              <a:t> </a:t>
            </a:r>
            <a:r>
              <a:rPr lang="en-GB" dirty="0" smtClean="0"/>
              <a:t>111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1825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0</a:t>
            </a:r>
            <a:r>
              <a:rPr lang="en-GB" dirty="0"/>
              <a:t> </a:t>
            </a:r>
            <a:r>
              <a:rPr lang="en-GB" dirty="0" smtClean="0"/>
              <a:t>11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  <a:r>
              <a:rPr lang="en-GB" dirty="0"/>
              <a:t> </a:t>
            </a:r>
            <a:r>
              <a:rPr lang="en-GB" dirty="0" smtClean="0"/>
              <a:t>111</a:t>
            </a:r>
            <a:r>
              <a:rPr lang="en-GB" dirty="0"/>
              <a:t> </a:t>
            </a:r>
            <a:r>
              <a:rPr lang="en-GB" dirty="0" smtClean="0"/>
              <a:t>0</a:t>
            </a:r>
            <a:r>
              <a:rPr lang="en-GB" b="1" dirty="0" smtClean="0">
                <a:solidFill>
                  <a:srgbClr val="FF0000"/>
                </a:solidFill>
              </a:rPr>
              <a:t>11</a:t>
            </a:r>
            <a:r>
              <a:rPr lang="en-GB" dirty="0"/>
              <a:t> </a:t>
            </a:r>
            <a:r>
              <a:rPr lang="en-GB" b="1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40352" y="18328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</a:t>
            </a:r>
            <a:r>
              <a:rPr lang="en-GB" b="1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331640" y="201746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3779912" y="2010586"/>
            <a:ext cx="1224136" cy="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7092280" y="2010586"/>
            <a:ext cx="648072" cy="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47964" y="1902586"/>
            <a:ext cx="216024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6565" y="249289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0"/>
            <a:endCxn id="17" idx="4"/>
          </p:cNvCxnSpPr>
          <p:nvPr/>
        </p:nvCxnSpPr>
        <p:spPr>
          <a:xfrm flipH="1" flipV="1">
            <a:off x="4355976" y="2118586"/>
            <a:ext cx="13792" cy="37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194536" y="1272169"/>
            <a:ext cx="901300" cy="194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Improvement</a:t>
            </a:r>
            <a:endParaRPr lang="en-GB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14638"/>
              </p:ext>
            </p:extLst>
          </p:nvPr>
        </p:nvGraphicFramePr>
        <p:xfrm>
          <a:off x="4562034" y="1549537"/>
          <a:ext cx="2180172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980"/>
                <a:gridCol w="432048"/>
                <a:gridCol w="360040"/>
                <a:gridCol w="432048"/>
                <a:gridCol w="504056"/>
              </a:tblGrid>
              <a:tr h="341673"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kern="0" baseline="0" dirty="0" smtClean="0">
                          <a:solidFill>
                            <a:sysClr val="windowText" lastClr="000000"/>
                          </a:solidFill>
                        </a:rPr>
                        <a:t>-5</a:t>
                      </a:r>
                      <a:endParaRPr lang="en-GB" b="0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38002"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138002"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-3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kern="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b="1" kern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kern="0" baseline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GB" kern="0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191351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01101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41501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0 1 1 0 1</a:t>
            </a:r>
          </a:p>
          <a:p>
            <a:r>
              <a:rPr lang="en-GB" dirty="0" smtClean="0"/>
              <a:t>0 1 1 0 1</a:t>
            </a:r>
          </a:p>
          <a:p>
            <a:r>
              <a:rPr lang="en-GB" dirty="0" smtClean="0"/>
              <a:t>0 1 1 0 1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010306" y="1911652"/>
            <a:ext cx="1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-3  5  8  -2  4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899592" y="2098177"/>
            <a:ext cx="216024" cy="4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27" idx="1"/>
          </p:cNvCxnSpPr>
          <p:nvPr/>
        </p:nvCxnSpPr>
        <p:spPr>
          <a:xfrm flipV="1">
            <a:off x="2123728" y="2095473"/>
            <a:ext cx="1224136" cy="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7" idx="1"/>
          </p:cNvCxnSpPr>
          <p:nvPr/>
        </p:nvCxnSpPr>
        <p:spPr>
          <a:xfrm flipV="1">
            <a:off x="6742206" y="2096318"/>
            <a:ext cx="268100" cy="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9727" y="1995109"/>
            <a:ext cx="216024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36" y="25658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0"/>
            <a:endCxn id="11" idx="4"/>
          </p:cNvCxnSpPr>
          <p:nvPr/>
        </p:nvCxnSpPr>
        <p:spPr>
          <a:xfrm flipV="1">
            <a:off x="2537739" y="2211109"/>
            <a:ext cx="0" cy="354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7864" y="1910807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Demod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27" idx="3"/>
            <a:endCxn id="19" idx="1"/>
          </p:cNvCxnSpPr>
          <p:nvPr/>
        </p:nvCxnSpPr>
        <p:spPr>
          <a:xfrm>
            <a:off x="4283968" y="2095473"/>
            <a:ext cx="278066" cy="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0306" y="2287832"/>
            <a:ext cx="14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0   1   1  0   1 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159732" y="1272169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channel</a:t>
            </a:r>
            <a:endParaRPr lang="en-GB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23528" y="3573016"/>
            <a:ext cx="8352928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Soft information conveys probabilities for each bit</a:t>
            </a:r>
          </a:p>
          <a:p>
            <a:r>
              <a:rPr lang="en-GB" dirty="0" smtClean="0"/>
              <a:t>Usually expressed in the log domain, numbers have much smaller dynamic range</a:t>
            </a:r>
          </a:p>
          <a:p>
            <a:pPr lvl="1"/>
            <a:r>
              <a:rPr lang="en-GB" dirty="0" smtClean="0"/>
              <a:t>Known as Log Likelihood Ratio (LLR)</a:t>
            </a:r>
          </a:p>
        </p:txBody>
      </p:sp>
    </p:spTree>
    <p:extLst>
      <p:ext uri="{BB962C8B-B14F-4D97-AF65-F5344CB8AC3E}">
        <p14:creationId xmlns:p14="http://schemas.microsoft.com/office/powerpoint/2010/main" val="35445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Reed Solomon (RS)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Turbo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3888432" cy="4525963"/>
          </a:xfrm>
        </p:spPr>
        <p:txBody>
          <a:bodyPr/>
          <a:lstStyle/>
          <a:p>
            <a:r>
              <a:rPr lang="en-GB" dirty="0" smtClean="0"/>
              <a:t>Combines two convolutional codes</a:t>
            </a:r>
          </a:p>
          <a:p>
            <a:r>
              <a:rPr lang="en-GB" dirty="0" smtClean="0"/>
              <a:t>1/3 rate code (min</a:t>
            </a:r>
            <a:r>
              <a:rPr lang="en-GB" dirty="0" smtClean="0"/>
              <a:t>)</a:t>
            </a:r>
          </a:p>
          <a:p>
            <a:r>
              <a:rPr lang="en-GB" dirty="0" smtClean="0"/>
              <a:t>Uses soft information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 descr="C:\Users\Matt\git\rtty_modem\matlab\ecc\path10624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570437" cy="512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BER – </a:t>
            </a:r>
            <a:r>
              <a:rPr lang="en-GB" dirty="0" err="1" smtClean="0"/>
              <a:t>SNR&amp;Eb</a:t>
            </a:r>
            <a:r>
              <a:rPr lang="en-GB" dirty="0" smtClean="0"/>
              <a:t>/N0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needed on </a:t>
            </a:r>
            <a:r>
              <a:rPr lang="en-GB" dirty="0" err="1" smtClean="0"/>
              <a:t>hab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5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293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Error Correcting Codes for High Altitude Balloons</vt:lpstr>
      <vt:lpstr>Examples of Code Applications</vt:lpstr>
      <vt:lpstr>A Very Basic Code</vt:lpstr>
      <vt:lpstr>An Improvement</vt:lpstr>
      <vt:lpstr>Reed Solomon (RS) Code</vt:lpstr>
      <vt:lpstr>BER Graphs</vt:lpstr>
      <vt:lpstr>Turbo Code</vt:lpstr>
      <vt:lpstr>BER – SNR&amp;Eb/N0</vt:lpstr>
      <vt:lpstr>Why needed on hab</vt:lpstr>
      <vt:lpstr>Capacity</vt:lpstr>
      <vt:lpstr>FER</vt:lpstr>
      <vt:lpstr>FER - fading</vt:lpstr>
      <vt:lpstr>BPSK, FSK and MFSK</vt:lpstr>
      <vt:lpstr>Potential New Telemetry String</vt:lpstr>
      <vt:lpstr>Concluding Remarks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21</cp:revision>
  <dcterms:created xsi:type="dcterms:W3CDTF">2013-08-24T16:36:24Z</dcterms:created>
  <dcterms:modified xsi:type="dcterms:W3CDTF">2013-08-26T22:48:11Z</dcterms:modified>
</cp:coreProperties>
</file>