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6"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C90DC-D6F5-4373-B895-87C63E1521C6}" v="71" dt="2020-03-23T04:54:01.796"/>
    <p1510:client id="{2B64B9FA-9D15-4ECA-B1B3-43F1174652DB}" v="1028" dt="2020-02-24T09:31:36.096"/>
    <p1510:client id="{43B155F0-F9EA-4840-BC0B-6919B2AC143A}" v="46" dt="2020-02-24T16:41:12.482"/>
    <p1510:client id="{5DF2F859-4CEC-483C-9FD9-70180452C457}" v="1077" dt="2020-02-24T10:17:11.697"/>
    <p1510:client id="{61E881F6-8970-48EC-A06E-05199B06A7E1}" v="323" dt="2020-02-24T09:43:43.785"/>
    <p1510:client id="{9DBB5F54-396F-45AC-873E-89E4D2EA4737}" v="2789" dt="2020-02-24T16:11:50.671"/>
    <p1510:client id="{CE2DCAFB-353C-46EB-8C23-FB5A7F2924F0}" v="39" dt="2020-02-24T12:40:40.272"/>
    <p1510:client id="{EB6DA53D-CE93-4864-974A-E4D849027F7C}" v="311" dt="2020-02-24T13:35:28.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042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180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912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00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02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86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313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030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7922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806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577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146346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400" kern="1200" dirty="0">
                <a:solidFill>
                  <a:schemeClr val="accent1"/>
                </a:solidFill>
                <a:latin typeface="+mj-lt"/>
                <a:ea typeface="+mj-ea"/>
                <a:cs typeface="+mj-cs"/>
              </a:rPr>
              <a:t>Academic Plagiarism Detection: A Systematic Literature</a:t>
            </a:r>
          </a:p>
          <a:p>
            <a:pPr algn="r"/>
            <a:r>
              <a:rPr lang="en-US" sz="4400" kern="1200" dirty="0">
                <a:solidFill>
                  <a:schemeClr val="accent1"/>
                </a:solidFill>
                <a:latin typeface="+mj-lt"/>
                <a:ea typeface="+mj-ea"/>
                <a:cs typeface="+mj-cs"/>
              </a:rPr>
              <a:t>Review</a:t>
            </a:r>
            <a:br>
              <a:rPr lang="en-US" sz="4400" dirty="0">
                <a:solidFill>
                  <a:schemeClr val="accent1"/>
                </a:solidFill>
              </a:rPr>
            </a:br>
            <a:r>
              <a:rPr lang="en-US" sz="1800" dirty="0" err="1">
                <a:ea typeface="+mj-lt"/>
                <a:cs typeface="+mj-lt"/>
              </a:rPr>
              <a:t>Publication:ACM</a:t>
            </a:r>
            <a:r>
              <a:rPr lang="en-US" sz="1800" dirty="0">
                <a:ea typeface="+mj-lt"/>
                <a:cs typeface="+mj-lt"/>
              </a:rPr>
              <a:t> Computing Surveys</a:t>
            </a:r>
            <a:br>
              <a:rPr lang="en-US" sz="1800" dirty="0">
                <a:ea typeface="+mj-lt"/>
                <a:cs typeface="+mj-lt"/>
              </a:rPr>
            </a:br>
            <a:r>
              <a:rPr lang="en-US" sz="1800" dirty="0">
                <a:ea typeface="+mj-lt"/>
                <a:cs typeface="+mj-lt"/>
              </a:rPr>
              <a:t>(October 2019)</a:t>
            </a:r>
            <a:endParaRPr lang="en-US" sz="1800" kern="1200" dirty="0">
              <a:solidFill>
                <a:schemeClr val="accent1"/>
              </a:solidFill>
              <a:latin typeface="+mj-lt"/>
              <a:cs typeface="Calibri Light"/>
            </a:endParaRPr>
          </a:p>
        </p:txBody>
      </p:sp>
      <p:cxnSp>
        <p:nvCxnSpPr>
          <p:cNvPr id="4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4976031" y="963877"/>
            <a:ext cx="6377769" cy="4930246"/>
          </a:xfrm>
        </p:spPr>
        <p:txBody>
          <a:bodyPr vert="horz" lIns="91440" tIns="45720" rIns="91440" bIns="45720" rtlCol="0" anchor="ctr">
            <a:normAutofit/>
          </a:bodyPr>
          <a:lstStyle/>
          <a:p>
            <a:pPr algn="l"/>
            <a:r>
              <a:rPr lang="en-US" b="1" dirty="0">
                <a:solidFill>
                  <a:schemeClr val="accent5">
                    <a:lumMod val="50000"/>
                  </a:schemeClr>
                </a:solidFill>
                <a:cs typeface="Calibri"/>
              </a:rPr>
              <a:t>Authors</a:t>
            </a:r>
            <a:r>
              <a:rPr lang="en-US" dirty="0">
                <a:cs typeface="Calibri"/>
              </a:rPr>
              <a:t>:</a:t>
            </a:r>
          </a:p>
          <a:p>
            <a:pPr indent="-228600" algn="l">
              <a:buFont typeface="Arial" panose="020B0604020202020204" pitchFamily="34" charset="0"/>
              <a:buChar char="•"/>
            </a:pPr>
            <a:r>
              <a:rPr lang="en-US" dirty="0"/>
              <a:t>TOMÁŠ FOLTÝNEK, Department of Informatics, Mendel University in Brno, Czechia and University of Wuppertal, Germany </a:t>
            </a:r>
          </a:p>
          <a:p>
            <a:pPr indent="-228600" algn="l">
              <a:buFont typeface="Arial" panose="020B0604020202020204" pitchFamily="34" charset="0"/>
              <a:buChar char="•"/>
            </a:pPr>
            <a:r>
              <a:rPr lang="en-US" dirty="0"/>
              <a:t>NORMAN MEUSCHKE and BELA GIPP, University of Wuppertal, Germany and University of Konstanz, Germany</a:t>
            </a:r>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lvl="1" algn="r"/>
            <a:r>
              <a:rPr lang="en-US" dirty="0">
                <a:ea typeface="+mn-lt"/>
                <a:cs typeface="+mn-lt"/>
              </a:rPr>
              <a:t>Presented By:</a:t>
            </a:r>
            <a:endParaRPr lang="en-US" dirty="0"/>
          </a:p>
          <a:p>
            <a:pPr lvl="1" algn="r"/>
            <a:r>
              <a:rPr lang="en-US" u="sng" dirty="0"/>
              <a:t>201911020 (</a:t>
            </a:r>
            <a:r>
              <a:rPr lang="en-US" u="sng" dirty="0" err="1"/>
              <a:t>Keval</a:t>
            </a:r>
            <a:r>
              <a:rPr lang="en-US" u="sng" dirty="0"/>
              <a:t> </a:t>
            </a:r>
            <a:r>
              <a:rPr lang="en-US" u="sng" dirty="0" err="1"/>
              <a:t>Rajyaguru</a:t>
            </a:r>
            <a:r>
              <a:rPr lang="en-US" u="sng" dirty="0"/>
              <a:t>)</a:t>
            </a:r>
            <a:endParaRPr lang="en-US" u="sng">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D79-CD43-447C-95A4-90D85F71F3F7}"/>
              </a:ext>
            </a:extLst>
          </p:cNvPr>
          <p:cNvSpPr>
            <a:spLocks noGrp="1"/>
          </p:cNvSpPr>
          <p:nvPr>
            <p:ph type="title"/>
          </p:nvPr>
        </p:nvSpPr>
        <p:spPr/>
        <p:txBody>
          <a:bodyPr/>
          <a:lstStyle/>
          <a:p>
            <a:br>
              <a:rPr lang="en-US">
                <a:cs typeface="Calibri Light"/>
              </a:rPr>
            </a:br>
            <a:r>
              <a:rPr lang="en-US">
                <a:cs typeface="Calibri Light"/>
              </a:rPr>
              <a:t>Observations</a:t>
            </a:r>
            <a:endParaRPr lang="en-US">
              <a:ea typeface="+mj-lt"/>
              <a:cs typeface="+mj-lt"/>
            </a:endParaRPr>
          </a:p>
          <a:p>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E558B0F9-750D-4FE4-9759-F524A132B64A}"/>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When applied for document classification, ESA(Explicit Semantic Analysis) achieved a precision above 95%</a:t>
            </a:r>
          </a:p>
          <a:p>
            <a:r>
              <a:rPr lang="en-US">
                <a:ea typeface="+mn-lt"/>
                <a:cs typeface="+mn-lt"/>
              </a:rPr>
              <a:t>Knowledge graph analysis(KGA) achieves high detection effectiveness if the text is translated literally; for paraphrased translations results are more effective</a:t>
            </a:r>
          </a:p>
          <a:p>
            <a:r>
              <a:rPr lang="en-US">
                <a:ea typeface="+mn-lt"/>
                <a:cs typeface="+mn-lt"/>
              </a:rPr>
              <a:t>Unsupervised and supervised machine-learning methods have found increasingly wide-spread adoption in plagiarism detection research and significantly increased the performance of detection methods.</a:t>
            </a:r>
          </a:p>
          <a:p>
            <a:r>
              <a:rPr lang="en-US">
                <a:ea typeface="+mn-lt"/>
                <a:cs typeface="+mn-lt"/>
              </a:rPr>
              <a:t>the prediction based methods outperformed their count-based counterparts in precision and recall while requiring similar computational effort</a:t>
            </a:r>
            <a:endParaRPr lang="en-US">
              <a:cs typeface="Calibri"/>
            </a:endParaRPr>
          </a:p>
        </p:txBody>
      </p:sp>
    </p:spTree>
    <p:extLst>
      <p:ext uri="{BB962C8B-B14F-4D97-AF65-F5344CB8AC3E}">
        <p14:creationId xmlns:p14="http://schemas.microsoft.com/office/powerpoint/2010/main" val="341041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8C90-E140-4547-A4C0-5F2FE6298BA6}"/>
              </a:ext>
            </a:extLst>
          </p:cNvPr>
          <p:cNvSpPr>
            <a:spLocks noGrp="1"/>
          </p:cNvSpPr>
          <p:nvPr>
            <p:ph type="title"/>
          </p:nvPr>
        </p:nvSpPr>
        <p:spPr/>
        <p:txBody>
          <a:bodyPr vert="horz" lIns="91440" tIns="45720" rIns="91440" bIns="45720" rtlCol="0" anchor="t">
            <a:normAutofit/>
          </a:bodyPr>
          <a:lstStyle/>
          <a:p>
            <a:r>
              <a:rPr lang="en-US">
                <a:cs typeface="Calibri Light"/>
              </a:rPr>
              <a:t>Summary</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E8AFD78C-8CEF-4BA2-9DD4-D6B08999D7F1}"/>
              </a:ext>
            </a:extLst>
          </p:cNvPr>
          <p:cNvPicPr>
            <a:picLocks noGrp="1" noChangeAspect="1"/>
          </p:cNvPicPr>
          <p:nvPr>
            <p:ph idx="1"/>
          </p:nvPr>
        </p:nvPicPr>
        <p:blipFill>
          <a:blip r:embed="rId2"/>
          <a:stretch>
            <a:fillRect/>
          </a:stretch>
        </p:blipFill>
        <p:spPr>
          <a:xfrm>
            <a:off x="1093081" y="1536083"/>
            <a:ext cx="8538280" cy="4041421"/>
          </a:xfrm>
        </p:spPr>
      </p:pic>
    </p:spTree>
    <p:extLst>
      <p:ext uri="{BB962C8B-B14F-4D97-AF65-F5344CB8AC3E}">
        <p14:creationId xmlns:p14="http://schemas.microsoft.com/office/powerpoint/2010/main" val="145494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993C-EBAD-4F84-8D7C-6E9183278A97}"/>
              </a:ext>
            </a:extLst>
          </p:cNvPr>
          <p:cNvSpPr>
            <a:spLocks noGrp="1"/>
          </p:cNvSpPr>
          <p:nvPr>
            <p:ph type="title"/>
          </p:nvPr>
        </p:nvSpPr>
        <p:spPr/>
        <p:txBody>
          <a:bodyPr vert="horz" lIns="91440" tIns="45720" rIns="91440" bIns="45720" rtlCol="0" anchor="t">
            <a:normAutofit/>
          </a:bodyPr>
          <a:lstStyle/>
          <a:p>
            <a:r>
              <a:rPr lang="en-US">
                <a:cs typeface="Calibri Light"/>
              </a:rPr>
              <a:t>Summary</a:t>
            </a:r>
            <a:endParaRPr lang="en-US"/>
          </a:p>
        </p:txBody>
      </p:sp>
      <p:sp>
        <p:nvSpPr>
          <p:cNvPr id="3" name="Content Placeholder 2">
            <a:extLst>
              <a:ext uri="{FF2B5EF4-FFF2-40B4-BE49-F238E27FC236}">
                <a16:creationId xmlns:a16="http://schemas.microsoft.com/office/drawing/2014/main" id="{B47F6911-7E35-4E49-8065-2F9F0E21945A}"/>
              </a:ext>
            </a:extLst>
          </p:cNvPr>
          <p:cNvSpPr>
            <a:spLocks noGrp="1"/>
          </p:cNvSpPr>
          <p:nvPr>
            <p:ph idx="1"/>
          </p:nvPr>
        </p:nvSpPr>
        <p:spPr/>
        <p:txBody>
          <a:bodyPr vert="horz" lIns="91440" tIns="45720" rIns="91440" bIns="45720" rtlCol="0" anchor="t">
            <a:normAutofit/>
          </a:bodyPr>
          <a:lstStyle/>
          <a:p>
            <a:pPr lvl="1"/>
            <a:r>
              <a:rPr lang="en-US" dirty="0">
                <a:cs typeface="Calibri"/>
              </a:rPr>
              <a:t>As mentioned Earlier the paper includes methods and conclusion from more than 200 papers. In this paper five phase were used to get the dataset.</a:t>
            </a:r>
          </a:p>
        </p:txBody>
      </p:sp>
      <p:pic>
        <p:nvPicPr>
          <p:cNvPr id="6" name="Picture 6" descr="A screenshot of a cell phone&#10;&#10;Description generated with very high confidence">
            <a:extLst>
              <a:ext uri="{FF2B5EF4-FFF2-40B4-BE49-F238E27FC236}">
                <a16:creationId xmlns:a16="http://schemas.microsoft.com/office/drawing/2014/main" id="{B8F687FE-F0A0-416B-97A5-10AAE180BDD6}"/>
              </a:ext>
            </a:extLst>
          </p:cNvPr>
          <p:cNvPicPr>
            <a:picLocks noChangeAspect="1"/>
          </p:cNvPicPr>
          <p:nvPr/>
        </p:nvPicPr>
        <p:blipFill>
          <a:blip r:embed="rId2"/>
          <a:stretch>
            <a:fillRect/>
          </a:stretch>
        </p:blipFill>
        <p:spPr>
          <a:xfrm>
            <a:off x="2122099" y="2864074"/>
            <a:ext cx="7530859" cy="3525811"/>
          </a:xfrm>
          <a:prstGeom prst="rect">
            <a:avLst/>
          </a:prstGeom>
        </p:spPr>
      </p:pic>
    </p:spTree>
    <p:extLst>
      <p:ext uri="{BB962C8B-B14F-4D97-AF65-F5344CB8AC3E}">
        <p14:creationId xmlns:p14="http://schemas.microsoft.com/office/powerpoint/2010/main" val="300871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A8BB-A0D9-425F-9BE5-1ED9FF85B8BC}"/>
              </a:ext>
            </a:extLst>
          </p:cNvPr>
          <p:cNvSpPr>
            <a:spLocks noGrp="1"/>
          </p:cNvSpPr>
          <p:nvPr>
            <p:ph type="title"/>
          </p:nvPr>
        </p:nvSpPr>
        <p:spPr/>
        <p:txBody>
          <a:bodyPr/>
          <a:lstStyle/>
          <a:p>
            <a:r>
              <a:rPr lang="en-US" dirty="0">
                <a:ea typeface="+mj-lt"/>
                <a:cs typeface="+mj-lt"/>
              </a:rPr>
              <a:t>Summary</a:t>
            </a:r>
          </a:p>
          <a:p>
            <a:endParaRPr lang="en-US" dirty="0">
              <a:cs typeface="Calibri Light"/>
            </a:endParaRPr>
          </a:p>
        </p:txBody>
      </p:sp>
      <p:sp>
        <p:nvSpPr>
          <p:cNvPr id="3" name="Content Placeholder 2">
            <a:extLst>
              <a:ext uri="{FF2B5EF4-FFF2-40B4-BE49-F238E27FC236}">
                <a16:creationId xmlns:a16="http://schemas.microsoft.com/office/drawing/2014/main" id="{FE82C760-752B-4998-919B-4F75D86C968F}"/>
              </a:ext>
            </a:extLst>
          </p:cNvPr>
          <p:cNvSpPr>
            <a:spLocks noGrp="1"/>
          </p:cNvSpPr>
          <p:nvPr>
            <p:ph idx="1"/>
          </p:nvPr>
        </p:nvSpPr>
        <p:spPr/>
        <p:txBody>
          <a:bodyPr vert="horz" lIns="91440" tIns="45720" rIns="91440" bIns="45720" rtlCol="0" anchor="t">
            <a:normAutofit/>
          </a:bodyPr>
          <a:lstStyle/>
          <a:p>
            <a:r>
              <a:rPr lang="en-US" dirty="0">
                <a:ea typeface="+mn-lt"/>
                <a:cs typeface="+mn-lt"/>
              </a:rPr>
              <a:t>multi-faceted and multi-stage approach to data collection yielded a set of papers that comprehensively reflects the state of the art in detecting academic plagiarism. </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2CB646D8-D3A4-4B6D-BDC6-FB0BA8EF8CD1}"/>
              </a:ext>
            </a:extLst>
          </p:cNvPr>
          <p:cNvPicPr>
            <a:picLocks noChangeAspect="1"/>
          </p:cNvPicPr>
          <p:nvPr/>
        </p:nvPicPr>
        <p:blipFill>
          <a:blip r:embed="rId2"/>
          <a:stretch>
            <a:fillRect/>
          </a:stretch>
        </p:blipFill>
        <p:spPr>
          <a:xfrm>
            <a:off x="1521178" y="3068825"/>
            <a:ext cx="9854400" cy="3768883"/>
          </a:xfrm>
          <a:prstGeom prst="rect">
            <a:avLst/>
          </a:prstGeom>
        </p:spPr>
      </p:pic>
    </p:spTree>
    <p:extLst>
      <p:ext uri="{BB962C8B-B14F-4D97-AF65-F5344CB8AC3E}">
        <p14:creationId xmlns:p14="http://schemas.microsoft.com/office/powerpoint/2010/main" val="268030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4232-D4C2-4F32-8D4D-5F5DC5D54DA4}"/>
              </a:ext>
            </a:extLst>
          </p:cNvPr>
          <p:cNvSpPr>
            <a:spLocks noGrp="1"/>
          </p:cNvSpPr>
          <p:nvPr>
            <p:ph type="title"/>
          </p:nvPr>
        </p:nvSpPr>
        <p:spPr/>
        <p:txBody>
          <a:bodyPr/>
          <a:lstStyle/>
          <a:p>
            <a:br>
              <a:rPr lang="en-US" dirty="0">
                <a:cs typeface="Calibri Light"/>
              </a:rPr>
            </a:br>
            <a:r>
              <a:rPr lang="en-US" dirty="0">
                <a:cs typeface="Calibri Light"/>
              </a:rPr>
              <a:t>Summary</a:t>
            </a:r>
            <a:endParaRPr lang="en-US" dirty="0">
              <a:ea typeface="+mj-lt"/>
              <a:cs typeface="+mj-lt"/>
            </a:endParaRPr>
          </a:p>
          <a:p>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A06A2343-6DBE-491D-8CBF-087DEB584B73}"/>
              </a:ext>
            </a:extLst>
          </p:cNvPr>
          <p:cNvSpPr>
            <a:spLocks noGrp="1"/>
          </p:cNvSpPr>
          <p:nvPr>
            <p:ph idx="1"/>
          </p:nvPr>
        </p:nvSpPr>
        <p:spPr>
          <a:xfrm>
            <a:off x="838200" y="1374070"/>
            <a:ext cx="10515600" cy="4802893"/>
          </a:xfrm>
        </p:spPr>
        <p:txBody>
          <a:bodyPr vert="horz" lIns="91440" tIns="45720" rIns="91440" bIns="45720" rtlCol="0" anchor="t">
            <a:normAutofit/>
          </a:bodyPr>
          <a:lstStyle/>
          <a:p>
            <a:r>
              <a:rPr lang="en-US" dirty="0">
                <a:cs typeface="Calibri"/>
              </a:rPr>
              <a:t>This survey shows classification of dataset by different methods and application.</a:t>
            </a:r>
            <a:endParaRPr lang="en-US">
              <a:cs typeface="Calibri"/>
            </a:endParaRPr>
          </a:p>
          <a:p>
            <a:r>
              <a:rPr lang="en-US" dirty="0">
                <a:cs typeface="Calibri"/>
              </a:rPr>
              <a:t>It contains three layered model to address academic plagiarism.</a:t>
            </a:r>
          </a:p>
          <a:p>
            <a:endParaRPr lang="en-US" dirty="0">
              <a:cs typeface="Calibri"/>
            </a:endParaRPr>
          </a:p>
          <a:p>
            <a:endParaRPr lang="en-US" dirty="0">
              <a:cs typeface="Calibri"/>
            </a:endParaRPr>
          </a:p>
          <a:p>
            <a:r>
              <a:rPr lang="en-US" dirty="0">
                <a:cs typeface="Calibri"/>
              </a:rPr>
              <a:t>It gives definition of various </a:t>
            </a:r>
            <a:r>
              <a:rPr lang="en-US" dirty="0">
                <a:ea typeface="+mn-lt"/>
                <a:cs typeface="+mn-lt"/>
              </a:rPr>
              <a:t>Plagiarism Typologies included in this paper and different forms of plagiarism.</a:t>
            </a:r>
            <a:endParaRPr lang="en-US" dirty="0">
              <a:cs typeface="Calibri"/>
            </a:endParaRPr>
          </a:p>
          <a:p>
            <a:r>
              <a:rPr lang="en-US" dirty="0">
                <a:cs typeface="Calibri"/>
              </a:rPr>
              <a:t>Each forms are described with relevant research.</a:t>
            </a:r>
          </a:p>
          <a:p>
            <a:r>
              <a:rPr lang="en-US" dirty="0">
                <a:cs typeface="Calibri"/>
              </a:rPr>
              <a:t>Some analysis and implementations are also mentioned</a:t>
            </a:r>
          </a:p>
          <a:p>
            <a:endParaRPr lang="en-US" dirty="0">
              <a:cs typeface="Calibri"/>
            </a:endParaRPr>
          </a:p>
          <a:p>
            <a:pPr algn="ctr"/>
            <a:endParaRPr lang="en-US" dirty="0">
              <a:cs typeface="Calibri"/>
            </a:endParaRPr>
          </a:p>
        </p:txBody>
      </p:sp>
      <p:pic>
        <p:nvPicPr>
          <p:cNvPr id="8" name="Picture 8" descr="A screenshot of a cell phone&#10;&#10;Description generated with high confidence">
            <a:extLst>
              <a:ext uri="{FF2B5EF4-FFF2-40B4-BE49-F238E27FC236}">
                <a16:creationId xmlns:a16="http://schemas.microsoft.com/office/drawing/2014/main" id="{BE6001AD-ABF2-4759-880B-6E19BF3B80B8}"/>
              </a:ext>
            </a:extLst>
          </p:cNvPr>
          <p:cNvPicPr>
            <a:picLocks noChangeAspect="1"/>
          </p:cNvPicPr>
          <p:nvPr/>
        </p:nvPicPr>
        <p:blipFill>
          <a:blip r:embed="rId2"/>
          <a:stretch>
            <a:fillRect/>
          </a:stretch>
        </p:blipFill>
        <p:spPr>
          <a:xfrm>
            <a:off x="3524956" y="2709031"/>
            <a:ext cx="2743200" cy="1073050"/>
          </a:xfrm>
          <a:prstGeom prst="rect">
            <a:avLst/>
          </a:prstGeom>
        </p:spPr>
      </p:pic>
    </p:spTree>
    <p:extLst>
      <p:ext uri="{BB962C8B-B14F-4D97-AF65-F5344CB8AC3E}">
        <p14:creationId xmlns:p14="http://schemas.microsoft.com/office/powerpoint/2010/main" val="14679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C9FD-1B0C-465D-8142-B8BF9B1846D8}"/>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r>
              <a:rPr lang="en-US" dirty="0">
                <a:ea typeface="+mj-lt"/>
                <a:cs typeface="+mj-lt"/>
              </a:rPr>
              <a:t>Summary</a:t>
            </a:r>
          </a:p>
          <a:p>
            <a:endParaRPr lang="en-US" dirty="0">
              <a:ea typeface="+mj-lt"/>
              <a:cs typeface="+mj-lt"/>
            </a:endParaRPr>
          </a:p>
          <a:p>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A52BF847-3254-4B9B-B19A-B5231B922B11}"/>
              </a:ext>
            </a:extLst>
          </p:cNvPr>
          <p:cNvSpPr>
            <a:spLocks noGrp="1"/>
          </p:cNvSpPr>
          <p:nvPr>
            <p:ph idx="1"/>
          </p:nvPr>
        </p:nvSpPr>
        <p:spPr/>
        <p:txBody>
          <a:bodyPr vert="horz" lIns="91440" tIns="45720" rIns="91440" bIns="45720" rtlCol="0" anchor="t">
            <a:normAutofit/>
          </a:bodyPr>
          <a:lstStyle/>
          <a:p>
            <a:r>
              <a:rPr lang="en-US" dirty="0">
                <a:cs typeface="Calibri"/>
              </a:rPr>
              <a:t>Plagiarism Detection approaches and various methods to implement approaches</a:t>
            </a:r>
          </a:p>
          <a:p>
            <a:r>
              <a:rPr lang="en-US" dirty="0">
                <a:cs typeface="Calibri"/>
              </a:rPr>
              <a:t>Preprocessing and Text Retrieval –&gt; n-grams, vectorizer, words etc.</a:t>
            </a:r>
          </a:p>
          <a:p>
            <a:r>
              <a:rPr lang="en-US" dirty="0">
                <a:cs typeface="Calibri"/>
              </a:rPr>
              <a:t>Evolution in Plagiarism Detection</a:t>
            </a:r>
          </a:p>
          <a:p>
            <a:r>
              <a:rPr lang="en-US" dirty="0">
                <a:cs typeface="Calibri"/>
              </a:rPr>
              <a:t>Plagiarism Detection Systems -&gt; Web-Based, Software</a:t>
            </a:r>
          </a:p>
        </p:txBody>
      </p:sp>
    </p:spTree>
    <p:extLst>
      <p:ext uri="{BB962C8B-B14F-4D97-AF65-F5344CB8AC3E}">
        <p14:creationId xmlns:p14="http://schemas.microsoft.com/office/powerpoint/2010/main" val="62078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C9FD-1B0C-465D-8142-B8BF9B1846D8}"/>
              </a:ext>
            </a:extLst>
          </p:cNvPr>
          <p:cNvSpPr>
            <a:spLocks noGrp="1"/>
          </p:cNvSpPr>
          <p:nvPr>
            <p:ph type="title"/>
          </p:nvPr>
        </p:nvSpPr>
        <p:spPr/>
        <p:txBody>
          <a:bodyPr>
            <a:normAutofit fontScale="90000"/>
          </a:bodyPr>
          <a:lstStyle/>
          <a:p>
            <a:br>
              <a:rPr lang="en-US" dirty="0">
                <a:ea typeface="+mj-lt"/>
                <a:cs typeface="+mj-lt"/>
              </a:rPr>
            </a:br>
            <a:br>
              <a:rPr lang="en-US" dirty="0">
                <a:ea typeface="+mj-lt"/>
                <a:cs typeface="+mj-lt"/>
              </a:rPr>
            </a:br>
            <a:r>
              <a:rPr lang="en-US" dirty="0">
                <a:ea typeface="+mj-lt"/>
                <a:cs typeface="+mj-lt"/>
              </a:rPr>
              <a:t>Summary</a:t>
            </a:r>
          </a:p>
          <a:p>
            <a:endParaRPr lang="en-US" dirty="0">
              <a:ea typeface="+mj-lt"/>
              <a:cs typeface="+mj-lt"/>
            </a:endParaRPr>
          </a:p>
          <a:p>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A52BF847-3254-4B9B-B19A-B5231B922B11}"/>
              </a:ext>
            </a:extLst>
          </p:cNvPr>
          <p:cNvSpPr>
            <a:spLocks noGrp="1"/>
          </p:cNvSpPr>
          <p:nvPr>
            <p:ph idx="1"/>
          </p:nvPr>
        </p:nvSpPr>
        <p:spPr>
          <a:xfrm>
            <a:off x="694426" y="1308040"/>
            <a:ext cx="10515600" cy="4351338"/>
          </a:xfrm>
        </p:spPr>
        <p:txBody>
          <a:bodyPr vert="horz" lIns="91440" tIns="45720" rIns="91440" bIns="45720" rtlCol="0" anchor="t">
            <a:normAutofit fontScale="92500" lnSpcReduction="10000"/>
          </a:bodyPr>
          <a:lstStyle/>
          <a:p>
            <a:pPr marL="0" indent="0">
              <a:buNone/>
            </a:pPr>
            <a:endParaRPr lang="en-US" dirty="0">
              <a:cs typeface="Calibri"/>
            </a:endParaRPr>
          </a:p>
          <a:p>
            <a:r>
              <a:rPr lang="en-US" dirty="0">
                <a:cs typeface="Calibri"/>
              </a:rPr>
              <a:t>Satisfied four questions </a:t>
            </a:r>
            <a:r>
              <a:rPr lang="en-US" dirty="0" err="1">
                <a:cs typeface="Calibri"/>
              </a:rPr>
              <a:t>Kitchenham</a:t>
            </a:r>
            <a:r>
              <a:rPr lang="en-US" dirty="0">
                <a:cs typeface="Calibri"/>
              </a:rPr>
              <a:t> et al. suggested to assess the quality of literature reviews</a:t>
            </a:r>
            <a:endParaRPr lang="en-US" dirty="0">
              <a:ea typeface="+mn-lt"/>
              <a:cs typeface="+mn-lt"/>
            </a:endParaRPr>
          </a:p>
          <a:p>
            <a:r>
              <a:rPr lang="en-US" dirty="0">
                <a:cs typeface="Calibri"/>
              </a:rPr>
              <a:t>Article summarizes previous research and identifies research gaps to be addressed in the future. </a:t>
            </a:r>
            <a:endParaRPr lang="en-US" dirty="0">
              <a:ea typeface="+mn-lt"/>
              <a:cs typeface="+mn-lt"/>
            </a:endParaRPr>
          </a:p>
          <a:p>
            <a:r>
              <a:rPr lang="en-US" dirty="0">
                <a:cs typeface="Calibri"/>
              </a:rPr>
              <a:t>This review will help researchers newly entering the field of academic plagiarism detection to get oriented as well that it will help experienced researchers to identify related works.</a:t>
            </a:r>
            <a:endParaRPr lang="en-US" dirty="0">
              <a:ea typeface="+mn-lt"/>
              <a:cs typeface="+mn-lt"/>
            </a:endParaRPr>
          </a:p>
          <a:p>
            <a:r>
              <a:rPr lang="en-US" dirty="0">
                <a:cs typeface="Calibri"/>
              </a:rPr>
              <a:t>Findings will aid in the development of more effective and efficient plagiarism detection methods and system that will then facilitate the implementation of plagiarism policies.</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363270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5A28-DD21-4BF0-A4E7-B4B36F9E7243}"/>
              </a:ext>
            </a:extLst>
          </p:cNvPr>
          <p:cNvSpPr>
            <a:spLocks noGrp="1"/>
          </p:cNvSpPr>
          <p:nvPr>
            <p:ph type="title"/>
          </p:nvPr>
        </p:nvSpPr>
        <p:spPr/>
        <p:txBody>
          <a:bodyPr>
            <a:normAutofit/>
          </a:bodyPr>
          <a:lstStyle/>
          <a:p>
            <a:r>
              <a:rPr lang="en-US" sz="3200" b="1" dirty="0">
                <a:ea typeface="+mj-lt"/>
                <a:cs typeface="+mj-lt"/>
              </a:rPr>
              <a:t>How this survey is cited in future literature</a:t>
            </a:r>
            <a:endParaRPr lang="en-US" sz="3200" b="1">
              <a:cs typeface="Calibri Light"/>
            </a:endParaRPr>
          </a:p>
        </p:txBody>
      </p:sp>
      <p:sp>
        <p:nvSpPr>
          <p:cNvPr id="3" name="Content Placeholder 2">
            <a:extLst>
              <a:ext uri="{FF2B5EF4-FFF2-40B4-BE49-F238E27FC236}">
                <a16:creationId xmlns:a16="http://schemas.microsoft.com/office/drawing/2014/main" id="{B50B2868-8931-4931-B7BA-BF1651A3B41B}"/>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Forms of Plagiarism in Digital Mathematical Libraries</a:t>
            </a:r>
          </a:p>
          <a:p>
            <a:pPr lvl="1"/>
            <a:r>
              <a:rPr lang="en-US" dirty="0">
                <a:ea typeface="+mn-lt"/>
                <a:cs typeface="+mn-lt"/>
              </a:rPr>
              <a:t>the advancement of information technology has made plagiarizing easier than ever</a:t>
            </a:r>
            <a:endParaRPr lang="en-US" dirty="0">
              <a:cs typeface="Calibri" panose="020F0502020204030204"/>
            </a:endParaRPr>
          </a:p>
          <a:p>
            <a:pPr lvl="1"/>
            <a:r>
              <a:rPr lang="en-US" dirty="0">
                <a:ea typeface="+mn-lt"/>
                <a:cs typeface="+mn-lt"/>
              </a:rPr>
              <a:t>To speed up the comparison of fingerprints, some approaches hash or compress the fingerprints, which reduces the lengths of the strings to compare and allows for computationally more efficient numerical comparisons</a:t>
            </a:r>
            <a:endParaRPr lang="en-US" dirty="0"/>
          </a:p>
          <a:p>
            <a:pPr lvl="1"/>
            <a:r>
              <a:rPr lang="en-US" dirty="0">
                <a:ea typeface="+mn-lt"/>
                <a:cs typeface="+mn-lt"/>
              </a:rPr>
              <a:t>academic plagiarism causes a significant waste of resources </a:t>
            </a:r>
          </a:p>
          <a:p>
            <a:r>
              <a:rPr lang="en-US" dirty="0">
                <a:ea typeface="+mn-lt"/>
                <a:cs typeface="+mn-lt"/>
              </a:rPr>
              <a:t>Detecting Machine-obfuscated Plagiarism</a:t>
            </a:r>
          </a:p>
          <a:p>
            <a:pPr lvl="1"/>
            <a:r>
              <a:rPr lang="en-US" dirty="0">
                <a:ea typeface="+mn-lt"/>
                <a:cs typeface="+mn-lt"/>
              </a:rPr>
              <a:t>Researchers who plagiarize can inﬂate their publication and citation counts, secure research funding for the ideas of others, and advance to job positions for which they are not qualiﬁed </a:t>
            </a:r>
          </a:p>
        </p:txBody>
      </p:sp>
    </p:spTree>
    <p:extLst>
      <p:ext uri="{BB962C8B-B14F-4D97-AF65-F5344CB8AC3E}">
        <p14:creationId xmlns:p14="http://schemas.microsoft.com/office/powerpoint/2010/main" val="275564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8E821-455A-4DBC-AD05-8F320FAF2C4D}"/>
              </a:ext>
            </a:extLst>
          </p:cNvPr>
          <p:cNvSpPr>
            <a:spLocks noGrp="1"/>
          </p:cNvSpPr>
          <p:nvPr>
            <p:ph idx="1"/>
          </p:nvPr>
        </p:nvSpPr>
        <p:spPr>
          <a:xfrm>
            <a:off x="838200" y="231070"/>
            <a:ext cx="10515600" cy="5945893"/>
          </a:xfrm>
        </p:spPr>
        <p:txBody>
          <a:bodyPr vert="horz" lIns="91440" tIns="45720" rIns="91440" bIns="45720" rtlCol="0" anchor="t">
            <a:normAutofit fontScale="92500" lnSpcReduction="20000"/>
          </a:bodyPr>
          <a:lstStyle/>
          <a:p>
            <a:pPr marL="0" indent="0">
              <a:buNone/>
            </a:pPr>
            <a:r>
              <a:rPr lang="en-US" b="1" u="sng" dirty="0">
                <a:cs typeface="Calibri"/>
              </a:rPr>
              <a:t>An i</a:t>
            </a:r>
            <a:r>
              <a:rPr lang="en-US" b="1" u="sng" dirty="0">
                <a:ea typeface="+mn-lt"/>
                <a:cs typeface="+mn-lt"/>
              </a:rPr>
              <a:t>mplementable component:</a:t>
            </a:r>
          </a:p>
          <a:p>
            <a:pPr marL="457200" indent="-457200"/>
            <a:r>
              <a:rPr lang="en-US" dirty="0">
                <a:ea typeface="+mn-lt"/>
                <a:cs typeface="+mn-lt"/>
              </a:rPr>
              <a:t>All most all the content in this survey is results and analysis of another papers. And every analysis is result of manual study.</a:t>
            </a:r>
          </a:p>
          <a:p>
            <a:pPr marL="457200" indent="-457200"/>
            <a:r>
              <a:rPr lang="en-US" dirty="0">
                <a:ea typeface="+mn-lt"/>
                <a:cs typeface="+mn-lt"/>
              </a:rPr>
              <a:t>One implementation related to this paper can be automation search on web</a:t>
            </a:r>
          </a:p>
          <a:p>
            <a:pPr marL="457200" indent="-457200"/>
            <a:r>
              <a:rPr lang="en-US" dirty="0">
                <a:ea typeface="+mn-lt"/>
                <a:cs typeface="+mn-lt"/>
              </a:rPr>
              <a:t>Some methods are discussed in survey are abstract ongoing implementation of another papers.</a:t>
            </a:r>
          </a:p>
          <a:p>
            <a:pPr marL="457200" indent="-457200"/>
            <a:r>
              <a:rPr lang="en-US" dirty="0">
                <a:ea typeface="+mn-lt"/>
                <a:cs typeface="+mn-lt"/>
              </a:rPr>
              <a:t>e.g. Detailed analysis </a:t>
            </a:r>
          </a:p>
          <a:p>
            <a:pPr marL="457200" lvl="1" indent="0">
              <a:buNone/>
            </a:pPr>
            <a:r>
              <a:rPr lang="en-US" dirty="0">
                <a:ea typeface="+mn-lt"/>
                <a:cs typeface="+mn-lt"/>
              </a:rPr>
              <a:t>i.e. Let dq be a suspicious document. Let D = {ds}|s = 1...n be a set of potential source documents. Determine whether a fragment </a:t>
            </a:r>
            <a:r>
              <a:rPr lang="en-US" dirty="0" err="1">
                <a:ea typeface="+mn-lt"/>
                <a:cs typeface="+mn-lt"/>
              </a:rPr>
              <a:t>sq</a:t>
            </a:r>
            <a:r>
              <a:rPr lang="en-US" dirty="0">
                <a:ea typeface="+mn-lt"/>
                <a:cs typeface="+mn-lt"/>
              </a:rPr>
              <a:t> ∈ </a:t>
            </a:r>
            <a:r>
              <a:rPr lang="en-US" dirty="0" err="1">
                <a:ea typeface="+mn-lt"/>
                <a:cs typeface="+mn-lt"/>
              </a:rPr>
              <a:t>dq</a:t>
            </a:r>
            <a:r>
              <a:rPr lang="en-US" dirty="0">
                <a:ea typeface="+mn-lt"/>
                <a:cs typeface="+mn-lt"/>
              </a:rPr>
              <a:t> is similar to a fragments ∈ds (ds ∈ D) and identify all such pairs of fragments (sq, s)</a:t>
            </a:r>
          </a:p>
          <a:p>
            <a:r>
              <a:rPr lang="en-US" dirty="0">
                <a:ea typeface="+mn-lt"/>
                <a:cs typeface="+mn-lt"/>
              </a:rPr>
              <a:t>   e.g. Author Clustering </a:t>
            </a:r>
          </a:p>
          <a:p>
            <a:pPr marL="457200" lvl="1" indent="0">
              <a:buNone/>
            </a:pPr>
            <a:r>
              <a:rPr lang="en-US" dirty="0">
                <a:ea typeface="+mn-lt"/>
                <a:cs typeface="+mn-lt"/>
              </a:rPr>
              <a:t>i.e. for a given set of documents or passages D, the task is to find the decomposition of this set D1, D2,...Dn, such that: </a:t>
            </a:r>
          </a:p>
          <a:p>
            <a:pPr marL="457200" lvl="1" indent="0">
              <a:buNone/>
            </a:pPr>
            <a:r>
              <a:rPr lang="en-US" dirty="0">
                <a:ea typeface="+mn-lt"/>
                <a:cs typeface="+mn-lt"/>
              </a:rPr>
              <a:t>1. D = </a:t>
            </a:r>
            <a:r>
              <a:rPr lang="en-US" dirty="0" err="1">
                <a:ea typeface="+mn-lt"/>
                <a:cs typeface="+mn-lt"/>
              </a:rPr>
              <a:t>UDi</a:t>
            </a:r>
            <a:r>
              <a:rPr lang="en-US" dirty="0">
                <a:ea typeface="+mn-lt"/>
                <a:cs typeface="+mn-lt"/>
              </a:rPr>
              <a:t> for </a:t>
            </a:r>
            <a:r>
              <a:rPr lang="en-US" dirty="0" err="1">
                <a:ea typeface="+mn-lt"/>
                <a:cs typeface="+mn-lt"/>
              </a:rPr>
              <a:t>i</a:t>
            </a:r>
            <a:r>
              <a:rPr lang="en-US" dirty="0">
                <a:ea typeface="+mn-lt"/>
                <a:cs typeface="+mn-lt"/>
              </a:rPr>
              <a:t>=1...n </a:t>
            </a:r>
          </a:p>
          <a:p>
            <a:pPr marL="457200" lvl="1" indent="0">
              <a:buNone/>
            </a:pPr>
            <a:r>
              <a:rPr lang="en-US" dirty="0">
                <a:ea typeface="+mn-lt"/>
                <a:cs typeface="+mn-lt"/>
              </a:rPr>
              <a:t>2. Di ∩ Dj = ∅ for each </a:t>
            </a:r>
            <a:r>
              <a:rPr lang="en-US" dirty="0" err="1">
                <a:ea typeface="+mn-lt"/>
                <a:cs typeface="+mn-lt"/>
              </a:rPr>
              <a:t>i</a:t>
            </a:r>
            <a:r>
              <a:rPr lang="en-US" dirty="0">
                <a:ea typeface="+mn-lt"/>
                <a:cs typeface="+mn-lt"/>
              </a:rPr>
              <a:t>  j </a:t>
            </a:r>
            <a:endParaRPr lang="en-US">
              <a:ea typeface="+mn-lt"/>
              <a:cs typeface="+mn-lt"/>
            </a:endParaRPr>
          </a:p>
          <a:p>
            <a:pPr marL="457200" lvl="1" indent="0">
              <a:buNone/>
            </a:pPr>
            <a:r>
              <a:rPr lang="en-US" dirty="0">
                <a:ea typeface="+mn-lt"/>
                <a:cs typeface="+mn-lt"/>
              </a:rPr>
              <a:t>3. All documents of the same class have the same author; For each pair of documents from different classes, the authors are different.</a:t>
            </a:r>
            <a:endParaRPr lang="en-US">
              <a:cs typeface="Calibri"/>
            </a:endParaRPr>
          </a:p>
        </p:txBody>
      </p:sp>
    </p:spTree>
    <p:extLst>
      <p:ext uri="{BB962C8B-B14F-4D97-AF65-F5344CB8AC3E}">
        <p14:creationId xmlns:p14="http://schemas.microsoft.com/office/powerpoint/2010/main" val="138319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2F871-BC40-468E-80F3-3F449424ECBA}"/>
              </a:ext>
            </a:extLst>
          </p:cNvPr>
          <p:cNvSpPr>
            <a:spLocks noGrp="1"/>
          </p:cNvSpPr>
          <p:nvPr>
            <p:ph idx="1"/>
          </p:nvPr>
        </p:nvSpPr>
        <p:spPr>
          <a:xfrm>
            <a:off x="838200" y="231070"/>
            <a:ext cx="10515600" cy="5945893"/>
          </a:xfrm>
        </p:spPr>
        <p:txBody>
          <a:bodyPr vert="horz" lIns="91440" tIns="45720" rIns="91440" bIns="45720" rtlCol="0" anchor="t">
            <a:normAutofit/>
          </a:bodyPr>
          <a:lstStyle/>
          <a:p>
            <a:r>
              <a:rPr lang="en-US" dirty="0">
                <a:ea typeface="+mn-lt"/>
                <a:cs typeface="+mn-lt"/>
              </a:rPr>
              <a:t>Concepts I did not understand in the first round of reading</a:t>
            </a:r>
          </a:p>
          <a:p>
            <a:pPr lvl="1" indent="0"/>
            <a:r>
              <a:rPr lang="en-US" dirty="0">
                <a:ea typeface="+mn-lt"/>
                <a:cs typeface="+mn-lt"/>
              </a:rPr>
              <a:t> Terms and Techniques, context specific words, tracing of concepts</a:t>
            </a:r>
          </a:p>
          <a:p>
            <a:r>
              <a:rPr lang="en-US" dirty="0">
                <a:cs typeface="Calibri"/>
              </a:rPr>
              <a:t>Resolved that in </a:t>
            </a:r>
            <a:r>
              <a:rPr lang="en-US" dirty="0">
                <a:ea typeface="+mn-lt"/>
                <a:cs typeface="+mn-lt"/>
              </a:rPr>
              <a:t>subsequent round of reading</a:t>
            </a:r>
          </a:p>
          <a:p>
            <a:pPr lvl="1" indent="0"/>
            <a:r>
              <a:rPr lang="en-US" dirty="0">
                <a:cs typeface="Calibri"/>
              </a:rPr>
              <a:t> Web Search, Using Bibliography</a:t>
            </a:r>
          </a:p>
          <a:p>
            <a:pPr lvl="1" indent="0"/>
            <a:endParaRPr lang="en-US" dirty="0">
              <a:cs typeface="Calibri"/>
            </a:endParaRPr>
          </a:p>
        </p:txBody>
      </p:sp>
    </p:spTree>
    <p:extLst>
      <p:ext uri="{BB962C8B-B14F-4D97-AF65-F5344CB8AC3E}">
        <p14:creationId xmlns:p14="http://schemas.microsoft.com/office/powerpoint/2010/main" val="109703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E2F6-B992-419C-BD44-FD18C1366247}"/>
              </a:ext>
            </a:extLst>
          </p:cNvPr>
          <p:cNvSpPr>
            <a:spLocks noGrp="1"/>
          </p:cNvSpPr>
          <p:nvPr>
            <p:ph type="title"/>
          </p:nvPr>
        </p:nvSpPr>
        <p:spPr/>
        <p:txBody>
          <a:bodyPr vert="horz" lIns="91440" tIns="45720" rIns="91440" bIns="45720" rtlCol="0" anchor="t">
            <a:normAutofit/>
          </a:bodyPr>
          <a:lstStyle/>
          <a:p>
            <a:r>
              <a:rPr lang="en-US">
                <a:cs typeface="Calibri Light"/>
              </a:rPr>
              <a:t>Paper Selection</a:t>
            </a:r>
          </a:p>
        </p:txBody>
      </p:sp>
      <p:sp>
        <p:nvSpPr>
          <p:cNvPr id="3" name="Content Placeholder 2">
            <a:extLst>
              <a:ext uri="{FF2B5EF4-FFF2-40B4-BE49-F238E27FC236}">
                <a16:creationId xmlns:a16="http://schemas.microsoft.com/office/drawing/2014/main" id="{23DA499D-1337-4B85-BAC2-F99128ED0DB2}"/>
              </a:ext>
            </a:extLst>
          </p:cNvPr>
          <p:cNvSpPr>
            <a:spLocks noGrp="1"/>
          </p:cNvSpPr>
          <p:nvPr>
            <p:ph idx="1"/>
          </p:nvPr>
        </p:nvSpPr>
        <p:spPr/>
        <p:txBody>
          <a:bodyPr vert="horz" lIns="91440" tIns="45720" rIns="91440" bIns="45720" rtlCol="0" anchor="t">
            <a:normAutofit/>
          </a:bodyPr>
          <a:lstStyle/>
          <a:p>
            <a:r>
              <a:rPr lang="en-US" sz="3200" b="1" u="sng" dirty="0">
                <a:cs typeface="Calibri" panose="020F0502020204030204"/>
              </a:rPr>
              <a:t>Introduction reading of some Papers:</a:t>
            </a:r>
            <a:endParaRPr lang="en-US" dirty="0"/>
          </a:p>
          <a:p>
            <a:pPr marL="0" indent="0">
              <a:buNone/>
            </a:pPr>
            <a:endParaRPr lang="en-US" b="1" u="sng"/>
          </a:p>
          <a:p>
            <a:pPr lvl="1"/>
            <a:r>
              <a:rPr lang="en-US" sz="2800" dirty="0"/>
              <a:t>Change Detection of Web Pages: A Survey</a:t>
            </a:r>
            <a:endParaRPr lang="en-US" sz="2800" dirty="0">
              <a:cs typeface="Calibri"/>
            </a:endParaRPr>
          </a:p>
          <a:p>
            <a:pPr lvl="1"/>
            <a:r>
              <a:rPr lang="en-US" sz="2800" dirty="0"/>
              <a:t>Document Layout Analysis: A Comprehensive Survey</a:t>
            </a:r>
            <a:endParaRPr lang="en-US" sz="2800" dirty="0">
              <a:cs typeface="Calibri"/>
            </a:endParaRPr>
          </a:p>
          <a:p>
            <a:pPr lvl="1"/>
            <a:r>
              <a:rPr lang="en-US" sz="2800" dirty="0"/>
              <a:t>Extraction and Analysis of Fictional Character Networks: A Survey</a:t>
            </a:r>
            <a:endParaRPr lang="en-US" sz="2800" dirty="0">
              <a:cs typeface="Calibri"/>
            </a:endParaRPr>
          </a:p>
          <a:p>
            <a:pPr lvl="1"/>
            <a:r>
              <a:rPr lang="en-US" sz="2800" dirty="0"/>
              <a:t>Unsupervised Approaches for Textual Semantic Annotation, A Survey</a:t>
            </a:r>
            <a:endParaRPr lang="en-US" sz="2800" b="1" dirty="0">
              <a:cs typeface="Calibri"/>
            </a:endParaRPr>
          </a:p>
        </p:txBody>
      </p:sp>
    </p:spTree>
    <p:extLst>
      <p:ext uri="{BB962C8B-B14F-4D97-AF65-F5344CB8AC3E}">
        <p14:creationId xmlns:p14="http://schemas.microsoft.com/office/powerpoint/2010/main" val="203383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6" descr="Smiling Face with No Fill">
            <a:extLst>
              <a:ext uri="{FF2B5EF4-FFF2-40B4-BE49-F238E27FC236}">
                <a16:creationId xmlns:a16="http://schemas.microsoft.com/office/drawing/2014/main" id="{0FD656FD-17F2-4AC9-927D-6A35BBAC1B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9C73BA6B-7506-4494-A21A-D1647E9EF7CA}"/>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3200" dirty="0">
                <a:solidFill>
                  <a:srgbClr val="92D050"/>
                </a:solidFill>
                <a:cs typeface="Calibri"/>
              </a:rPr>
              <a:t>Thank You</a:t>
            </a:r>
          </a:p>
        </p:txBody>
      </p:sp>
    </p:spTree>
    <p:extLst>
      <p:ext uri="{BB962C8B-B14F-4D97-AF65-F5344CB8AC3E}">
        <p14:creationId xmlns:p14="http://schemas.microsoft.com/office/powerpoint/2010/main" val="166267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F37A-1F8C-4C90-98DF-24A337CEE710}"/>
              </a:ext>
            </a:extLst>
          </p:cNvPr>
          <p:cNvSpPr>
            <a:spLocks noGrp="1"/>
          </p:cNvSpPr>
          <p:nvPr>
            <p:ph type="title"/>
          </p:nvPr>
        </p:nvSpPr>
        <p:spPr/>
        <p:txBody>
          <a:bodyPr/>
          <a:lstStyle/>
          <a:p>
            <a:r>
              <a:rPr lang="en-US">
                <a:ea typeface="+mj-lt"/>
                <a:cs typeface="+mj-lt"/>
              </a:rPr>
              <a:t>Paper Selection</a:t>
            </a:r>
          </a:p>
          <a:p>
            <a:endParaRPr lang="en-US">
              <a:cs typeface="Calibri Light"/>
            </a:endParaRPr>
          </a:p>
        </p:txBody>
      </p:sp>
      <p:sp>
        <p:nvSpPr>
          <p:cNvPr id="3" name="Content Placeholder 2">
            <a:extLst>
              <a:ext uri="{FF2B5EF4-FFF2-40B4-BE49-F238E27FC236}">
                <a16:creationId xmlns:a16="http://schemas.microsoft.com/office/drawing/2014/main" id="{73BBA5C4-9B62-497E-8E87-DE45420A1BED}"/>
              </a:ext>
            </a:extLst>
          </p:cNvPr>
          <p:cNvSpPr>
            <a:spLocks noGrp="1"/>
          </p:cNvSpPr>
          <p:nvPr>
            <p:ph idx="1"/>
          </p:nvPr>
        </p:nvSpPr>
        <p:spPr/>
        <p:txBody>
          <a:bodyPr vert="horz" lIns="91440" tIns="45720" rIns="91440" bIns="45720" rtlCol="0" anchor="t">
            <a:normAutofit/>
          </a:bodyPr>
          <a:lstStyle/>
          <a:p>
            <a:pPr marL="457200" lvl="1" indent="0">
              <a:buNone/>
            </a:pPr>
            <a:r>
              <a:rPr lang="en-US" sz="3200" b="1" u="sng" dirty="0">
                <a:cs typeface="Calibri" panose="020F0502020204030204"/>
              </a:rPr>
              <a:t>Motivation to finalize this Paper:</a:t>
            </a:r>
            <a:endParaRPr lang="en-US" sz="3200" b="1" u="sng" dirty="0">
              <a:ea typeface="+mn-lt"/>
              <a:cs typeface="+mn-lt"/>
            </a:endParaRPr>
          </a:p>
          <a:p>
            <a:pPr marL="457200" lvl="1" indent="0">
              <a:buNone/>
            </a:pPr>
            <a:endParaRPr lang="en-US">
              <a:cs typeface="Calibri" panose="020F0502020204030204"/>
            </a:endParaRPr>
          </a:p>
          <a:p>
            <a:pPr lvl="1"/>
            <a:r>
              <a:rPr lang="en-US" sz="2800" dirty="0">
                <a:cs typeface="Calibri" panose="020F0502020204030204"/>
              </a:rPr>
              <a:t>reviewing 239 research papers </a:t>
            </a:r>
            <a:r>
              <a:rPr lang="en-US" sz="2800" dirty="0">
                <a:ea typeface="+mn-lt"/>
                <a:cs typeface="+mn-lt"/>
              </a:rPr>
              <a:t>after visiting almost all papers published between 2013 and 2018 related to this Topic </a:t>
            </a:r>
          </a:p>
          <a:p>
            <a:pPr lvl="1"/>
            <a:r>
              <a:rPr lang="en-US" sz="2800" dirty="0">
                <a:cs typeface="Calibri"/>
              </a:rPr>
              <a:t>Known Preprocessing NLP approaches and Retrieval methods like LSA, SVD, </a:t>
            </a:r>
            <a:r>
              <a:rPr lang="en-US" sz="2800" dirty="0">
                <a:ea typeface="+mn-lt"/>
                <a:cs typeface="+mn-lt"/>
              </a:rPr>
              <a:t>log-weighted </a:t>
            </a:r>
            <a:r>
              <a:rPr lang="en-US" sz="2800" dirty="0" err="1">
                <a:ea typeface="+mn-lt"/>
                <a:cs typeface="+mn-lt"/>
              </a:rPr>
              <a:t>tf-idf</a:t>
            </a:r>
            <a:r>
              <a:rPr lang="en-US" sz="2800" dirty="0">
                <a:ea typeface="+mn-lt"/>
                <a:cs typeface="+mn-lt"/>
              </a:rPr>
              <a:t>.</a:t>
            </a:r>
            <a:endParaRPr lang="en-US" dirty="0">
              <a:cs typeface="Calibri"/>
            </a:endParaRPr>
          </a:p>
          <a:p>
            <a:pPr lvl="1"/>
            <a:r>
              <a:rPr lang="en-US" sz="2800" dirty="0">
                <a:cs typeface="Calibri"/>
              </a:rPr>
              <a:t>Combinations of different methods and approaches used in other papers are represented sequentially </a:t>
            </a:r>
          </a:p>
          <a:p>
            <a:pPr lvl="1"/>
            <a:r>
              <a:rPr lang="en-US" sz="2800" dirty="0">
                <a:cs typeface="Calibri"/>
              </a:rPr>
              <a:t>Step by step evaluation</a:t>
            </a:r>
          </a:p>
          <a:p>
            <a:endParaRPr lang="en-US">
              <a:cs typeface="Calibri"/>
            </a:endParaRPr>
          </a:p>
        </p:txBody>
      </p:sp>
    </p:spTree>
    <p:extLst>
      <p:ext uri="{BB962C8B-B14F-4D97-AF65-F5344CB8AC3E}">
        <p14:creationId xmlns:p14="http://schemas.microsoft.com/office/powerpoint/2010/main" val="108624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AD27-5E59-48B8-8264-857BA784B2EA}"/>
              </a:ext>
            </a:extLst>
          </p:cNvPr>
          <p:cNvSpPr>
            <a:spLocks noGrp="1"/>
          </p:cNvSpPr>
          <p:nvPr>
            <p:ph type="title"/>
          </p:nvPr>
        </p:nvSpPr>
        <p:spPr/>
        <p:txBody>
          <a:bodyPr vert="horz" lIns="91440" tIns="45720" rIns="91440" bIns="45720" rtlCol="0" anchor="t">
            <a:normAutofit/>
          </a:bodyPr>
          <a:lstStyle/>
          <a:p>
            <a:r>
              <a:rPr lang="en-US">
                <a:cs typeface="Calibri Light"/>
              </a:rPr>
              <a:t>Source Selection</a:t>
            </a:r>
            <a:endParaRPr lang="en-US"/>
          </a:p>
        </p:txBody>
      </p:sp>
      <p:sp>
        <p:nvSpPr>
          <p:cNvPr id="3" name="Content Placeholder 2">
            <a:extLst>
              <a:ext uri="{FF2B5EF4-FFF2-40B4-BE49-F238E27FC236}">
                <a16:creationId xmlns:a16="http://schemas.microsoft.com/office/drawing/2014/main" id="{2952DAF1-5748-423B-8031-C23835FAA89C}"/>
              </a:ext>
            </a:extLst>
          </p:cNvPr>
          <p:cNvSpPr>
            <a:spLocks noGrp="1"/>
          </p:cNvSpPr>
          <p:nvPr>
            <p:ph idx="1"/>
          </p:nvPr>
        </p:nvSpPr>
        <p:spPr/>
        <p:txBody>
          <a:bodyPr vert="horz" lIns="91440" tIns="45720" rIns="91440" bIns="45720" rtlCol="0" anchor="t">
            <a:normAutofit lnSpcReduction="10000"/>
          </a:bodyPr>
          <a:lstStyle/>
          <a:p>
            <a:r>
              <a:rPr lang="en-US" sz="2400" dirty="0">
                <a:ea typeface="+mn-lt"/>
                <a:cs typeface="+mn-lt"/>
              </a:rPr>
              <a:t>keyword-based automated search using Google Scholar and Web of Science</a:t>
            </a:r>
          </a:p>
          <a:p>
            <a:r>
              <a:rPr lang="en-US" sz="2400" dirty="0">
                <a:ea typeface="+mn-lt"/>
                <a:cs typeface="+mn-lt"/>
              </a:rPr>
              <a:t>search period to 2013 until 2018 (including)</a:t>
            </a:r>
          </a:p>
          <a:p>
            <a:r>
              <a:rPr lang="en-US" sz="2400" dirty="0">
                <a:ea typeface="+mn-lt"/>
                <a:cs typeface="+mn-lt"/>
              </a:rPr>
              <a:t>some seminal papers regardless of their publication date.</a:t>
            </a:r>
            <a:endParaRPr lang="en-US" sz="2400" dirty="0">
              <a:cs typeface="Calibri" panose="020F0502020204030204"/>
            </a:endParaRPr>
          </a:p>
          <a:p>
            <a:pPr marL="0" indent="0">
              <a:buNone/>
            </a:pPr>
            <a:endParaRPr lang="en-US" sz="2400">
              <a:cs typeface="Calibri" panose="020F0502020204030204"/>
            </a:endParaRPr>
          </a:p>
          <a:p>
            <a:r>
              <a:rPr lang="en-US" sz="2000" b="1" dirty="0">
                <a:cs typeface="Calibri" panose="020F0502020204030204"/>
              </a:rPr>
              <a:t>Google Scholar:</a:t>
            </a:r>
            <a:endParaRPr lang="en-US" b="1" dirty="0">
              <a:cs typeface="Calibri"/>
            </a:endParaRPr>
          </a:p>
          <a:p>
            <a:pPr lvl="1"/>
            <a:r>
              <a:rPr lang="en-US" sz="2000" dirty="0">
                <a:ea typeface="+mn-lt"/>
                <a:cs typeface="+mn-lt"/>
              </a:rPr>
              <a:t>Indexes major computer science literature databases, including IEEE Xplore, ACM Digital Library, ScienceDirect, SpringerLink, and TandFonline, as well as grey literature.</a:t>
            </a:r>
          </a:p>
          <a:p>
            <a:pPr lvl="1"/>
            <a:r>
              <a:rPr lang="en-US" sz="2000" dirty="0">
                <a:ea typeface="+mn-lt"/>
                <a:cs typeface="+mn-lt"/>
              </a:rPr>
              <a:t>system’s relevance ranking</a:t>
            </a:r>
          </a:p>
          <a:p>
            <a:pPr marL="457200" lvl="1" indent="0">
              <a:buNone/>
            </a:pPr>
            <a:endParaRPr lang="en-US" sz="2000">
              <a:ea typeface="+mn-lt"/>
              <a:cs typeface="+mn-lt"/>
            </a:endParaRPr>
          </a:p>
          <a:p>
            <a:r>
              <a:rPr lang="en-US" sz="2000" b="1" dirty="0">
                <a:ea typeface="+mn-lt"/>
                <a:cs typeface="+mn-lt"/>
              </a:rPr>
              <a:t>Web of Science:</a:t>
            </a:r>
          </a:p>
          <a:p>
            <a:pPr lvl="1"/>
            <a:r>
              <a:rPr lang="en-US" sz="2000" dirty="0">
                <a:ea typeface="+mn-lt"/>
                <a:cs typeface="+mn-lt"/>
              </a:rPr>
              <a:t>To Cover the most influential papers on academic plagiarism detection: relevance ranking of Google Scholar and ranked search results from Web of Science  by citation count</a:t>
            </a:r>
            <a:endParaRPr lang="en-US" sz="2000" dirty="0">
              <a:cs typeface="Calibri" panose="020F0502020204030204"/>
            </a:endParaRPr>
          </a:p>
        </p:txBody>
      </p:sp>
    </p:spTree>
    <p:extLst>
      <p:ext uri="{BB962C8B-B14F-4D97-AF65-F5344CB8AC3E}">
        <p14:creationId xmlns:p14="http://schemas.microsoft.com/office/powerpoint/2010/main" val="25223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FA7E-A4B2-4D5D-9F10-A5D093FC9124}"/>
              </a:ext>
            </a:extLst>
          </p:cNvPr>
          <p:cNvSpPr>
            <a:spLocks noGrp="1"/>
          </p:cNvSpPr>
          <p:nvPr>
            <p:ph type="title"/>
          </p:nvPr>
        </p:nvSpPr>
        <p:spPr/>
        <p:txBody>
          <a:bodyPr/>
          <a:lstStyle/>
          <a:p>
            <a:r>
              <a:rPr lang="en-US">
                <a:ea typeface="+mj-lt"/>
                <a:cs typeface="+mj-lt"/>
              </a:rPr>
              <a:t>Source Selection</a:t>
            </a:r>
          </a:p>
          <a:p>
            <a:endParaRPr lang="en-US">
              <a:cs typeface="Calibri Light"/>
            </a:endParaRPr>
          </a:p>
        </p:txBody>
      </p:sp>
      <p:sp>
        <p:nvSpPr>
          <p:cNvPr id="3" name="Content Placeholder 2">
            <a:extLst>
              <a:ext uri="{FF2B5EF4-FFF2-40B4-BE49-F238E27FC236}">
                <a16:creationId xmlns:a16="http://schemas.microsoft.com/office/drawing/2014/main" id="{3BB0B8C0-6797-4A1F-8557-4B76369A7529}"/>
              </a:ext>
            </a:extLst>
          </p:cNvPr>
          <p:cNvSpPr>
            <a:spLocks noGrp="1"/>
          </p:cNvSpPr>
          <p:nvPr>
            <p:ph idx="1"/>
          </p:nvPr>
        </p:nvSpPr>
        <p:spPr/>
        <p:txBody>
          <a:bodyPr vert="horz" lIns="91440" tIns="45720" rIns="91440" bIns="45720" rtlCol="0" anchor="t">
            <a:normAutofit/>
          </a:bodyPr>
          <a:lstStyle/>
          <a:p>
            <a:pPr marL="0" indent="0">
              <a:buNone/>
            </a:pPr>
            <a:r>
              <a:rPr lang="en-US" b="1" u="sng" dirty="0">
                <a:cs typeface="Calibri"/>
              </a:rPr>
              <a:t>Paper Collection in Five Phase:</a:t>
            </a:r>
          </a:p>
          <a:p>
            <a:pPr marL="1600200" lvl="2" indent="0">
              <a:buNone/>
            </a:pPr>
            <a:endParaRPr lang="en-US" sz="1200">
              <a:ea typeface="+mn-lt"/>
              <a:cs typeface="+mn-lt"/>
            </a:endParaRPr>
          </a:p>
          <a:p>
            <a:pPr lvl="1"/>
            <a:r>
              <a:rPr lang="en-US" b="1" dirty="0">
                <a:ea typeface="+mn-lt"/>
                <a:cs typeface="+mn-lt"/>
              </a:rPr>
              <a:t>First Phase:</a:t>
            </a:r>
            <a:r>
              <a:rPr lang="en-US" dirty="0">
                <a:ea typeface="+mn-lt"/>
                <a:cs typeface="+mn-lt"/>
              </a:rPr>
              <a:t> sought to include existing literature reviews on plagiarism detection for academic documents </a:t>
            </a:r>
          </a:p>
          <a:p>
            <a:pPr marL="1371600" lvl="2" indent="-457200"/>
            <a:r>
              <a:rPr lang="en-US" dirty="0">
                <a:ea typeface="+mn-lt"/>
                <a:cs typeface="+mn-lt"/>
              </a:rPr>
              <a:t>Google Scholar queried  using some keywords : </a:t>
            </a:r>
          </a:p>
          <a:p>
            <a:pPr marL="1371600" lvl="3" indent="0">
              <a:buNone/>
            </a:pPr>
            <a:r>
              <a:rPr lang="en-US" dirty="0">
                <a:ea typeface="+mn-lt"/>
                <a:cs typeface="+mn-lt"/>
              </a:rPr>
              <a:t>plagiarism detection literature review, similarity detection literature review, plagiarism detection state of art, similarity detection state of art, plagiarism detection survey, similarity detection survey </a:t>
            </a:r>
          </a:p>
          <a:p>
            <a:pPr lvl="1"/>
            <a:r>
              <a:rPr lang="en-US" b="1" dirty="0">
                <a:ea typeface="+mn-lt"/>
                <a:cs typeface="+mn-lt"/>
              </a:rPr>
              <a:t>Second Phase:</a:t>
            </a:r>
            <a:r>
              <a:rPr lang="en-US" dirty="0">
                <a:ea typeface="+mn-lt"/>
                <a:cs typeface="+mn-lt"/>
              </a:rPr>
              <a:t> added topically related papers using the following rather general key-words: </a:t>
            </a:r>
          </a:p>
          <a:p>
            <a:pPr marL="1371600" lvl="2" indent="-457200"/>
            <a:r>
              <a:rPr lang="en-US" dirty="0">
                <a:ea typeface="+mn-lt"/>
                <a:cs typeface="+mn-lt"/>
              </a:rPr>
              <a:t>plagiarism, plagiarism detection, similarity detection, extrinsic plagiarism detection, external plagiarism detection, intrinsic plagiarism detection, internal plagiarism detection </a:t>
            </a:r>
          </a:p>
          <a:p>
            <a:pPr marL="914400" indent="-457200">
              <a:buAutoNum type="arabicPeriod"/>
            </a:pPr>
            <a:endParaRPr lang="en-US" sz="2000">
              <a:ea typeface="+mn-lt"/>
              <a:cs typeface="+mn-lt"/>
            </a:endParaRPr>
          </a:p>
        </p:txBody>
      </p:sp>
    </p:spTree>
    <p:extLst>
      <p:ext uri="{BB962C8B-B14F-4D97-AF65-F5344CB8AC3E}">
        <p14:creationId xmlns:p14="http://schemas.microsoft.com/office/powerpoint/2010/main" val="33322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B0A5-044B-483D-9A8F-98457693E566}"/>
              </a:ext>
            </a:extLst>
          </p:cNvPr>
          <p:cNvSpPr>
            <a:spLocks noGrp="1"/>
          </p:cNvSpPr>
          <p:nvPr>
            <p:ph type="title"/>
          </p:nvPr>
        </p:nvSpPr>
        <p:spPr/>
        <p:txBody>
          <a:bodyPr/>
          <a:lstStyle/>
          <a:p>
            <a:br>
              <a:rPr lang="en-US">
                <a:cs typeface="Calibri Light"/>
              </a:rPr>
            </a:br>
            <a:r>
              <a:rPr lang="en-US">
                <a:cs typeface="Calibri Light"/>
              </a:rPr>
              <a:t>Source Selection</a:t>
            </a:r>
            <a:endParaRPr lang="en-US">
              <a:ea typeface="+mj-lt"/>
              <a:cs typeface="+mj-lt"/>
            </a:endParaRPr>
          </a:p>
          <a:p>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3E15467E-9B61-4E69-935F-F8B5DFA47CDC}"/>
              </a:ext>
            </a:extLst>
          </p:cNvPr>
          <p:cNvSpPr>
            <a:spLocks noGrp="1"/>
          </p:cNvSpPr>
          <p:nvPr>
            <p:ph idx="1"/>
          </p:nvPr>
        </p:nvSpPr>
        <p:spPr/>
        <p:txBody>
          <a:bodyPr vert="horz" lIns="91440" tIns="45720" rIns="91440" bIns="45720" rtlCol="0" anchor="t">
            <a:normAutofit/>
          </a:bodyPr>
          <a:lstStyle/>
          <a:p>
            <a:pPr marL="457200" lvl="1" indent="0">
              <a:buNone/>
            </a:pPr>
            <a:r>
              <a:rPr lang="en-US">
                <a:ea typeface="+mn-lt"/>
                <a:cs typeface="+mn-lt"/>
              </a:rPr>
              <a:t>focused search on plagiarism detection for text documents</a:t>
            </a:r>
            <a:endParaRPr lang="en-US"/>
          </a:p>
          <a:p>
            <a:pPr marL="800100" lvl="1" indent="-342900"/>
            <a:r>
              <a:rPr lang="en-US" b="1">
                <a:cs typeface="Calibri" panose="020F0502020204030204"/>
              </a:rPr>
              <a:t>Third Phase: </a:t>
            </a:r>
            <a:r>
              <a:rPr lang="en-US">
                <a:cs typeface="Calibri" panose="020F0502020204030204"/>
              </a:rPr>
              <a:t>Data Collection and sub-topics queried in google-scholar.</a:t>
            </a:r>
          </a:p>
          <a:p>
            <a:pPr marL="914400" lvl="2" indent="0">
              <a:buNone/>
            </a:pPr>
            <a:r>
              <a:rPr lang="en-US">
                <a:ea typeface="+mn-lt"/>
                <a:cs typeface="+mn-lt"/>
              </a:rPr>
              <a:t>Semantic analysis plagiarism detection, machine-learning plagiarism detection.</a:t>
            </a:r>
            <a:endParaRPr lang="en-US">
              <a:cs typeface="Calibri" panose="020F0502020204030204"/>
            </a:endParaRPr>
          </a:p>
          <a:p>
            <a:pPr marL="914400" lvl="2" indent="0">
              <a:buNone/>
            </a:pPr>
            <a:endParaRPr lang="en-US">
              <a:cs typeface="Calibri" panose="020F0502020204030204"/>
            </a:endParaRPr>
          </a:p>
          <a:p>
            <a:pPr marL="800100" lvl="1" indent="-342900"/>
            <a:r>
              <a:rPr lang="en-US" b="1">
                <a:cs typeface="Calibri" panose="020F0502020204030204"/>
              </a:rPr>
              <a:t>Fourth Phase: </a:t>
            </a:r>
            <a:r>
              <a:rPr lang="en-US">
                <a:ea typeface="+mn-lt"/>
                <a:cs typeface="+mn-lt"/>
              </a:rPr>
              <a:t>prevent selection bias - Querying Web of Science using the keyword plagiarism detection</a:t>
            </a:r>
          </a:p>
          <a:p>
            <a:pPr marL="800100" lvl="1" indent="-342900"/>
            <a:endParaRPr lang="en-US">
              <a:cs typeface="Calibri" panose="020F0502020204030204"/>
            </a:endParaRPr>
          </a:p>
          <a:p>
            <a:pPr marL="800100" lvl="1" indent="-342900"/>
            <a:r>
              <a:rPr lang="en-US" b="1">
                <a:cs typeface="Calibri" panose="020F0502020204030204"/>
              </a:rPr>
              <a:t>Fifth Phase: </a:t>
            </a:r>
            <a:r>
              <a:rPr lang="en-US">
                <a:ea typeface="+mn-lt"/>
                <a:cs typeface="+mn-lt"/>
              </a:rPr>
              <a:t>Added Topically Related Papers from collection to dataset Papers and included relevant references of collected papers and papers that publishers’ systems recommended as related to papers in our collection. </a:t>
            </a:r>
          </a:p>
          <a:p>
            <a:pPr marL="457200" lvl="1" indent="0">
              <a:buNone/>
            </a:pPr>
            <a:endParaRPr lang="en-US">
              <a:ea typeface="+mn-lt"/>
              <a:cs typeface="+mn-lt"/>
            </a:endParaRPr>
          </a:p>
        </p:txBody>
      </p:sp>
    </p:spTree>
    <p:extLst>
      <p:ext uri="{BB962C8B-B14F-4D97-AF65-F5344CB8AC3E}">
        <p14:creationId xmlns:p14="http://schemas.microsoft.com/office/powerpoint/2010/main" val="277726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30B0-E828-42AE-8577-A71945ECF12C}"/>
              </a:ext>
            </a:extLst>
          </p:cNvPr>
          <p:cNvSpPr>
            <a:spLocks noGrp="1"/>
          </p:cNvSpPr>
          <p:nvPr>
            <p:ph type="title"/>
          </p:nvPr>
        </p:nvSpPr>
        <p:spPr/>
        <p:txBody>
          <a:bodyPr>
            <a:normAutofit fontScale="90000"/>
          </a:bodyPr>
          <a:lstStyle/>
          <a:p>
            <a:endParaRPr lang="en-US">
              <a:ea typeface="+mj-lt"/>
              <a:cs typeface="+mj-lt"/>
            </a:endParaRPr>
          </a:p>
          <a:p>
            <a:br>
              <a:rPr lang="en-US">
                <a:ea typeface="+mj-lt"/>
                <a:cs typeface="+mj-lt"/>
              </a:rPr>
            </a:br>
            <a:r>
              <a:rPr lang="en-US">
                <a:ea typeface="+mj-lt"/>
                <a:cs typeface="+mj-lt"/>
              </a:rPr>
              <a:t>Source Selection</a:t>
            </a:r>
          </a:p>
          <a:p>
            <a:endParaRPr lang="en-US">
              <a:ea typeface="+mj-lt"/>
              <a:cs typeface="+mj-lt"/>
            </a:endParaRPr>
          </a:p>
          <a:p>
            <a:endParaRPr lang="en-US">
              <a:ea typeface="+mj-lt"/>
              <a:cs typeface="+mj-lt"/>
            </a:endParaRPr>
          </a:p>
          <a:p>
            <a:endParaRPr lang="en-US">
              <a:ea typeface="+mj-lt"/>
              <a:cs typeface="+mj-lt"/>
            </a:endParaRPr>
          </a:p>
        </p:txBody>
      </p:sp>
      <p:sp>
        <p:nvSpPr>
          <p:cNvPr id="3" name="Content Placeholder 2">
            <a:extLst>
              <a:ext uri="{FF2B5EF4-FFF2-40B4-BE49-F238E27FC236}">
                <a16:creationId xmlns:a16="http://schemas.microsoft.com/office/drawing/2014/main" id="{AC863921-E226-4D87-B3E1-85CF0D9FED83}"/>
              </a:ext>
            </a:extLst>
          </p:cNvPr>
          <p:cNvSpPr>
            <a:spLocks noGrp="1"/>
          </p:cNvSpPr>
          <p:nvPr>
            <p:ph idx="1"/>
          </p:nvPr>
        </p:nvSpPr>
        <p:spPr/>
        <p:txBody>
          <a:bodyPr vert="horz" lIns="91440" tIns="45720" rIns="91440" bIns="45720" rtlCol="0" anchor="t">
            <a:normAutofit lnSpcReduction="10000"/>
          </a:bodyPr>
          <a:lstStyle/>
          <a:p>
            <a:pPr marL="0" indent="0">
              <a:lnSpc>
                <a:spcPct val="150000"/>
              </a:lnSpc>
              <a:buNone/>
            </a:pPr>
            <a:r>
              <a:rPr lang="en-US" dirty="0">
                <a:cs typeface="Calibri"/>
              </a:rPr>
              <a:t>By following five phase procedure they included </a:t>
            </a:r>
            <a:r>
              <a:rPr lang="en-US" dirty="0">
                <a:ea typeface="+mn-lt"/>
                <a:cs typeface="+mn-lt"/>
              </a:rPr>
              <a:t>notebook papers of the annual PAN and SemEval workshops. To ensure the significance of research contributions, they excluded papers that were not referenced in the official overview papers of the PAN and SemEval workshops or reported results below the baseline provided by the workshop organizers. For the same reason, they excluded papers that do not report experimental evaluation results.</a:t>
            </a:r>
            <a:endParaRPr lang="en-US" dirty="0">
              <a:cs typeface="Calibri" panose="020F0502020204030204"/>
            </a:endParaRPr>
          </a:p>
        </p:txBody>
      </p:sp>
    </p:spTree>
    <p:extLst>
      <p:ext uri="{BB962C8B-B14F-4D97-AF65-F5344CB8AC3E}">
        <p14:creationId xmlns:p14="http://schemas.microsoft.com/office/powerpoint/2010/main" val="361757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F5B9-6679-4ACC-B64B-FBAFAF8BE200}"/>
              </a:ext>
            </a:extLst>
          </p:cNvPr>
          <p:cNvSpPr>
            <a:spLocks noGrp="1"/>
          </p:cNvSpPr>
          <p:nvPr>
            <p:ph type="title"/>
          </p:nvPr>
        </p:nvSpPr>
        <p:spPr/>
        <p:txBody>
          <a:bodyPr vert="horz" lIns="91440" tIns="45720" rIns="91440" bIns="45720" rtlCol="0" anchor="t">
            <a:normAutofit/>
          </a:bodyPr>
          <a:lstStyle/>
          <a:p>
            <a:r>
              <a:rPr lang="en-US">
                <a:cs typeface="Calibri Light"/>
              </a:rPr>
              <a:t>Observations</a:t>
            </a:r>
            <a:endParaRPr lang="en-US"/>
          </a:p>
        </p:txBody>
      </p:sp>
      <p:sp>
        <p:nvSpPr>
          <p:cNvPr id="3" name="Content Placeholder 2">
            <a:extLst>
              <a:ext uri="{FF2B5EF4-FFF2-40B4-BE49-F238E27FC236}">
                <a16:creationId xmlns:a16="http://schemas.microsoft.com/office/drawing/2014/main" id="{C7FC7C33-FBE8-4D66-8510-1600B5133112}"/>
              </a:ext>
            </a:extLst>
          </p:cNvPr>
          <p:cNvSpPr>
            <a:spLocks noGrp="1"/>
          </p:cNvSpPr>
          <p:nvPr>
            <p:ph idx="1"/>
          </p:nvPr>
        </p:nvSpPr>
        <p:spPr/>
        <p:txBody>
          <a:bodyPr vert="horz" lIns="91440" tIns="45720" rIns="91440" bIns="45720" rtlCol="0" anchor="t">
            <a:normAutofit lnSpcReduction="10000"/>
          </a:bodyPr>
          <a:lstStyle/>
          <a:p>
            <a:r>
              <a:rPr lang="en-US">
                <a:cs typeface="Calibri"/>
              </a:rPr>
              <a:t>Three Broad </a:t>
            </a:r>
            <a:r>
              <a:rPr lang="en-US">
                <a:ea typeface="+mn-lt"/>
                <a:cs typeface="+mn-lt"/>
              </a:rPr>
              <a:t>interdependent  categories: plagiarism detection methods, plagiarism detection systems, and plagiarism policies. </a:t>
            </a:r>
          </a:p>
          <a:p>
            <a:r>
              <a:rPr lang="en-US">
                <a:ea typeface="+mn-lt"/>
                <a:cs typeface="+mn-lt"/>
              </a:rPr>
              <a:t>Many authors agreed on classifying idea plagiarism as a separate form of plagiarism</a:t>
            </a:r>
          </a:p>
          <a:p>
            <a:r>
              <a:rPr lang="en-US">
                <a:ea typeface="+mn-lt"/>
                <a:cs typeface="+mn-lt"/>
              </a:rPr>
              <a:t>Pairwise comparisons of the input document to all documents in the reference collection are often computationally infeasible, so candidate retrieval is the most important task for Extrinsic Plagiarism Detection.</a:t>
            </a:r>
            <a:endParaRPr lang="en-US">
              <a:cs typeface="Calibri"/>
            </a:endParaRPr>
          </a:p>
          <a:p>
            <a:r>
              <a:rPr lang="en-US">
                <a:ea typeface="+mn-lt"/>
                <a:cs typeface="+mn-lt"/>
              </a:rPr>
              <a:t>Author Clustering typically follows the style breach detection stage and employs pairwise comparisons of passages to group them by author </a:t>
            </a:r>
            <a:endParaRPr lang="en-US">
              <a:cs typeface="Calibri"/>
            </a:endParaRPr>
          </a:p>
          <a:p>
            <a:endParaRPr lang="en-US">
              <a:cs typeface="Calibri"/>
            </a:endParaRPr>
          </a:p>
        </p:txBody>
      </p:sp>
    </p:spTree>
    <p:extLst>
      <p:ext uri="{BB962C8B-B14F-4D97-AF65-F5344CB8AC3E}">
        <p14:creationId xmlns:p14="http://schemas.microsoft.com/office/powerpoint/2010/main" val="61396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2BCD-1811-4EDF-A0DC-DE5D9E2DC13A}"/>
              </a:ext>
            </a:extLst>
          </p:cNvPr>
          <p:cNvSpPr>
            <a:spLocks noGrp="1"/>
          </p:cNvSpPr>
          <p:nvPr>
            <p:ph type="title"/>
          </p:nvPr>
        </p:nvSpPr>
        <p:spPr/>
        <p:txBody>
          <a:bodyPr/>
          <a:lstStyle/>
          <a:p>
            <a:r>
              <a:rPr lang="en-US">
                <a:ea typeface="+mj-lt"/>
                <a:cs typeface="+mj-lt"/>
              </a:rPr>
              <a:t>Observations</a:t>
            </a:r>
          </a:p>
          <a:p>
            <a:endParaRPr lang="en-US">
              <a:cs typeface="Calibri Light"/>
            </a:endParaRPr>
          </a:p>
        </p:txBody>
      </p:sp>
      <p:sp>
        <p:nvSpPr>
          <p:cNvPr id="3" name="Content Placeholder 2">
            <a:extLst>
              <a:ext uri="{FF2B5EF4-FFF2-40B4-BE49-F238E27FC236}">
                <a16:creationId xmlns:a16="http://schemas.microsoft.com/office/drawing/2014/main" id="{C3E19066-8864-4918-AF72-6D20B5975780}"/>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Intrinsic plagiarism detection, limit preprocessing to a minimum to not loose potentially useful information, intrinsic detection methods typically do not remove punctuation. </a:t>
            </a:r>
          </a:p>
          <a:p>
            <a:r>
              <a:rPr lang="en-US">
                <a:ea typeface="+mn-lt"/>
                <a:cs typeface="+mn-lt"/>
              </a:rPr>
              <a:t>VSM (Vector Space Models) remain popular and well-performing approaches not only for detecting copy-and-paste plagiarism but also for identifying obfuscated plagiarism as part of a semantic analysis</a:t>
            </a:r>
          </a:p>
          <a:p>
            <a:r>
              <a:rPr lang="en-US">
                <a:ea typeface="+mn-lt"/>
                <a:cs typeface="+mn-lt"/>
              </a:rPr>
              <a:t>Detection approaches implementing the general impostors method achieved excellent results in the PAN competitions, e.g., winning the competition in 2013 and 2014 .</a:t>
            </a:r>
          </a:p>
          <a:p>
            <a:r>
              <a:rPr lang="en-US">
                <a:cs typeface="Calibri"/>
              </a:rPr>
              <a:t>LSA can reveal similarities between texts that traditional vector space models cannot express. The ability of LSA to address synonymy is beneficial for paraphrase identification</a:t>
            </a:r>
            <a:endParaRPr lang="en-US">
              <a:ea typeface="+mn-lt"/>
              <a:cs typeface="+mn-lt"/>
            </a:endParaRPr>
          </a:p>
          <a:p>
            <a:endParaRPr lang="en-US">
              <a:cs typeface="Calibri"/>
            </a:endParaRPr>
          </a:p>
        </p:txBody>
      </p:sp>
    </p:spTree>
    <p:extLst>
      <p:ext uri="{BB962C8B-B14F-4D97-AF65-F5344CB8AC3E}">
        <p14:creationId xmlns:p14="http://schemas.microsoft.com/office/powerpoint/2010/main" val="6510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Academic Plagiarism Detection: A Systematic Literature Review Publication:ACM Computing Surveys (October 2019)</vt:lpstr>
      <vt:lpstr>Paper Selection</vt:lpstr>
      <vt:lpstr>Paper Selection </vt:lpstr>
      <vt:lpstr>Source Selection</vt:lpstr>
      <vt:lpstr>Source Selection </vt:lpstr>
      <vt:lpstr> Source Selection  </vt:lpstr>
      <vt:lpstr>  Source Selection   </vt:lpstr>
      <vt:lpstr>Observations</vt:lpstr>
      <vt:lpstr>Observations </vt:lpstr>
      <vt:lpstr> Observations  </vt:lpstr>
      <vt:lpstr>Summary</vt:lpstr>
      <vt:lpstr>Summary</vt:lpstr>
      <vt:lpstr>Summary </vt:lpstr>
      <vt:lpstr> Summary  </vt:lpstr>
      <vt:lpstr>  Summary   </vt:lpstr>
      <vt:lpstr>  Summary   </vt:lpstr>
      <vt:lpstr>How this survey is cited in future literature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526</cp:revision>
  <dcterms:created xsi:type="dcterms:W3CDTF">2020-02-24T08:49:03Z</dcterms:created>
  <dcterms:modified xsi:type="dcterms:W3CDTF">2020-03-23T04:54:35Z</dcterms:modified>
</cp:coreProperties>
</file>