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Ultra-Bold" charset="1" panose="00000900000000000000"/>
      <p:regular r:id="rId16"/>
    </p:embeddedFont>
    <p:embeddedFont>
      <p:font typeface="Canva Sans" charset="1" panose="020B0503030501040103"/>
      <p:regular r:id="rId17"/>
    </p:embeddedFont>
    <p:embeddedFont>
      <p:font typeface="Open Sans Bold" charset="1" panose="00000000000000000000"/>
      <p:regular r:id="rId18"/>
    </p:embeddedFont>
    <p:embeddedFont>
      <p:font typeface="Open Sans" charset="1" panose="00000000000000000000"/>
      <p:regular r:id="rId19"/>
    </p:embeddedFont>
    <p:embeddedFont>
      <p:font typeface="Canva Sans Bold" charset="1" panose="020B0803030501040103"/>
      <p:regular r:id="rId20"/>
    </p:embeddedFont>
    <p:embeddedFont>
      <p:font typeface="Open Sans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github.com/KevalPatel-Analyst/" TargetMode="External" Type="http://schemas.openxmlformats.org/officeDocument/2006/relationships/hyperlink"/><Relationship Id="rId7" Target="../media/image5.png" Type="http://schemas.openxmlformats.org/officeDocument/2006/relationships/image"/><Relationship Id="rId8" Target="https://www.linkedin.com/in/keval-patel-2272b8306/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ithub.com/KevalPatel-Analyst/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5.png" Type="http://schemas.openxmlformats.org/officeDocument/2006/relationships/image"/><Relationship Id="rId8" Target="https://www.linkedin.com/in/keval-patel-2272b8306/" TargetMode="External" Type="http://schemas.openxmlformats.org/officeDocument/2006/relationships/hyperlink"/><Relationship Id="rId9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https://www.linkedin.com/in/keval-patel-2272b8306/" TargetMode="External" Type="http://schemas.openxmlformats.org/officeDocument/2006/relationships/hyperlink"/><Relationship Id="rId7" Target="../media/image4.png" Type="http://schemas.openxmlformats.org/officeDocument/2006/relationships/image"/><Relationship Id="rId8" Target="https://github.com/KevalPatel-Analyst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9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16590805" y="810336"/>
            <a:ext cx="0" cy="866632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176847" y="2300666"/>
            <a:ext cx="802643" cy="8026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F7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7846598"/>
            <a:ext cx="2702380" cy="1053684"/>
          </a:xfrm>
          <a:custGeom>
            <a:avLst/>
            <a:gdLst/>
            <a:ahLst/>
            <a:cxnLst/>
            <a:rect r="r" b="b" t="t" l="l"/>
            <a:pathLst>
              <a:path h="1053684" w="2702380">
                <a:moveTo>
                  <a:pt x="0" y="0"/>
                </a:moveTo>
                <a:lnTo>
                  <a:pt x="2702380" y="0"/>
                </a:lnTo>
                <a:lnTo>
                  <a:pt x="2702380" y="1053684"/>
                </a:lnTo>
                <a:lnTo>
                  <a:pt x="0" y="1053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1305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030815" y="4118965"/>
            <a:ext cx="762658" cy="76265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CC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30815" y="5405377"/>
            <a:ext cx="762658" cy="76265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CC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14" id="14">
            <a:hlinkClick r:id="rId6" tooltip="https://github.com/KevalPatel-Analyst/"/>
          </p:cNvPr>
          <p:cNvSpPr/>
          <p:nvPr/>
        </p:nvSpPr>
        <p:spPr>
          <a:xfrm flipH="false" flipV="false" rot="0">
            <a:off x="17189913" y="5538747"/>
            <a:ext cx="495918" cy="495918"/>
          </a:xfrm>
          <a:custGeom>
            <a:avLst/>
            <a:gdLst/>
            <a:ahLst/>
            <a:cxnLst/>
            <a:rect r="r" b="b" t="t" l="l"/>
            <a:pathLst>
              <a:path h="495918" w="495918">
                <a:moveTo>
                  <a:pt x="0" y="0"/>
                </a:moveTo>
                <a:lnTo>
                  <a:pt x="495918" y="0"/>
                </a:lnTo>
                <a:lnTo>
                  <a:pt x="495918" y="495918"/>
                </a:lnTo>
                <a:lnTo>
                  <a:pt x="0" y="495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>
            <a:hlinkClick r:id="rId8" tooltip="https://www.linkedin.com/in/keval-patel-2272b8306/"/>
          </p:cNvPr>
          <p:cNvSpPr/>
          <p:nvPr/>
        </p:nvSpPr>
        <p:spPr>
          <a:xfrm flipH="false" flipV="false" rot="0">
            <a:off x="17187336" y="4275486"/>
            <a:ext cx="449615" cy="449615"/>
          </a:xfrm>
          <a:custGeom>
            <a:avLst/>
            <a:gdLst/>
            <a:ahLst/>
            <a:cxnLst/>
            <a:rect r="r" b="b" t="t" l="l"/>
            <a:pathLst>
              <a:path h="449615" w="449615">
                <a:moveTo>
                  <a:pt x="0" y="0"/>
                </a:moveTo>
                <a:lnTo>
                  <a:pt x="449615" y="0"/>
                </a:lnTo>
                <a:lnTo>
                  <a:pt x="449615" y="449615"/>
                </a:lnTo>
                <a:lnTo>
                  <a:pt x="0" y="4496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222597" y="4441405"/>
            <a:ext cx="11345735" cy="207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0"/>
              </a:lnSpc>
            </a:pPr>
            <a:r>
              <a:rPr lang="en-US" b="true" sz="6346" spc="63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Cr</a:t>
            </a:r>
            <a:r>
              <a:rPr lang="en-US" b="true" sz="6346" spc="63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edit Card Fraud Analysis using SQL &amp; Excel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8306" y="1019175"/>
            <a:ext cx="10760956" cy="793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1"/>
              </a:lnSpc>
            </a:pPr>
            <a:r>
              <a:rPr lang="en-US" b="true" sz="5150" spc="-113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074859" y="-4739128"/>
            <a:ext cx="7500511" cy="750051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ADBB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414651" y="-3399335"/>
            <a:ext cx="4820927" cy="482092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761384"/>
            <a:ext cx="15800808" cy="4950803"/>
            <a:chOff x="0" y="0"/>
            <a:chExt cx="7910296" cy="24785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10295" cy="2478501"/>
            </a:xfrm>
            <a:custGeom>
              <a:avLst/>
              <a:gdLst/>
              <a:ahLst/>
              <a:cxnLst/>
              <a:rect r="r" b="b" t="t" l="l"/>
              <a:pathLst>
                <a:path h="2478501" w="7910295">
                  <a:moveTo>
                    <a:pt x="8329" y="0"/>
                  </a:moveTo>
                  <a:lnTo>
                    <a:pt x="7901966" y="0"/>
                  </a:lnTo>
                  <a:cubicBezTo>
                    <a:pt x="7904175" y="0"/>
                    <a:pt x="7906293" y="878"/>
                    <a:pt x="7907856" y="2440"/>
                  </a:cubicBezTo>
                  <a:cubicBezTo>
                    <a:pt x="7909418" y="4002"/>
                    <a:pt x="7910295" y="6120"/>
                    <a:pt x="7910295" y="8329"/>
                  </a:cubicBezTo>
                  <a:lnTo>
                    <a:pt x="7910295" y="2470171"/>
                  </a:lnTo>
                  <a:cubicBezTo>
                    <a:pt x="7910295" y="2474772"/>
                    <a:pt x="7906566" y="2478501"/>
                    <a:pt x="7901966" y="2478501"/>
                  </a:cubicBezTo>
                  <a:lnTo>
                    <a:pt x="8329" y="2478501"/>
                  </a:lnTo>
                  <a:cubicBezTo>
                    <a:pt x="3729" y="2478501"/>
                    <a:pt x="0" y="2474772"/>
                    <a:pt x="0" y="2470171"/>
                  </a:cubicBezTo>
                  <a:lnTo>
                    <a:pt x="0" y="8329"/>
                  </a:lnTo>
                  <a:cubicBezTo>
                    <a:pt x="0" y="6120"/>
                    <a:pt x="878" y="4002"/>
                    <a:pt x="2440" y="2440"/>
                  </a:cubicBezTo>
                  <a:cubicBezTo>
                    <a:pt x="4002" y="878"/>
                    <a:pt x="6120" y="0"/>
                    <a:pt x="8329" y="0"/>
                  </a:cubicBezTo>
                  <a:close/>
                </a:path>
              </a:pathLst>
            </a:custGeom>
            <a:solidFill>
              <a:srgbClr val="1CADB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7910296" cy="2507076"/>
            </a:xfrm>
            <a:prstGeom prst="rect">
              <a:avLst/>
            </a:prstGeom>
          </p:spPr>
          <p:txBody>
            <a:bodyPr anchor="ctr" rtlCol="false" tIns="26725" lIns="26725" bIns="26725" rIns="26725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28306" y="3136419"/>
            <a:ext cx="15601202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Fraud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ulent transactions may look like a small percentage of total volume, but their impact is high due to unusual timing and larger amounts.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28306" y="4708620"/>
            <a:ext cx="15301794" cy="2355937"/>
            <a:chOff x="0" y="0"/>
            <a:chExt cx="20402392" cy="314124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20402392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By combini</a:t>
              </a:r>
              <a:r>
                <a:rPr lang="en-US" sz="27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ng SQL analysis and visual patterns (trends, heatmaps, box plots), we can: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037781" y="803179"/>
              <a:ext cx="5250320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Detect</a:t>
              </a:r>
              <a:r>
                <a:rPr lang="en-US" sz="27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 fraud faster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037781" y="1660852"/>
              <a:ext cx="8229950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Identify suspicious time</a:t>
              </a:r>
              <a:r>
                <a:rPr lang="en-US" sz="27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 windows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037781" y="2518526"/>
              <a:ext cx="12745011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Build better preventive measures for financial secur</a:t>
              </a:r>
              <a:r>
                <a:rPr lang="en-US" sz="27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ity.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16887932" y="810336"/>
            <a:ext cx="0" cy="866632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176847" y="2300666"/>
            <a:ext cx="802643" cy="8026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F7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8204616"/>
            <a:ext cx="2702380" cy="1053684"/>
          </a:xfrm>
          <a:custGeom>
            <a:avLst/>
            <a:gdLst/>
            <a:ahLst/>
            <a:cxnLst/>
            <a:rect r="r" b="b" t="t" l="l"/>
            <a:pathLst>
              <a:path h="1053684" w="2702380">
                <a:moveTo>
                  <a:pt x="0" y="0"/>
                </a:moveTo>
                <a:lnTo>
                  <a:pt x="2702380" y="0"/>
                </a:lnTo>
                <a:lnTo>
                  <a:pt x="2702380" y="1053684"/>
                </a:lnTo>
                <a:lnTo>
                  <a:pt x="0" y="1053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1305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543921" y="3103308"/>
            <a:ext cx="13770055" cy="4642494"/>
            <a:chOff x="0" y="0"/>
            <a:chExt cx="18360074" cy="61899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63497" cy="6189993"/>
            </a:xfrm>
            <a:custGeom>
              <a:avLst/>
              <a:gdLst/>
              <a:ahLst/>
              <a:cxnLst/>
              <a:rect r="r" b="b" t="t" l="l"/>
              <a:pathLst>
                <a:path h="6189993" w="16363497">
                  <a:moveTo>
                    <a:pt x="0" y="0"/>
                  </a:moveTo>
                  <a:lnTo>
                    <a:pt x="16363497" y="0"/>
                  </a:lnTo>
                  <a:lnTo>
                    <a:pt x="16363497" y="6189993"/>
                  </a:lnTo>
                  <a:lnTo>
                    <a:pt x="0" y="6189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363497" y="0"/>
              <a:ext cx="1996577" cy="6189993"/>
            </a:xfrm>
            <a:custGeom>
              <a:avLst/>
              <a:gdLst/>
              <a:ahLst/>
              <a:cxnLst/>
              <a:rect r="r" b="b" t="t" l="l"/>
              <a:pathLst>
                <a:path h="6189993" w="1996577">
                  <a:moveTo>
                    <a:pt x="0" y="0"/>
                  </a:moveTo>
                  <a:lnTo>
                    <a:pt x="1996577" y="0"/>
                  </a:lnTo>
                  <a:lnTo>
                    <a:pt x="1996577" y="6189993"/>
                  </a:lnTo>
                  <a:lnTo>
                    <a:pt x="0" y="61899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52446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3111749" y="781761"/>
            <a:ext cx="8512983" cy="104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5"/>
              </a:lnSpc>
            </a:pPr>
            <a:r>
              <a:rPr lang="en-US" b="true" sz="6697" spc="-147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Dataset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030815" y="4118965"/>
            <a:ext cx="762658" cy="76265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CC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15" id="15">
            <a:hlinkClick r:id="rId8" tooltip="https://www.linkedin.com/in/keval-patel-2272b8306/"/>
          </p:cNvPr>
          <p:cNvSpPr/>
          <p:nvPr/>
        </p:nvSpPr>
        <p:spPr>
          <a:xfrm flipH="false" flipV="false" rot="0">
            <a:off x="17187336" y="4275486"/>
            <a:ext cx="449615" cy="449615"/>
          </a:xfrm>
          <a:custGeom>
            <a:avLst/>
            <a:gdLst/>
            <a:ahLst/>
            <a:cxnLst/>
            <a:rect r="r" b="b" t="t" l="l"/>
            <a:pathLst>
              <a:path h="449615" w="449615">
                <a:moveTo>
                  <a:pt x="0" y="0"/>
                </a:moveTo>
                <a:lnTo>
                  <a:pt x="449615" y="0"/>
                </a:lnTo>
                <a:lnTo>
                  <a:pt x="449615" y="449615"/>
                </a:lnTo>
                <a:lnTo>
                  <a:pt x="0" y="4496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7030815" y="5405377"/>
            <a:ext cx="762658" cy="76265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CC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19" id="19">
            <a:hlinkClick r:id="rId10" tooltip="https://github.com/KevalPatel-Analyst/"/>
          </p:cNvPr>
          <p:cNvSpPr/>
          <p:nvPr/>
        </p:nvSpPr>
        <p:spPr>
          <a:xfrm flipH="false" flipV="false" rot="0">
            <a:off x="17189913" y="5538747"/>
            <a:ext cx="495918" cy="495918"/>
          </a:xfrm>
          <a:custGeom>
            <a:avLst/>
            <a:gdLst/>
            <a:ahLst/>
            <a:cxnLst/>
            <a:rect r="r" b="b" t="t" l="l"/>
            <a:pathLst>
              <a:path h="495918" w="495918">
                <a:moveTo>
                  <a:pt x="0" y="0"/>
                </a:moveTo>
                <a:lnTo>
                  <a:pt x="495918" y="0"/>
                </a:lnTo>
                <a:lnTo>
                  <a:pt x="495918" y="495918"/>
                </a:lnTo>
                <a:lnTo>
                  <a:pt x="0" y="49591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flipH="true" flipV="true">
            <a:off x="16887932" y="810336"/>
            <a:ext cx="0" cy="866632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176847" y="2300666"/>
            <a:ext cx="802643" cy="8026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F7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7846598"/>
            <a:ext cx="2702380" cy="1053684"/>
          </a:xfrm>
          <a:custGeom>
            <a:avLst/>
            <a:gdLst/>
            <a:ahLst/>
            <a:cxnLst/>
            <a:rect r="r" b="b" t="t" l="l"/>
            <a:pathLst>
              <a:path h="1053684" w="2702380">
                <a:moveTo>
                  <a:pt x="0" y="0"/>
                </a:moveTo>
                <a:lnTo>
                  <a:pt x="2702380" y="0"/>
                </a:lnTo>
                <a:lnTo>
                  <a:pt x="2702380" y="1053684"/>
                </a:lnTo>
                <a:lnTo>
                  <a:pt x="0" y="1053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1305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96755" y="781761"/>
            <a:ext cx="7627977" cy="94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1"/>
              </a:lnSpc>
            </a:pPr>
            <a:r>
              <a:rPr lang="en-US" b="true" sz="6001" spc="-132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Problem Statement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824788" y="3333479"/>
            <a:ext cx="10638423" cy="3620043"/>
            <a:chOff x="0" y="0"/>
            <a:chExt cx="14184564" cy="482672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31628" y="0"/>
              <a:ext cx="14089681" cy="4826724"/>
              <a:chOff x="0" y="0"/>
              <a:chExt cx="2783147" cy="95342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783147" cy="953427"/>
              </a:xfrm>
              <a:custGeom>
                <a:avLst/>
                <a:gdLst/>
                <a:ahLst/>
                <a:cxnLst/>
                <a:rect r="r" b="b" t="t" l="l"/>
                <a:pathLst>
                  <a:path h="953427" w="2783147">
                    <a:moveTo>
                      <a:pt x="12455" y="0"/>
                    </a:moveTo>
                    <a:lnTo>
                      <a:pt x="2770692" y="0"/>
                    </a:lnTo>
                    <a:cubicBezTo>
                      <a:pt x="2773995" y="0"/>
                      <a:pt x="2777163" y="1312"/>
                      <a:pt x="2779499" y="3648"/>
                    </a:cubicBezTo>
                    <a:cubicBezTo>
                      <a:pt x="2781835" y="5984"/>
                      <a:pt x="2783147" y="9152"/>
                      <a:pt x="2783147" y="12455"/>
                    </a:cubicBezTo>
                    <a:lnTo>
                      <a:pt x="2783147" y="940972"/>
                    </a:lnTo>
                    <a:cubicBezTo>
                      <a:pt x="2783147" y="944275"/>
                      <a:pt x="2781835" y="947443"/>
                      <a:pt x="2779499" y="949779"/>
                    </a:cubicBezTo>
                    <a:cubicBezTo>
                      <a:pt x="2777163" y="952115"/>
                      <a:pt x="2773995" y="953427"/>
                      <a:pt x="2770692" y="953427"/>
                    </a:cubicBezTo>
                    <a:lnTo>
                      <a:pt x="12455" y="953427"/>
                    </a:lnTo>
                    <a:cubicBezTo>
                      <a:pt x="9152" y="953427"/>
                      <a:pt x="5984" y="952115"/>
                      <a:pt x="3648" y="949779"/>
                    </a:cubicBezTo>
                    <a:cubicBezTo>
                      <a:pt x="1312" y="947443"/>
                      <a:pt x="0" y="944275"/>
                      <a:pt x="0" y="940972"/>
                    </a:cubicBezTo>
                    <a:lnTo>
                      <a:pt x="0" y="12455"/>
                    </a:lnTo>
                    <a:cubicBezTo>
                      <a:pt x="0" y="9152"/>
                      <a:pt x="1312" y="5984"/>
                      <a:pt x="3648" y="3648"/>
                    </a:cubicBezTo>
                    <a:cubicBezTo>
                      <a:pt x="5984" y="1312"/>
                      <a:pt x="9152" y="0"/>
                      <a:pt x="12455" y="0"/>
                    </a:cubicBezTo>
                    <a:close/>
                  </a:path>
                </a:pathLst>
              </a:custGeom>
              <a:solidFill>
                <a:srgbClr val="1CADB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783147" cy="9820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66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1628" y="477945"/>
              <a:ext cx="14152936" cy="1418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74315" indent="-337157" lvl="1">
                <a:lnSpc>
                  <a:spcPts val="4372"/>
                </a:lnSpc>
                <a:buFont typeface="Arial"/>
                <a:buChar char="•"/>
              </a:pPr>
              <a:r>
                <a:rPr lang="en-US" sz="3123" spc="3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</a:t>
              </a:r>
              <a:r>
                <a:rPr lang="en-US" sz="3123" spc="3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edit card fraud is a major challenge for banks and customers.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367853"/>
              <a:ext cx="14152936" cy="1422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73473" indent="-336736" lvl="1">
                <a:lnSpc>
                  <a:spcPts val="4367"/>
                </a:lnSpc>
                <a:buFont typeface="Arial"/>
                <a:buChar char="•"/>
              </a:pPr>
              <a:r>
                <a:rPr lang="en-US" sz="3119" spc="3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Our goal </a:t>
              </a:r>
              <a:r>
                <a:rPr lang="en-US" sz="3119" spc="3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is to detect fraud patterns using SQL and visualize results in Excel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030815" y="4118965"/>
            <a:ext cx="762658" cy="76265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CCD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18" id="18">
            <a:hlinkClick r:id="rId6" tooltip="https://www.linkedin.com/in/keval-patel-2272b8306/"/>
          </p:cNvPr>
          <p:cNvSpPr/>
          <p:nvPr/>
        </p:nvSpPr>
        <p:spPr>
          <a:xfrm flipH="false" flipV="false" rot="0">
            <a:off x="17187336" y="4275486"/>
            <a:ext cx="449615" cy="449615"/>
          </a:xfrm>
          <a:custGeom>
            <a:avLst/>
            <a:gdLst/>
            <a:ahLst/>
            <a:cxnLst/>
            <a:rect r="r" b="b" t="t" l="l"/>
            <a:pathLst>
              <a:path h="449615" w="449615">
                <a:moveTo>
                  <a:pt x="0" y="0"/>
                </a:moveTo>
                <a:lnTo>
                  <a:pt x="449615" y="0"/>
                </a:lnTo>
                <a:lnTo>
                  <a:pt x="449615" y="449615"/>
                </a:lnTo>
                <a:lnTo>
                  <a:pt x="0" y="4496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7030815" y="5405377"/>
            <a:ext cx="762658" cy="76265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CCD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22" id="22">
            <a:hlinkClick r:id="rId8" tooltip="https://github.com/KevalPatel-Analyst/"/>
          </p:cNvPr>
          <p:cNvSpPr/>
          <p:nvPr/>
        </p:nvSpPr>
        <p:spPr>
          <a:xfrm flipH="false" flipV="false" rot="0">
            <a:off x="17189913" y="5538747"/>
            <a:ext cx="495918" cy="495918"/>
          </a:xfrm>
          <a:custGeom>
            <a:avLst/>
            <a:gdLst/>
            <a:ahLst/>
            <a:cxnLst/>
            <a:rect r="r" b="b" t="t" l="l"/>
            <a:pathLst>
              <a:path h="495918" w="495918">
                <a:moveTo>
                  <a:pt x="0" y="0"/>
                </a:moveTo>
                <a:lnTo>
                  <a:pt x="495918" y="0"/>
                </a:lnTo>
                <a:lnTo>
                  <a:pt x="495918" y="495918"/>
                </a:lnTo>
                <a:lnTo>
                  <a:pt x="0" y="495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74859" y="-4739128"/>
            <a:ext cx="7500511" cy="750051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ADB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14651" y="-3399335"/>
            <a:ext cx="4820927" cy="48209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53506" y="3878346"/>
            <a:ext cx="3130436" cy="2841822"/>
            <a:chOff x="0" y="0"/>
            <a:chExt cx="4173914" cy="378909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173914" cy="3789096"/>
              <a:chOff x="0" y="0"/>
              <a:chExt cx="895348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9534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95347">
                    <a:moveTo>
                      <a:pt x="447674" y="0"/>
                    </a:moveTo>
                    <a:cubicBezTo>
                      <a:pt x="200430" y="0"/>
                      <a:pt x="0" y="181951"/>
                      <a:pt x="0" y="406400"/>
                    </a:cubicBezTo>
                    <a:cubicBezTo>
                      <a:pt x="0" y="630849"/>
                      <a:pt x="200430" y="812800"/>
                      <a:pt x="447674" y="812800"/>
                    </a:cubicBezTo>
                    <a:cubicBezTo>
                      <a:pt x="694917" y="812800"/>
                      <a:pt x="895347" y="630849"/>
                      <a:pt x="895347" y="406400"/>
                    </a:cubicBezTo>
                    <a:cubicBezTo>
                      <a:pt x="895347" y="181951"/>
                      <a:pt x="694917" y="0"/>
                      <a:pt x="447674" y="0"/>
                    </a:cubicBezTo>
                    <a:close/>
                  </a:path>
                </a:pathLst>
              </a:custGeom>
              <a:solidFill>
                <a:srgbClr val="1CADBB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453536" y="1006330"/>
              <a:ext cx="3486738" cy="46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Total Transactions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126968" y="2094306"/>
              <a:ext cx="1919978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284807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35113" y="3878346"/>
            <a:ext cx="3130436" cy="2841822"/>
            <a:chOff x="0" y="0"/>
            <a:chExt cx="4173914" cy="378909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4173914" cy="3789096"/>
              <a:chOff x="0" y="0"/>
              <a:chExt cx="895348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9534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95347">
                    <a:moveTo>
                      <a:pt x="447674" y="0"/>
                    </a:moveTo>
                    <a:cubicBezTo>
                      <a:pt x="200430" y="0"/>
                      <a:pt x="0" y="181951"/>
                      <a:pt x="0" y="406400"/>
                    </a:cubicBezTo>
                    <a:cubicBezTo>
                      <a:pt x="0" y="630849"/>
                      <a:pt x="200430" y="812800"/>
                      <a:pt x="447674" y="812800"/>
                    </a:cubicBezTo>
                    <a:cubicBezTo>
                      <a:pt x="694917" y="812800"/>
                      <a:pt x="895347" y="630849"/>
                      <a:pt x="895347" y="406400"/>
                    </a:cubicBezTo>
                    <a:cubicBezTo>
                      <a:pt x="895347" y="181951"/>
                      <a:pt x="694917" y="0"/>
                      <a:pt x="447674" y="0"/>
                    </a:cubicBezTo>
                    <a:close/>
                  </a:path>
                </a:pathLst>
              </a:custGeom>
              <a:solidFill>
                <a:srgbClr val="1CADBB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453536" y="1006330"/>
              <a:ext cx="3486738" cy="46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Fraud Transactions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661937" y="2094306"/>
              <a:ext cx="1069937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492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318099" y="3878346"/>
            <a:ext cx="3130436" cy="2841822"/>
            <a:chOff x="0" y="0"/>
            <a:chExt cx="4173914" cy="378909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4173914" cy="3789096"/>
              <a:chOff x="0" y="0"/>
              <a:chExt cx="895348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9534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95347">
                    <a:moveTo>
                      <a:pt x="447674" y="0"/>
                    </a:moveTo>
                    <a:cubicBezTo>
                      <a:pt x="200430" y="0"/>
                      <a:pt x="0" y="181951"/>
                      <a:pt x="0" y="406400"/>
                    </a:cubicBezTo>
                    <a:cubicBezTo>
                      <a:pt x="0" y="630849"/>
                      <a:pt x="200430" y="812800"/>
                      <a:pt x="447674" y="812800"/>
                    </a:cubicBezTo>
                    <a:cubicBezTo>
                      <a:pt x="694917" y="812800"/>
                      <a:pt x="895347" y="630849"/>
                      <a:pt x="895347" y="406400"/>
                    </a:cubicBezTo>
                    <a:cubicBezTo>
                      <a:pt x="895347" y="181951"/>
                      <a:pt x="694917" y="0"/>
                      <a:pt x="447674" y="0"/>
                    </a:cubicBezTo>
                    <a:close/>
                  </a:path>
                </a:pathLst>
              </a:custGeom>
              <a:solidFill>
                <a:srgbClr val="1CADBB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1126968" y="1006330"/>
              <a:ext cx="2084900" cy="46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Fraud Rate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538245" y="2094306"/>
              <a:ext cx="1517328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0.17%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454635" y="1412066"/>
            <a:ext cx="10760956" cy="793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1"/>
              </a:lnSpc>
            </a:pPr>
            <a:r>
              <a:rPr lang="en-US" b="true" sz="5150" spc="-113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Fraud Overview (KPIs)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89904" y="7422458"/>
            <a:ext cx="12758631" cy="2223623"/>
            <a:chOff x="0" y="0"/>
            <a:chExt cx="17011508" cy="296483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33359"/>
              <a:ext cx="884804" cy="965559"/>
            </a:xfrm>
            <a:custGeom>
              <a:avLst/>
              <a:gdLst/>
              <a:ahLst/>
              <a:cxnLst/>
              <a:rect r="r" b="b" t="t" l="l"/>
              <a:pathLst>
                <a:path h="965559" w="884804">
                  <a:moveTo>
                    <a:pt x="0" y="0"/>
                  </a:moveTo>
                  <a:lnTo>
                    <a:pt x="884804" y="0"/>
                  </a:lnTo>
                  <a:lnTo>
                    <a:pt x="884804" y="965559"/>
                  </a:lnTo>
                  <a:lnTo>
                    <a:pt x="0" y="965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6" id="26"/>
            <p:cNvGrpSpPr/>
            <p:nvPr/>
          </p:nvGrpSpPr>
          <p:grpSpPr>
            <a:xfrm rot="0">
              <a:off x="1156687" y="0"/>
              <a:ext cx="15854821" cy="2964831"/>
              <a:chOff x="0" y="0"/>
              <a:chExt cx="3131816" cy="58564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3131816" cy="585646"/>
              </a:xfrm>
              <a:custGeom>
                <a:avLst/>
                <a:gdLst/>
                <a:ahLst/>
                <a:cxnLst/>
                <a:rect r="r" b="b" t="t" l="l"/>
                <a:pathLst>
                  <a:path h="585646" w="3131816">
                    <a:moveTo>
                      <a:pt x="11068" y="0"/>
                    </a:moveTo>
                    <a:lnTo>
                      <a:pt x="3120748" y="0"/>
                    </a:lnTo>
                    <a:cubicBezTo>
                      <a:pt x="3123684" y="0"/>
                      <a:pt x="3126499" y="1166"/>
                      <a:pt x="3128575" y="3242"/>
                    </a:cubicBezTo>
                    <a:cubicBezTo>
                      <a:pt x="3130650" y="5317"/>
                      <a:pt x="3131816" y="8133"/>
                      <a:pt x="3131816" y="11068"/>
                    </a:cubicBezTo>
                    <a:lnTo>
                      <a:pt x="3131816" y="574577"/>
                    </a:lnTo>
                    <a:cubicBezTo>
                      <a:pt x="3131816" y="577513"/>
                      <a:pt x="3130650" y="580328"/>
                      <a:pt x="3128575" y="582404"/>
                    </a:cubicBezTo>
                    <a:cubicBezTo>
                      <a:pt x="3126499" y="584480"/>
                      <a:pt x="3123684" y="585646"/>
                      <a:pt x="3120748" y="585646"/>
                    </a:cubicBezTo>
                    <a:lnTo>
                      <a:pt x="11068" y="585646"/>
                    </a:lnTo>
                    <a:cubicBezTo>
                      <a:pt x="8133" y="585646"/>
                      <a:pt x="5317" y="584480"/>
                      <a:pt x="3242" y="582404"/>
                    </a:cubicBezTo>
                    <a:cubicBezTo>
                      <a:pt x="1166" y="580328"/>
                      <a:pt x="0" y="577513"/>
                      <a:pt x="0" y="574577"/>
                    </a:cubicBezTo>
                    <a:lnTo>
                      <a:pt x="0" y="11068"/>
                    </a:lnTo>
                    <a:cubicBezTo>
                      <a:pt x="0" y="8133"/>
                      <a:pt x="1166" y="5317"/>
                      <a:pt x="3242" y="3242"/>
                    </a:cubicBezTo>
                    <a:cubicBezTo>
                      <a:pt x="5317" y="1166"/>
                      <a:pt x="8133" y="0"/>
                      <a:pt x="11068" y="0"/>
                    </a:cubicBezTo>
                    <a:close/>
                  </a:path>
                </a:pathLst>
              </a:custGeom>
              <a:solidFill>
                <a:srgbClr val="1CADBB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3131816" cy="614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66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156687" y="190825"/>
              <a:ext cx="15641625" cy="556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40015" indent="-270008" lvl="1">
                <a:lnSpc>
                  <a:spcPts val="3501"/>
                </a:lnSpc>
                <a:buFont typeface="Arial"/>
                <a:buChar char="•"/>
              </a:pPr>
              <a:r>
                <a:rPr lang="en-US" sz="25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</a:t>
              </a:r>
              <a:r>
                <a:rPr lang="en-US" sz="25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ut of all transactions, only a tiny fraction are fraudulent (e.g., 0.17%).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156687" y="1041768"/>
              <a:ext cx="15854821" cy="556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40015" indent="-270008" lvl="1">
                <a:lnSpc>
                  <a:spcPts val="3501"/>
                </a:lnSpc>
                <a:buFont typeface="Arial"/>
                <a:buChar char="•"/>
              </a:pPr>
              <a:r>
                <a:rPr lang="en-US" sz="25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</a:t>
              </a:r>
              <a:r>
                <a:rPr lang="en-US" sz="25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owever, even with this small share, fraud still represents a significant risk.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156687" y="1892711"/>
              <a:ext cx="15641625" cy="556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40015" indent="-270008" lvl="1">
                <a:lnSpc>
                  <a:spcPts val="3501"/>
                </a:lnSpc>
                <a:buFont typeface="Arial"/>
                <a:buChar char="•"/>
              </a:pPr>
              <a:r>
                <a:rPr lang="en-US" sz="25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</a:t>
              </a:r>
              <a:r>
                <a:rPr lang="en-US" sz="25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raudulent activity is rare but highly disruptive, making detection difficult.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086100" cy="8920600"/>
            <a:chOff x="0" y="0"/>
            <a:chExt cx="812800" cy="23494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349459"/>
            </a:xfrm>
            <a:custGeom>
              <a:avLst/>
              <a:gdLst/>
              <a:ahLst/>
              <a:cxnLst/>
              <a:rect r="r" b="b" t="t" l="l"/>
              <a:pathLst>
                <a:path h="234945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349459"/>
                  </a:lnTo>
                  <a:lnTo>
                    <a:pt x="0" y="2349459"/>
                  </a:lnTo>
                  <a:close/>
                </a:path>
              </a:pathLst>
            </a:custGeom>
            <a:solidFill>
              <a:srgbClr val="56A1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237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6392" y="801932"/>
            <a:ext cx="4072075" cy="9485068"/>
            <a:chOff x="0" y="0"/>
            <a:chExt cx="550985" cy="12834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0985" cy="1283407"/>
            </a:xfrm>
            <a:custGeom>
              <a:avLst/>
              <a:gdLst/>
              <a:ahLst/>
              <a:cxnLst/>
              <a:rect r="r" b="b" t="t" l="l"/>
              <a:pathLst>
                <a:path h="1283407" w="550985">
                  <a:moveTo>
                    <a:pt x="112172" y="0"/>
                  </a:moveTo>
                  <a:lnTo>
                    <a:pt x="438813" y="0"/>
                  </a:lnTo>
                  <a:cubicBezTo>
                    <a:pt x="468563" y="0"/>
                    <a:pt x="497094" y="11818"/>
                    <a:pt x="518130" y="32854"/>
                  </a:cubicBezTo>
                  <a:cubicBezTo>
                    <a:pt x="539167" y="53891"/>
                    <a:pt x="550985" y="82422"/>
                    <a:pt x="550985" y="112172"/>
                  </a:cubicBezTo>
                  <a:lnTo>
                    <a:pt x="550985" y="1171235"/>
                  </a:lnTo>
                  <a:cubicBezTo>
                    <a:pt x="550985" y="1200985"/>
                    <a:pt x="539167" y="1229516"/>
                    <a:pt x="518130" y="1250552"/>
                  </a:cubicBezTo>
                  <a:cubicBezTo>
                    <a:pt x="497094" y="1271589"/>
                    <a:pt x="468563" y="1283407"/>
                    <a:pt x="438813" y="1283407"/>
                  </a:cubicBezTo>
                  <a:lnTo>
                    <a:pt x="112172" y="1283407"/>
                  </a:lnTo>
                  <a:cubicBezTo>
                    <a:pt x="82422" y="1283407"/>
                    <a:pt x="53891" y="1271589"/>
                    <a:pt x="32854" y="1250552"/>
                  </a:cubicBezTo>
                  <a:cubicBezTo>
                    <a:pt x="11818" y="1229516"/>
                    <a:pt x="0" y="1200985"/>
                    <a:pt x="0" y="1171235"/>
                  </a:cubicBezTo>
                  <a:lnTo>
                    <a:pt x="0" y="112172"/>
                  </a:lnTo>
                  <a:cubicBezTo>
                    <a:pt x="0" y="82422"/>
                    <a:pt x="11818" y="53891"/>
                    <a:pt x="32854" y="32854"/>
                  </a:cubicBezTo>
                  <a:cubicBezTo>
                    <a:pt x="53891" y="11818"/>
                    <a:pt x="82422" y="0"/>
                    <a:pt x="112172" y="0"/>
                  </a:cubicBezTo>
                  <a:close/>
                </a:path>
              </a:pathLst>
            </a:custGeom>
            <a:blipFill>
              <a:blip r:embed="rId2"/>
              <a:stretch>
                <a:fillRect l="-66464" t="0" r="-66464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728368" y="8554230"/>
            <a:ext cx="405155" cy="355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7"/>
              </a:lnSpc>
            </a:pPr>
            <a:r>
              <a:rPr lang="en-US" b="true" sz="2112" spc="-33">
                <a:solidFill>
                  <a:srgbClr val="FFF8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957216" y="7798265"/>
            <a:ext cx="13243397" cy="2223623"/>
            <a:chOff x="0" y="0"/>
            <a:chExt cx="17657863" cy="29648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5115"/>
              <a:ext cx="884804" cy="965559"/>
            </a:xfrm>
            <a:custGeom>
              <a:avLst/>
              <a:gdLst/>
              <a:ahLst/>
              <a:cxnLst/>
              <a:rect r="r" b="b" t="t" l="l"/>
              <a:pathLst>
                <a:path h="965559" w="884804">
                  <a:moveTo>
                    <a:pt x="0" y="0"/>
                  </a:moveTo>
                  <a:lnTo>
                    <a:pt x="884804" y="0"/>
                  </a:lnTo>
                  <a:lnTo>
                    <a:pt x="884804" y="965560"/>
                  </a:lnTo>
                  <a:lnTo>
                    <a:pt x="0" y="965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229802" y="0"/>
              <a:ext cx="16428061" cy="2964831"/>
              <a:chOff x="0" y="0"/>
              <a:chExt cx="3245049" cy="58564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245049" cy="585646"/>
              </a:xfrm>
              <a:custGeom>
                <a:avLst/>
                <a:gdLst/>
                <a:ahLst/>
                <a:cxnLst/>
                <a:rect r="r" b="b" t="t" l="l"/>
                <a:pathLst>
                  <a:path h="585646" w="3245049">
                    <a:moveTo>
                      <a:pt x="10682" y="0"/>
                    </a:moveTo>
                    <a:lnTo>
                      <a:pt x="3234367" y="0"/>
                    </a:lnTo>
                    <a:cubicBezTo>
                      <a:pt x="3237200" y="0"/>
                      <a:pt x="3239917" y="1125"/>
                      <a:pt x="3241921" y="3129"/>
                    </a:cubicBezTo>
                    <a:cubicBezTo>
                      <a:pt x="3243924" y="5132"/>
                      <a:pt x="3245049" y="7849"/>
                      <a:pt x="3245049" y="10682"/>
                    </a:cubicBezTo>
                    <a:lnTo>
                      <a:pt x="3245049" y="574964"/>
                    </a:lnTo>
                    <a:cubicBezTo>
                      <a:pt x="3245049" y="577797"/>
                      <a:pt x="3243924" y="580514"/>
                      <a:pt x="3241921" y="582517"/>
                    </a:cubicBezTo>
                    <a:cubicBezTo>
                      <a:pt x="3239917" y="584520"/>
                      <a:pt x="3237200" y="585646"/>
                      <a:pt x="3234367" y="585646"/>
                    </a:cubicBezTo>
                    <a:lnTo>
                      <a:pt x="10682" y="585646"/>
                    </a:lnTo>
                    <a:cubicBezTo>
                      <a:pt x="7849" y="585646"/>
                      <a:pt x="5132" y="584520"/>
                      <a:pt x="3129" y="582517"/>
                    </a:cubicBezTo>
                    <a:cubicBezTo>
                      <a:pt x="1125" y="580514"/>
                      <a:pt x="0" y="577797"/>
                      <a:pt x="0" y="574964"/>
                    </a:cubicBezTo>
                    <a:lnTo>
                      <a:pt x="0" y="10682"/>
                    </a:lnTo>
                    <a:cubicBezTo>
                      <a:pt x="0" y="7849"/>
                      <a:pt x="1125" y="5132"/>
                      <a:pt x="3129" y="3129"/>
                    </a:cubicBezTo>
                    <a:cubicBezTo>
                      <a:pt x="5132" y="1125"/>
                      <a:pt x="7849" y="0"/>
                      <a:pt x="10682" y="0"/>
                    </a:cubicBezTo>
                    <a:close/>
                  </a:path>
                </a:pathLst>
              </a:custGeom>
              <a:solidFill>
                <a:srgbClr val="1CADB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3245049" cy="614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66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29802" y="209875"/>
              <a:ext cx="16428061" cy="517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769" indent="-259384" lvl="1">
                <a:lnSpc>
                  <a:spcPts val="3363"/>
                </a:lnSpc>
                <a:buFont typeface="Arial"/>
                <a:buChar char="•"/>
              </a:pP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</a:t>
              </a: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ut of 25.16 million total transaction value, only 60,128 (≈0.24%) came from fraud.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229802" y="1059112"/>
              <a:ext cx="16428061" cy="5118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01862" indent="-250931" lvl="1">
                <a:lnSpc>
                  <a:spcPts val="3254"/>
                </a:lnSpc>
                <a:buFont typeface="Arial"/>
                <a:buChar char="•"/>
              </a:pPr>
              <a:r>
                <a:rPr lang="en-US" sz="232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  <a:r>
                <a:rPr lang="en-US" sz="232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ven though fraud accounts for less than 1%, it represents a significant financial risk.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229802" y="1892711"/>
              <a:ext cx="16428061" cy="556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40015" indent="-270008" lvl="1">
                <a:lnSpc>
                  <a:spcPts val="3501"/>
                </a:lnSpc>
                <a:buFont typeface="Arial"/>
                <a:buChar char="•"/>
              </a:pPr>
              <a:r>
                <a:rPr lang="en-US" sz="25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shows th</a:t>
              </a:r>
              <a:r>
                <a:rPr lang="en-US" sz="25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at fraud is rare but costly, making early detection very important.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622884" y="3880246"/>
            <a:ext cx="7912062" cy="3665689"/>
            <a:chOff x="0" y="0"/>
            <a:chExt cx="10549415" cy="488758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1927327" y="860201"/>
              <a:ext cx="6672327" cy="856530"/>
              <a:chOff x="0" y="0"/>
              <a:chExt cx="1512361" cy="19414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512361" cy="194143"/>
              </a:xfrm>
              <a:custGeom>
                <a:avLst/>
                <a:gdLst/>
                <a:ahLst/>
                <a:cxnLst/>
                <a:rect r="r" b="b" t="t" l="l"/>
                <a:pathLst>
                  <a:path h="194143" w="1512361">
                    <a:moveTo>
                      <a:pt x="0" y="0"/>
                    </a:moveTo>
                    <a:lnTo>
                      <a:pt x="1512361" y="0"/>
                    </a:lnTo>
                    <a:lnTo>
                      <a:pt x="1512361" y="194143"/>
                    </a:lnTo>
                    <a:lnTo>
                      <a:pt x="0" y="194143"/>
                    </a:lnTo>
                    <a:close/>
                  </a:path>
                </a:pathLst>
              </a:custGeom>
              <a:solidFill>
                <a:srgbClr val="1CADB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28575"/>
                <a:ext cx="1512361" cy="222718"/>
              </a:xfrm>
              <a:prstGeom prst="rect">
                <a:avLst/>
              </a:prstGeom>
            </p:spPr>
            <p:txBody>
              <a:bodyPr anchor="ctr" rtlCol="false" tIns="44271" lIns="44271" bIns="44271" rIns="44271"/>
              <a:lstStyle/>
              <a:p>
                <a:pPr algn="just">
                  <a:lnSpc>
                    <a:spcPts val="2366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76516" y="2246300"/>
              <a:ext cx="1318395" cy="715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00"/>
                </a:lnSpc>
                <a:spcBef>
                  <a:spcPct val="0"/>
                </a:spcBef>
              </a:pPr>
              <a:r>
                <a:rPr lang="en-US" b="true" sz="157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Legit Amount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7102193" y="2418518"/>
              <a:ext cx="1685790" cy="705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96"/>
                </a:lnSpc>
              </a:pPr>
              <a:r>
                <a:rPr lang="en-US" sz="1568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₹25,102,462</a:t>
              </a:r>
            </a:p>
            <a:p>
              <a:pPr algn="just">
                <a:lnSpc>
                  <a:spcPts val="2196"/>
                </a:lnSpc>
                <a:spcBef>
                  <a:spcPct val="0"/>
                </a:spcBef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76516" y="911741"/>
              <a:ext cx="1268336" cy="715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00"/>
                </a:lnSpc>
                <a:spcBef>
                  <a:spcPct val="0"/>
                </a:spcBef>
              </a:pPr>
              <a:r>
                <a:rPr lang="en-US" b="true" sz="157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Total Amount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787982" y="1010808"/>
              <a:ext cx="1742383" cy="705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96"/>
                </a:lnSpc>
              </a:pPr>
              <a:r>
                <a:rPr lang="en-US" sz="1568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₹25,162,590</a:t>
              </a:r>
            </a:p>
            <a:p>
              <a:pPr algn="just">
                <a:lnSpc>
                  <a:spcPts val="2196"/>
                </a:lnSpc>
                <a:spcBef>
                  <a:spcPct val="0"/>
                </a:spcBef>
              </a:pP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476516" y="3656493"/>
              <a:ext cx="1224479" cy="715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200"/>
                </a:lnSpc>
                <a:spcBef>
                  <a:spcPct val="0"/>
                </a:spcBef>
              </a:pPr>
              <a:r>
                <a:rPr lang="en-US" b="true" sz="157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Fraud Amount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487130" y="3739071"/>
              <a:ext cx="1061844" cy="7059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96"/>
                </a:lnSpc>
              </a:pPr>
              <a:r>
                <a:rPr lang="en-US" sz="1568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₹60,128</a:t>
              </a:r>
            </a:p>
            <a:p>
              <a:pPr algn="just">
                <a:lnSpc>
                  <a:spcPts val="2196"/>
                </a:lnSpc>
                <a:spcBef>
                  <a:spcPct val="0"/>
                </a:spcBef>
              </a:pPr>
            </a:p>
          </p:txBody>
        </p:sp>
        <p:grpSp>
          <p:nvGrpSpPr>
            <p:cNvPr name="Group 26" id="26"/>
            <p:cNvGrpSpPr/>
            <p:nvPr/>
          </p:nvGrpSpPr>
          <p:grpSpPr>
            <a:xfrm rot="0">
              <a:off x="1927327" y="2194760"/>
              <a:ext cx="5045390" cy="856530"/>
              <a:chOff x="0" y="0"/>
              <a:chExt cx="1143597" cy="194143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143597" cy="194143"/>
              </a:xfrm>
              <a:custGeom>
                <a:avLst/>
                <a:gdLst/>
                <a:ahLst/>
                <a:cxnLst/>
                <a:rect r="r" b="b" t="t" l="l"/>
                <a:pathLst>
                  <a:path h="194143" w="1143597">
                    <a:moveTo>
                      <a:pt x="0" y="0"/>
                    </a:moveTo>
                    <a:lnTo>
                      <a:pt x="1143597" y="0"/>
                    </a:lnTo>
                    <a:lnTo>
                      <a:pt x="1143597" y="194143"/>
                    </a:lnTo>
                    <a:lnTo>
                      <a:pt x="0" y="194143"/>
                    </a:lnTo>
                    <a:close/>
                  </a:path>
                </a:pathLst>
              </a:custGeom>
              <a:solidFill>
                <a:srgbClr val="1CADB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1143597" cy="222718"/>
              </a:xfrm>
              <a:prstGeom prst="rect">
                <a:avLst/>
              </a:prstGeom>
            </p:spPr>
            <p:txBody>
              <a:bodyPr anchor="ctr" rtlCol="false" tIns="44271" lIns="44271" bIns="44271" rIns="44271"/>
              <a:lstStyle/>
              <a:p>
                <a:pPr algn="just">
                  <a:lnSpc>
                    <a:spcPts val="2366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927327" y="3527204"/>
              <a:ext cx="3336163" cy="856530"/>
              <a:chOff x="0" y="0"/>
              <a:chExt cx="756181" cy="194143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756181" cy="194143"/>
              </a:xfrm>
              <a:custGeom>
                <a:avLst/>
                <a:gdLst/>
                <a:ahLst/>
                <a:cxnLst/>
                <a:rect r="r" b="b" t="t" l="l"/>
                <a:pathLst>
                  <a:path h="194143" w="756181">
                    <a:moveTo>
                      <a:pt x="0" y="0"/>
                    </a:moveTo>
                    <a:lnTo>
                      <a:pt x="756181" y="0"/>
                    </a:lnTo>
                    <a:lnTo>
                      <a:pt x="756181" y="194143"/>
                    </a:lnTo>
                    <a:lnTo>
                      <a:pt x="0" y="194143"/>
                    </a:lnTo>
                    <a:close/>
                  </a:path>
                </a:pathLst>
              </a:custGeom>
              <a:solidFill>
                <a:srgbClr val="1CADB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28575"/>
                <a:ext cx="756181" cy="222718"/>
              </a:xfrm>
              <a:prstGeom prst="rect">
                <a:avLst/>
              </a:prstGeom>
            </p:spPr>
            <p:txBody>
              <a:bodyPr anchor="ctr" rtlCol="false" tIns="44271" lIns="44271" bIns="44271" rIns="44271"/>
              <a:lstStyle/>
              <a:p>
                <a:pPr algn="just">
                  <a:lnSpc>
                    <a:spcPts val="2366"/>
                  </a:lnSpc>
                </a:pPr>
              </a:p>
            </p:txBody>
          </p:sp>
        </p:grpSp>
        <p:sp>
          <p:nvSpPr>
            <p:cNvPr name="AutoShape 32" id="32"/>
            <p:cNvSpPr/>
            <p:nvPr/>
          </p:nvSpPr>
          <p:spPr>
            <a:xfrm flipV="true">
              <a:off x="19050" y="19050"/>
              <a:ext cx="10511315" cy="0"/>
            </a:xfrm>
            <a:prstGeom prst="line">
              <a:avLst/>
            </a:prstGeom>
            <a:ln cap="rnd" w="38100">
              <a:solidFill>
                <a:srgbClr val="1CADB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19050" y="19050"/>
              <a:ext cx="0" cy="4849485"/>
            </a:xfrm>
            <a:prstGeom prst="line">
              <a:avLst/>
            </a:prstGeom>
            <a:ln cap="flat" w="38100">
              <a:solidFill>
                <a:srgbClr val="1CADB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>
              <a:off x="19050" y="4846399"/>
              <a:ext cx="10511315" cy="22136"/>
            </a:xfrm>
            <a:prstGeom prst="line">
              <a:avLst/>
            </a:prstGeom>
            <a:ln cap="flat" w="38100">
              <a:solidFill>
                <a:srgbClr val="1CADBB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>
              <a:off x="10530365" y="19050"/>
              <a:ext cx="0" cy="4827349"/>
            </a:xfrm>
            <a:prstGeom prst="line">
              <a:avLst/>
            </a:prstGeom>
            <a:ln cap="flat" w="38100">
              <a:solidFill>
                <a:srgbClr val="1CADBB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4957216" y="1895623"/>
            <a:ext cx="13243397" cy="1732292"/>
          </a:xfrm>
          <a:custGeom>
            <a:avLst/>
            <a:gdLst/>
            <a:ahLst/>
            <a:cxnLst/>
            <a:rect r="r" b="b" t="t" l="l"/>
            <a:pathLst>
              <a:path h="1732292" w="13243397">
                <a:moveTo>
                  <a:pt x="0" y="0"/>
                </a:moveTo>
                <a:lnTo>
                  <a:pt x="13243397" y="0"/>
                </a:lnTo>
                <a:lnTo>
                  <a:pt x="13243397" y="1732292"/>
                </a:lnTo>
                <a:lnTo>
                  <a:pt x="0" y="1732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28" r="0" b="-4862"/>
            </a:stretch>
          </a:blipFill>
          <a:ln w="38100" cap="sq">
            <a:solidFill>
              <a:srgbClr val="1CADBB"/>
            </a:solidFill>
            <a:prstDash val="solid"/>
            <a:miter/>
          </a:ln>
        </p:spPr>
      </p:sp>
      <p:sp>
        <p:nvSpPr>
          <p:cNvPr name="TextBox 37" id="37"/>
          <p:cNvSpPr txBox="true"/>
          <p:nvPr/>
        </p:nvSpPr>
        <p:spPr>
          <a:xfrm rot="0">
            <a:off x="5941681" y="333535"/>
            <a:ext cx="7298943" cy="91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3"/>
              </a:lnSpc>
            </a:pPr>
            <a:r>
              <a:rPr lang="en-US" b="true" sz="5906" spc="-129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Value Lost to Fraud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15077" y="-2707897"/>
            <a:ext cx="7500511" cy="750051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ADB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675285" y="-1368105"/>
            <a:ext cx="4820927" cy="48209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235898" y="3688890"/>
            <a:ext cx="352492" cy="356380"/>
          </a:xfrm>
          <a:custGeom>
            <a:avLst/>
            <a:gdLst/>
            <a:ahLst/>
            <a:cxnLst/>
            <a:rect r="r" b="b" t="t" l="l"/>
            <a:pathLst>
              <a:path h="356380" w="352492">
                <a:moveTo>
                  <a:pt x="0" y="0"/>
                </a:moveTo>
                <a:lnTo>
                  <a:pt x="352492" y="0"/>
                </a:lnTo>
                <a:lnTo>
                  <a:pt x="352492" y="356380"/>
                </a:lnTo>
                <a:lnTo>
                  <a:pt x="0" y="35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12905" y="6230674"/>
            <a:ext cx="398477" cy="398477"/>
          </a:xfrm>
          <a:custGeom>
            <a:avLst/>
            <a:gdLst/>
            <a:ahLst/>
            <a:cxnLst/>
            <a:rect r="r" b="b" t="t" l="l"/>
            <a:pathLst>
              <a:path h="398477" w="398477">
                <a:moveTo>
                  <a:pt x="0" y="0"/>
                </a:moveTo>
                <a:lnTo>
                  <a:pt x="398477" y="0"/>
                </a:lnTo>
                <a:lnTo>
                  <a:pt x="398477" y="398477"/>
                </a:lnTo>
                <a:lnTo>
                  <a:pt x="0" y="398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89913" y="4984706"/>
            <a:ext cx="444462" cy="317588"/>
          </a:xfrm>
          <a:custGeom>
            <a:avLst/>
            <a:gdLst/>
            <a:ahLst/>
            <a:cxnLst/>
            <a:rect r="r" b="b" t="t" l="l"/>
            <a:pathLst>
              <a:path h="317588" w="444462">
                <a:moveTo>
                  <a:pt x="0" y="0"/>
                </a:moveTo>
                <a:lnTo>
                  <a:pt x="444462" y="0"/>
                </a:lnTo>
                <a:lnTo>
                  <a:pt x="444462" y="317588"/>
                </a:lnTo>
                <a:lnTo>
                  <a:pt x="0" y="317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024902" y="2328389"/>
            <a:ext cx="10729357" cy="4190709"/>
          </a:xfrm>
          <a:custGeom>
            <a:avLst/>
            <a:gdLst/>
            <a:ahLst/>
            <a:cxnLst/>
            <a:rect r="r" b="b" t="t" l="l"/>
            <a:pathLst>
              <a:path h="4190709" w="10729357">
                <a:moveTo>
                  <a:pt x="0" y="0"/>
                </a:moveTo>
                <a:lnTo>
                  <a:pt x="10729357" y="0"/>
                </a:lnTo>
                <a:lnTo>
                  <a:pt x="10729357" y="4190708"/>
                </a:lnTo>
                <a:lnTo>
                  <a:pt x="0" y="41907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21" r="0" b="-694"/>
            </a:stretch>
          </a:blipFill>
          <a:ln w="38100" cap="sq">
            <a:solidFill>
              <a:srgbClr val="1CADBB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822184" y="7075981"/>
            <a:ext cx="465816" cy="508331"/>
          </a:xfrm>
          <a:custGeom>
            <a:avLst/>
            <a:gdLst/>
            <a:ahLst/>
            <a:cxnLst/>
            <a:rect r="r" b="b" t="t" l="l"/>
            <a:pathLst>
              <a:path h="508331" w="465816">
                <a:moveTo>
                  <a:pt x="0" y="0"/>
                </a:moveTo>
                <a:lnTo>
                  <a:pt x="465816" y="0"/>
                </a:lnTo>
                <a:lnTo>
                  <a:pt x="465816" y="508331"/>
                </a:lnTo>
                <a:lnTo>
                  <a:pt x="0" y="5083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946771" y="7145611"/>
            <a:ext cx="9993651" cy="2243435"/>
            <a:chOff x="0" y="0"/>
            <a:chExt cx="13324868" cy="299124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24147" y="0"/>
              <a:ext cx="11895269" cy="2991247"/>
              <a:chOff x="0" y="0"/>
              <a:chExt cx="3347363" cy="84174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347363" cy="841745"/>
              </a:xfrm>
              <a:custGeom>
                <a:avLst/>
                <a:gdLst/>
                <a:ahLst/>
                <a:cxnLst/>
                <a:rect r="r" b="b" t="t" l="l"/>
                <a:pathLst>
                  <a:path h="841745" w="3347363">
                    <a:moveTo>
                      <a:pt x="14752" y="0"/>
                    </a:moveTo>
                    <a:lnTo>
                      <a:pt x="3332611" y="0"/>
                    </a:lnTo>
                    <a:cubicBezTo>
                      <a:pt x="3336523" y="0"/>
                      <a:pt x="3340275" y="1554"/>
                      <a:pt x="3343042" y="4321"/>
                    </a:cubicBezTo>
                    <a:cubicBezTo>
                      <a:pt x="3345809" y="7087"/>
                      <a:pt x="3347363" y="10840"/>
                      <a:pt x="3347363" y="14752"/>
                    </a:cubicBezTo>
                    <a:lnTo>
                      <a:pt x="3347363" y="826993"/>
                    </a:lnTo>
                    <a:cubicBezTo>
                      <a:pt x="3347363" y="835141"/>
                      <a:pt x="3340758" y="841745"/>
                      <a:pt x="3332611" y="841745"/>
                    </a:cubicBezTo>
                    <a:lnTo>
                      <a:pt x="14752" y="841745"/>
                    </a:lnTo>
                    <a:cubicBezTo>
                      <a:pt x="6605" y="841745"/>
                      <a:pt x="0" y="835141"/>
                      <a:pt x="0" y="826993"/>
                    </a:cubicBezTo>
                    <a:lnTo>
                      <a:pt x="0" y="14752"/>
                    </a:lnTo>
                    <a:cubicBezTo>
                      <a:pt x="0" y="6605"/>
                      <a:pt x="6605" y="0"/>
                      <a:pt x="14752" y="0"/>
                    </a:cubicBezTo>
                    <a:close/>
                  </a:path>
                </a:pathLst>
              </a:custGeom>
              <a:solidFill>
                <a:srgbClr val="1CADBB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3347363" cy="870320"/>
              </a:xfrm>
              <a:prstGeom prst="rect">
                <a:avLst/>
              </a:prstGeom>
            </p:spPr>
            <p:txBody>
              <a:bodyPr anchor="ctr" rtlCol="false" tIns="35659" lIns="35659" bIns="35659" rIns="35659"/>
              <a:lstStyle/>
              <a:p>
                <a:pPr algn="ctr">
                  <a:lnSpc>
                    <a:spcPts val="2366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24147" y="42162"/>
              <a:ext cx="13177601" cy="379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79064" indent="-189532" lvl="1">
                <a:lnSpc>
                  <a:spcPts val="2458"/>
                </a:lnSpc>
                <a:buFont typeface="Arial"/>
                <a:buChar char="•"/>
              </a:pP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</a:t>
              </a: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raud is not spread equally across the day.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4147" y="583281"/>
              <a:ext cx="13300721" cy="379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79064" indent="-189532" lvl="1">
                <a:lnSpc>
                  <a:spcPts val="2458"/>
                </a:lnSpc>
                <a:buFont typeface="Arial"/>
                <a:buChar char="•"/>
              </a:pP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The</a:t>
              </a: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biggest spikes happen at 2 AM (57 frauds) and 11 AM (53 frauds).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4147" y="1124399"/>
              <a:ext cx="13300721" cy="379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79064" indent="-189532" lvl="1">
                <a:lnSpc>
                  <a:spcPts val="2458"/>
                </a:lnSpc>
                <a:buFont typeface="Arial"/>
                <a:buChar char="•"/>
              </a:pP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</a:t>
              </a: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 other hours have less than 25 frauds.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4147" y="1665518"/>
              <a:ext cx="11895269" cy="789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79064" indent="-189532" lvl="1">
                <a:lnSpc>
                  <a:spcPts val="2458"/>
                </a:lnSpc>
                <a:buFont typeface="Arial"/>
                <a:buChar char="•"/>
              </a:pP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Thi</a:t>
              </a: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 means fraudsters may be choosing specific times when they think detection is weak.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437725"/>
              <a:ext cx="13225895" cy="379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79064" indent="-189532" lvl="1">
                <a:lnSpc>
                  <a:spcPts val="2458"/>
                </a:lnSpc>
                <a:buFont typeface="Arial"/>
                <a:buChar char="•"/>
              </a:pP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The</a:t>
              </a:r>
              <a:r>
                <a:rPr lang="en-US" sz="17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 “peak hours” should get extra monitoring and security checks.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1783" y="7145611"/>
            <a:ext cx="8429091" cy="2243435"/>
          </a:xfrm>
          <a:custGeom>
            <a:avLst/>
            <a:gdLst/>
            <a:ahLst/>
            <a:cxnLst/>
            <a:rect r="r" b="b" t="t" l="l"/>
            <a:pathLst>
              <a:path h="2243435" w="8429091">
                <a:moveTo>
                  <a:pt x="0" y="0"/>
                </a:moveTo>
                <a:lnTo>
                  <a:pt x="8429092" y="0"/>
                </a:lnTo>
                <a:lnTo>
                  <a:pt x="8429092" y="2243435"/>
                </a:lnTo>
                <a:lnTo>
                  <a:pt x="0" y="224343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sq">
            <a:solidFill>
              <a:srgbClr val="1CADBB"/>
            </a:solidFill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5024902" y="784132"/>
            <a:ext cx="11429072" cy="91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3"/>
              </a:lnSpc>
            </a:pPr>
            <a:r>
              <a:rPr lang="en-US" b="true" sz="5906" spc="-129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Fraud Trend over Time(Hours)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0146" y="648018"/>
            <a:ext cx="12052947" cy="153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1"/>
              </a:lnSpc>
            </a:pPr>
            <a:r>
              <a:rPr lang="en-US" b="true" sz="5150" spc="-113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Fraud by Transaction Amount Category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074859" y="-4739128"/>
            <a:ext cx="7500511" cy="750051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ADBB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414651" y="-3399335"/>
            <a:ext cx="4820927" cy="482092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95067" y="3013938"/>
            <a:ext cx="8493230" cy="3218970"/>
          </a:xfrm>
          <a:custGeom>
            <a:avLst/>
            <a:gdLst/>
            <a:ahLst/>
            <a:cxnLst/>
            <a:rect r="r" b="b" t="t" l="l"/>
            <a:pathLst>
              <a:path h="3218970" w="8493230">
                <a:moveTo>
                  <a:pt x="0" y="0"/>
                </a:moveTo>
                <a:lnTo>
                  <a:pt x="8493230" y="0"/>
                </a:lnTo>
                <a:lnTo>
                  <a:pt x="8493230" y="3218970"/>
                </a:lnTo>
                <a:lnTo>
                  <a:pt x="0" y="3218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6" r="-1133" b="-956"/>
            </a:stretch>
          </a:blipFill>
          <a:ln w="38100" cap="sq">
            <a:solidFill>
              <a:srgbClr val="1CADBB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3461" y="7509429"/>
            <a:ext cx="7972956" cy="1580519"/>
          </a:xfrm>
          <a:custGeom>
            <a:avLst/>
            <a:gdLst/>
            <a:ahLst/>
            <a:cxnLst/>
            <a:rect r="r" b="b" t="t" l="l"/>
            <a:pathLst>
              <a:path h="1580519" w="7972956">
                <a:moveTo>
                  <a:pt x="0" y="0"/>
                </a:moveTo>
                <a:lnTo>
                  <a:pt x="7972957" y="0"/>
                </a:lnTo>
                <a:lnTo>
                  <a:pt x="7972957" y="1580518"/>
                </a:lnTo>
                <a:lnTo>
                  <a:pt x="0" y="1580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27" r="0" b="-1827"/>
            </a:stretch>
          </a:blipFill>
          <a:ln w="38100" cap="sq">
            <a:solidFill>
              <a:srgbClr val="1CADBB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133461" y="3013938"/>
            <a:ext cx="7972956" cy="4056300"/>
          </a:xfrm>
          <a:custGeom>
            <a:avLst/>
            <a:gdLst/>
            <a:ahLst/>
            <a:cxnLst/>
            <a:rect r="r" b="b" t="t" l="l"/>
            <a:pathLst>
              <a:path h="4056300" w="7972956">
                <a:moveTo>
                  <a:pt x="0" y="0"/>
                </a:moveTo>
                <a:lnTo>
                  <a:pt x="7972957" y="0"/>
                </a:lnTo>
                <a:lnTo>
                  <a:pt x="7972957" y="4056299"/>
                </a:lnTo>
                <a:lnTo>
                  <a:pt x="0" y="40562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28" r="0" b="-5425"/>
            </a:stretch>
          </a:blipFill>
          <a:ln w="38100" cap="sq">
            <a:solidFill>
              <a:srgbClr val="1CADBB"/>
            </a:solidFill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253120" y="6394833"/>
            <a:ext cx="9225166" cy="2967721"/>
            <a:chOff x="0" y="0"/>
            <a:chExt cx="12300221" cy="395696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10132" y="0"/>
              <a:ext cx="11564277" cy="3956961"/>
              <a:chOff x="0" y="0"/>
              <a:chExt cx="3946991" cy="135054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3946991" cy="1350546"/>
              </a:xfrm>
              <a:custGeom>
                <a:avLst/>
                <a:gdLst/>
                <a:ahLst/>
                <a:cxnLst/>
                <a:rect r="r" b="b" t="t" l="l"/>
                <a:pathLst>
                  <a:path h="1350546" w="3946991">
                    <a:moveTo>
                      <a:pt x="15175" y="0"/>
                    </a:moveTo>
                    <a:lnTo>
                      <a:pt x="3931817" y="0"/>
                    </a:lnTo>
                    <a:cubicBezTo>
                      <a:pt x="3935841" y="0"/>
                      <a:pt x="3939701" y="1599"/>
                      <a:pt x="3942547" y="4445"/>
                    </a:cubicBezTo>
                    <a:cubicBezTo>
                      <a:pt x="3945393" y="7290"/>
                      <a:pt x="3946991" y="11150"/>
                      <a:pt x="3946991" y="15175"/>
                    </a:cubicBezTo>
                    <a:lnTo>
                      <a:pt x="3946991" y="1335372"/>
                    </a:lnTo>
                    <a:cubicBezTo>
                      <a:pt x="3946991" y="1339396"/>
                      <a:pt x="3945393" y="1343256"/>
                      <a:pt x="3942547" y="1346102"/>
                    </a:cubicBezTo>
                    <a:cubicBezTo>
                      <a:pt x="3939701" y="1348948"/>
                      <a:pt x="3935841" y="1350546"/>
                      <a:pt x="3931817" y="1350546"/>
                    </a:cubicBezTo>
                    <a:lnTo>
                      <a:pt x="15175" y="1350546"/>
                    </a:lnTo>
                    <a:cubicBezTo>
                      <a:pt x="11150" y="1350546"/>
                      <a:pt x="7290" y="1348948"/>
                      <a:pt x="4445" y="1346102"/>
                    </a:cubicBezTo>
                    <a:cubicBezTo>
                      <a:pt x="1599" y="1343256"/>
                      <a:pt x="0" y="1339396"/>
                      <a:pt x="0" y="1335372"/>
                    </a:cubicBezTo>
                    <a:lnTo>
                      <a:pt x="0" y="15175"/>
                    </a:lnTo>
                    <a:cubicBezTo>
                      <a:pt x="0" y="11150"/>
                      <a:pt x="1599" y="7290"/>
                      <a:pt x="4445" y="4445"/>
                    </a:cubicBezTo>
                    <a:cubicBezTo>
                      <a:pt x="7290" y="1599"/>
                      <a:pt x="11150" y="0"/>
                      <a:pt x="15175" y="0"/>
                    </a:cubicBezTo>
                    <a:close/>
                  </a:path>
                </a:pathLst>
              </a:custGeom>
              <a:solidFill>
                <a:srgbClr val="1CADBB"/>
              </a:solidFill>
              <a:ln w="38100" cap="sq">
                <a:solidFill>
                  <a:srgbClr val="1CADBB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3946991" cy="1379121"/>
              </a:xfrm>
              <a:prstGeom prst="rect">
                <a:avLst/>
              </a:prstGeom>
            </p:spPr>
            <p:txBody>
              <a:bodyPr anchor="ctr" rtlCol="false" tIns="29400" lIns="29400" bIns="29400" rIns="29400"/>
              <a:lstStyle/>
              <a:p>
                <a:pPr algn="ctr">
                  <a:lnSpc>
                    <a:spcPts val="2366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37061"/>
              <a:ext cx="512076" cy="558813"/>
            </a:xfrm>
            <a:custGeom>
              <a:avLst/>
              <a:gdLst/>
              <a:ahLst/>
              <a:cxnLst/>
              <a:rect r="r" b="b" t="t" l="l"/>
              <a:pathLst>
                <a:path h="558813" w="512076">
                  <a:moveTo>
                    <a:pt x="0" y="0"/>
                  </a:moveTo>
                  <a:lnTo>
                    <a:pt x="512076" y="0"/>
                  </a:lnTo>
                  <a:lnTo>
                    <a:pt x="512076" y="558812"/>
                  </a:lnTo>
                  <a:lnTo>
                    <a:pt x="0" y="558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735944" y="248911"/>
              <a:ext cx="11564277" cy="665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12531" indent="-156266" lvl="1">
                <a:lnSpc>
                  <a:spcPts val="2026"/>
                </a:lnSpc>
                <a:buFont typeface="Arial"/>
                <a:buChar char="•"/>
              </a:pPr>
              <a:r>
                <a:rPr lang="en-US" sz="14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Most f</a:t>
              </a:r>
              <a:r>
                <a:rPr lang="en-US" sz="14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raud happens in low-value transactions (&lt;10) – even though each fraud is small, they are frequent.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10132" y="1230102"/>
              <a:ext cx="11502584" cy="665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12531" indent="-156266" lvl="1">
                <a:lnSpc>
                  <a:spcPts val="2026"/>
                </a:lnSpc>
                <a:buFont typeface="Arial"/>
                <a:buChar char="•"/>
              </a:pPr>
              <a:r>
                <a:rPr lang="en-US" sz="14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</a:t>
              </a:r>
              <a:r>
                <a:rPr lang="en-US" sz="14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igh-value transactions (&gt;100) also show a high fraud rate, meaning fraudsters target big amounts too.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35944" y="2211293"/>
              <a:ext cx="10966197" cy="322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12531" indent="-156266" lvl="1">
                <a:lnSpc>
                  <a:spcPts val="2026"/>
                </a:lnSpc>
                <a:buFont typeface="Arial"/>
                <a:buChar char="•"/>
              </a:pPr>
              <a:r>
                <a:rPr lang="en-US" sz="14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Medium-value</a:t>
              </a:r>
              <a:r>
                <a:rPr lang="en-US" sz="14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transactions (10–100) are the safest, with the lowest fraud rate.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10132" y="2849584"/>
              <a:ext cx="11502584" cy="665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12531" indent="-156266" lvl="1">
                <a:lnSpc>
                  <a:spcPts val="2026"/>
                </a:lnSpc>
                <a:buFont typeface="Arial"/>
                <a:buChar char="•"/>
              </a:pPr>
              <a:r>
                <a:rPr lang="en-US" sz="14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Thi</a:t>
              </a:r>
              <a:r>
                <a:rPr lang="en-US" sz="144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 means fraudsters try both ends – many small frauds to stay unnoticed, and some big frauds to get higher money.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086100" cy="8920600"/>
            <a:chOff x="0" y="0"/>
            <a:chExt cx="812800" cy="23494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349459"/>
            </a:xfrm>
            <a:custGeom>
              <a:avLst/>
              <a:gdLst/>
              <a:ahLst/>
              <a:cxnLst/>
              <a:rect r="r" b="b" t="t" l="l"/>
              <a:pathLst>
                <a:path h="234945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349459"/>
                  </a:lnTo>
                  <a:lnTo>
                    <a:pt x="0" y="2349459"/>
                  </a:lnTo>
                  <a:close/>
                </a:path>
              </a:pathLst>
            </a:custGeom>
            <a:solidFill>
              <a:srgbClr val="56A1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2378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4996" y="1028700"/>
            <a:ext cx="4589377" cy="9515136"/>
            <a:chOff x="0" y="0"/>
            <a:chExt cx="616406" cy="12779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6406" cy="1277993"/>
            </a:xfrm>
            <a:custGeom>
              <a:avLst/>
              <a:gdLst/>
              <a:ahLst/>
              <a:cxnLst/>
              <a:rect r="r" b="b" t="t" l="l"/>
              <a:pathLst>
                <a:path h="1277993" w="616406">
                  <a:moveTo>
                    <a:pt x="99528" y="0"/>
                  </a:moveTo>
                  <a:lnTo>
                    <a:pt x="516878" y="0"/>
                  </a:lnTo>
                  <a:cubicBezTo>
                    <a:pt x="571846" y="0"/>
                    <a:pt x="616406" y="44560"/>
                    <a:pt x="616406" y="99528"/>
                  </a:cubicBezTo>
                  <a:lnTo>
                    <a:pt x="616406" y="1178464"/>
                  </a:lnTo>
                  <a:cubicBezTo>
                    <a:pt x="616406" y="1233432"/>
                    <a:pt x="571846" y="1277993"/>
                    <a:pt x="516878" y="1277993"/>
                  </a:cubicBezTo>
                  <a:lnTo>
                    <a:pt x="99528" y="1277993"/>
                  </a:lnTo>
                  <a:cubicBezTo>
                    <a:pt x="44560" y="1277993"/>
                    <a:pt x="0" y="1233432"/>
                    <a:pt x="0" y="1178464"/>
                  </a:cubicBezTo>
                  <a:lnTo>
                    <a:pt x="0" y="99528"/>
                  </a:lnTo>
                  <a:cubicBezTo>
                    <a:pt x="0" y="44560"/>
                    <a:pt x="44560" y="0"/>
                    <a:pt x="99528" y="0"/>
                  </a:cubicBezTo>
                  <a:close/>
                </a:path>
              </a:pathLst>
            </a:custGeom>
            <a:blipFill>
              <a:blip r:embed="rId2"/>
              <a:stretch>
                <a:fillRect l="-9183" t="0" r="-918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819654" y="1659994"/>
            <a:ext cx="3157068" cy="8486742"/>
          </a:xfrm>
          <a:custGeom>
            <a:avLst/>
            <a:gdLst/>
            <a:ahLst/>
            <a:cxnLst/>
            <a:rect r="r" b="b" t="t" l="l"/>
            <a:pathLst>
              <a:path h="8486742" w="3157068">
                <a:moveTo>
                  <a:pt x="0" y="0"/>
                </a:moveTo>
                <a:lnTo>
                  <a:pt x="3157068" y="0"/>
                </a:lnTo>
                <a:lnTo>
                  <a:pt x="3157068" y="8486742"/>
                </a:lnTo>
                <a:lnTo>
                  <a:pt x="0" y="8486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1CADBB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6728368" y="4519776"/>
            <a:ext cx="405155" cy="35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7"/>
              </a:lnSpc>
            </a:pPr>
            <a:r>
              <a:rPr lang="en-US" b="true" sz="2112" spc="-33">
                <a:solidFill>
                  <a:srgbClr val="FFF8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28368" y="5865265"/>
            <a:ext cx="405155" cy="35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7"/>
              </a:lnSpc>
            </a:pPr>
            <a:r>
              <a:rPr lang="en-US" b="true" sz="2112" spc="-33">
                <a:solidFill>
                  <a:srgbClr val="FFF8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19654" y="110957"/>
            <a:ext cx="11528687" cy="91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3"/>
              </a:lnSpc>
            </a:pPr>
            <a:r>
              <a:rPr lang="en-US" b="true" sz="5906" spc="-129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Fraud Heatmap by Hour of Day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28368" y="7210754"/>
            <a:ext cx="405155" cy="355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7"/>
              </a:lnSpc>
            </a:pPr>
            <a:r>
              <a:rPr lang="en-US" b="true" sz="2112" spc="-33">
                <a:solidFill>
                  <a:srgbClr val="FFF8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310097" y="1659994"/>
            <a:ext cx="8890516" cy="8486742"/>
            <a:chOff x="0" y="0"/>
            <a:chExt cx="11854021" cy="1131565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1854021" cy="11315656"/>
              <a:chOff x="0" y="0"/>
              <a:chExt cx="2341535" cy="223519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341535" cy="2235191"/>
              </a:xfrm>
              <a:custGeom>
                <a:avLst/>
                <a:gdLst/>
                <a:ahLst/>
                <a:cxnLst/>
                <a:rect r="r" b="b" t="t" l="l"/>
                <a:pathLst>
                  <a:path h="2235191" w="2341535">
                    <a:moveTo>
                      <a:pt x="14804" y="0"/>
                    </a:moveTo>
                    <a:lnTo>
                      <a:pt x="2326731" y="0"/>
                    </a:lnTo>
                    <a:cubicBezTo>
                      <a:pt x="2330658" y="0"/>
                      <a:pt x="2334423" y="1560"/>
                      <a:pt x="2337199" y="4336"/>
                    </a:cubicBezTo>
                    <a:cubicBezTo>
                      <a:pt x="2339975" y="7112"/>
                      <a:pt x="2341535" y="10878"/>
                      <a:pt x="2341535" y="14804"/>
                    </a:cubicBezTo>
                    <a:lnTo>
                      <a:pt x="2341535" y="2220388"/>
                    </a:lnTo>
                    <a:cubicBezTo>
                      <a:pt x="2341535" y="2224314"/>
                      <a:pt x="2339975" y="2228079"/>
                      <a:pt x="2337199" y="2230855"/>
                    </a:cubicBezTo>
                    <a:cubicBezTo>
                      <a:pt x="2334423" y="2233632"/>
                      <a:pt x="2330658" y="2235191"/>
                      <a:pt x="2326731" y="2235191"/>
                    </a:cubicBezTo>
                    <a:lnTo>
                      <a:pt x="14804" y="2235191"/>
                    </a:lnTo>
                    <a:cubicBezTo>
                      <a:pt x="10878" y="2235191"/>
                      <a:pt x="7112" y="2233632"/>
                      <a:pt x="4336" y="2230855"/>
                    </a:cubicBezTo>
                    <a:cubicBezTo>
                      <a:pt x="1560" y="2228079"/>
                      <a:pt x="0" y="2224314"/>
                      <a:pt x="0" y="2220388"/>
                    </a:cubicBezTo>
                    <a:lnTo>
                      <a:pt x="0" y="14804"/>
                    </a:lnTo>
                    <a:cubicBezTo>
                      <a:pt x="0" y="10878"/>
                      <a:pt x="1560" y="7112"/>
                      <a:pt x="4336" y="4336"/>
                    </a:cubicBezTo>
                    <a:cubicBezTo>
                      <a:pt x="7112" y="1560"/>
                      <a:pt x="10878" y="0"/>
                      <a:pt x="14804" y="0"/>
                    </a:cubicBezTo>
                    <a:close/>
                  </a:path>
                </a:pathLst>
              </a:custGeom>
              <a:solidFill>
                <a:srgbClr val="1CADB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2341535" cy="22637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66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50648"/>
              <a:ext cx="11854021" cy="517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769" indent="-259384" lvl="1">
                <a:lnSpc>
                  <a:spcPts val="3363"/>
                </a:lnSpc>
                <a:buFont typeface="Arial"/>
                <a:buChar char="•"/>
              </a:pP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Fra</a:t>
              </a: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ud risk is highest at 2 AM (1.71%) and 4 AM (1.04%).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626448"/>
              <a:ext cx="11854021" cy="1079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769" indent="-259384" lvl="1">
                <a:lnSpc>
                  <a:spcPts val="3363"/>
                </a:lnSpc>
                <a:buFont typeface="Arial"/>
                <a:buChar char="•"/>
              </a:pP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There</a:t>
              </a: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is also a moderate peak at 3 AM (0.49%) and 1 AM (0.24%).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363463"/>
              <a:ext cx="11854021" cy="1079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769" indent="-259384" lvl="1">
                <a:lnSpc>
                  <a:spcPts val="3363"/>
                </a:lnSpc>
                <a:buFont typeface="Arial"/>
                <a:buChar char="•"/>
              </a:pP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Fraud</a:t>
              </a: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rates are lowest during daytime hours (10 AM – 5 PM), mostly staying below 0.2%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100478"/>
              <a:ext cx="11854021" cy="1640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769" indent="-259384" lvl="1">
                <a:lnSpc>
                  <a:spcPts val="3363"/>
                </a:lnSpc>
                <a:buFont typeface="Arial"/>
                <a:buChar char="•"/>
              </a:pP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Ev</a:t>
              </a: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ening and night hours (6 PM – 11 PM) show slightly higher fraud rates (0.18%–0.19%) than daytime, but still much lower than early morning.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398708"/>
              <a:ext cx="11854021" cy="1079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769" indent="-259384" lvl="1">
                <a:lnSpc>
                  <a:spcPts val="3363"/>
                </a:lnSpc>
                <a:buFont typeface="Arial"/>
                <a:buChar char="•"/>
              </a:pP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Ov</a:t>
              </a:r>
              <a:r>
                <a:rPr lang="en-US" sz="240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erall, fraud is more common late at night and early morning, especially between 1 AM – 4 AM.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126198"/>
              <a:ext cx="11407709" cy="2120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99237" indent="-249618" lvl="1">
                <a:lnSpc>
                  <a:spcPts val="3237"/>
                </a:lnSpc>
                <a:buFont typeface="Arial"/>
                <a:buChar char="•"/>
              </a:pPr>
              <a:r>
                <a:rPr lang="en-US" b="true" sz="2312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Action</a:t>
              </a:r>
              <a:r>
                <a:rPr lang="en-US" b="true" sz="2312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able takeaway: Fraud detection systems should pay closer attention to transactions happening between 1 AM and 4 AM, as these hours carry the highest fraud risk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15077" y="-2707897"/>
            <a:ext cx="7500511" cy="750051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ADBB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675285" y="-1368105"/>
            <a:ext cx="4820927" cy="48209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6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3738" y="5825227"/>
            <a:ext cx="8523392" cy="4053081"/>
          </a:xfrm>
          <a:custGeom>
            <a:avLst/>
            <a:gdLst/>
            <a:ahLst/>
            <a:cxnLst/>
            <a:rect r="r" b="b" t="t" l="l"/>
            <a:pathLst>
              <a:path h="4053081" w="8523392">
                <a:moveTo>
                  <a:pt x="0" y="0"/>
                </a:moveTo>
                <a:lnTo>
                  <a:pt x="8523392" y="0"/>
                </a:lnTo>
                <a:lnTo>
                  <a:pt x="8523392" y="4053081"/>
                </a:lnTo>
                <a:lnTo>
                  <a:pt x="0" y="4053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1CADBB"/>
            </a:solidFill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4235311" y="1681121"/>
            <a:ext cx="12940425" cy="4078532"/>
            <a:chOff x="0" y="0"/>
            <a:chExt cx="17253900" cy="54380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769841" y="0"/>
              <a:ext cx="10484059" cy="5438043"/>
            </a:xfrm>
            <a:custGeom>
              <a:avLst/>
              <a:gdLst/>
              <a:ahLst/>
              <a:cxnLst/>
              <a:rect r="r" b="b" t="t" l="l"/>
              <a:pathLst>
                <a:path h="5438043" w="10484059">
                  <a:moveTo>
                    <a:pt x="0" y="0"/>
                  </a:moveTo>
                  <a:lnTo>
                    <a:pt x="10484059" y="0"/>
                  </a:lnTo>
                  <a:lnTo>
                    <a:pt x="10484059" y="5438043"/>
                  </a:lnTo>
                  <a:lnTo>
                    <a:pt x="0" y="543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535" b="0"/>
              </a:stretch>
            </a:blipFill>
            <a:ln w="38100" cap="sq">
              <a:solidFill>
                <a:srgbClr val="1CADBB"/>
              </a:solidFill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342389"/>
              <a:ext cx="5316949" cy="2535776"/>
            </a:xfrm>
            <a:custGeom>
              <a:avLst/>
              <a:gdLst/>
              <a:ahLst/>
              <a:cxnLst/>
              <a:rect r="r" b="b" t="t" l="l"/>
              <a:pathLst>
                <a:path h="2535776" w="5316949">
                  <a:moveTo>
                    <a:pt x="0" y="0"/>
                  </a:moveTo>
                  <a:lnTo>
                    <a:pt x="5316949" y="0"/>
                  </a:lnTo>
                  <a:lnTo>
                    <a:pt x="5316949" y="2535776"/>
                  </a:lnTo>
                  <a:lnTo>
                    <a:pt x="0" y="2535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066477" y="309267"/>
            <a:ext cx="9533131" cy="91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3"/>
              </a:lnSpc>
            </a:pPr>
            <a:r>
              <a:rPr lang="en-US" b="true" sz="5906" spc="-129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Risk Flag Patterns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947511" y="6071005"/>
            <a:ext cx="8311789" cy="3807303"/>
            <a:chOff x="0" y="0"/>
            <a:chExt cx="11082385" cy="50764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3970" cy="571793"/>
            </a:xfrm>
            <a:custGeom>
              <a:avLst/>
              <a:gdLst/>
              <a:ahLst/>
              <a:cxnLst/>
              <a:rect r="r" b="b" t="t" l="l"/>
              <a:pathLst>
                <a:path h="571793" w="523970">
                  <a:moveTo>
                    <a:pt x="0" y="0"/>
                  </a:moveTo>
                  <a:lnTo>
                    <a:pt x="523970" y="0"/>
                  </a:lnTo>
                  <a:lnTo>
                    <a:pt x="523970" y="571793"/>
                  </a:lnTo>
                  <a:lnTo>
                    <a:pt x="0" y="571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569311" y="0"/>
              <a:ext cx="10513074" cy="5076405"/>
              <a:chOff x="0" y="0"/>
              <a:chExt cx="4862500" cy="234793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862500" cy="2347935"/>
              </a:xfrm>
              <a:custGeom>
                <a:avLst/>
                <a:gdLst/>
                <a:ahLst/>
                <a:cxnLst/>
                <a:rect r="r" b="b" t="t" l="l"/>
                <a:pathLst>
                  <a:path h="2347935" w="4862500">
                    <a:moveTo>
                      <a:pt x="16692" y="0"/>
                    </a:moveTo>
                    <a:lnTo>
                      <a:pt x="4845808" y="0"/>
                    </a:lnTo>
                    <a:cubicBezTo>
                      <a:pt x="4850235" y="0"/>
                      <a:pt x="4854481" y="1759"/>
                      <a:pt x="4857611" y="4889"/>
                    </a:cubicBezTo>
                    <a:cubicBezTo>
                      <a:pt x="4860742" y="8019"/>
                      <a:pt x="4862500" y="12265"/>
                      <a:pt x="4862500" y="16692"/>
                    </a:cubicBezTo>
                    <a:lnTo>
                      <a:pt x="4862500" y="2331243"/>
                    </a:lnTo>
                    <a:cubicBezTo>
                      <a:pt x="4862500" y="2335670"/>
                      <a:pt x="4860742" y="2339916"/>
                      <a:pt x="4857611" y="2343046"/>
                    </a:cubicBezTo>
                    <a:cubicBezTo>
                      <a:pt x="4854481" y="2346177"/>
                      <a:pt x="4850235" y="2347935"/>
                      <a:pt x="4845808" y="2347935"/>
                    </a:cubicBezTo>
                    <a:lnTo>
                      <a:pt x="16692" y="2347935"/>
                    </a:lnTo>
                    <a:cubicBezTo>
                      <a:pt x="7473" y="2347935"/>
                      <a:pt x="0" y="2340462"/>
                      <a:pt x="0" y="2331243"/>
                    </a:cubicBezTo>
                    <a:lnTo>
                      <a:pt x="0" y="16692"/>
                    </a:lnTo>
                    <a:cubicBezTo>
                      <a:pt x="0" y="12265"/>
                      <a:pt x="1759" y="8019"/>
                      <a:pt x="4889" y="4889"/>
                    </a:cubicBezTo>
                    <a:cubicBezTo>
                      <a:pt x="8019" y="1759"/>
                      <a:pt x="12265" y="0"/>
                      <a:pt x="16692" y="0"/>
                    </a:cubicBezTo>
                    <a:close/>
                  </a:path>
                </a:pathLst>
              </a:custGeom>
              <a:solidFill>
                <a:srgbClr val="1CAD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4862500" cy="2376510"/>
              </a:xfrm>
              <a:prstGeom prst="rect">
                <a:avLst/>
              </a:prstGeom>
            </p:spPr>
            <p:txBody>
              <a:bodyPr anchor="ctr" rtlCol="false" tIns="21695" lIns="21695" bIns="21695" rIns="21695"/>
              <a:lstStyle/>
              <a:p>
                <a:pPr algn="ctr">
                  <a:lnSpc>
                    <a:spcPts val="2366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680730" y="202658"/>
              <a:ext cx="10290237" cy="617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95397" indent="-147698" lvl="1">
                <a:lnSpc>
                  <a:spcPts val="1915"/>
                </a:lnSpc>
                <a:buFont typeface="Arial"/>
                <a:buChar char="•"/>
              </a:pP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Most f</a:t>
              </a: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rauds happen in the Normal (&lt;500) group, with 457 frauds, because this group has the highest number of transactions.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680730" y="1122767"/>
              <a:ext cx="10290237" cy="617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95397" indent="-147698" lvl="1">
                <a:lnSpc>
                  <a:spcPts val="1915"/>
                </a:lnSpc>
                <a:buFont typeface="Arial"/>
                <a:buChar char="•"/>
              </a:pP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he High Value (&gt;500) group has fewer transactions (8,118) but still shows 28 frauds, which is noticeable.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80730" y="2042877"/>
              <a:ext cx="10290237" cy="617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95397" indent="-147698" lvl="1">
                <a:lnSpc>
                  <a:spcPts val="1915"/>
                </a:lnSpc>
                <a:buFont typeface="Arial"/>
                <a:buChar char="•"/>
              </a:pP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he Very High Value (&gt;2000) group has very few transactions (676) and only 1 fraud, so fraud is rare there.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680730" y="2962986"/>
              <a:ext cx="10290237" cy="617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95397" indent="-147698" lvl="1">
                <a:lnSpc>
                  <a:spcPts val="1915"/>
                </a:lnSpc>
                <a:buFont typeface="Arial"/>
                <a:buChar char="•"/>
              </a:pP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he High Risk (Odd hours 0–5, &gt;500) group is very small (348 transactions) but has 6 frauds, making it much riskier compared to its size.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80730" y="3883095"/>
              <a:ext cx="10290237" cy="617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95397" indent="-147698" lvl="1">
                <a:lnSpc>
                  <a:spcPts val="1915"/>
                </a:lnSpc>
                <a:buFont typeface="Arial"/>
                <a:buChar char="•"/>
              </a:pP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</a:t>
              </a:r>
              <a:r>
                <a:rPr lang="en-US" sz="136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ost frauds come from normal transactions, but odd-hour high-value transactions are the riskiest and need the most attention.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643441" y="2082933"/>
            <a:ext cx="2725828" cy="332533"/>
            <a:chOff x="0" y="0"/>
            <a:chExt cx="823788" cy="10049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3788" cy="100497"/>
            </a:xfrm>
            <a:custGeom>
              <a:avLst/>
              <a:gdLst/>
              <a:ahLst/>
              <a:cxnLst/>
              <a:rect r="r" b="b" t="t" l="l"/>
              <a:pathLst>
                <a:path h="100497" w="823788">
                  <a:moveTo>
                    <a:pt x="0" y="0"/>
                  </a:moveTo>
                  <a:lnTo>
                    <a:pt x="823788" y="0"/>
                  </a:lnTo>
                  <a:lnTo>
                    <a:pt x="823788" y="100497"/>
                  </a:lnTo>
                  <a:lnTo>
                    <a:pt x="0" y="100497"/>
                  </a:lnTo>
                  <a:close/>
                </a:path>
              </a:pathLst>
            </a:custGeom>
            <a:solidFill>
              <a:srgbClr val="1CADBB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23788" cy="129072"/>
            </a:xfrm>
            <a:prstGeom prst="rect">
              <a:avLst/>
            </a:prstGeom>
          </p:spPr>
          <p:txBody>
            <a:bodyPr anchor="ctr" rtlCol="false" tIns="44271" lIns="44271" bIns="44271" rIns="44271"/>
            <a:lstStyle/>
            <a:p>
              <a:pPr algn="just">
                <a:lnSpc>
                  <a:spcPts val="2366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6697913" y="2121758"/>
            <a:ext cx="96211" cy="22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4"/>
              </a:lnSpc>
              <a:spcBef>
                <a:spcPct val="0"/>
              </a:spcBef>
            </a:pPr>
            <a:r>
              <a:rPr lang="en-US" sz="132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DAGzHM-GnQo</dc:identifier>
  <dcterms:modified xsi:type="dcterms:W3CDTF">2011-08-01T06:04:30Z</dcterms:modified>
  <cp:revision>1</cp:revision>
  <dc:title>Credit Card Fraud Analysis using SQL &amp; Excel</dc:title>
</cp:coreProperties>
</file>