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4630400" cy="7772400"/>
  <p:notesSz cx="6858000" cy="9144000"/>
  <p:embeddedFontLst>
    <p:embeddedFont>
      <p:font typeface="Bebas Neue" charset="1" panose="00000500000000000000"/>
      <p:regular r:id="rId17"/>
    </p:embeddedFont>
    <p:embeddedFont>
      <p:font typeface="Bebas Neue Cyrillic" charset="1" panose="02000506000000020004"/>
      <p:regular r:id="rId18"/>
    </p:embeddedFont>
    <p:embeddedFont>
      <p:font typeface="Calibri (MS) Bold" charset="1" panose="020F0702030404030204"/>
      <p:regular r:id="rId19"/>
    </p:embeddedFont>
    <p:embeddedFont>
      <p:font typeface="Calibri (MS)" charset="1" panose="020F0502020204030204"/>
      <p:regular r:id="rId20"/>
    </p:embeddedFont>
    <p:embeddedFont>
      <p:font typeface="Cambria" charset="1" panose="02040503050406030204"/>
      <p:regular r:id="rId21"/>
    </p:embeddedFont>
    <p:embeddedFont>
      <p:font typeface="Calibri (MS) Italics" charset="1" panose="020F05020202040A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https://github.com/KevalPatel-Analyst/" TargetMode="External" Type="http://schemas.openxmlformats.org/officeDocument/2006/relationships/hyperlink"/><Relationship Id="rId6" Target="https://github.com/KevalPatel-Analyst/" TargetMode="External" Type="http://schemas.openxmlformats.org/officeDocument/2006/relationships/hyperlink"/><Relationship Id="rId7" Target="https://www.linkedin.com/in/keval-patel-2272b8306/" TargetMode="External" Type="http://schemas.openxmlformats.org/officeDocument/2006/relationships/hyperlink"/><Relationship Id="rId8" Target="https://www.linkedin.com/in/keval-patel-2272b8306/"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684195" y="3013379"/>
            <a:ext cx="7861459" cy="7861459"/>
          </a:xfrm>
          <a:custGeom>
            <a:avLst/>
            <a:gdLst/>
            <a:ahLst/>
            <a:cxnLst/>
            <a:rect r="r" b="b" t="t" l="l"/>
            <a:pathLst>
              <a:path h="7861459" w="7861459">
                <a:moveTo>
                  <a:pt x="7861459" y="0"/>
                </a:moveTo>
                <a:lnTo>
                  <a:pt x="0" y="0"/>
                </a:lnTo>
                <a:lnTo>
                  <a:pt x="0" y="7861459"/>
                </a:lnTo>
                <a:lnTo>
                  <a:pt x="7861459" y="7861459"/>
                </a:lnTo>
                <a:lnTo>
                  <a:pt x="786145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2">
            <a:off x="3858161" y="2464073"/>
            <a:ext cx="5734794" cy="2294948"/>
          </a:xfrm>
          <a:custGeom>
            <a:avLst/>
            <a:gdLst/>
            <a:ahLst/>
            <a:cxnLst/>
            <a:rect r="r" b="b" t="t" l="l"/>
            <a:pathLst>
              <a:path h="2294948" w="5734794">
                <a:moveTo>
                  <a:pt x="0" y="0"/>
                </a:moveTo>
                <a:lnTo>
                  <a:pt x="5734794" y="0"/>
                </a:lnTo>
                <a:lnTo>
                  <a:pt x="5734794" y="2294948"/>
                </a:lnTo>
                <a:lnTo>
                  <a:pt x="0" y="2294948"/>
                </a:lnTo>
                <a:lnTo>
                  <a:pt x="0" y="0"/>
                </a:lnTo>
                <a:close/>
              </a:path>
            </a:pathLst>
          </a:custGeom>
          <a:blipFill>
            <a:blip r:embed="rId4"/>
            <a:stretch>
              <a:fillRect l="0" t="-24862" r="-6518" b="-24862"/>
            </a:stretch>
          </a:blipFill>
        </p:spPr>
      </p:sp>
      <p:sp>
        <p:nvSpPr>
          <p:cNvPr name="TextBox 4" id="4"/>
          <p:cNvSpPr txBox="true"/>
          <p:nvPr/>
        </p:nvSpPr>
        <p:spPr>
          <a:xfrm rot="0">
            <a:off x="6172498" y="1829376"/>
            <a:ext cx="2285405" cy="1021718"/>
          </a:xfrm>
          <a:prstGeom prst="rect">
            <a:avLst/>
          </a:prstGeom>
        </p:spPr>
        <p:txBody>
          <a:bodyPr anchor="t" rtlCol="false" tIns="0" lIns="0" bIns="0" rIns="0">
            <a:spAutoFit/>
          </a:bodyPr>
          <a:lstStyle/>
          <a:p>
            <a:pPr algn="ctr">
              <a:lnSpc>
                <a:spcPts val="8259"/>
              </a:lnSpc>
            </a:pPr>
            <a:r>
              <a:rPr lang="en-US" sz="5899">
                <a:solidFill>
                  <a:srgbClr val="E50914"/>
                </a:solidFill>
                <a:latin typeface="Bebas Neue"/>
                <a:ea typeface="Bebas Neue"/>
                <a:cs typeface="Bebas Neue"/>
                <a:sym typeface="Bebas Neue"/>
              </a:rPr>
              <a:t>POWERING</a:t>
            </a:r>
          </a:p>
        </p:txBody>
      </p:sp>
      <p:sp>
        <p:nvSpPr>
          <p:cNvPr name="TextBox 5" id="5"/>
          <p:cNvSpPr txBox="true"/>
          <p:nvPr/>
        </p:nvSpPr>
        <p:spPr>
          <a:xfrm rot="62629">
            <a:off x="9379740" y="2534422"/>
            <a:ext cx="314325" cy="2037040"/>
          </a:xfrm>
          <a:prstGeom prst="rect">
            <a:avLst/>
          </a:prstGeom>
        </p:spPr>
        <p:txBody>
          <a:bodyPr anchor="t" rtlCol="false" tIns="0" lIns="0" bIns="0" rIns="0">
            <a:spAutoFit/>
          </a:bodyPr>
          <a:lstStyle/>
          <a:p>
            <a:pPr algn="ctr">
              <a:lnSpc>
                <a:spcPts val="15964"/>
              </a:lnSpc>
              <a:spcBef>
                <a:spcPct val="0"/>
              </a:spcBef>
            </a:pPr>
            <a:r>
              <a:rPr lang="en-US" sz="13303">
                <a:solidFill>
                  <a:srgbClr val="E50914"/>
                </a:solidFill>
                <a:latin typeface="Bebas Neue Cyrillic"/>
                <a:ea typeface="Bebas Neue Cyrillic"/>
                <a:cs typeface="Bebas Neue Cyrillic"/>
                <a:sym typeface="Bebas Neue Cyrillic"/>
              </a:rPr>
              <a:t>‘</a:t>
            </a:r>
          </a:p>
        </p:txBody>
      </p:sp>
      <p:sp>
        <p:nvSpPr>
          <p:cNvPr name="TextBox 6" id="6"/>
          <p:cNvSpPr txBox="true"/>
          <p:nvPr/>
        </p:nvSpPr>
        <p:spPr>
          <a:xfrm rot="0">
            <a:off x="5593854" y="4512398"/>
            <a:ext cx="3442692" cy="840107"/>
          </a:xfrm>
          <a:prstGeom prst="rect">
            <a:avLst/>
          </a:prstGeom>
        </p:spPr>
        <p:txBody>
          <a:bodyPr anchor="t" rtlCol="false" tIns="0" lIns="0" bIns="0" rIns="0">
            <a:spAutoFit/>
          </a:bodyPr>
          <a:lstStyle/>
          <a:p>
            <a:pPr algn="ctr">
              <a:lnSpc>
                <a:spcPts val="6719"/>
              </a:lnSpc>
            </a:pPr>
            <a:r>
              <a:rPr lang="en-US" sz="4799">
                <a:solidFill>
                  <a:srgbClr val="E50914"/>
                </a:solidFill>
                <a:latin typeface="Bebas Neue"/>
                <a:ea typeface="Bebas Neue"/>
                <a:cs typeface="Bebas Neue"/>
                <a:sym typeface="Bebas Neue"/>
              </a:rPr>
              <a:t>GROWTH (2015-21)</a:t>
            </a:r>
          </a:p>
        </p:txBody>
      </p:sp>
      <p:sp>
        <p:nvSpPr>
          <p:cNvPr name="Freeform 7" id="7"/>
          <p:cNvSpPr/>
          <p:nvPr/>
        </p:nvSpPr>
        <p:spPr>
          <a:xfrm flipH="false" flipV="true" rot="0">
            <a:off x="7453136" y="-3102438"/>
            <a:ext cx="7861459" cy="7861459"/>
          </a:xfrm>
          <a:custGeom>
            <a:avLst/>
            <a:gdLst/>
            <a:ahLst/>
            <a:cxnLst/>
            <a:rect r="r" b="b" t="t" l="l"/>
            <a:pathLst>
              <a:path h="7861459" w="7861459">
                <a:moveTo>
                  <a:pt x="0" y="7861459"/>
                </a:moveTo>
                <a:lnTo>
                  <a:pt x="7861459" y="7861459"/>
                </a:lnTo>
                <a:lnTo>
                  <a:pt x="7861459" y="0"/>
                </a:lnTo>
                <a:lnTo>
                  <a:pt x="0" y="0"/>
                </a:lnTo>
                <a:lnTo>
                  <a:pt x="0" y="786145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9582972" y="2672040"/>
            <a:ext cx="745808" cy="2402205"/>
          </a:xfrm>
          <a:prstGeom prst="rect">
            <a:avLst/>
          </a:prstGeom>
        </p:spPr>
        <p:txBody>
          <a:bodyPr anchor="t" rtlCol="false" tIns="0" lIns="0" bIns="0" rIns="0">
            <a:spAutoFit/>
          </a:bodyPr>
          <a:lstStyle/>
          <a:p>
            <a:pPr algn="ctr">
              <a:lnSpc>
                <a:spcPts val="18839"/>
              </a:lnSpc>
              <a:spcBef>
                <a:spcPct val="0"/>
              </a:spcBef>
            </a:pPr>
            <a:r>
              <a:rPr lang="en-US" sz="15699">
                <a:solidFill>
                  <a:srgbClr val="E50914"/>
                </a:solidFill>
                <a:latin typeface="Bebas Neue Cyrillic"/>
                <a:ea typeface="Bebas Neue Cyrillic"/>
                <a:cs typeface="Bebas Neue Cyrillic"/>
                <a:sym typeface="Bebas Neue Cyrillic"/>
              </a:rPr>
              <a:t>S</a:t>
            </a:r>
          </a:p>
        </p:txBody>
      </p:sp>
      <p:grpSp>
        <p:nvGrpSpPr>
          <p:cNvPr name="Group 9" id="9"/>
          <p:cNvGrpSpPr/>
          <p:nvPr/>
        </p:nvGrpSpPr>
        <p:grpSpPr>
          <a:xfrm rot="0">
            <a:off x="9617170" y="2851094"/>
            <a:ext cx="820842" cy="119919"/>
            <a:chOff x="0" y="0"/>
            <a:chExt cx="286132" cy="41802"/>
          </a:xfrm>
        </p:grpSpPr>
        <p:sp>
          <p:nvSpPr>
            <p:cNvPr name="Freeform 10" id="10"/>
            <p:cNvSpPr/>
            <p:nvPr/>
          </p:nvSpPr>
          <p:spPr>
            <a:xfrm flipH="false" flipV="false" rot="0">
              <a:off x="0" y="0"/>
              <a:ext cx="286132" cy="41802"/>
            </a:xfrm>
            <a:custGeom>
              <a:avLst/>
              <a:gdLst/>
              <a:ahLst/>
              <a:cxnLst/>
              <a:rect r="r" b="b" t="t" l="l"/>
              <a:pathLst>
                <a:path h="41802" w="286132">
                  <a:moveTo>
                    <a:pt x="0" y="0"/>
                  </a:moveTo>
                  <a:lnTo>
                    <a:pt x="286132" y="0"/>
                  </a:lnTo>
                  <a:lnTo>
                    <a:pt x="286132" y="41802"/>
                  </a:lnTo>
                  <a:lnTo>
                    <a:pt x="0" y="41802"/>
                  </a:lnTo>
                  <a:close/>
                </a:path>
              </a:pathLst>
            </a:custGeom>
            <a:solidFill>
              <a:srgbClr val="000000"/>
            </a:solidFill>
          </p:spPr>
        </p:sp>
        <p:sp>
          <p:nvSpPr>
            <p:cNvPr name="TextBox 11" id="11"/>
            <p:cNvSpPr txBox="true"/>
            <p:nvPr/>
          </p:nvSpPr>
          <p:spPr>
            <a:xfrm>
              <a:off x="0" y="-38100"/>
              <a:ext cx="286132" cy="79902"/>
            </a:xfrm>
            <a:prstGeom prst="rect">
              <a:avLst/>
            </a:prstGeom>
          </p:spPr>
          <p:txBody>
            <a:bodyPr anchor="ctr" rtlCol="false" tIns="50800" lIns="50800" bIns="50800" rIns="50800"/>
            <a:lstStyle/>
            <a:p>
              <a:pPr algn="ctr">
                <a:lnSpc>
                  <a:spcPts val="2160"/>
                </a:lnSpc>
              </a:pPr>
            </a:p>
          </p:txBody>
        </p:sp>
      </p:grpSp>
      <p:grpSp>
        <p:nvGrpSpPr>
          <p:cNvPr name="Group 12" id="12"/>
          <p:cNvGrpSpPr/>
          <p:nvPr/>
        </p:nvGrpSpPr>
        <p:grpSpPr>
          <a:xfrm rot="450982">
            <a:off x="9475708" y="4360300"/>
            <a:ext cx="820842" cy="119919"/>
            <a:chOff x="0" y="0"/>
            <a:chExt cx="286132" cy="41802"/>
          </a:xfrm>
        </p:grpSpPr>
        <p:sp>
          <p:nvSpPr>
            <p:cNvPr name="Freeform 13" id="13"/>
            <p:cNvSpPr/>
            <p:nvPr/>
          </p:nvSpPr>
          <p:spPr>
            <a:xfrm flipH="false" flipV="false" rot="0">
              <a:off x="0" y="0"/>
              <a:ext cx="286132" cy="41802"/>
            </a:xfrm>
            <a:custGeom>
              <a:avLst/>
              <a:gdLst/>
              <a:ahLst/>
              <a:cxnLst/>
              <a:rect r="r" b="b" t="t" l="l"/>
              <a:pathLst>
                <a:path h="41802" w="286132">
                  <a:moveTo>
                    <a:pt x="0" y="0"/>
                  </a:moveTo>
                  <a:lnTo>
                    <a:pt x="286132" y="0"/>
                  </a:lnTo>
                  <a:lnTo>
                    <a:pt x="286132" y="41802"/>
                  </a:lnTo>
                  <a:lnTo>
                    <a:pt x="0" y="41802"/>
                  </a:lnTo>
                  <a:close/>
                </a:path>
              </a:pathLst>
            </a:custGeom>
            <a:solidFill>
              <a:srgbClr val="000000"/>
            </a:solidFill>
          </p:spPr>
        </p:sp>
        <p:sp>
          <p:nvSpPr>
            <p:cNvPr name="TextBox 14" id="14"/>
            <p:cNvSpPr txBox="true"/>
            <p:nvPr/>
          </p:nvSpPr>
          <p:spPr>
            <a:xfrm>
              <a:off x="0" y="-38100"/>
              <a:ext cx="286132" cy="79902"/>
            </a:xfrm>
            <a:prstGeom prst="rect">
              <a:avLst/>
            </a:prstGeom>
          </p:spPr>
          <p:txBody>
            <a:bodyPr anchor="ctr" rtlCol="false" tIns="50800" lIns="50800" bIns="50800" rIns="50800"/>
            <a:lstStyle/>
            <a:p>
              <a:pPr algn="ctr">
                <a:lnSpc>
                  <a:spcPts val="2160"/>
                </a:lnSpc>
              </a:pPr>
            </a:p>
          </p:txBody>
        </p:sp>
      </p:grpSp>
      <p:grpSp>
        <p:nvGrpSpPr>
          <p:cNvPr name="Group 15" id="15"/>
          <p:cNvGrpSpPr/>
          <p:nvPr/>
        </p:nvGrpSpPr>
        <p:grpSpPr>
          <a:xfrm rot="0">
            <a:off x="9712420" y="6109335"/>
            <a:ext cx="4140981" cy="885825"/>
            <a:chOff x="0" y="0"/>
            <a:chExt cx="5521308" cy="1181100"/>
          </a:xfrm>
        </p:grpSpPr>
        <p:sp>
          <p:nvSpPr>
            <p:cNvPr name="TextBox 16" id="16"/>
            <p:cNvSpPr txBox="true"/>
            <p:nvPr/>
          </p:nvSpPr>
          <p:spPr>
            <a:xfrm rot="0">
              <a:off x="0" y="768350"/>
              <a:ext cx="5521308" cy="412750"/>
            </a:xfrm>
            <a:prstGeom prst="rect">
              <a:avLst/>
            </a:prstGeom>
          </p:spPr>
          <p:txBody>
            <a:bodyPr anchor="t" rtlCol="false" tIns="0" lIns="0" bIns="0" rIns="0">
              <a:spAutoFit/>
            </a:bodyPr>
            <a:lstStyle/>
            <a:p>
              <a:pPr algn="r">
                <a:lnSpc>
                  <a:spcPts val="2354"/>
                </a:lnSpc>
                <a:spcBef>
                  <a:spcPct val="0"/>
                </a:spcBef>
              </a:pPr>
              <a:r>
                <a:rPr lang="en-US" sz="1962" u="sng">
                  <a:solidFill>
                    <a:srgbClr val="E50914"/>
                  </a:solidFill>
                  <a:latin typeface="Bebas Neue"/>
                  <a:ea typeface="Bebas Neue"/>
                  <a:cs typeface="Bebas Neue"/>
                  <a:sym typeface="Bebas Neue"/>
                  <a:hlinkClick r:id="rId5" tooltip="https://github.com/KevalPatel-Analyst/"/>
                </a:rPr>
                <a:t>KevalPatel-Analyst (Keval Patel</a:t>
              </a:r>
              <a:r>
                <a:rPr lang="en-US" sz="1962">
                  <a:solidFill>
                    <a:srgbClr val="E50914"/>
                  </a:solidFill>
                  <a:latin typeface="Bebas Neue"/>
                  <a:ea typeface="Bebas Neue"/>
                  <a:cs typeface="Bebas Neue"/>
                  <a:sym typeface="Bebas Neue"/>
                  <a:hlinkClick r:id="rId6" tooltip="https://github.com/KevalPatel-Analyst/"/>
                </a:rPr>
                <a:t>)</a:t>
              </a:r>
              <a:r>
                <a:rPr lang="en-US" sz="1962">
                  <a:solidFill>
                    <a:srgbClr val="E50914"/>
                  </a:solidFill>
                  <a:latin typeface="Bebas Neue"/>
                  <a:ea typeface="Bebas Neue"/>
                  <a:cs typeface="Bebas Neue"/>
                  <a:sym typeface="Bebas Neue"/>
                </a:rPr>
                <a:t>|GitHub</a:t>
              </a:r>
            </a:p>
          </p:txBody>
        </p:sp>
        <p:sp>
          <p:nvSpPr>
            <p:cNvPr name="TextBox 17" id="17"/>
            <p:cNvSpPr txBox="true"/>
            <p:nvPr/>
          </p:nvSpPr>
          <p:spPr>
            <a:xfrm rot="0">
              <a:off x="2577300" y="374650"/>
              <a:ext cx="2944008" cy="412750"/>
            </a:xfrm>
            <a:prstGeom prst="rect">
              <a:avLst/>
            </a:prstGeom>
          </p:spPr>
          <p:txBody>
            <a:bodyPr anchor="t" rtlCol="false" tIns="0" lIns="0" bIns="0" rIns="0">
              <a:spAutoFit/>
            </a:bodyPr>
            <a:lstStyle/>
            <a:p>
              <a:pPr algn="r">
                <a:lnSpc>
                  <a:spcPts val="2354"/>
                </a:lnSpc>
              </a:pPr>
              <a:r>
                <a:rPr lang="en-US" sz="1962" u="sng">
                  <a:solidFill>
                    <a:srgbClr val="E50914"/>
                  </a:solidFill>
                  <a:latin typeface="Bebas Neue"/>
                  <a:ea typeface="Bebas Neue"/>
                  <a:cs typeface="Bebas Neue"/>
                  <a:sym typeface="Bebas Neue"/>
                  <a:hlinkClick r:id="rId7" tooltip="https://www.linkedin.com/in/keval-patel-2272b8306/"/>
                </a:rPr>
                <a:t>Keval Patel</a:t>
              </a:r>
              <a:r>
                <a:rPr lang="en-US" sz="1962">
                  <a:solidFill>
                    <a:srgbClr val="E50914"/>
                  </a:solidFill>
                  <a:latin typeface="Bebas Neue"/>
                  <a:ea typeface="Bebas Neue"/>
                  <a:cs typeface="Bebas Neue"/>
                  <a:sym typeface="Bebas Neue"/>
                  <a:hlinkClick r:id="rId8" tooltip="https://www.linkedin.com/in/keval-patel-2272b8306/"/>
                </a:rPr>
                <a:t>|LinkedIn</a:t>
              </a:r>
            </a:p>
          </p:txBody>
        </p:sp>
        <p:sp>
          <p:nvSpPr>
            <p:cNvPr name="TextBox 18" id="18"/>
            <p:cNvSpPr txBox="true"/>
            <p:nvPr/>
          </p:nvSpPr>
          <p:spPr>
            <a:xfrm rot="0">
              <a:off x="3587866" y="-19050"/>
              <a:ext cx="1933442" cy="412750"/>
            </a:xfrm>
            <a:prstGeom prst="rect">
              <a:avLst/>
            </a:prstGeom>
          </p:spPr>
          <p:txBody>
            <a:bodyPr anchor="t" rtlCol="false" tIns="0" lIns="0" bIns="0" rIns="0">
              <a:spAutoFit/>
            </a:bodyPr>
            <a:lstStyle/>
            <a:p>
              <a:pPr algn="r">
                <a:lnSpc>
                  <a:spcPts val="2354"/>
                </a:lnSpc>
                <a:spcBef>
                  <a:spcPct val="0"/>
                </a:spcBef>
              </a:pPr>
              <a:r>
                <a:rPr lang="en-US" sz="1962">
                  <a:solidFill>
                    <a:srgbClr val="E50914"/>
                  </a:solidFill>
                  <a:latin typeface="Bebas Neue"/>
                  <a:ea typeface="Bebas Neue"/>
                  <a:cs typeface="Bebas Neue"/>
                  <a:sym typeface="Bebas Neue"/>
                </a:rPr>
                <a:t>By Keval Patel</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81735" y="1871748"/>
            <a:ext cx="3905668" cy="3616826"/>
            <a:chOff x="0" y="0"/>
            <a:chExt cx="6976668" cy="6460711"/>
          </a:xfrm>
        </p:grpSpPr>
        <p:sp>
          <p:nvSpPr>
            <p:cNvPr name="Freeform 4" id="4"/>
            <p:cNvSpPr/>
            <p:nvPr/>
          </p:nvSpPr>
          <p:spPr>
            <a:xfrm flipH="false" flipV="false" rot="0">
              <a:off x="0" y="0"/>
              <a:ext cx="6976618" cy="6460744"/>
            </a:xfrm>
            <a:custGeom>
              <a:avLst/>
              <a:gdLst/>
              <a:ahLst/>
              <a:cxnLst/>
              <a:rect r="r" b="b" t="t" l="l"/>
              <a:pathLst>
                <a:path h="6460744" w="6976618">
                  <a:moveTo>
                    <a:pt x="0" y="0"/>
                  </a:moveTo>
                  <a:lnTo>
                    <a:pt x="6976618" y="0"/>
                  </a:lnTo>
                  <a:lnTo>
                    <a:pt x="6976618" y="6460744"/>
                  </a:lnTo>
                  <a:lnTo>
                    <a:pt x="0" y="6460744"/>
                  </a:lnTo>
                  <a:lnTo>
                    <a:pt x="0" y="0"/>
                  </a:lnTo>
                  <a:close/>
                </a:path>
              </a:pathLst>
            </a:custGeom>
            <a:blipFill>
              <a:blip r:embed="rId4"/>
              <a:stretch>
                <a:fillRect l="0" t="0" r="0" b="0"/>
              </a:stretch>
            </a:blipFill>
          </p:spPr>
        </p:sp>
      </p:grpSp>
      <p:grpSp>
        <p:nvGrpSpPr>
          <p:cNvPr name="Group 5" id="5"/>
          <p:cNvGrpSpPr/>
          <p:nvPr/>
        </p:nvGrpSpPr>
        <p:grpSpPr>
          <a:xfrm rot="0">
            <a:off x="5820599" y="1871748"/>
            <a:ext cx="8032561" cy="3541657"/>
            <a:chOff x="0" y="0"/>
            <a:chExt cx="10710081" cy="4722209"/>
          </a:xfrm>
        </p:grpSpPr>
        <p:grpSp>
          <p:nvGrpSpPr>
            <p:cNvPr name="Group 6" id="6"/>
            <p:cNvGrpSpPr/>
            <p:nvPr/>
          </p:nvGrpSpPr>
          <p:grpSpPr>
            <a:xfrm rot="0">
              <a:off x="0" y="0"/>
              <a:ext cx="10710081" cy="4722209"/>
              <a:chOff x="0" y="0"/>
              <a:chExt cx="10261882" cy="4524592"/>
            </a:xfrm>
          </p:grpSpPr>
          <p:sp>
            <p:nvSpPr>
              <p:cNvPr name="Freeform 7" id="7"/>
              <p:cNvSpPr/>
              <p:nvPr/>
            </p:nvSpPr>
            <p:spPr>
              <a:xfrm flipH="false" flipV="false" rot="0">
                <a:off x="0" y="0"/>
                <a:ext cx="10261940" cy="4524596"/>
              </a:xfrm>
              <a:custGeom>
                <a:avLst/>
                <a:gdLst/>
                <a:ahLst/>
                <a:cxnLst/>
                <a:rect r="r" b="b" t="t" l="l"/>
                <a:pathLst>
                  <a:path h="4524596" w="10261940">
                    <a:moveTo>
                      <a:pt x="0" y="144384"/>
                    </a:moveTo>
                    <a:cubicBezTo>
                      <a:pt x="0" y="64653"/>
                      <a:pt x="71153" y="0"/>
                      <a:pt x="158873" y="0"/>
                    </a:cubicBezTo>
                    <a:lnTo>
                      <a:pt x="10103062" y="0"/>
                    </a:lnTo>
                    <a:lnTo>
                      <a:pt x="10103062" y="7268"/>
                    </a:lnTo>
                    <a:lnTo>
                      <a:pt x="10103062" y="0"/>
                    </a:lnTo>
                    <a:cubicBezTo>
                      <a:pt x="10190782" y="0"/>
                      <a:pt x="10261940" y="64653"/>
                      <a:pt x="10261940" y="144384"/>
                    </a:cubicBezTo>
                    <a:lnTo>
                      <a:pt x="10253950" y="144384"/>
                    </a:lnTo>
                    <a:lnTo>
                      <a:pt x="10261940" y="144384"/>
                    </a:lnTo>
                    <a:lnTo>
                      <a:pt x="10261940" y="4380211"/>
                    </a:lnTo>
                    <a:lnTo>
                      <a:pt x="10253950" y="4380211"/>
                    </a:lnTo>
                    <a:lnTo>
                      <a:pt x="10261940" y="4380211"/>
                    </a:lnTo>
                    <a:cubicBezTo>
                      <a:pt x="10261940" y="4459942"/>
                      <a:pt x="10190782" y="4524596"/>
                      <a:pt x="10103062" y="4524596"/>
                    </a:cubicBezTo>
                    <a:lnTo>
                      <a:pt x="10103062" y="4517327"/>
                    </a:lnTo>
                    <a:lnTo>
                      <a:pt x="10103062" y="4524596"/>
                    </a:lnTo>
                    <a:lnTo>
                      <a:pt x="158873" y="4524596"/>
                    </a:lnTo>
                    <a:lnTo>
                      <a:pt x="158873" y="4517327"/>
                    </a:lnTo>
                    <a:lnTo>
                      <a:pt x="158873" y="4524596"/>
                    </a:lnTo>
                    <a:cubicBezTo>
                      <a:pt x="71153" y="4524596"/>
                      <a:pt x="0" y="4459942"/>
                      <a:pt x="0" y="4380211"/>
                    </a:cubicBezTo>
                    <a:lnTo>
                      <a:pt x="0" y="144384"/>
                    </a:lnTo>
                    <a:lnTo>
                      <a:pt x="7985" y="144384"/>
                    </a:lnTo>
                    <a:lnTo>
                      <a:pt x="0" y="144384"/>
                    </a:lnTo>
                    <a:moveTo>
                      <a:pt x="15852" y="144384"/>
                    </a:moveTo>
                    <a:lnTo>
                      <a:pt x="15852" y="4380211"/>
                    </a:lnTo>
                    <a:lnTo>
                      <a:pt x="7985" y="4380211"/>
                    </a:lnTo>
                    <a:lnTo>
                      <a:pt x="15971" y="4380211"/>
                    </a:lnTo>
                    <a:cubicBezTo>
                      <a:pt x="15971" y="4451915"/>
                      <a:pt x="79973" y="4510059"/>
                      <a:pt x="158873" y="4510059"/>
                    </a:cubicBezTo>
                    <a:lnTo>
                      <a:pt x="10103062" y="4510059"/>
                    </a:lnTo>
                    <a:cubicBezTo>
                      <a:pt x="10181962" y="4510059"/>
                      <a:pt x="10245965" y="4451915"/>
                      <a:pt x="10245965" y="4380211"/>
                    </a:cubicBezTo>
                    <a:lnTo>
                      <a:pt x="10245965" y="144384"/>
                    </a:lnTo>
                    <a:cubicBezTo>
                      <a:pt x="10245965" y="72680"/>
                      <a:pt x="10181962" y="14536"/>
                      <a:pt x="10103062" y="14536"/>
                    </a:cubicBezTo>
                    <a:lnTo>
                      <a:pt x="158873" y="14536"/>
                    </a:lnTo>
                    <a:lnTo>
                      <a:pt x="158873" y="7268"/>
                    </a:lnTo>
                    <a:lnTo>
                      <a:pt x="158873" y="14536"/>
                    </a:lnTo>
                    <a:cubicBezTo>
                      <a:pt x="79854" y="14428"/>
                      <a:pt x="15852" y="72571"/>
                      <a:pt x="15852" y="144384"/>
                    </a:cubicBezTo>
                    <a:close/>
                  </a:path>
                </a:pathLst>
              </a:custGeom>
              <a:solidFill>
                <a:srgbClr val="FFFFFF"/>
              </a:solidFill>
            </p:spPr>
          </p:sp>
        </p:grpSp>
        <p:sp>
          <p:nvSpPr>
            <p:cNvPr name="TextBox 8" id="8"/>
            <p:cNvSpPr txBox="true"/>
            <p:nvPr/>
          </p:nvSpPr>
          <p:spPr>
            <a:xfrm rot="0">
              <a:off x="224706" y="168799"/>
              <a:ext cx="9956398" cy="572343"/>
            </a:xfrm>
            <a:prstGeom prst="rect">
              <a:avLst/>
            </a:prstGeom>
          </p:spPr>
          <p:txBody>
            <a:bodyPr anchor="t" rtlCol="false" tIns="0" lIns="0" bIns="0" rIns="0">
              <a:spAutoFit/>
            </a:bodyPr>
            <a:lstStyle/>
            <a:p>
              <a:pPr algn="l">
                <a:lnSpc>
                  <a:spcPts val="3005"/>
                </a:lnSpc>
              </a:pPr>
              <a:r>
                <a:rPr lang="en-US" sz="2504">
                  <a:solidFill>
                    <a:srgbClr val="FFFFFF"/>
                  </a:solidFill>
                  <a:latin typeface="Calibri (MS)"/>
                  <a:ea typeface="Calibri (MS)"/>
                  <a:cs typeface="Calibri (MS)"/>
                  <a:sym typeface="Calibri (MS)"/>
                </a:rPr>
                <a:t>🌍 </a:t>
              </a:r>
              <a:r>
                <a:rPr lang="en-US" sz="2504" b="true">
                  <a:solidFill>
                    <a:srgbClr val="FFFFFF"/>
                  </a:solidFill>
                  <a:latin typeface="Calibri (MS) Bold"/>
                  <a:ea typeface="Calibri (MS) Bold"/>
                  <a:cs typeface="Calibri (MS) Bold"/>
                  <a:sym typeface="Calibri (MS) Bold"/>
                </a:rPr>
                <a:t>Top Represented Countries in Netflix’s Catalog </a:t>
              </a:r>
            </a:p>
          </p:txBody>
        </p:sp>
        <p:sp>
          <p:nvSpPr>
            <p:cNvPr name="TextBox 9" id="9"/>
            <p:cNvSpPr txBox="true"/>
            <p:nvPr/>
          </p:nvSpPr>
          <p:spPr>
            <a:xfrm rot="0">
              <a:off x="564354" y="948120"/>
              <a:ext cx="9956398" cy="724609"/>
            </a:xfrm>
            <a:prstGeom prst="rect">
              <a:avLst/>
            </a:prstGeom>
          </p:spPr>
          <p:txBody>
            <a:bodyPr anchor="t" rtlCol="false" tIns="0" lIns="0" bIns="0" rIns="0">
              <a:spAutoFit/>
            </a:bodyPr>
            <a:lstStyle/>
            <a:p>
              <a:pPr algn="l" marL="201471" indent="-100736" lvl="1">
                <a:lnSpc>
                  <a:spcPts val="2003"/>
                </a:lnSpc>
                <a:buFont typeface="Arial"/>
                <a:buChar char="•"/>
              </a:pPr>
              <a:r>
                <a:rPr lang="en-US" b="true" sz="1669">
                  <a:solidFill>
                    <a:srgbClr val="FFFFFF"/>
                  </a:solidFill>
                  <a:latin typeface="Calibri (MS) Bold"/>
                  <a:ea typeface="Calibri (MS) Bold"/>
                  <a:cs typeface="Calibri (MS) Bold"/>
                  <a:sym typeface="Calibri (MS) Bold"/>
                </a:rPr>
                <a:t>United States dominates</a:t>
              </a:r>
              <a:r>
                <a:rPr lang="en-US" sz="1669">
                  <a:solidFill>
                    <a:srgbClr val="FFFFFF"/>
                  </a:solidFill>
                  <a:latin typeface="Calibri (MS)"/>
                  <a:ea typeface="Calibri (MS)"/>
                  <a:cs typeface="Calibri (MS)"/>
                  <a:sym typeface="Calibri (MS)"/>
                </a:rPr>
                <a:t> Netflix's catalog with </a:t>
              </a:r>
              <a:r>
                <a:rPr lang="en-US" b="true" sz="1669">
                  <a:solidFill>
                    <a:srgbClr val="FFFFFF"/>
                  </a:solidFill>
                  <a:latin typeface="Calibri (MS) Bold"/>
                  <a:ea typeface="Calibri (MS) Bold"/>
                  <a:cs typeface="Calibri (MS) Bold"/>
                  <a:sym typeface="Calibri (MS) Bold"/>
                </a:rPr>
                <a:t>5,714 titles</a:t>
              </a:r>
              <a:r>
                <a:rPr lang="en-US" sz="1669">
                  <a:solidFill>
                    <a:srgbClr val="FFFFFF"/>
                  </a:solidFill>
                  <a:latin typeface="Calibri (MS)"/>
                  <a:ea typeface="Calibri (MS)"/>
                  <a:cs typeface="Calibri (MS)"/>
                  <a:sym typeface="Calibri (MS)"/>
                </a:rPr>
                <a:t>, more than double that of the next country.</a:t>
              </a:r>
            </a:p>
          </p:txBody>
        </p:sp>
        <p:sp>
          <p:nvSpPr>
            <p:cNvPr name="TextBox 10" id="10"/>
            <p:cNvSpPr txBox="true"/>
            <p:nvPr/>
          </p:nvSpPr>
          <p:spPr>
            <a:xfrm rot="0">
              <a:off x="564354" y="1873213"/>
              <a:ext cx="9956398" cy="724609"/>
            </a:xfrm>
            <a:prstGeom prst="rect">
              <a:avLst/>
            </a:prstGeom>
          </p:spPr>
          <p:txBody>
            <a:bodyPr anchor="t" rtlCol="false" tIns="0" lIns="0" bIns="0" rIns="0">
              <a:spAutoFit/>
            </a:bodyPr>
            <a:lstStyle/>
            <a:p>
              <a:pPr algn="l" marL="201471" indent="-100736" lvl="1">
                <a:lnSpc>
                  <a:spcPts val="2003"/>
                </a:lnSpc>
                <a:buFont typeface="Arial"/>
                <a:buChar char="•"/>
              </a:pPr>
              <a:r>
                <a:rPr lang="en-US" b="true" sz="1669">
                  <a:solidFill>
                    <a:srgbClr val="FFFFFF"/>
                  </a:solidFill>
                  <a:latin typeface="Calibri (MS) Bold"/>
                  <a:ea typeface="Calibri (MS) Bold"/>
                  <a:cs typeface="Calibri (MS) Bold"/>
                  <a:sym typeface="Calibri (MS) Bold"/>
                </a:rPr>
                <a:t>India</a:t>
              </a:r>
              <a:r>
                <a:rPr lang="en-US" sz="1669">
                  <a:solidFill>
                    <a:srgbClr val="FFFFFF"/>
                  </a:solidFill>
                  <a:latin typeface="Calibri (MS)"/>
                  <a:ea typeface="Calibri (MS)"/>
                  <a:cs typeface="Calibri (MS)"/>
                  <a:sym typeface="Calibri (MS)"/>
                </a:rPr>
                <a:t> holds the second spot with </a:t>
              </a:r>
              <a:r>
                <a:rPr lang="en-US" b="true" sz="1669">
                  <a:solidFill>
                    <a:srgbClr val="FFFFFF"/>
                  </a:solidFill>
                  <a:latin typeface="Calibri (MS) Bold"/>
                  <a:ea typeface="Calibri (MS) Bold"/>
                  <a:cs typeface="Calibri (MS) Bold"/>
                  <a:sym typeface="Calibri (MS) Bold"/>
                </a:rPr>
                <a:t>2,810 titles</a:t>
              </a:r>
              <a:r>
                <a:rPr lang="en-US" sz="1669">
                  <a:solidFill>
                    <a:srgbClr val="FFFFFF"/>
                  </a:solidFill>
                  <a:latin typeface="Calibri (MS)"/>
                  <a:ea typeface="Calibri (MS)"/>
                  <a:cs typeface="Calibri (MS)"/>
                  <a:sym typeface="Calibri (MS)"/>
                </a:rPr>
                <a:t>, showing Netflix’s strong investment in the Indian market.</a:t>
              </a:r>
            </a:p>
          </p:txBody>
        </p:sp>
        <p:sp>
          <p:nvSpPr>
            <p:cNvPr name="TextBox 11" id="11"/>
            <p:cNvSpPr txBox="true"/>
            <p:nvPr/>
          </p:nvSpPr>
          <p:spPr>
            <a:xfrm rot="0">
              <a:off x="564354" y="2798307"/>
              <a:ext cx="9956398" cy="724609"/>
            </a:xfrm>
            <a:prstGeom prst="rect">
              <a:avLst/>
            </a:prstGeom>
          </p:spPr>
          <p:txBody>
            <a:bodyPr anchor="t" rtlCol="false" tIns="0" lIns="0" bIns="0" rIns="0">
              <a:spAutoFit/>
            </a:bodyPr>
            <a:lstStyle/>
            <a:p>
              <a:pPr algn="l" marL="201471" indent="-100736" lvl="1">
                <a:lnSpc>
                  <a:spcPts val="2003"/>
                </a:lnSpc>
                <a:buFont typeface="Arial"/>
                <a:buChar char="•"/>
              </a:pPr>
              <a:r>
                <a:rPr lang="en-US" b="true" sz="1669">
                  <a:solidFill>
                    <a:srgbClr val="FFFFFF"/>
                  </a:solidFill>
                  <a:latin typeface="Calibri (MS) Bold"/>
                  <a:ea typeface="Calibri (MS) Bold"/>
                  <a:cs typeface="Calibri (MS) Bold"/>
                  <a:sym typeface="Calibri (MS) Bold"/>
                </a:rPr>
                <a:t>United Kingdom</a:t>
              </a:r>
              <a:r>
                <a:rPr lang="en-US" sz="1669">
                  <a:solidFill>
                    <a:srgbClr val="FFFFFF"/>
                  </a:solidFill>
                  <a:latin typeface="Calibri (MS)"/>
                  <a:ea typeface="Calibri (MS)"/>
                  <a:cs typeface="Calibri (MS)"/>
                  <a:sym typeface="Calibri (MS)"/>
                </a:rPr>
                <a:t> comes third with </a:t>
              </a:r>
              <a:r>
                <a:rPr lang="en-US" b="true" sz="1669">
                  <a:solidFill>
                    <a:srgbClr val="FFFFFF"/>
                  </a:solidFill>
                  <a:latin typeface="Calibri (MS) Bold"/>
                  <a:ea typeface="Calibri (MS) Bold"/>
                  <a:cs typeface="Calibri (MS) Bold"/>
                  <a:sym typeface="Calibri (MS) Bold"/>
                </a:rPr>
                <a:t>1,425 titles</a:t>
              </a:r>
              <a:r>
                <a:rPr lang="en-US" sz="1669">
                  <a:solidFill>
                    <a:srgbClr val="FFFFFF"/>
                  </a:solidFill>
                  <a:latin typeface="Calibri (MS)"/>
                  <a:ea typeface="Calibri (MS)"/>
                  <a:cs typeface="Calibri (MS)"/>
                  <a:sym typeface="Calibri (MS)"/>
                </a:rPr>
                <a:t>, followed by </a:t>
              </a:r>
              <a:r>
                <a:rPr lang="en-US" b="true" sz="1669">
                  <a:solidFill>
                    <a:srgbClr val="FFFFFF"/>
                  </a:solidFill>
                  <a:latin typeface="Calibri (MS) Bold"/>
                  <a:ea typeface="Calibri (MS) Bold"/>
                  <a:cs typeface="Calibri (MS) Bold"/>
                  <a:sym typeface="Calibri (MS) Bold"/>
                </a:rPr>
                <a:t>Pakistan (897)</a:t>
              </a:r>
              <a:r>
                <a:rPr lang="en-US" sz="1669">
                  <a:solidFill>
                    <a:srgbClr val="FFFFFF"/>
                  </a:solidFill>
                  <a:latin typeface="Calibri (MS)"/>
                  <a:ea typeface="Calibri (MS)"/>
                  <a:cs typeface="Calibri (MS)"/>
                  <a:sym typeface="Calibri (MS)"/>
                </a:rPr>
                <a:t> and </a:t>
              </a:r>
              <a:r>
                <a:rPr lang="en-US" b="true" sz="1669">
                  <a:solidFill>
                    <a:srgbClr val="FFFFFF"/>
                  </a:solidFill>
                  <a:latin typeface="Calibri (MS) Bold"/>
                  <a:ea typeface="Calibri (MS) Bold"/>
                  <a:cs typeface="Calibri (MS) Bold"/>
                  <a:sym typeface="Calibri (MS) Bold"/>
                </a:rPr>
                <a:t>Japan (619)</a:t>
              </a:r>
              <a:r>
                <a:rPr lang="en-US" sz="1669">
                  <a:solidFill>
                    <a:srgbClr val="FFFFFF"/>
                  </a:solidFill>
                  <a:latin typeface="Calibri (MS)"/>
                  <a:ea typeface="Calibri (MS)"/>
                  <a:cs typeface="Calibri (MS)"/>
                  <a:sym typeface="Calibri (MS)"/>
                </a:rPr>
                <a:t>.</a:t>
              </a:r>
            </a:p>
          </p:txBody>
        </p:sp>
        <p:sp>
          <p:nvSpPr>
            <p:cNvPr name="TextBox 12" id="12"/>
            <p:cNvSpPr txBox="true"/>
            <p:nvPr/>
          </p:nvSpPr>
          <p:spPr>
            <a:xfrm rot="0">
              <a:off x="564354" y="3723401"/>
              <a:ext cx="9956398" cy="724609"/>
            </a:xfrm>
            <a:prstGeom prst="rect">
              <a:avLst/>
            </a:prstGeom>
          </p:spPr>
          <p:txBody>
            <a:bodyPr anchor="t" rtlCol="false" tIns="0" lIns="0" bIns="0" rIns="0">
              <a:spAutoFit/>
            </a:bodyPr>
            <a:lstStyle/>
            <a:p>
              <a:pPr algn="l" marL="201471" indent="-100736" lvl="1">
                <a:lnSpc>
                  <a:spcPts val="2003"/>
                </a:lnSpc>
                <a:buFont typeface="Arial"/>
                <a:buChar char="•"/>
              </a:pPr>
              <a:r>
                <a:rPr lang="en-US" sz="1669">
                  <a:solidFill>
                    <a:srgbClr val="FFFFFF"/>
                  </a:solidFill>
                  <a:latin typeface="Calibri (MS)"/>
                  <a:ea typeface="Calibri (MS)"/>
                  <a:cs typeface="Calibri (MS)"/>
                  <a:sym typeface="Calibri (MS)"/>
                </a:rPr>
                <a:t>This distribution highlights Netflix's primary focus on </a:t>
              </a:r>
              <a:r>
                <a:rPr lang="en-US" b="true" sz="1669">
                  <a:solidFill>
                    <a:srgbClr val="FFFFFF"/>
                  </a:solidFill>
                  <a:latin typeface="Calibri (MS) Bold"/>
                  <a:ea typeface="Calibri (MS) Bold"/>
                  <a:cs typeface="Calibri (MS) Bold"/>
                  <a:sym typeface="Calibri (MS) Bold"/>
                </a:rPr>
                <a:t>Western and Asian markets</a:t>
              </a:r>
              <a:r>
                <a:rPr lang="en-US" sz="1669">
                  <a:solidFill>
                    <a:srgbClr val="FFFFFF"/>
                  </a:solidFill>
                  <a:latin typeface="Calibri (MS)"/>
                  <a:ea typeface="Calibri (MS)"/>
                  <a:cs typeface="Calibri (MS)"/>
                  <a:sym typeface="Calibri (MS)"/>
                </a:rPr>
                <a:t>, while other regions may be </a:t>
              </a:r>
              <a:r>
                <a:rPr lang="en-US" b="true" sz="1669">
                  <a:solidFill>
                    <a:srgbClr val="FFFFFF"/>
                  </a:solidFill>
                  <a:latin typeface="Calibri (MS) Bold"/>
                  <a:ea typeface="Calibri (MS) Bold"/>
                  <a:cs typeface="Calibri (MS) Bold"/>
                  <a:sym typeface="Calibri (MS) Bold"/>
                </a:rPr>
                <a:t>underrepresented</a:t>
              </a:r>
              <a:r>
                <a:rPr lang="en-US" sz="1669">
                  <a:solidFill>
                    <a:srgbClr val="FFFFFF"/>
                  </a:solidFill>
                  <a:latin typeface="Calibri (MS)"/>
                  <a:ea typeface="Calibri (MS)"/>
                  <a:cs typeface="Calibri (MS)"/>
                  <a:sym typeface="Calibri (MS)"/>
                </a:rPr>
                <a:t>.</a:t>
              </a:r>
            </a:p>
          </p:txBody>
        </p:sp>
      </p:grpSp>
      <p:grpSp>
        <p:nvGrpSpPr>
          <p:cNvPr name="Group 13" id="13"/>
          <p:cNvGrpSpPr/>
          <p:nvPr/>
        </p:nvGrpSpPr>
        <p:grpSpPr>
          <a:xfrm rot="0">
            <a:off x="997943" y="5958713"/>
            <a:ext cx="12855217" cy="1200577"/>
            <a:chOff x="0" y="0"/>
            <a:chExt cx="17140289" cy="1600770"/>
          </a:xfrm>
        </p:grpSpPr>
        <p:grpSp>
          <p:nvGrpSpPr>
            <p:cNvPr name="Group 14" id="14"/>
            <p:cNvGrpSpPr/>
            <p:nvPr/>
          </p:nvGrpSpPr>
          <p:grpSpPr>
            <a:xfrm rot="0">
              <a:off x="0" y="0"/>
              <a:ext cx="17140289" cy="1600770"/>
              <a:chOff x="0" y="0"/>
              <a:chExt cx="17140289" cy="1600770"/>
            </a:xfrm>
          </p:grpSpPr>
          <p:sp>
            <p:nvSpPr>
              <p:cNvPr name="Freeform 15" id="15"/>
              <p:cNvSpPr/>
              <p:nvPr/>
            </p:nvSpPr>
            <p:spPr>
              <a:xfrm flipH="false" flipV="false" rot="0">
                <a:off x="0" y="0"/>
                <a:ext cx="17140346" cy="1600830"/>
              </a:xfrm>
              <a:custGeom>
                <a:avLst/>
                <a:gdLst/>
                <a:ahLst/>
                <a:cxnLst/>
                <a:rect r="r" b="b" t="t" l="l"/>
                <a:pathLst>
                  <a:path h="1600830" w="17140346">
                    <a:moveTo>
                      <a:pt x="0" y="117856"/>
                    </a:moveTo>
                    <a:cubicBezTo>
                      <a:pt x="0" y="52792"/>
                      <a:pt x="119842" y="0"/>
                      <a:pt x="267355" y="0"/>
                    </a:cubicBezTo>
                    <a:lnTo>
                      <a:pt x="16873024" y="0"/>
                    </a:lnTo>
                    <a:lnTo>
                      <a:pt x="16873024" y="5915"/>
                    </a:lnTo>
                    <a:lnTo>
                      <a:pt x="16873024" y="0"/>
                    </a:lnTo>
                    <a:cubicBezTo>
                      <a:pt x="17020538" y="0"/>
                      <a:pt x="17140346" y="52792"/>
                      <a:pt x="17140346" y="117856"/>
                    </a:cubicBezTo>
                    <a:lnTo>
                      <a:pt x="17127041" y="117856"/>
                    </a:lnTo>
                    <a:lnTo>
                      <a:pt x="17140346" y="117856"/>
                    </a:lnTo>
                    <a:lnTo>
                      <a:pt x="17140346" y="1482868"/>
                    </a:lnTo>
                    <a:lnTo>
                      <a:pt x="17127041" y="1482868"/>
                    </a:lnTo>
                    <a:lnTo>
                      <a:pt x="17140346" y="1482868"/>
                    </a:lnTo>
                    <a:cubicBezTo>
                      <a:pt x="17140346" y="1548019"/>
                      <a:pt x="17020538" y="1600724"/>
                      <a:pt x="16873024" y="1600724"/>
                    </a:cubicBezTo>
                    <a:lnTo>
                      <a:pt x="16873024" y="1594809"/>
                    </a:lnTo>
                    <a:lnTo>
                      <a:pt x="16873024" y="1600724"/>
                    </a:lnTo>
                    <a:lnTo>
                      <a:pt x="267355" y="1600724"/>
                    </a:lnTo>
                    <a:lnTo>
                      <a:pt x="267355" y="1594809"/>
                    </a:lnTo>
                    <a:lnTo>
                      <a:pt x="267355" y="1600724"/>
                    </a:lnTo>
                    <a:cubicBezTo>
                      <a:pt x="119842" y="1600830"/>
                      <a:pt x="0" y="1548019"/>
                      <a:pt x="0" y="1482868"/>
                    </a:cubicBezTo>
                    <a:lnTo>
                      <a:pt x="0" y="117856"/>
                    </a:lnTo>
                    <a:lnTo>
                      <a:pt x="13338" y="117856"/>
                    </a:lnTo>
                    <a:lnTo>
                      <a:pt x="0" y="117856"/>
                    </a:lnTo>
                    <a:moveTo>
                      <a:pt x="26477" y="117856"/>
                    </a:moveTo>
                    <a:lnTo>
                      <a:pt x="26477" y="1482868"/>
                    </a:lnTo>
                    <a:lnTo>
                      <a:pt x="13338" y="1482868"/>
                    </a:lnTo>
                    <a:lnTo>
                      <a:pt x="26676" y="1482868"/>
                    </a:lnTo>
                    <a:cubicBezTo>
                      <a:pt x="26676" y="1541487"/>
                      <a:pt x="134374" y="1588982"/>
                      <a:pt x="267554" y="1588982"/>
                    </a:cubicBezTo>
                    <a:lnTo>
                      <a:pt x="16873024" y="1588982"/>
                    </a:lnTo>
                    <a:cubicBezTo>
                      <a:pt x="17006005" y="1588982"/>
                      <a:pt x="17113903" y="1541398"/>
                      <a:pt x="17113903" y="1482868"/>
                    </a:cubicBezTo>
                    <a:lnTo>
                      <a:pt x="17113903" y="117856"/>
                    </a:lnTo>
                    <a:cubicBezTo>
                      <a:pt x="17113903" y="59237"/>
                      <a:pt x="17006205" y="11741"/>
                      <a:pt x="16873024" y="11741"/>
                    </a:cubicBezTo>
                    <a:lnTo>
                      <a:pt x="267355" y="11741"/>
                    </a:lnTo>
                    <a:lnTo>
                      <a:pt x="267355" y="5915"/>
                    </a:lnTo>
                    <a:lnTo>
                      <a:pt x="267355" y="11830"/>
                    </a:lnTo>
                    <a:cubicBezTo>
                      <a:pt x="134374" y="11830"/>
                      <a:pt x="26477" y="59414"/>
                      <a:pt x="26477" y="117944"/>
                    </a:cubicBezTo>
                    <a:close/>
                  </a:path>
                </a:pathLst>
              </a:custGeom>
              <a:solidFill>
                <a:srgbClr val="FFFFFF"/>
              </a:solidFill>
            </p:spPr>
          </p:sp>
        </p:grpSp>
        <p:sp>
          <p:nvSpPr>
            <p:cNvPr name="TextBox 16" id="16"/>
            <p:cNvSpPr txBox="true"/>
            <p:nvPr/>
          </p:nvSpPr>
          <p:spPr>
            <a:xfrm rot="0">
              <a:off x="439137" y="606751"/>
              <a:ext cx="16599552" cy="800100"/>
            </a:xfrm>
            <a:prstGeom prst="rect">
              <a:avLst/>
            </a:prstGeom>
          </p:spPr>
          <p:txBody>
            <a:bodyPr anchor="t" rtlCol="false" tIns="0" lIns="0" bIns="0" rIns="0">
              <a:spAutoFit/>
            </a:bodyPr>
            <a:lstStyle/>
            <a:p>
              <a:pPr algn="l" marL="229235" indent="-114617" lvl="1">
                <a:lnSpc>
                  <a:spcPts val="2279"/>
                </a:lnSpc>
                <a:buFont typeface="Arial"/>
                <a:buChar char="•"/>
              </a:pPr>
              <a:r>
                <a:rPr lang="en-US" sz="1899">
                  <a:solidFill>
                    <a:srgbClr val="FFFFFF"/>
                  </a:solidFill>
                  <a:latin typeface="Calibri (MS)"/>
                  <a:ea typeface="Calibri (MS)"/>
                  <a:cs typeface="Calibri (MS)"/>
                  <a:sym typeface="Calibri (MS)"/>
                </a:rPr>
                <a:t>Leadership can use this insight to recognize the need for expanding and investing in content from underrepresented regions to ensure a more diverse and culturally inclusive platform.</a:t>
              </a:r>
            </a:p>
          </p:txBody>
        </p:sp>
        <p:sp>
          <p:nvSpPr>
            <p:cNvPr name="TextBox 17" id="17"/>
            <p:cNvSpPr txBox="true"/>
            <p:nvPr/>
          </p:nvSpPr>
          <p:spPr>
            <a:xfrm rot="0">
              <a:off x="211360" y="113117"/>
              <a:ext cx="2094625" cy="531733"/>
            </a:xfrm>
            <a:prstGeom prst="rect">
              <a:avLst/>
            </a:prstGeom>
          </p:spPr>
          <p:txBody>
            <a:bodyPr anchor="t" rtlCol="false" tIns="0" lIns="0" bIns="0" rIns="0">
              <a:spAutoFit/>
            </a:bodyPr>
            <a:lstStyle/>
            <a:p>
              <a:pPr algn="l">
                <a:lnSpc>
                  <a:spcPts val="2879"/>
                </a:lnSpc>
              </a:pPr>
              <a:r>
                <a:rPr lang="en-US" sz="2400">
                  <a:solidFill>
                    <a:srgbClr val="000000"/>
                  </a:solidFill>
                  <a:latin typeface="Calibri (MS)"/>
                  <a:ea typeface="Calibri (MS)"/>
                  <a:cs typeface="Calibri (MS)"/>
                  <a:sym typeface="Calibri (MS)"/>
                </a:rPr>
                <a:t>📌</a:t>
              </a:r>
              <a:r>
                <a:rPr lang="en-US" sz="2400">
                  <a:solidFill>
                    <a:srgbClr val="FFFFFF"/>
                  </a:solidFill>
                  <a:latin typeface="Calibri (MS)"/>
                  <a:ea typeface="Calibri (MS)"/>
                  <a:cs typeface="Calibri (MS)"/>
                  <a:sym typeface="Calibri (MS)"/>
                </a:rPr>
                <a:t>Insights</a:t>
              </a:r>
            </a:p>
          </p:txBody>
        </p:sp>
      </p:grpSp>
      <p:grpSp>
        <p:nvGrpSpPr>
          <p:cNvPr name="Group 18" id="18"/>
          <p:cNvGrpSpPr/>
          <p:nvPr/>
        </p:nvGrpSpPr>
        <p:grpSpPr>
          <a:xfrm rot="0">
            <a:off x="777240" y="632011"/>
            <a:ext cx="12956476" cy="788225"/>
            <a:chOff x="0" y="0"/>
            <a:chExt cx="17275301" cy="1050966"/>
          </a:xfrm>
        </p:grpSpPr>
        <p:grpSp>
          <p:nvGrpSpPr>
            <p:cNvPr name="Group 19" id="19"/>
            <p:cNvGrpSpPr/>
            <p:nvPr/>
          </p:nvGrpSpPr>
          <p:grpSpPr>
            <a:xfrm rot="0">
              <a:off x="0" y="0"/>
              <a:ext cx="17275301" cy="1050966"/>
              <a:chOff x="0" y="0"/>
              <a:chExt cx="4516419" cy="274762"/>
            </a:xfrm>
          </p:grpSpPr>
          <p:sp>
            <p:nvSpPr>
              <p:cNvPr name="Freeform 20" id="20"/>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21" id="21"/>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22" id="22"/>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536848" y="2043814"/>
            <a:ext cx="7087807" cy="3152432"/>
            <a:chOff x="0" y="0"/>
            <a:chExt cx="9450409" cy="4203242"/>
          </a:xfrm>
        </p:grpSpPr>
        <p:grpSp>
          <p:nvGrpSpPr>
            <p:cNvPr name="Group 4" id="4"/>
            <p:cNvGrpSpPr/>
            <p:nvPr/>
          </p:nvGrpSpPr>
          <p:grpSpPr>
            <a:xfrm rot="0">
              <a:off x="0" y="0"/>
              <a:ext cx="9450409" cy="4203242"/>
              <a:chOff x="0" y="0"/>
              <a:chExt cx="10079079" cy="4482854"/>
            </a:xfrm>
          </p:grpSpPr>
          <p:sp>
            <p:nvSpPr>
              <p:cNvPr name="Freeform 5" id="5"/>
              <p:cNvSpPr/>
              <p:nvPr/>
            </p:nvSpPr>
            <p:spPr>
              <a:xfrm flipH="false" flipV="false" rot="0">
                <a:off x="0" y="0"/>
                <a:ext cx="10078974" cy="4482812"/>
              </a:xfrm>
              <a:custGeom>
                <a:avLst/>
                <a:gdLst/>
                <a:ahLst/>
                <a:cxnLst/>
                <a:rect r="r" b="b" t="t" l="l"/>
                <a:pathLst>
                  <a:path h="4482812" w="10078974">
                    <a:moveTo>
                      <a:pt x="0" y="156514"/>
                    </a:moveTo>
                    <a:cubicBezTo>
                      <a:pt x="0" y="70010"/>
                      <a:pt x="73025" y="0"/>
                      <a:pt x="162941" y="0"/>
                    </a:cubicBezTo>
                    <a:lnTo>
                      <a:pt x="9916033" y="0"/>
                    </a:lnTo>
                    <a:lnTo>
                      <a:pt x="9916033" y="8186"/>
                    </a:lnTo>
                    <a:lnTo>
                      <a:pt x="9916033" y="0"/>
                    </a:lnTo>
                    <a:cubicBezTo>
                      <a:pt x="10006076" y="0"/>
                      <a:pt x="10078974" y="70010"/>
                      <a:pt x="10078974" y="156514"/>
                    </a:cubicBezTo>
                    <a:lnTo>
                      <a:pt x="10070464" y="156514"/>
                    </a:lnTo>
                    <a:lnTo>
                      <a:pt x="10078974" y="156514"/>
                    </a:lnTo>
                    <a:lnTo>
                      <a:pt x="10078974" y="4326299"/>
                    </a:lnTo>
                    <a:lnTo>
                      <a:pt x="10070464" y="4326299"/>
                    </a:lnTo>
                    <a:lnTo>
                      <a:pt x="10078974" y="4326299"/>
                    </a:lnTo>
                    <a:cubicBezTo>
                      <a:pt x="10078974" y="4412803"/>
                      <a:pt x="10005949" y="4482812"/>
                      <a:pt x="9916033" y="4482812"/>
                    </a:cubicBezTo>
                    <a:lnTo>
                      <a:pt x="9916033" y="4474626"/>
                    </a:lnTo>
                    <a:lnTo>
                      <a:pt x="9916033" y="4482812"/>
                    </a:lnTo>
                    <a:lnTo>
                      <a:pt x="162941" y="4482812"/>
                    </a:lnTo>
                    <a:lnTo>
                      <a:pt x="162941" y="4474626"/>
                    </a:lnTo>
                    <a:lnTo>
                      <a:pt x="162941" y="4482812"/>
                    </a:lnTo>
                    <a:cubicBezTo>
                      <a:pt x="73025" y="4482812"/>
                      <a:pt x="0" y="4412803"/>
                      <a:pt x="0" y="4326299"/>
                    </a:cubicBezTo>
                    <a:lnTo>
                      <a:pt x="0" y="156514"/>
                    </a:lnTo>
                    <a:lnTo>
                      <a:pt x="8509" y="156514"/>
                    </a:lnTo>
                    <a:lnTo>
                      <a:pt x="0" y="156514"/>
                    </a:lnTo>
                    <a:moveTo>
                      <a:pt x="16891" y="156514"/>
                    </a:moveTo>
                    <a:lnTo>
                      <a:pt x="16891" y="4326299"/>
                    </a:lnTo>
                    <a:lnTo>
                      <a:pt x="8509" y="4326299"/>
                    </a:lnTo>
                    <a:lnTo>
                      <a:pt x="17018" y="4326299"/>
                    </a:lnTo>
                    <a:cubicBezTo>
                      <a:pt x="17018" y="4403761"/>
                      <a:pt x="82423" y="4466563"/>
                      <a:pt x="163068" y="4466563"/>
                    </a:cubicBezTo>
                    <a:lnTo>
                      <a:pt x="9916033" y="4466563"/>
                    </a:lnTo>
                    <a:cubicBezTo>
                      <a:pt x="9996677" y="4466563"/>
                      <a:pt x="10062083" y="4403761"/>
                      <a:pt x="10062083" y="4326299"/>
                    </a:cubicBezTo>
                    <a:lnTo>
                      <a:pt x="10062083" y="156514"/>
                    </a:lnTo>
                    <a:cubicBezTo>
                      <a:pt x="10062083" y="79051"/>
                      <a:pt x="9996677" y="16250"/>
                      <a:pt x="9916033" y="16250"/>
                    </a:cubicBezTo>
                    <a:lnTo>
                      <a:pt x="162941" y="16250"/>
                    </a:lnTo>
                    <a:lnTo>
                      <a:pt x="162941" y="8186"/>
                    </a:lnTo>
                    <a:lnTo>
                      <a:pt x="162941" y="16372"/>
                    </a:lnTo>
                    <a:cubicBezTo>
                      <a:pt x="82296" y="16372"/>
                      <a:pt x="16891" y="79173"/>
                      <a:pt x="16891" y="156636"/>
                    </a:cubicBezTo>
                    <a:close/>
                  </a:path>
                </a:pathLst>
              </a:custGeom>
              <a:solidFill>
                <a:srgbClr val="FFFFFF"/>
              </a:solidFill>
            </p:spPr>
          </p:sp>
        </p:grpSp>
        <p:sp>
          <p:nvSpPr>
            <p:cNvPr name="TextBox 6" id="6"/>
            <p:cNvSpPr txBox="true"/>
            <p:nvPr/>
          </p:nvSpPr>
          <p:spPr>
            <a:xfrm rot="0">
              <a:off x="71447" y="113967"/>
              <a:ext cx="4386150" cy="542925"/>
            </a:xfrm>
            <a:prstGeom prst="rect">
              <a:avLst/>
            </a:prstGeom>
          </p:spPr>
          <p:txBody>
            <a:bodyPr anchor="t" rtlCol="false" tIns="0" lIns="0" bIns="0" rIns="0">
              <a:spAutoFit/>
            </a:bodyPr>
            <a:lstStyle/>
            <a:p>
              <a:pPr algn="l">
                <a:lnSpc>
                  <a:spcPts val="2940"/>
                </a:lnSpc>
              </a:pPr>
              <a:r>
                <a:rPr lang="en-US" sz="2450">
                  <a:solidFill>
                    <a:srgbClr val="FFFFFF"/>
                  </a:solidFill>
                  <a:latin typeface="Calibri (MS)"/>
                  <a:ea typeface="Calibri (MS)"/>
                  <a:cs typeface="Calibri (MS)"/>
                  <a:sym typeface="Calibri (MS)"/>
                </a:rPr>
                <a:t>🎭</a:t>
              </a:r>
              <a:r>
                <a:rPr lang="en-US" sz="2450" b="true">
                  <a:solidFill>
                    <a:srgbClr val="FFFFFF"/>
                  </a:solidFill>
                  <a:latin typeface="Calibri (MS) Bold"/>
                  <a:ea typeface="Calibri (MS) Bold"/>
                  <a:cs typeface="Calibri (MS) Bold"/>
                  <a:sym typeface="Calibri (MS) Bold"/>
                </a:rPr>
                <a:t> Genre Trends by Year </a:t>
              </a:r>
            </a:p>
          </p:txBody>
        </p:sp>
        <p:sp>
          <p:nvSpPr>
            <p:cNvPr name="TextBox 7" id="7"/>
            <p:cNvSpPr txBox="true"/>
            <p:nvPr/>
          </p:nvSpPr>
          <p:spPr>
            <a:xfrm rot="0">
              <a:off x="338351" y="738040"/>
              <a:ext cx="8944710" cy="1409700"/>
            </a:xfrm>
            <a:prstGeom prst="rect">
              <a:avLst/>
            </a:prstGeom>
          </p:spPr>
          <p:txBody>
            <a:bodyPr anchor="t" rtlCol="false" tIns="0" lIns="0" bIns="0" rIns="0">
              <a:spAutoFit/>
            </a:bodyPr>
            <a:lstStyle/>
            <a:p>
              <a:pPr algn="l" marL="205130" indent="-102565" lvl="1">
                <a:lnSpc>
                  <a:spcPts val="2040"/>
                </a:lnSpc>
                <a:buFont typeface="Arial"/>
                <a:buChar char="•"/>
              </a:pPr>
              <a:r>
                <a:rPr lang="en-US" sz="1700" i="true">
                  <a:solidFill>
                    <a:srgbClr val="FFFFFF"/>
                  </a:solidFill>
                  <a:latin typeface="Calibri (MS) Italics"/>
                  <a:ea typeface="Calibri (MS) Italics"/>
                  <a:cs typeface="Calibri (MS) Italics"/>
                  <a:sym typeface="Calibri (MS) Italics"/>
                </a:rPr>
                <a:t>International Movies</a:t>
              </a:r>
              <a:r>
                <a:rPr lang="en-US" sz="1700">
                  <a:solidFill>
                    <a:srgbClr val="FFFFFF"/>
                  </a:solidFill>
                  <a:latin typeface="Calibri (MS)"/>
                  <a:ea typeface="Calibri (MS)"/>
                  <a:cs typeface="Calibri (MS)"/>
                  <a:sym typeface="Calibri (MS)"/>
                </a:rPr>
                <a:t> (pink line) and </a:t>
              </a:r>
              <a:r>
                <a:rPr lang="en-US" sz="1700" i="true">
                  <a:solidFill>
                    <a:srgbClr val="FFFFFF"/>
                  </a:solidFill>
                  <a:latin typeface="Calibri (MS) Italics"/>
                  <a:ea typeface="Calibri (MS) Italics"/>
                  <a:cs typeface="Calibri (MS) Italics"/>
                  <a:sym typeface="Calibri (MS) Italics"/>
                </a:rPr>
                <a:t>International TV Shows</a:t>
              </a:r>
              <a:r>
                <a:rPr lang="en-US" sz="1700">
                  <a:solidFill>
                    <a:srgbClr val="FFFFFF"/>
                  </a:solidFill>
                  <a:latin typeface="Calibri (MS)"/>
                  <a:ea typeface="Calibri (MS)"/>
                  <a:cs typeface="Calibri (MS)"/>
                  <a:sym typeface="Calibri (MS)"/>
                </a:rPr>
                <a:t> (purple line) have seen the most significant rise, peaking in 2018 with over </a:t>
              </a:r>
              <a:r>
                <a:rPr lang="en-US" b="true" sz="1700">
                  <a:solidFill>
                    <a:srgbClr val="FFFFFF"/>
                  </a:solidFill>
                  <a:latin typeface="Calibri (MS) Bold"/>
                  <a:ea typeface="Calibri (MS) Bold"/>
                  <a:cs typeface="Calibri (MS) Bold"/>
                  <a:sym typeface="Calibri (MS) Bold"/>
                </a:rPr>
                <a:t>18%</a:t>
              </a:r>
              <a:r>
                <a:rPr lang="en-US" sz="1700">
                  <a:solidFill>
                    <a:srgbClr val="FFFFFF"/>
                  </a:solidFill>
                  <a:latin typeface="Calibri (MS)"/>
                  <a:ea typeface="Calibri (MS)"/>
                  <a:cs typeface="Calibri (MS)"/>
                  <a:sym typeface="Calibri (MS)"/>
                </a:rPr>
                <a:t> and </a:t>
              </a:r>
              <a:r>
                <a:rPr lang="en-US" b="true" sz="1700">
                  <a:solidFill>
                    <a:srgbClr val="FFFFFF"/>
                  </a:solidFill>
                  <a:latin typeface="Calibri (MS) Bold"/>
                  <a:ea typeface="Calibri (MS) Bold"/>
                  <a:cs typeface="Calibri (MS) Bold"/>
                  <a:sym typeface="Calibri (MS) Bold"/>
                </a:rPr>
                <a:t>15%</a:t>
              </a:r>
              <a:r>
                <a:rPr lang="en-US" sz="1700">
                  <a:solidFill>
                    <a:srgbClr val="FFFFFF"/>
                  </a:solidFill>
                  <a:latin typeface="Calibri (MS)"/>
                  <a:ea typeface="Calibri (MS)"/>
                  <a:cs typeface="Calibri (MS)"/>
                  <a:sym typeface="Calibri (MS)"/>
                </a:rPr>
                <a:t> respectively. This trend reflects Netflix’s deliberate shift toward a more global and culturally diverse catalog.</a:t>
              </a:r>
            </a:p>
          </p:txBody>
        </p:sp>
        <p:sp>
          <p:nvSpPr>
            <p:cNvPr name="TextBox 8" id="8"/>
            <p:cNvSpPr txBox="true"/>
            <p:nvPr/>
          </p:nvSpPr>
          <p:spPr>
            <a:xfrm rot="0">
              <a:off x="338351" y="2160637"/>
              <a:ext cx="8954081" cy="1066800"/>
            </a:xfrm>
            <a:prstGeom prst="rect">
              <a:avLst/>
            </a:prstGeom>
          </p:spPr>
          <p:txBody>
            <a:bodyPr anchor="t" rtlCol="false" tIns="0" lIns="0" bIns="0" rIns="0">
              <a:spAutoFit/>
            </a:bodyPr>
            <a:lstStyle/>
            <a:p>
              <a:pPr algn="l" marL="205130" indent="-102565" lvl="1">
                <a:lnSpc>
                  <a:spcPts val="2040"/>
                </a:lnSpc>
                <a:buFont typeface="Arial"/>
                <a:buChar char="•"/>
              </a:pPr>
              <a:r>
                <a:rPr lang="en-US" sz="1700" i="true">
                  <a:solidFill>
                    <a:srgbClr val="FFFFFF"/>
                  </a:solidFill>
                  <a:latin typeface="Calibri (MS) Italics"/>
                  <a:ea typeface="Calibri (MS) Italics"/>
                  <a:cs typeface="Calibri (MS) Italics"/>
                  <a:sym typeface="Calibri (MS) Italics"/>
                </a:rPr>
                <a:t>Dramas</a:t>
              </a:r>
              <a:r>
                <a:rPr lang="en-US" sz="1700">
                  <a:solidFill>
                    <a:srgbClr val="FFFFFF"/>
                  </a:solidFill>
                  <a:latin typeface="Calibri (MS)"/>
                  <a:ea typeface="Calibri (MS)"/>
                  <a:cs typeface="Calibri (MS)"/>
                  <a:sym typeface="Calibri (MS)"/>
                </a:rPr>
                <a:t>, </a:t>
              </a:r>
              <a:r>
                <a:rPr lang="en-US" sz="1700" i="true">
                  <a:solidFill>
                    <a:srgbClr val="FFFFFF"/>
                  </a:solidFill>
                  <a:latin typeface="Calibri (MS) Italics"/>
                  <a:ea typeface="Calibri (MS) Italics"/>
                  <a:cs typeface="Calibri (MS) Italics"/>
                  <a:sym typeface="Calibri (MS) Italics"/>
                </a:rPr>
                <a:t>Comedies</a:t>
              </a:r>
              <a:r>
                <a:rPr lang="en-US" sz="1700">
                  <a:solidFill>
                    <a:srgbClr val="FFFFFF"/>
                  </a:solidFill>
                  <a:latin typeface="Calibri (MS)"/>
                  <a:ea typeface="Calibri (MS)"/>
                  <a:cs typeface="Calibri (MS)"/>
                  <a:sym typeface="Calibri (MS)"/>
                </a:rPr>
                <a:t>, and </a:t>
              </a:r>
              <a:r>
                <a:rPr lang="en-US" sz="1700" i="true">
                  <a:solidFill>
                    <a:srgbClr val="FFFFFF"/>
                  </a:solidFill>
                  <a:latin typeface="Calibri (MS) Italics"/>
                  <a:ea typeface="Calibri (MS) Italics"/>
                  <a:cs typeface="Calibri (MS) Italics"/>
                  <a:sym typeface="Calibri (MS) Italics"/>
                </a:rPr>
                <a:t>Documentaries</a:t>
              </a:r>
              <a:r>
                <a:rPr lang="en-US" sz="1700">
                  <a:solidFill>
                    <a:srgbClr val="FFFFFF"/>
                  </a:solidFill>
                  <a:latin typeface="Calibri (MS)"/>
                  <a:ea typeface="Calibri (MS)"/>
                  <a:cs typeface="Calibri (MS)"/>
                  <a:sym typeface="Calibri (MS)"/>
                </a:rPr>
                <a:t> have shown relatively stable or declining shares over time. Notably, </a:t>
              </a:r>
              <a:r>
                <a:rPr lang="en-US" sz="1700" i="true">
                  <a:solidFill>
                    <a:srgbClr val="FFFFFF"/>
                  </a:solidFill>
                  <a:latin typeface="Calibri (MS) Italics"/>
                  <a:ea typeface="Calibri (MS) Italics"/>
                  <a:cs typeface="Calibri (MS) Italics"/>
                  <a:sym typeface="Calibri (MS) Italics"/>
                </a:rPr>
                <a:t>Documentaries</a:t>
              </a:r>
              <a:r>
                <a:rPr lang="en-US" sz="1700">
                  <a:solidFill>
                    <a:srgbClr val="FFFFFF"/>
                  </a:solidFill>
                  <a:latin typeface="Calibri (MS)"/>
                  <a:ea typeface="Calibri (MS)"/>
                  <a:cs typeface="Calibri (MS)"/>
                  <a:sym typeface="Calibri (MS)"/>
                </a:rPr>
                <a:t> dropped from around </a:t>
              </a:r>
              <a:r>
                <a:rPr lang="en-US" b="true" sz="1700">
                  <a:solidFill>
                    <a:srgbClr val="FFFFFF"/>
                  </a:solidFill>
                  <a:latin typeface="Calibri (MS) Bold"/>
                  <a:ea typeface="Calibri (MS) Bold"/>
                  <a:cs typeface="Calibri (MS) Bold"/>
                  <a:sym typeface="Calibri (MS) Bold"/>
                </a:rPr>
                <a:t>9% in 2015</a:t>
              </a:r>
              <a:r>
                <a:rPr lang="en-US" sz="1700">
                  <a:solidFill>
                    <a:srgbClr val="FFFFFF"/>
                  </a:solidFill>
                  <a:latin typeface="Calibri (MS)"/>
                  <a:ea typeface="Calibri (MS)"/>
                  <a:cs typeface="Calibri (MS)"/>
                  <a:sym typeface="Calibri (MS)"/>
                </a:rPr>
                <a:t> to below </a:t>
              </a:r>
              <a:r>
                <a:rPr lang="en-US" b="true" sz="1700">
                  <a:solidFill>
                    <a:srgbClr val="FFFFFF"/>
                  </a:solidFill>
                  <a:latin typeface="Calibri (MS) Bold"/>
                  <a:ea typeface="Calibri (MS) Bold"/>
                  <a:cs typeface="Calibri (MS) Bold"/>
                  <a:sym typeface="Calibri (MS) Bold"/>
                </a:rPr>
                <a:t>4% in 2020</a:t>
              </a:r>
              <a:r>
                <a:rPr lang="en-US" sz="1700">
                  <a:solidFill>
                    <a:srgbClr val="FFFFFF"/>
                  </a:solidFill>
                  <a:latin typeface="Calibri (MS)"/>
                  <a:ea typeface="Calibri (MS)"/>
                  <a:cs typeface="Calibri (MS)"/>
                  <a:sym typeface="Calibri (MS)"/>
                </a:rPr>
                <a:t>, indicating a reduced focus.</a:t>
              </a:r>
            </a:p>
          </p:txBody>
        </p:sp>
        <p:sp>
          <p:nvSpPr>
            <p:cNvPr name="TextBox 9" id="9"/>
            <p:cNvSpPr txBox="true"/>
            <p:nvPr/>
          </p:nvSpPr>
          <p:spPr>
            <a:xfrm rot="0">
              <a:off x="338351" y="3308415"/>
              <a:ext cx="8954081" cy="723900"/>
            </a:xfrm>
            <a:prstGeom prst="rect">
              <a:avLst/>
            </a:prstGeom>
          </p:spPr>
          <p:txBody>
            <a:bodyPr anchor="t" rtlCol="false" tIns="0" lIns="0" bIns="0" rIns="0">
              <a:spAutoFit/>
            </a:bodyPr>
            <a:lstStyle/>
            <a:p>
              <a:pPr algn="l" marL="205130" indent="-102565" lvl="1">
                <a:lnSpc>
                  <a:spcPts val="2040"/>
                </a:lnSpc>
                <a:buFont typeface="Arial"/>
                <a:buChar char="•"/>
              </a:pPr>
              <a:r>
                <a:rPr lang="en-US" sz="1700">
                  <a:solidFill>
                    <a:srgbClr val="FFFFFF"/>
                  </a:solidFill>
                  <a:latin typeface="Calibri (MS)"/>
                  <a:ea typeface="Calibri (MS)"/>
                  <a:cs typeface="Calibri (MS)"/>
                  <a:sym typeface="Calibri (MS)"/>
                </a:rPr>
                <a:t>Action &amp; Adventure has shown steady growth, although it remains under </a:t>
              </a:r>
              <a:r>
                <a:rPr lang="en-US" b="true" sz="1700">
                  <a:solidFill>
                    <a:srgbClr val="FFFFFF"/>
                  </a:solidFill>
                  <a:latin typeface="Calibri (MS) Bold"/>
                  <a:ea typeface="Calibri (MS) Bold"/>
                  <a:cs typeface="Calibri (MS) Bold"/>
                  <a:sym typeface="Calibri (MS) Bold"/>
                </a:rPr>
                <a:t>10%</a:t>
              </a:r>
              <a:r>
                <a:rPr lang="en-US" sz="1700">
                  <a:solidFill>
                    <a:srgbClr val="FFFFFF"/>
                  </a:solidFill>
                  <a:latin typeface="Calibri (MS)"/>
                  <a:ea typeface="Calibri (MS)"/>
                  <a:cs typeface="Calibri (MS)"/>
                  <a:sym typeface="Calibri (MS)"/>
                </a:rPr>
                <a:t> of total genre share.</a:t>
              </a:r>
            </a:p>
          </p:txBody>
        </p:sp>
      </p:grpSp>
      <p:grpSp>
        <p:nvGrpSpPr>
          <p:cNvPr name="Group 10" id="10"/>
          <p:cNvGrpSpPr/>
          <p:nvPr/>
        </p:nvGrpSpPr>
        <p:grpSpPr>
          <a:xfrm rot="0">
            <a:off x="886301" y="5496110"/>
            <a:ext cx="12738354" cy="1499050"/>
            <a:chOff x="0" y="0"/>
            <a:chExt cx="16984472" cy="1998733"/>
          </a:xfrm>
        </p:grpSpPr>
        <p:grpSp>
          <p:nvGrpSpPr>
            <p:cNvPr name="Group 11" id="11"/>
            <p:cNvGrpSpPr/>
            <p:nvPr/>
          </p:nvGrpSpPr>
          <p:grpSpPr>
            <a:xfrm rot="0">
              <a:off x="0" y="0"/>
              <a:ext cx="16984472" cy="1998733"/>
              <a:chOff x="0" y="0"/>
              <a:chExt cx="16984472" cy="1998733"/>
            </a:xfrm>
          </p:grpSpPr>
          <p:sp>
            <p:nvSpPr>
              <p:cNvPr name="Freeform 12" id="12"/>
              <p:cNvSpPr/>
              <p:nvPr/>
            </p:nvSpPr>
            <p:spPr>
              <a:xfrm flipH="false" flipV="false" rot="0">
                <a:off x="0" y="0"/>
                <a:ext cx="16984449" cy="1998784"/>
              </a:xfrm>
              <a:custGeom>
                <a:avLst/>
                <a:gdLst/>
                <a:ahLst/>
                <a:cxnLst/>
                <a:rect r="r" b="b" t="t" l="l"/>
                <a:pathLst>
                  <a:path h="1998784" w="16984449">
                    <a:moveTo>
                      <a:pt x="0" y="120455"/>
                    </a:moveTo>
                    <a:cubicBezTo>
                      <a:pt x="0" y="53898"/>
                      <a:pt x="125912" y="0"/>
                      <a:pt x="281030" y="0"/>
                    </a:cubicBezTo>
                    <a:lnTo>
                      <a:pt x="16703419" y="0"/>
                    </a:lnTo>
                    <a:lnTo>
                      <a:pt x="16703419" y="6237"/>
                    </a:lnTo>
                    <a:lnTo>
                      <a:pt x="16703419" y="0"/>
                    </a:lnTo>
                    <a:cubicBezTo>
                      <a:pt x="16858537" y="0"/>
                      <a:pt x="16984449" y="53898"/>
                      <a:pt x="16984449" y="120455"/>
                    </a:cubicBezTo>
                    <a:lnTo>
                      <a:pt x="16969955" y="120455"/>
                    </a:lnTo>
                    <a:lnTo>
                      <a:pt x="16984449" y="120455"/>
                    </a:lnTo>
                    <a:lnTo>
                      <a:pt x="16984449" y="1878316"/>
                    </a:lnTo>
                    <a:lnTo>
                      <a:pt x="16969955" y="1878316"/>
                    </a:lnTo>
                    <a:lnTo>
                      <a:pt x="16984449" y="1878316"/>
                    </a:lnTo>
                    <a:cubicBezTo>
                      <a:pt x="16984449" y="1944873"/>
                      <a:pt x="16858537" y="1998784"/>
                      <a:pt x="16703419" y="1998784"/>
                    </a:cubicBezTo>
                    <a:lnTo>
                      <a:pt x="16703419" y="1992534"/>
                    </a:lnTo>
                    <a:lnTo>
                      <a:pt x="16703419" y="1998784"/>
                    </a:lnTo>
                    <a:lnTo>
                      <a:pt x="281030" y="1998784"/>
                    </a:lnTo>
                    <a:lnTo>
                      <a:pt x="281030" y="1992534"/>
                    </a:lnTo>
                    <a:lnTo>
                      <a:pt x="281030" y="1998784"/>
                    </a:lnTo>
                    <a:cubicBezTo>
                      <a:pt x="125912" y="1998784"/>
                      <a:pt x="0" y="1944873"/>
                      <a:pt x="0" y="1878316"/>
                    </a:cubicBezTo>
                    <a:lnTo>
                      <a:pt x="0" y="120455"/>
                    </a:lnTo>
                    <a:lnTo>
                      <a:pt x="14495" y="120455"/>
                    </a:lnTo>
                    <a:lnTo>
                      <a:pt x="0" y="120455"/>
                    </a:lnTo>
                    <a:moveTo>
                      <a:pt x="28774" y="120455"/>
                    </a:moveTo>
                    <a:lnTo>
                      <a:pt x="28774" y="1878316"/>
                    </a:lnTo>
                    <a:lnTo>
                      <a:pt x="14495" y="1878316"/>
                    </a:lnTo>
                    <a:lnTo>
                      <a:pt x="28990" y="1878316"/>
                    </a:lnTo>
                    <a:cubicBezTo>
                      <a:pt x="28990" y="1937984"/>
                      <a:pt x="141921" y="1986297"/>
                      <a:pt x="281246" y="1986297"/>
                    </a:cubicBezTo>
                    <a:lnTo>
                      <a:pt x="16703419" y="1986297"/>
                    </a:lnTo>
                    <a:cubicBezTo>
                      <a:pt x="16842744" y="1986297"/>
                      <a:pt x="16955675" y="1937891"/>
                      <a:pt x="16955675" y="1878316"/>
                    </a:cubicBezTo>
                    <a:lnTo>
                      <a:pt x="16955675" y="120455"/>
                    </a:lnTo>
                    <a:cubicBezTo>
                      <a:pt x="16955675" y="60786"/>
                      <a:pt x="16842744" y="12474"/>
                      <a:pt x="16703419" y="12474"/>
                    </a:cubicBezTo>
                    <a:lnTo>
                      <a:pt x="281030" y="12474"/>
                    </a:lnTo>
                    <a:lnTo>
                      <a:pt x="281030" y="6237"/>
                    </a:lnTo>
                    <a:lnTo>
                      <a:pt x="281030" y="12474"/>
                    </a:lnTo>
                    <a:cubicBezTo>
                      <a:pt x="141705" y="12474"/>
                      <a:pt x="28774" y="60879"/>
                      <a:pt x="28774" y="120455"/>
                    </a:cubicBezTo>
                    <a:close/>
                  </a:path>
                </a:pathLst>
              </a:custGeom>
              <a:solidFill>
                <a:srgbClr val="FFFFFF"/>
              </a:solidFill>
            </p:spPr>
          </p:sp>
        </p:grpSp>
        <p:sp>
          <p:nvSpPr>
            <p:cNvPr name="TextBox 13" id="13"/>
            <p:cNvSpPr txBox="true"/>
            <p:nvPr/>
          </p:nvSpPr>
          <p:spPr>
            <a:xfrm rot="0">
              <a:off x="268961" y="548772"/>
              <a:ext cx="16559882" cy="1104900"/>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The leadership can observe a clear shift in viewer preferences, with rising interest in international movies and action genres, indicating the success of Netflix’s global content strategy. At the same time, the decline in traditional genres like documentaries and comedies suggests the need to reassess investments in these areas to align with evolving audience demand.</a:t>
              </a:r>
            </a:p>
          </p:txBody>
        </p:sp>
        <p:sp>
          <p:nvSpPr>
            <p:cNvPr name="TextBox 14" id="14"/>
            <p:cNvSpPr txBox="true"/>
            <p:nvPr/>
          </p:nvSpPr>
          <p:spPr>
            <a:xfrm rot="0">
              <a:off x="157267" y="66172"/>
              <a:ext cx="2046879" cy="520700"/>
            </a:xfrm>
            <a:prstGeom prst="rect">
              <a:avLst/>
            </a:prstGeom>
          </p:spPr>
          <p:txBody>
            <a:bodyPr anchor="t" rtlCol="false" tIns="0" lIns="0" bIns="0" rIns="0">
              <a:spAutoFit/>
            </a:bodyPr>
            <a:lstStyle/>
            <a:p>
              <a:pPr algn="l">
                <a:lnSpc>
                  <a:spcPts val="2879"/>
                </a:lnSpc>
              </a:pPr>
              <a:r>
                <a:rPr lang="en-US" sz="2400">
                  <a:solidFill>
                    <a:srgbClr val="000000"/>
                  </a:solidFill>
                  <a:latin typeface="Calibri (MS)"/>
                  <a:ea typeface="Calibri (MS)"/>
                  <a:cs typeface="Calibri (MS)"/>
                  <a:sym typeface="Calibri (MS)"/>
                </a:rPr>
                <a:t>📌</a:t>
              </a:r>
              <a:r>
                <a:rPr lang="en-US" sz="2400">
                  <a:solidFill>
                    <a:srgbClr val="FFFFFF"/>
                  </a:solidFill>
                  <a:latin typeface="Calibri (MS)"/>
                  <a:ea typeface="Calibri (MS)"/>
                  <a:cs typeface="Calibri (MS)"/>
                  <a:sym typeface="Calibri (MS)"/>
                </a:rPr>
                <a:t>Insights</a:t>
              </a:r>
            </a:p>
          </p:txBody>
        </p:sp>
      </p:grpSp>
      <p:grpSp>
        <p:nvGrpSpPr>
          <p:cNvPr name="Group 15" id="15"/>
          <p:cNvGrpSpPr/>
          <p:nvPr/>
        </p:nvGrpSpPr>
        <p:grpSpPr>
          <a:xfrm rot="0">
            <a:off x="777240" y="632011"/>
            <a:ext cx="12956476" cy="788225"/>
            <a:chOff x="0" y="0"/>
            <a:chExt cx="17275301" cy="1050966"/>
          </a:xfrm>
        </p:grpSpPr>
        <p:grpSp>
          <p:nvGrpSpPr>
            <p:cNvPr name="Group 16" id="16"/>
            <p:cNvGrpSpPr/>
            <p:nvPr/>
          </p:nvGrpSpPr>
          <p:grpSpPr>
            <a:xfrm rot="0">
              <a:off x="0" y="0"/>
              <a:ext cx="17275301" cy="1050966"/>
              <a:chOff x="0" y="0"/>
              <a:chExt cx="4516419" cy="274762"/>
            </a:xfrm>
          </p:grpSpPr>
          <p:sp>
            <p:nvSpPr>
              <p:cNvPr name="Freeform 17" id="17"/>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18" id="18"/>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19" id="19"/>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
        <p:nvSpPr>
          <p:cNvPr name="Freeform 20" id="20"/>
          <p:cNvSpPr/>
          <p:nvPr/>
        </p:nvSpPr>
        <p:spPr>
          <a:xfrm flipH="false" flipV="false" rot="0">
            <a:off x="886301" y="2313048"/>
            <a:ext cx="5420519" cy="2290249"/>
          </a:xfrm>
          <a:custGeom>
            <a:avLst/>
            <a:gdLst/>
            <a:ahLst/>
            <a:cxnLst/>
            <a:rect r="r" b="b" t="t" l="l"/>
            <a:pathLst>
              <a:path h="2290249" w="5420519">
                <a:moveTo>
                  <a:pt x="0" y="0"/>
                </a:moveTo>
                <a:lnTo>
                  <a:pt x="5420519" y="0"/>
                </a:lnTo>
                <a:lnTo>
                  <a:pt x="5420519" y="2290249"/>
                </a:lnTo>
                <a:lnTo>
                  <a:pt x="0" y="2290249"/>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77240" y="2008095"/>
            <a:ext cx="13121166" cy="3277291"/>
            <a:chOff x="0" y="0"/>
            <a:chExt cx="17494888" cy="4369721"/>
          </a:xfrm>
        </p:grpSpPr>
        <p:grpSp>
          <p:nvGrpSpPr>
            <p:cNvPr name="Group 4" id="4"/>
            <p:cNvGrpSpPr/>
            <p:nvPr/>
          </p:nvGrpSpPr>
          <p:grpSpPr>
            <a:xfrm rot="0">
              <a:off x="6674200" y="0"/>
              <a:ext cx="4715873" cy="4369721"/>
              <a:chOff x="0" y="0"/>
              <a:chExt cx="4078241" cy="3778892"/>
            </a:xfrm>
          </p:grpSpPr>
          <p:sp>
            <p:nvSpPr>
              <p:cNvPr name="Freeform 5" id="5"/>
              <p:cNvSpPr/>
              <p:nvPr/>
            </p:nvSpPr>
            <p:spPr>
              <a:xfrm flipH="false" flipV="false" rot="0">
                <a:off x="0" y="0"/>
                <a:ext cx="4078320" cy="3778885"/>
              </a:xfrm>
              <a:custGeom>
                <a:avLst/>
                <a:gdLst/>
                <a:ahLst/>
                <a:cxnLst/>
                <a:rect r="r" b="b" t="t" l="l"/>
                <a:pathLst>
                  <a:path h="3778885" w="4078320">
                    <a:moveTo>
                      <a:pt x="0" y="155829"/>
                    </a:moveTo>
                    <a:cubicBezTo>
                      <a:pt x="0" y="69723"/>
                      <a:pt x="73072" y="0"/>
                      <a:pt x="163314" y="0"/>
                    </a:cubicBezTo>
                    <a:lnTo>
                      <a:pt x="3915010" y="0"/>
                    </a:lnTo>
                    <a:lnTo>
                      <a:pt x="3915010" y="8509"/>
                    </a:lnTo>
                    <a:lnTo>
                      <a:pt x="3915010" y="0"/>
                    </a:lnTo>
                    <a:cubicBezTo>
                      <a:pt x="4005252" y="0"/>
                      <a:pt x="4078320" y="69723"/>
                      <a:pt x="4078320" y="155829"/>
                    </a:cubicBezTo>
                    <a:lnTo>
                      <a:pt x="4069406" y="155829"/>
                    </a:lnTo>
                    <a:lnTo>
                      <a:pt x="4078320" y="155829"/>
                    </a:lnTo>
                    <a:lnTo>
                      <a:pt x="4078320" y="3623056"/>
                    </a:lnTo>
                    <a:lnTo>
                      <a:pt x="4069406" y="3623056"/>
                    </a:lnTo>
                    <a:lnTo>
                      <a:pt x="4078320" y="3623056"/>
                    </a:lnTo>
                    <a:cubicBezTo>
                      <a:pt x="4078320" y="3709035"/>
                      <a:pt x="4005252" y="3778885"/>
                      <a:pt x="3915010" y="3778885"/>
                    </a:cubicBezTo>
                    <a:lnTo>
                      <a:pt x="3915010" y="3770376"/>
                    </a:lnTo>
                    <a:lnTo>
                      <a:pt x="3915010" y="3778885"/>
                    </a:lnTo>
                    <a:lnTo>
                      <a:pt x="163314" y="3778885"/>
                    </a:lnTo>
                    <a:lnTo>
                      <a:pt x="163314" y="3770376"/>
                    </a:lnTo>
                    <a:lnTo>
                      <a:pt x="163314" y="3778885"/>
                    </a:lnTo>
                    <a:cubicBezTo>
                      <a:pt x="73072" y="3778885"/>
                      <a:pt x="0" y="3709162"/>
                      <a:pt x="0" y="3623056"/>
                    </a:cubicBezTo>
                    <a:lnTo>
                      <a:pt x="0" y="155829"/>
                    </a:lnTo>
                    <a:lnTo>
                      <a:pt x="8918" y="155829"/>
                    </a:lnTo>
                    <a:lnTo>
                      <a:pt x="0" y="155829"/>
                    </a:lnTo>
                    <a:moveTo>
                      <a:pt x="17702" y="155829"/>
                    </a:moveTo>
                    <a:lnTo>
                      <a:pt x="17702" y="3623056"/>
                    </a:lnTo>
                    <a:lnTo>
                      <a:pt x="8918" y="3623056"/>
                    </a:lnTo>
                    <a:lnTo>
                      <a:pt x="17835" y="3623056"/>
                    </a:lnTo>
                    <a:cubicBezTo>
                      <a:pt x="17835" y="3699764"/>
                      <a:pt x="83055" y="3761867"/>
                      <a:pt x="163314" y="3761867"/>
                    </a:cubicBezTo>
                    <a:lnTo>
                      <a:pt x="3915010" y="3761867"/>
                    </a:lnTo>
                    <a:cubicBezTo>
                      <a:pt x="3995402" y="3761867"/>
                      <a:pt x="4060488" y="3699637"/>
                      <a:pt x="4060488" y="3623056"/>
                    </a:cubicBezTo>
                    <a:lnTo>
                      <a:pt x="4060488" y="155829"/>
                    </a:lnTo>
                    <a:cubicBezTo>
                      <a:pt x="4060488" y="79121"/>
                      <a:pt x="3995269" y="17018"/>
                      <a:pt x="3915010" y="17018"/>
                    </a:cubicBezTo>
                    <a:lnTo>
                      <a:pt x="163314" y="17018"/>
                    </a:lnTo>
                    <a:lnTo>
                      <a:pt x="163314" y="8509"/>
                    </a:lnTo>
                    <a:lnTo>
                      <a:pt x="163314" y="17018"/>
                    </a:lnTo>
                    <a:cubicBezTo>
                      <a:pt x="82921" y="17018"/>
                      <a:pt x="17835" y="79248"/>
                      <a:pt x="17835" y="155829"/>
                    </a:cubicBezTo>
                    <a:close/>
                  </a:path>
                </a:pathLst>
              </a:custGeom>
              <a:solidFill>
                <a:srgbClr val="FFFFFF"/>
              </a:solidFill>
            </p:spPr>
          </p:sp>
        </p:grpSp>
        <p:sp>
          <p:nvSpPr>
            <p:cNvPr name="TextBox 6" id="6"/>
            <p:cNvSpPr txBox="true"/>
            <p:nvPr/>
          </p:nvSpPr>
          <p:spPr>
            <a:xfrm rot="0">
              <a:off x="7053203" y="197279"/>
              <a:ext cx="3325412" cy="714930"/>
            </a:xfrm>
            <a:prstGeom prst="rect">
              <a:avLst/>
            </a:prstGeom>
          </p:spPr>
          <p:txBody>
            <a:bodyPr anchor="t" rtlCol="false" tIns="0" lIns="0" bIns="0" rIns="0">
              <a:spAutoFit/>
            </a:bodyPr>
            <a:lstStyle/>
            <a:p>
              <a:pPr algn="l">
                <a:lnSpc>
                  <a:spcPts val="3840"/>
                </a:lnSpc>
              </a:pPr>
              <a:r>
                <a:rPr lang="en-US" sz="3200" b="true">
                  <a:solidFill>
                    <a:srgbClr val="FFFFFF"/>
                  </a:solidFill>
                  <a:latin typeface="Calibri (MS) Bold"/>
                  <a:ea typeface="Calibri (MS) Bold"/>
                  <a:cs typeface="Calibri (MS) Bold"/>
                  <a:sym typeface="Calibri (MS) Bold"/>
                </a:rPr>
                <a:t>Meta Data</a:t>
              </a:r>
            </a:p>
          </p:txBody>
        </p:sp>
        <p:sp>
          <p:nvSpPr>
            <p:cNvPr name="TextBox 7" id="7"/>
            <p:cNvSpPr txBox="true"/>
            <p:nvPr/>
          </p:nvSpPr>
          <p:spPr>
            <a:xfrm rot="0">
              <a:off x="7213418" y="1147374"/>
              <a:ext cx="3325412" cy="393700"/>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File Extension - .csv</a:t>
              </a:r>
            </a:p>
          </p:txBody>
        </p:sp>
        <p:sp>
          <p:nvSpPr>
            <p:cNvPr name="TextBox 8" id="8"/>
            <p:cNvSpPr txBox="true"/>
            <p:nvPr/>
          </p:nvSpPr>
          <p:spPr>
            <a:xfrm rot="0">
              <a:off x="7204881" y="1706615"/>
              <a:ext cx="3355148" cy="408623"/>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No of Rows – 8784</a:t>
              </a:r>
            </a:p>
          </p:txBody>
        </p:sp>
        <p:sp>
          <p:nvSpPr>
            <p:cNvPr name="TextBox 9" id="9"/>
            <p:cNvSpPr txBox="true"/>
            <p:nvPr/>
          </p:nvSpPr>
          <p:spPr>
            <a:xfrm rot="0">
              <a:off x="7204881" y="2280779"/>
              <a:ext cx="3342485" cy="408623"/>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No of Fields - 10</a:t>
              </a:r>
            </a:p>
          </p:txBody>
        </p:sp>
        <p:grpSp>
          <p:nvGrpSpPr>
            <p:cNvPr name="Group 10" id="10"/>
            <p:cNvGrpSpPr/>
            <p:nvPr/>
          </p:nvGrpSpPr>
          <p:grpSpPr>
            <a:xfrm rot="0">
              <a:off x="11961573" y="0"/>
              <a:ext cx="5533315" cy="4369721"/>
              <a:chOff x="0" y="0"/>
              <a:chExt cx="5533315" cy="4369721"/>
            </a:xfrm>
          </p:grpSpPr>
          <p:sp>
            <p:nvSpPr>
              <p:cNvPr name="Freeform 11" id="11"/>
              <p:cNvSpPr/>
              <p:nvPr/>
            </p:nvSpPr>
            <p:spPr>
              <a:xfrm flipH="false" flipV="false" rot="0">
                <a:off x="0" y="0"/>
                <a:ext cx="5533263" cy="4369689"/>
              </a:xfrm>
              <a:custGeom>
                <a:avLst/>
                <a:gdLst/>
                <a:ahLst/>
                <a:cxnLst/>
                <a:rect r="r" b="b" t="t" l="l"/>
                <a:pathLst>
                  <a:path h="4369689" w="5533263">
                    <a:moveTo>
                      <a:pt x="0" y="154305"/>
                    </a:moveTo>
                    <a:cubicBezTo>
                      <a:pt x="0" y="69088"/>
                      <a:pt x="69215" y="0"/>
                      <a:pt x="154432" y="0"/>
                    </a:cubicBezTo>
                    <a:lnTo>
                      <a:pt x="5378831" y="0"/>
                    </a:lnTo>
                    <a:lnTo>
                      <a:pt x="5378831" y="8509"/>
                    </a:lnTo>
                    <a:lnTo>
                      <a:pt x="5378831" y="0"/>
                    </a:lnTo>
                    <a:cubicBezTo>
                      <a:pt x="5464175" y="0"/>
                      <a:pt x="5533263" y="69088"/>
                      <a:pt x="5533263" y="154305"/>
                    </a:cubicBezTo>
                    <a:lnTo>
                      <a:pt x="5524754" y="154305"/>
                    </a:lnTo>
                    <a:lnTo>
                      <a:pt x="5533263" y="154305"/>
                    </a:lnTo>
                    <a:lnTo>
                      <a:pt x="5533263" y="4215384"/>
                    </a:lnTo>
                    <a:lnTo>
                      <a:pt x="5524754" y="4215384"/>
                    </a:lnTo>
                    <a:lnTo>
                      <a:pt x="5533263" y="4215384"/>
                    </a:lnTo>
                    <a:cubicBezTo>
                      <a:pt x="5533263" y="4300601"/>
                      <a:pt x="5464048" y="4369689"/>
                      <a:pt x="5378831" y="4369689"/>
                    </a:cubicBezTo>
                    <a:lnTo>
                      <a:pt x="5378831" y="4361180"/>
                    </a:lnTo>
                    <a:lnTo>
                      <a:pt x="5378831" y="4369689"/>
                    </a:lnTo>
                    <a:lnTo>
                      <a:pt x="154432" y="4369689"/>
                    </a:lnTo>
                    <a:lnTo>
                      <a:pt x="154432" y="4361180"/>
                    </a:lnTo>
                    <a:lnTo>
                      <a:pt x="154432" y="4369689"/>
                    </a:lnTo>
                    <a:cubicBezTo>
                      <a:pt x="69215" y="4369689"/>
                      <a:pt x="0" y="4300601"/>
                      <a:pt x="0" y="4215384"/>
                    </a:cubicBezTo>
                    <a:lnTo>
                      <a:pt x="0" y="154305"/>
                    </a:lnTo>
                    <a:lnTo>
                      <a:pt x="8509" y="154305"/>
                    </a:lnTo>
                    <a:lnTo>
                      <a:pt x="0" y="154305"/>
                    </a:lnTo>
                    <a:moveTo>
                      <a:pt x="16891" y="154305"/>
                    </a:moveTo>
                    <a:lnTo>
                      <a:pt x="16891" y="4215384"/>
                    </a:lnTo>
                    <a:lnTo>
                      <a:pt x="8509" y="4215384"/>
                    </a:lnTo>
                    <a:lnTo>
                      <a:pt x="17018" y="4215384"/>
                    </a:lnTo>
                    <a:cubicBezTo>
                      <a:pt x="17018" y="4291203"/>
                      <a:pt x="78613" y="4352798"/>
                      <a:pt x="154559" y="4352798"/>
                    </a:cubicBezTo>
                    <a:lnTo>
                      <a:pt x="5378831" y="4352798"/>
                    </a:lnTo>
                    <a:cubicBezTo>
                      <a:pt x="5454777" y="4352798"/>
                      <a:pt x="5516372" y="4291330"/>
                      <a:pt x="5516372" y="4215384"/>
                    </a:cubicBezTo>
                    <a:lnTo>
                      <a:pt x="5516372" y="154305"/>
                    </a:lnTo>
                    <a:cubicBezTo>
                      <a:pt x="5516372" y="78486"/>
                      <a:pt x="5454777" y="16891"/>
                      <a:pt x="5378831" y="16891"/>
                    </a:cubicBezTo>
                    <a:lnTo>
                      <a:pt x="154432" y="16891"/>
                    </a:lnTo>
                    <a:lnTo>
                      <a:pt x="154432" y="8509"/>
                    </a:lnTo>
                    <a:lnTo>
                      <a:pt x="154432" y="17018"/>
                    </a:lnTo>
                    <a:cubicBezTo>
                      <a:pt x="78486" y="16891"/>
                      <a:pt x="16891" y="78486"/>
                      <a:pt x="16891" y="154305"/>
                    </a:cubicBezTo>
                    <a:close/>
                  </a:path>
                </a:pathLst>
              </a:custGeom>
              <a:solidFill>
                <a:srgbClr val="FFFFFF"/>
              </a:solidFill>
            </p:spPr>
          </p:sp>
        </p:grpSp>
        <p:sp>
          <p:nvSpPr>
            <p:cNvPr name="TextBox 12" id="12"/>
            <p:cNvSpPr txBox="true"/>
            <p:nvPr/>
          </p:nvSpPr>
          <p:spPr>
            <a:xfrm rot="0">
              <a:off x="12242474" y="193043"/>
              <a:ext cx="3325412" cy="714930"/>
            </a:xfrm>
            <a:prstGeom prst="rect">
              <a:avLst/>
            </a:prstGeom>
          </p:spPr>
          <p:txBody>
            <a:bodyPr anchor="t" rtlCol="false" tIns="0" lIns="0" bIns="0" rIns="0">
              <a:spAutoFit/>
            </a:bodyPr>
            <a:lstStyle/>
            <a:p>
              <a:pPr algn="l">
                <a:lnSpc>
                  <a:spcPts val="3840"/>
                </a:lnSpc>
              </a:pPr>
              <a:r>
                <a:rPr lang="en-US" sz="3200" b="true">
                  <a:solidFill>
                    <a:srgbClr val="FFFFFF"/>
                  </a:solidFill>
                  <a:latin typeface="Calibri (MS) Bold"/>
                  <a:ea typeface="Calibri (MS) Bold"/>
                  <a:cs typeface="Calibri (MS) Bold"/>
                  <a:sym typeface="Calibri (MS) Bold"/>
                </a:rPr>
                <a:t>Tools Used</a:t>
              </a:r>
            </a:p>
          </p:txBody>
        </p:sp>
        <p:sp>
          <p:nvSpPr>
            <p:cNvPr name="TextBox 13" id="13"/>
            <p:cNvSpPr txBox="true"/>
            <p:nvPr/>
          </p:nvSpPr>
          <p:spPr>
            <a:xfrm rot="0">
              <a:off x="12481577" y="1173417"/>
              <a:ext cx="5013311" cy="408623"/>
            </a:xfrm>
            <a:prstGeom prst="rect">
              <a:avLst/>
            </a:prstGeom>
          </p:spPr>
          <p:txBody>
            <a:bodyPr anchor="t" rtlCol="false" tIns="0" lIns="0" bIns="0" rIns="0">
              <a:spAutoFit/>
            </a:bodyPr>
            <a:lstStyle/>
            <a:p>
              <a:pPr algn="l" marL="217170" indent="-108585" lvl="1">
                <a:lnSpc>
                  <a:spcPts val="2160"/>
                </a:lnSpc>
                <a:buFont typeface="Arial"/>
                <a:buChar char="•"/>
              </a:pPr>
              <a:r>
                <a:rPr lang="en-US" b="true" sz="1800">
                  <a:solidFill>
                    <a:srgbClr val="FFFFFF"/>
                  </a:solidFill>
                  <a:latin typeface="Calibri (MS) Bold"/>
                  <a:ea typeface="Calibri (MS) Bold"/>
                  <a:cs typeface="Calibri (MS) Bold"/>
                  <a:sym typeface="Calibri (MS) Bold"/>
                </a:rPr>
                <a:t>Power Bi </a:t>
              </a:r>
              <a:r>
                <a:rPr lang="en-US" sz="1800">
                  <a:solidFill>
                    <a:srgbClr val="FFFFFF"/>
                  </a:solidFill>
                  <a:latin typeface="Calibri (MS)"/>
                  <a:ea typeface="Calibri (MS)"/>
                  <a:cs typeface="Calibri (MS)"/>
                  <a:sym typeface="Calibri (MS)"/>
                </a:rPr>
                <a:t>:- For creating dashboard</a:t>
              </a:r>
            </a:p>
          </p:txBody>
        </p:sp>
        <p:sp>
          <p:nvSpPr>
            <p:cNvPr name="TextBox 14" id="14"/>
            <p:cNvSpPr txBox="true"/>
            <p:nvPr/>
          </p:nvSpPr>
          <p:spPr>
            <a:xfrm rot="0">
              <a:off x="12481577" y="1867798"/>
              <a:ext cx="4279568" cy="777955"/>
            </a:xfrm>
            <a:prstGeom prst="rect">
              <a:avLst/>
            </a:prstGeom>
          </p:spPr>
          <p:txBody>
            <a:bodyPr anchor="t" rtlCol="false" tIns="0" lIns="0" bIns="0" rIns="0">
              <a:spAutoFit/>
            </a:bodyPr>
            <a:lstStyle/>
            <a:p>
              <a:pPr algn="l" marL="217170" indent="-108585" lvl="1">
                <a:lnSpc>
                  <a:spcPts val="2160"/>
                </a:lnSpc>
                <a:buFont typeface="Arial"/>
                <a:buChar char="•"/>
              </a:pPr>
              <a:r>
                <a:rPr lang="en-US" b="true" sz="1800">
                  <a:solidFill>
                    <a:srgbClr val="FFFFFF"/>
                  </a:solidFill>
                  <a:latin typeface="Calibri (MS) Bold"/>
                  <a:ea typeface="Calibri (MS) Bold"/>
                  <a:cs typeface="Calibri (MS) Bold"/>
                  <a:sym typeface="Calibri (MS) Bold"/>
                </a:rPr>
                <a:t>Power Query </a:t>
              </a:r>
              <a:r>
                <a:rPr lang="en-US" sz="1800">
                  <a:solidFill>
                    <a:srgbClr val="FFFFFF"/>
                  </a:solidFill>
                  <a:latin typeface="Calibri (MS)"/>
                  <a:ea typeface="Calibri (MS)"/>
                  <a:cs typeface="Calibri (MS)"/>
                  <a:sym typeface="Calibri (MS)"/>
                </a:rPr>
                <a:t>:- For data cleaning and transforming data</a:t>
              </a:r>
            </a:p>
          </p:txBody>
        </p:sp>
        <p:sp>
          <p:nvSpPr>
            <p:cNvPr name="TextBox 15" id="15"/>
            <p:cNvSpPr txBox="true"/>
            <p:nvPr/>
          </p:nvSpPr>
          <p:spPr>
            <a:xfrm rot="0">
              <a:off x="12526205" y="2937853"/>
              <a:ext cx="4968683" cy="393700"/>
            </a:xfrm>
            <a:prstGeom prst="rect">
              <a:avLst/>
            </a:prstGeom>
          </p:spPr>
          <p:txBody>
            <a:bodyPr anchor="t" rtlCol="false" tIns="0" lIns="0" bIns="0" rIns="0">
              <a:spAutoFit/>
            </a:bodyPr>
            <a:lstStyle/>
            <a:p>
              <a:pPr algn="l" marL="217170" indent="-108585" lvl="1">
                <a:lnSpc>
                  <a:spcPts val="2160"/>
                </a:lnSpc>
                <a:buFont typeface="Arial"/>
                <a:buChar char="•"/>
              </a:pPr>
              <a:r>
                <a:rPr lang="en-US" b="true" sz="1800">
                  <a:solidFill>
                    <a:srgbClr val="FFFFFF"/>
                  </a:solidFill>
                  <a:latin typeface="Calibri (MS) Bold"/>
                  <a:ea typeface="Calibri (MS) Bold"/>
                  <a:cs typeface="Calibri (MS) Bold"/>
                  <a:sym typeface="Calibri (MS) Bold"/>
                </a:rPr>
                <a:t>Canva </a:t>
              </a:r>
              <a:r>
                <a:rPr lang="en-US" sz="1800">
                  <a:solidFill>
                    <a:srgbClr val="FFFFFF"/>
                  </a:solidFill>
                  <a:latin typeface="Calibri (MS)"/>
                  <a:ea typeface="Calibri (MS)"/>
                  <a:cs typeface="Calibri (MS)"/>
                  <a:sym typeface="Calibri (MS)"/>
                </a:rPr>
                <a:t>:- For creating presentation</a:t>
              </a:r>
            </a:p>
          </p:txBody>
        </p:sp>
        <p:grpSp>
          <p:nvGrpSpPr>
            <p:cNvPr name="Group 16" id="16"/>
            <p:cNvGrpSpPr/>
            <p:nvPr/>
          </p:nvGrpSpPr>
          <p:grpSpPr>
            <a:xfrm rot="0">
              <a:off x="0" y="0"/>
              <a:ext cx="5835161" cy="4369721"/>
              <a:chOff x="0" y="0"/>
              <a:chExt cx="5835161" cy="4369721"/>
            </a:xfrm>
          </p:grpSpPr>
          <p:sp>
            <p:nvSpPr>
              <p:cNvPr name="Freeform 17" id="17"/>
              <p:cNvSpPr/>
              <p:nvPr/>
            </p:nvSpPr>
            <p:spPr>
              <a:xfrm flipH="false" flipV="false" rot="0">
                <a:off x="0" y="0"/>
                <a:ext cx="5835142" cy="4369689"/>
              </a:xfrm>
              <a:custGeom>
                <a:avLst/>
                <a:gdLst/>
                <a:ahLst/>
                <a:cxnLst/>
                <a:rect r="r" b="b" t="t" l="l"/>
                <a:pathLst>
                  <a:path h="4369689" w="5835142">
                    <a:moveTo>
                      <a:pt x="0" y="154305"/>
                    </a:moveTo>
                    <a:cubicBezTo>
                      <a:pt x="0" y="69088"/>
                      <a:pt x="69215" y="0"/>
                      <a:pt x="154432" y="0"/>
                    </a:cubicBezTo>
                    <a:lnTo>
                      <a:pt x="5680710" y="0"/>
                    </a:lnTo>
                    <a:lnTo>
                      <a:pt x="5680710" y="8509"/>
                    </a:lnTo>
                    <a:lnTo>
                      <a:pt x="5680710" y="0"/>
                    </a:lnTo>
                    <a:cubicBezTo>
                      <a:pt x="5766054" y="0"/>
                      <a:pt x="5835142" y="69088"/>
                      <a:pt x="5835142" y="154305"/>
                    </a:cubicBezTo>
                    <a:lnTo>
                      <a:pt x="5826633" y="154305"/>
                    </a:lnTo>
                    <a:lnTo>
                      <a:pt x="5835142" y="154305"/>
                    </a:lnTo>
                    <a:lnTo>
                      <a:pt x="5835142" y="4215384"/>
                    </a:lnTo>
                    <a:lnTo>
                      <a:pt x="5826633" y="4215384"/>
                    </a:lnTo>
                    <a:lnTo>
                      <a:pt x="5835142" y="4215384"/>
                    </a:lnTo>
                    <a:cubicBezTo>
                      <a:pt x="5835142" y="4300601"/>
                      <a:pt x="5765927" y="4369689"/>
                      <a:pt x="5680710" y="4369689"/>
                    </a:cubicBezTo>
                    <a:lnTo>
                      <a:pt x="5680710" y="4361180"/>
                    </a:lnTo>
                    <a:lnTo>
                      <a:pt x="5680710" y="4369689"/>
                    </a:lnTo>
                    <a:lnTo>
                      <a:pt x="154432" y="4369689"/>
                    </a:lnTo>
                    <a:lnTo>
                      <a:pt x="154432" y="4361180"/>
                    </a:lnTo>
                    <a:lnTo>
                      <a:pt x="154432" y="4369689"/>
                    </a:lnTo>
                    <a:cubicBezTo>
                      <a:pt x="69215" y="4369689"/>
                      <a:pt x="0" y="4300601"/>
                      <a:pt x="0" y="4215384"/>
                    </a:cubicBezTo>
                    <a:lnTo>
                      <a:pt x="0" y="154305"/>
                    </a:lnTo>
                    <a:lnTo>
                      <a:pt x="8509" y="154305"/>
                    </a:lnTo>
                    <a:lnTo>
                      <a:pt x="0" y="154305"/>
                    </a:lnTo>
                    <a:moveTo>
                      <a:pt x="16891" y="154305"/>
                    </a:moveTo>
                    <a:lnTo>
                      <a:pt x="16891" y="4215384"/>
                    </a:lnTo>
                    <a:lnTo>
                      <a:pt x="8509" y="4215384"/>
                    </a:lnTo>
                    <a:lnTo>
                      <a:pt x="17018" y="4215384"/>
                    </a:lnTo>
                    <a:cubicBezTo>
                      <a:pt x="17018" y="4291203"/>
                      <a:pt x="78613" y="4352798"/>
                      <a:pt x="154559" y="4352798"/>
                    </a:cubicBezTo>
                    <a:lnTo>
                      <a:pt x="5680710" y="4352798"/>
                    </a:lnTo>
                    <a:cubicBezTo>
                      <a:pt x="5756656" y="4352798"/>
                      <a:pt x="5818251" y="4291330"/>
                      <a:pt x="5818251" y="4215384"/>
                    </a:cubicBezTo>
                    <a:lnTo>
                      <a:pt x="5818251" y="154305"/>
                    </a:lnTo>
                    <a:cubicBezTo>
                      <a:pt x="5818251" y="78486"/>
                      <a:pt x="5756656" y="16891"/>
                      <a:pt x="5680710" y="16891"/>
                    </a:cubicBezTo>
                    <a:lnTo>
                      <a:pt x="154432" y="16891"/>
                    </a:lnTo>
                    <a:lnTo>
                      <a:pt x="154432" y="8509"/>
                    </a:lnTo>
                    <a:lnTo>
                      <a:pt x="154432" y="17018"/>
                    </a:lnTo>
                    <a:cubicBezTo>
                      <a:pt x="78486" y="16891"/>
                      <a:pt x="16891" y="78486"/>
                      <a:pt x="16891" y="154305"/>
                    </a:cubicBezTo>
                    <a:close/>
                  </a:path>
                </a:pathLst>
              </a:custGeom>
              <a:solidFill>
                <a:srgbClr val="FFFFFF"/>
              </a:solidFill>
            </p:spPr>
          </p:sp>
        </p:grpSp>
        <p:sp>
          <p:nvSpPr>
            <p:cNvPr name="TextBox 18" id="18"/>
            <p:cNvSpPr txBox="true"/>
            <p:nvPr/>
          </p:nvSpPr>
          <p:spPr>
            <a:xfrm rot="0">
              <a:off x="337804" y="209431"/>
              <a:ext cx="3325412" cy="714930"/>
            </a:xfrm>
            <a:prstGeom prst="rect">
              <a:avLst/>
            </a:prstGeom>
          </p:spPr>
          <p:txBody>
            <a:bodyPr anchor="t" rtlCol="false" tIns="0" lIns="0" bIns="0" rIns="0">
              <a:spAutoFit/>
            </a:bodyPr>
            <a:lstStyle/>
            <a:p>
              <a:pPr algn="l">
                <a:lnSpc>
                  <a:spcPts val="3840"/>
                </a:lnSpc>
              </a:pPr>
              <a:r>
                <a:rPr lang="en-US" sz="3200" b="true">
                  <a:solidFill>
                    <a:srgbClr val="FFFFFF"/>
                  </a:solidFill>
                  <a:latin typeface="Calibri (MS) Bold"/>
                  <a:ea typeface="Calibri (MS) Bold"/>
                  <a:cs typeface="Calibri (MS) Bold"/>
                  <a:sym typeface="Calibri (MS) Bold"/>
                </a:rPr>
                <a:t>Stakeholders</a:t>
              </a:r>
            </a:p>
          </p:txBody>
        </p:sp>
        <p:sp>
          <p:nvSpPr>
            <p:cNvPr name="TextBox 19" id="19"/>
            <p:cNvSpPr txBox="true"/>
            <p:nvPr/>
          </p:nvSpPr>
          <p:spPr>
            <a:xfrm rot="0">
              <a:off x="525129" y="1123159"/>
              <a:ext cx="5574388" cy="408623"/>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Netflix’s Executive or Leadership Team</a:t>
              </a:r>
            </a:p>
          </p:txBody>
        </p:sp>
        <p:sp>
          <p:nvSpPr>
            <p:cNvPr name="TextBox 20" id="20"/>
            <p:cNvSpPr txBox="true"/>
            <p:nvPr/>
          </p:nvSpPr>
          <p:spPr>
            <a:xfrm rot="0">
              <a:off x="525129" y="1952941"/>
              <a:ext cx="3553448" cy="408623"/>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Content Strategy Team</a:t>
              </a:r>
            </a:p>
          </p:txBody>
        </p:sp>
        <p:sp>
          <p:nvSpPr>
            <p:cNvPr name="TextBox 21" id="21"/>
            <p:cNvSpPr txBox="true"/>
            <p:nvPr/>
          </p:nvSpPr>
          <p:spPr>
            <a:xfrm rot="0">
              <a:off x="525129" y="2755285"/>
              <a:ext cx="4335201" cy="408623"/>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Chief Content Officer (CCO)</a:t>
              </a:r>
            </a:p>
          </p:txBody>
        </p:sp>
        <p:sp>
          <p:nvSpPr>
            <p:cNvPr name="TextBox 22" id="22"/>
            <p:cNvSpPr txBox="true"/>
            <p:nvPr/>
          </p:nvSpPr>
          <p:spPr>
            <a:xfrm rot="0">
              <a:off x="525129" y="3585068"/>
              <a:ext cx="4577995" cy="408623"/>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Data Analytics &amp; Insights Team</a:t>
              </a:r>
            </a:p>
          </p:txBody>
        </p:sp>
      </p:grpSp>
      <p:grpSp>
        <p:nvGrpSpPr>
          <p:cNvPr name="Group 23" id="23"/>
          <p:cNvGrpSpPr/>
          <p:nvPr/>
        </p:nvGrpSpPr>
        <p:grpSpPr>
          <a:xfrm rot="0">
            <a:off x="744284" y="619796"/>
            <a:ext cx="13108876" cy="788225"/>
            <a:chOff x="0" y="0"/>
            <a:chExt cx="17478501" cy="1050966"/>
          </a:xfrm>
        </p:grpSpPr>
        <p:grpSp>
          <p:nvGrpSpPr>
            <p:cNvPr name="Group 24" id="24"/>
            <p:cNvGrpSpPr/>
            <p:nvPr/>
          </p:nvGrpSpPr>
          <p:grpSpPr>
            <a:xfrm rot="0">
              <a:off x="0" y="0"/>
              <a:ext cx="17478501" cy="1050966"/>
              <a:chOff x="0" y="0"/>
              <a:chExt cx="4569543" cy="274762"/>
            </a:xfrm>
          </p:grpSpPr>
          <p:sp>
            <p:nvSpPr>
              <p:cNvPr name="Freeform 25" id="25"/>
              <p:cNvSpPr/>
              <p:nvPr/>
            </p:nvSpPr>
            <p:spPr>
              <a:xfrm flipH="false" flipV="false" rot="0">
                <a:off x="0" y="0"/>
                <a:ext cx="4569543" cy="274762"/>
              </a:xfrm>
              <a:custGeom>
                <a:avLst/>
                <a:gdLst/>
                <a:ahLst/>
                <a:cxnLst/>
                <a:rect r="r" b="b" t="t" l="l"/>
                <a:pathLst>
                  <a:path h="274762" w="4569543">
                    <a:moveTo>
                      <a:pt x="5315" y="0"/>
                    </a:moveTo>
                    <a:lnTo>
                      <a:pt x="4564228" y="0"/>
                    </a:lnTo>
                    <a:cubicBezTo>
                      <a:pt x="4567163" y="0"/>
                      <a:pt x="4569543" y="2380"/>
                      <a:pt x="4569543" y="5315"/>
                    </a:cubicBezTo>
                    <a:lnTo>
                      <a:pt x="4569543" y="269447"/>
                    </a:lnTo>
                    <a:cubicBezTo>
                      <a:pt x="4569543" y="272383"/>
                      <a:pt x="4567163" y="274762"/>
                      <a:pt x="4564228" y="274762"/>
                    </a:cubicBezTo>
                    <a:lnTo>
                      <a:pt x="5315" y="274762"/>
                    </a:lnTo>
                    <a:cubicBezTo>
                      <a:pt x="2380" y="274762"/>
                      <a:pt x="0" y="272383"/>
                      <a:pt x="0" y="269447"/>
                    </a:cubicBezTo>
                    <a:lnTo>
                      <a:pt x="0" y="5315"/>
                    </a:lnTo>
                    <a:cubicBezTo>
                      <a:pt x="0" y="2380"/>
                      <a:pt x="2380" y="0"/>
                      <a:pt x="5315" y="0"/>
                    </a:cubicBezTo>
                    <a:close/>
                  </a:path>
                </a:pathLst>
              </a:custGeom>
              <a:solidFill>
                <a:srgbClr val="E50914">
                  <a:alpha val="38824"/>
                </a:srgbClr>
              </a:solidFill>
            </p:spPr>
          </p:sp>
          <p:sp>
            <p:nvSpPr>
              <p:cNvPr name="TextBox 26" id="26"/>
              <p:cNvSpPr txBox="true"/>
              <p:nvPr/>
            </p:nvSpPr>
            <p:spPr>
              <a:xfrm>
                <a:off x="0" y="-38100"/>
                <a:ext cx="4569543" cy="312862"/>
              </a:xfrm>
              <a:prstGeom prst="rect">
                <a:avLst/>
              </a:prstGeom>
            </p:spPr>
            <p:txBody>
              <a:bodyPr anchor="ctr" rtlCol="false" tIns="50800" lIns="50800" bIns="50800" rIns="50800"/>
              <a:lstStyle/>
              <a:p>
                <a:pPr algn="ctr">
                  <a:lnSpc>
                    <a:spcPts val="2160"/>
                  </a:lnSpc>
                </a:pPr>
              </a:p>
            </p:txBody>
          </p:sp>
        </p:grpSp>
        <p:sp>
          <p:nvSpPr>
            <p:cNvPr name="TextBox 27" id="27"/>
            <p:cNvSpPr txBox="true"/>
            <p:nvPr/>
          </p:nvSpPr>
          <p:spPr>
            <a:xfrm rot="0">
              <a:off x="201699" y="179408"/>
              <a:ext cx="12343197"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6684" y="1858820"/>
            <a:ext cx="7525519" cy="4713523"/>
            <a:chOff x="0" y="0"/>
            <a:chExt cx="10034025" cy="6284697"/>
          </a:xfrm>
        </p:grpSpPr>
        <p:grpSp>
          <p:nvGrpSpPr>
            <p:cNvPr name="Group 4" id="4"/>
            <p:cNvGrpSpPr/>
            <p:nvPr/>
          </p:nvGrpSpPr>
          <p:grpSpPr>
            <a:xfrm rot="0">
              <a:off x="0" y="0"/>
              <a:ext cx="9582326" cy="6284697"/>
              <a:chOff x="0" y="0"/>
              <a:chExt cx="9706311" cy="6366014"/>
            </a:xfrm>
          </p:grpSpPr>
          <p:sp>
            <p:nvSpPr>
              <p:cNvPr name="Freeform 5" id="5"/>
              <p:cNvSpPr/>
              <p:nvPr/>
            </p:nvSpPr>
            <p:spPr>
              <a:xfrm flipH="false" flipV="false" rot="0">
                <a:off x="0" y="0"/>
                <a:ext cx="9706263" cy="6366086"/>
              </a:xfrm>
              <a:custGeom>
                <a:avLst/>
                <a:gdLst/>
                <a:ahLst/>
                <a:cxnLst/>
                <a:rect r="r" b="b" t="t" l="l"/>
                <a:pathLst>
                  <a:path h="6366086" w="9706263">
                    <a:moveTo>
                      <a:pt x="0" y="226805"/>
                    </a:moveTo>
                    <a:cubicBezTo>
                      <a:pt x="0" y="101513"/>
                      <a:pt x="110175" y="0"/>
                      <a:pt x="246003" y="0"/>
                    </a:cubicBezTo>
                    <a:lnTo>
                      <a:pt x="9460260" y="0"/>
                    </a:lnTo>
                    <a:lnTo>
                      <a:pt x="9460260" y="7659"/>
                    </a:lnTo>
                    <a:lnTo>
                      <a:pt x="9460260" y="0"/>
                    </a:lnTo>
                    <a:cubicBezTo>
                      <a:pt x="9596088" y="0"/>
                      <a:pt x="9706263" y="101513"/>
                      <a:pt x="9706263" y="226805"/>
                    </a:cubicBezTo>
                    <a:lnTo>
                      <a:pt x="9697960" y="226805"/>
                    </a:lnTo>
                    <a:lnTo>
                      <a:pt x="9706263" y="226805"/>
                    </a:lnTo>
                    <a:lnTo>
                      <a:pt x="9706263" y="6139274"/>
                    </a:lnTo>
                    <a:lnTo>
                      <a:pt x="9697960" y="6139274"/>
                    </a:lnTo>
                    <a:lnTo>
                      <a:pt x="9706263" y="6139274"/>
                    </a:lnTo>
                    <a:cubicBezTo>
                      <a:pt x="9706263" y="6264565"/>
                      <a:pt x="9596088" y="6366086"/>
                      <a:pt x="9460260" y="6366086"/>
                    </a:cubicBezTo>
                    <a:lnTo>
                      <a:pt x="9460260" y="6358420"/>
                    </a:lnTo>
                    <a:lnTo>
                      <a:pt x="9460260" y="6366086"/>
                    </a:lnTo>
                    <a:lnTo>
                      <a:pt x="246003" y="6366086"/>
                    </a:lnTo>
                    <a:lnTo>
                      <a:pt x="246003" y="6358420"/>
                    </a:lnTo>
                    <a:lnTo>
                      <a:pt x="246003" y="6366086"/>
                    </a:lnTo>
                    <a:cubicBezTo>
                      <a:pt x="110175" y="6365965"/>
                      <a:pt x="0" y="6264451"/>
                      <a:pt x="0" y="6139274"/>
                    </a:cubicBezTo>
                    <a:lnTo>
                      <a:pt x="0" y="226805"/>
                    </a:lnTo>
                    <a:lnTo>
                      <a:pt x="8303" y="226805"/>
                    </a:lnTo>
                    <a:lnTo>
                      <a:pt x="0" y="226805"/>
                    </a:lnTo>
                    <a:moveTo>
                      <a:pt x="16483" y="226805"/>
                    </a:moveTo>
                    <a:lnTo>
                      <a:pt x="16483" y="6139274"/>
                    </a:lnTo>
                    <a:lnTo>
                      <a:pt x="8303" y="6139274"/>
                    </a:lnTo>
                    <a:lnTo>
                      <a:pt x="16607" y="6139274"/>
                    </a:lnTo>
                    <a:cubicBezTo>
                      <a:pt x="16607" y="6256106"/>
                      <a:pt x="119345" y="6350874"/>
                      <a:pt x="246127" y="6350874"/>
                    </a:cubicBezTo>
                    <a:lnTo>
                      <a:pt x="9460384" y="6350874"/>
                    </a:lnTo>
                    <a:cubicBezTo>
                      <a:pt x="9587165" y="6350874"/>
                      <a:pt x="9689904" y="6256106"/>
                      <a:pt x="9689904" y="6139274"/>
                    </a:cubicBezTo>
                    <a:lnTo>
                      <a:pt x="9689904" y="226805"/>
                    </a:lnTo>
                    <a:cubicBezTo>
                      <a:pt x="9689904" y="109973"/>
                      <a:pt x="9587165" y="15204"/>
                      <a:pt x="9460384" y="15204"/>
                    </a:cubicBezTo>
                    <a:lnTo>
                      <a:pt x="246003" y="15204"/>
                    </a:lnTo>
                    <a:lnTo>
                      <a:pt x="246003" y="7659"/>
                    </a:lnTo>
                    <a:lnTo>
                      <a:pt x="246003" y="15318"/>
                    </a:lnTo>
                    <a:cubicBezTo>
                      <a:pt x="119221" y="15204"/>
                      <a:pt x="16483" y="109973"/>
                      <a:pt x="16483" y="226805"/>
                    </a:cubicBezTo>
                    <a:close/>
                  </a:path>
                </a:pathLst>
              </a:custGeom>
              <a:solidFill>
                <a:srgbClr val="FFFFFF"/>
              </a:solidFill>
            </p:spPr>
          </p:sp>
        </p:grpSp>
        <p:sp>
          <p:nvSpPr>
            <p:cNvPr name="TextBox 6" id="6"/>
            <p:cNvSpPr txBox="true"/>
            <p:nvPr/>
          </p:nvSpPr>
          <p:spPr>
            <a:xfrm rot="0">
              <a:off x="624639" y="1247502"/>
              <a:ext cx="7906210" cy="393700"/>
            </a:xfrm>
            <a:prstGeom prst="rect">
              <a:avLst/>
            </a:prstGeom>
          </p:spPr>
          <p:txBody>
            <a:bodyPr anchor="t" rtlCol="false" tIns="0" lIns="0" bIns="0" rIns="0">
              <a:spAutoFit/>
            </a:bodyPr>
            <a:lstStyle/>
            <a:p>
              <a:pPr algn="just" marL="214396" indent="-107198" lvl="1">
                <a:lnSpc>
                  <a:spcPts val="2132"/>
                </a:lnSpc>
                <a:buFont typeface="Arial"/>
                <a:buChar char="•"/>
              </a:pPr>
              <a:r>
                <a:rPr lang="en-US" sz="1777">
                  <a:solidFill>
                    <a:srgbClr val="FFFFFF"/>
                  </a:solidFill>
                  <a:latin typeface="Calibri (MS)"/>
                  <a:ea typeface="Calibri (MS)"/>
                  <a:cs typeface="Calibri (MS)"/>
                  <a:sym typeface="Calibri (MS)"/>
                </a:rPr>
                <a:t>Is Netflix's content library becoming more global over time?</a:t>
              </a:r>
            </a:p>
          </p:txBody>
        </p:sp>
        <p:sp>
          <p:nvSpPr>
            <p:cNvPr name="TextBox 7" id="7"/>
            <p:cNvSpPr txBox="true"/>
            <p:nvPr/>
          </p:nvSpPr>
          <p:spPr>
            <a:xfrm rot="0">
              <a:off x="624639" y="2466702"/>
              <a:ext cx="6112254" cy="393700"/>
            </a:xfrm>
            <a:prstGeom prst="rect">
              <a:avLst/>
            </a:prstGeom>
          </p:spPr>
          <p:txBody>
            <a:bodyPr anchor="t" rtlCol="false" tIns="0" lIns="0" bIns="0" rIns="0">
              <a:spAutoFit/>
            </a:bodyPr>
            <a:lstStyle/>
            <a:p>
              <a:pPr algn="just" marL="214396" indent="-107198" lvl="1">
                <a:lnSpc>
                  <a:spcPts val="2132"/>
                </a:lnSpc>
                <a:buFont typeface="Arial"/>
                <a:buChar char="•"/>
              </a:pPr>
              <a:r>
                <a:rPr lang="en-US" sz="1777">
                  <a:solidFill>
                    <a:srgbClr val="FFFFFF"/>
                  </a:solidFill>
                  <a:latin typeface="Calibri (MS)"/>
                  <a:ea typeface="Calibri (MS)"/>
                  <a:cs typeface="Calibri (MS)"/>
                  <a:sym typeface="Calibri (MS)"/>
                </a:rPr>
                <a:t>Is Netflix focused on new or recycled content?</a:t>
              </a:r>
            </a:p>
          </p:txBody>
        </p:sp>
        <p:sp>
          <p:nvSpPr>
            <p:cNvPr name="TextBox 8" id="8"/>
            <p:cNvSpPr txBox="true"/>
            <p:nvPr/>
          </p:nvSpPr>
          <p:spPr>
            <a:xfrm rot="0">
              <a:off x="624639" y="3076302"/>
              <a:ext cx="8247988" cy="749300"/>
            </a:xfrm>
            <a:prstGeom prst="rect">
              <a:avLst/>
            </a:prstGeom>
          </p:spPr>
          <p:txBody>
            <a:bodyPr anchor="t" rtlCol="false" tIns="0" lIns="0" bIns="0" rIns="0">
              <a:spAutoFit/>
            </a:bodyPr>
            <a:lstStyle/>
            <a:p>
              <a:pPr algn="just" marL="214396" indent="-107198" lvl="1">
                <a:lnSpc>
                  <a:spcPts val="2132"/>
                </a:lnSpc>
                <a:buFont typeface="Arial"/>
                <a:buChar char="•"/>
              </a:pPr>
              <a:r>
                <a:rPr lang="en-US" sz="1777">
                  <a:solidFill>
                    <a:srgbClr val="FFFFFF"/>
                  </a:solidFill>
                  <a:latin typeface="Calibri (MS)"/>
                  <a:ea typeface="Calibri (MS)"/>
                  <a:cs typeface="Calibri (MS)"/>
                  <a:sym typeface="Calibri (MS)"/>
                </a:rPr>
                <a:t>How balanced is the content distribution across audience age groups?</a:t>
              </a:r>
            </a:p>
          </p:txBody>
        </p:sp>
        <p:sp>
          <p:nvSpPr>
            <p:cNvPr name="TextBox 9" id="9"/>
            <p:cNvSpPr txBox="true"/>
            <p:nvPr/>
          </p:nvSpPr>
          <p:spPr>
            <a:xfrm rot="0">
              <a:off x="624639" y="4651102"/>
              <a:ext cx="9409385" cy="393700"/>
            </a:xfrm>
            <a:prstGeom prst="rect">
              <a:avLst/>
            </a:prstGeom>
          </p:spPr>
          <p:txBody>
            <a:bodyPr anchor="t" rtlCol="false" tIns="0" lIns="0" bIns="0" rIns="0">
              <a:spAutoFit/>
            </a:bodyPr>
            <a:lstStyle/>
            <a:p>
              <a:pPr algn="just" marL="214396" indent="-107198" lvl="1">
                <a:lnSpc>
                  <a:spcPts val="2132"/>
                </a:lnSpc>
                <a:buFont typeface="Arial"/>
                <a:buChar char="•"/>
              </a:pPr>
              <a:r>
                <a:rPr lang="en-US" sz="1777">
                  <a:solidFill>
                    <a:srgbClr val="FFFFFF"/>
                  </a:solidFill>
                  <a:latin typeface="Calibri (MS)"/>
                  <a:ea typeface="Calibri (MS)"/>
                  <a:cs typeface="Calibri (MS)"/>
                  <a:sym typeface="Calibri (MS)"/>
                </a:rPr>
                <a:t>How is the content type portfolio balanced?</a:t>
              </a:r>
            </a:p>
          </p:txBody>
        </p:sp>
        <p:sp>
          <p:nvSpPr>
            <p:cNvPr name="TextBox 10" id="10"/>
            <p:cNvSpPr txBox="true"/>
            <p:nvPr/>
          </p:nvSpPr>
          <p:spPr>
            <a:xfrm rot="0">
              <a:off x="624639" y="4041502"/>
              <a:ext cx="5323702" cy="393700"/>
            </a:xfrm>
            <a:prstGeom prst="rect">
              <a:avLst/>
            </a:prstGeom>
          </p:spPr>
          <p:txBody>
            <a:bodyPr anchor="t" rtlCol="false" tIns="0" lIns="0" bIns="0" rIns="0">
              <a:spAutoFit/>
            </a:bodyPr>
            <a:lstStyle/>
            <a:p>
              <a:pPr algn="just" marL="214396" indent="-107198" lvl="1">
                <a:lnSpc>
                  <a:spcPts val="2132"/>
                </a:lnSpc>
                <a:buFont typeface="Arial"/>
                <a:buChar char="•"/>
              </a:pPr>
              <a:r>
                <a:rPr lang="en-US" sz="1777">
                  <a:solidFill>
                    <a:srgbClr val="FFFFFF"/>
                  </a:solidFill>
                  <a:latin typeface="Calibri (MS)"/>
                  <a:ea typeface="Calibri (MS)"/>
                  <a:cs typeface="Calibri (MS)"/>
                  <a:sym typeface="Calibri (MS)"/>
                </a:rPr>
                <a:t>Are repeat creators still dominating?</a:t>
              </a:r>
            </a:p>
          </p:txBody>
        </p:sp>
        <p:grpSp>
          <p:nvGrpSpPr>
            <p:cNvPr name="Group 11" id="11"/>
            <p:cNvGrpSpPr/>
            <p:nvPr/>
          </p:nvGrpSpPr>
          <p:grpSpPr>
            <a:xfrm rot="0">
              <a:off x="624639" y="5197202"/>
              <a:ext cx="8247988" cy="850767"/>
              <a:chOff x="0" y="0"/>
              <a:chExt cx="8354708" cy="861775"/>
            </a:xfrm>
          </p:grpSpPr>
          <p:sp>
            <p:nvSpPr>
              <p:cNvPr name="Freeform 12" id="12"/>
              <p:cNvSpPr/>
              <p:nvPr/>
            </p:nvSpPr>
            <p:spPr>
              <a:xfrm flipH="false" flipV="false" rot="0">
                <a:off x="0" y="0"/>
                <a:ext cx="8354707" cy="861775"/>
              </a:xfrm>
              <a:custGeom>
                <a:avLst/>
                <a:gdLst/>
                <a:ahLst/>
                <a:cxnLst/>
                <a:rect r="r" b="b" t="t" l="l"/>
                <a:pathLst>
                  <a:path h="861775" w="8354707">
                    <a:moveTo>
                      <a:pt x="0" y="0"/>
                    </a:moveTo>
                    <a:lnTo>
                      <a:pt x="8354707" y="0"/>
                    </a:lnTo>
                    <a:lnTo>
                      <a:pt x="8354707" y="861775"/>
                    </a:lnTo>
                    <a:lnTo>
                      <a:pt x="0" y="861775"/>
                    </a:lnTo>
                    <a:close/>
                  </a:path>
                </a:pathLst>
              </a:custGeom>
              <a:solidFill>
                <a:srgbClr val="000000">
                  <a:alpha val="0"/>
                </a:srgbClr>
              </a:solidFill>
            </p:spPr>
          </p:sp>
          <p:sp>
            <p:nvSpPr>
              <p:cNvPr name="TextBox 13" id="13"/>
              <p:cNvSpPr txBox="true"/>
              <p:nvPr/>
            </p:nvSpPr>
            <p:spPr>
              <a:xfrm>
                <a:off x="0" y="-38100"/>
                <a:ext cx="8354708" cy="899875"/>
              </a:xfrm>
              <a:prstGeom prst="rect">
                <a:avLst/>
              </a:prstGeom>
            </p:spPr>
            <p:txBody>
              <a:bodyPr anchor="ctr" rtlCol="false" tIns="0" lIns="0" bIns="0" rIns="0"/>
              <a:lstStyle/>
              <a:p>
                <a:pPr algn="just" marL="217171" indent="-108585" lvl="1">
                  <a:lnSpc>
                    <a:spcPts val="2160"/>
                  </a:lnSpc>
                  <a:buFont typeface="Arial"/>
                  <a:buChar char="•"/>
                </a:pPr>
                <a:r>
                  <a:rPr lang="en-US" sz="1800">
                    <a:solidFill>
                      <a:srgbClr val="FFFFFF"/>
                    </a:solidFill>
                    <a:latin typeface="Calibri (MS)"/>
                    <a:ea typeface="Calibri (MS)"/>
                    <a:cs typeface="Calibri (MS)"/>
                    <a:sym typeface="Calibri (MS)"/>
                  </a:rPr>
                  <a:t>Which countries are the biggest contributors to the content catalog?</a:t>
                </a:r>
              </a:p>
            </p:txBody>
          </p:sp>
        </p:grpSp>
        <p:sp>
          <p:nvSpPr>
            <p:cNvPr name="TextBox 14" id="14"/>
            <p:cNvSpPr txBox="true"/>
            <p:nvPr/>
          </p:nvSpPr>
          <p:spPr>
            <a:xfrm rot="0">
              <a:off x="624639" y="1857102"/>
              <a:ext cx="5323702" cy="393700"/>
            </a:xfrm>
            <a:prstGeom prst="rect">
              <a:avLst/>
            </a:prstGeom>
          </p:spPr>
          <p:txBody>
            <a:bodyPr anchor="t" rtlCol="false" tIns="0" lIns="0" bIns="0" rIns="0">
              <a:spAutoFit/>
            </a:bodyPr>
            <a:lstStyle/>
            <a:p>
              <a:pPr algn="just" marL="214396" indent="-107198" lvl="1">
                <a:lnSpc>
                  <a:spcPts val="2132"/>
                </a:lnSpc>
                <a:buFont typeface="Arial"/>
                <a:buChar char="•"/>
              </a:pPr>
              <a:r>
                <a:rPr lang="en-US" sz="1777">
                  <a:solidFill>
                    <a:srgbClr val="FFFFFF"/>
                  </a:solidFill>
                  <a:latin typeface="Calibri (MS)"/>
                  <a:ea typeface="Calibri (MS)"/>
                  <a:cs typeface="Calibri (MS)"/>
                  <a:sym typeface="Calibri (MS)"/>
                </a:rPr>
                <a:t>Which genres are gaining popularity?</a:t>
              </a:r>
            </a:p>
          </p:txBody>
        </p:sp>
        <p:sp>
          <p:nvSpPr>
            <p:cNvPr name="TextBox 15" id="15"/>
            <p:cNvSpPr txBox="true"/>
            <p:nvPr/>
          </p:nvSpPr>
          <p:spPr>
            <a:xfrm rot="0">
              <a:off x="398064" y="267913"/>
              <a:ext cx="4278874" cy="701675"/>
            </a:xfrm>
            <a:prstGeom prst="rect">
              <a:avLst/>
            </a:prstGeom>
          </p:spPr>
          <p:txBody>
            <a:bodyPr anchor="t" rtlCol="false" tIns="0" lIns="0" bIns="0" rIns="0">
              <a:spAutoFit/>
            </a:bodyPr>
            <a:lstStyle/>
            <a:p>
              <a:pPr algn="just">
                <a:lnSpc>
                  <a:spcPts val="3790"/>
                </a:lnSpc>
              </a:pPr>
              <a:r>
                <a:rPr lang="en-US" sz="3159" b="true">
                  <a:solidFill>
                    <a:srgbClr val="FFFFFF"/>
                  </a:solidFill>
                  <a:latin typeface="Calibri (MS) Bold"/>
                  <a:ea typeface="Calibri (MS) Bold"/>
                  <a:cs typeface="Calibri (MS) Bold"/>
                  <a:sym typeface="Calibri (MS) Bold"/>
                </a:rPr>
                <a:t>Business Problem</a:t>
              </a:r>
            </a:p>
          </p:txBody>
        </p:sp>
      </p:grpSp>
      <p:grpSp>
        <p:nvGrpSpPr>
          <p:cNvPr name="Group 16" id="16"/>
          <p:cNvGrpSpPr/>
          <p:nvPr/>
        </p:nvGrpSpPr>
        <p:grpSpPr>
          <a:xfrm rot="0">
            <a:off x="8422203" y="1858820"/>
            <a:ext cx="5236697" cy="4713523"/>
            <a:chOff x="0" y="0"/>
            <a:chExt cx="6982262" cy="6284697"/>
          </a:xfrm>
        </p:grpSpPr>
        <p:grpSp>
          <p:nvGrpSpPr>
            <p:cNvPr name="Group 17" id="17"/>
            <p:cNvGrpSpPr/>
            <p:nvPr/>
          </p:nvGrpSpPr>
          <p:grpSpPr>
            <a:xfrm rot="0">
              <a:off x="0" y="0"/>
              <a:ext cx="6982262" cy="6284697"/>
              <a:chOff x="0" y="0"/>
              <a:chExt cx="6252841" cy="5628149"/>
            </a:xfrm>
          </p:grpSpPr>
          <p:sp>
            <p:nvSpPr>
              <p:cNvPr name="Freeform 18" id="18"/>
              <p:cNvSpPr/>
              <p:nvPr/>
            </p:nvSpPr>
            <p:spPr>
              <a:xfrm flipH="false" flipV="false" rot="0">
                <a:off x="0" y="0"/>
                <a:ext cx="6252845" cy="5628175"/>
              </a:xfrm>
              <a:custGeom>
                <a:avLst/>
                <a:gdLst/>
                <a:ahLst/>
                <a:cxnLst/>
                <a:rect r="r" b="b" t="t" l="l"/>
                <a:pathLst>
                  <a:path h="5628175" w="6252845">
                    <a:moveTo>
                      <a:pt x="0" y="341365"/>
                    </a:moveTo>
                    <a:cubicBezTo>
                      <a:pt x="0" y="152856"/>
                      <a:pt x="149733" y="0"/>
                      <a:pt x="334518" y="0"/>
                    </a:cubicBezTo>
                    <a:lnTo>
                      <a:pt x="5918327" y="0"/>
                    </a:lnTo>
                    <a:lnTo>
                      <a:pt x="5918327" y="8686"/>
                    </a:lnTo>
                    <a:lnTo>
                      <a:pt x="5918327" y="0"/>
                    </a:lnTo>
                    <a:cubicBezTo>
                      <a:pt x="6103112" y="0"/>
                      <a:pt x="6252845" y="152856"/>
                      <a:pt x="6252845" y="341365"/>
                    </a:cubicBezTo>
                    <a:lnTo>
                      <a:pt x="6244336" y="341365"/>
                    </a:lnTo>
                    <a:lnTo>
                      <a:pt x="6252845" y="341365"/>
                    </a:lnTo>
                    <a:lnTo>
                      <a:pt x="6252845" y="5286682"/>
                    </a:lnTo>
                    <a:lnTo>
                      <a:pt x="6244336" y="5286682"/>
                    </a:lnTo>
                    <a:lnTo>
                      <a:pt x="6252845" y="5286682"/>
                    </a:lnTo>
                    <a:cubicBezTo>
                      <a:pt x="6252845" y="5475191"/>
                      <a:pt x="6103112" y="5628046"/>
                      <a:pt x="5918327" y="5628046"/>
                    </a:cubicBezTo>
                    <a:lnTo>
                      <a:pt x="5918327" y="5619360"/>
                    </a:lnTo>
                    <a:lnTo>
                      <a:pt x="5918327" y="5628046"/>
                    </a:lnTo>
                    <a:lnTo>
                      <a:pt x="334518" y="5628046"/>
                    </a:lnTo>
                    <a:lnTo>
                      <a:pt x="334518" y="5619360"/>
                    </a:lnTo>
                    <a:lnTo>
                      <a:pt x="334518" y="5628046"/>
                    </a:lnTo>
                    <a:cubicBezTo>
                      <a:pt x="149733" y="5628175"/>
                      <a:pt x="0" y="5475321"/>
                      <a:pt x="0" y="5286682"/>
                    </a:cubicBezTo>
                    <a:lnTo>
                      <a:pt x="0" y="341365"/>
                    </a:lnTo>
                    <a:lnTo>
                      <a:pt x="8509" y="341365"/>
                    </a:lnTo>
                    <a:lnTo>
                      <a:pt x="0" y="341365"/>
                    </a:lnTo>
                    <a:moveTo>
                      <a:pt x="16891" y="341365"/>
                    </a:moveTo>
                    <a:lnTo>
                      <a:pt x="16891" y="5286682"/>
                    </a:lnTo>
                    <a:lnTo>
                      <a:pt x="8509" y="5286682"/>
                    </a:lnTo>
                    <a:lnTo>
                      <a:pt x="17018" y="5286682"/>
                    </a:lnTo>
                    <a:cubicBezTo>
                      <a:pt x="17018" y="5465726"/>
                      <a:pt x="159258" y="5610803"/>
                      <a:pt x="334645" y="5610803"/>
                    </a:cubicBezTo>
                    <a:lnTo>
                      <a:pt x="5918327" y="5610803"/>
                    </a:lnTo>
                    <a:cubicBezTo>
                      <a:pt x="6093714" y="5610803"/>
                      <a:pt x="6235954" y="5465726"/>
                      <a:pt x="6235954" y="5286682"/>
                    </a:cubicBezTo>
                    <a:lnTo>
                      <a:pt x="6235954" y="341365"/>
                    </a:lnTo>
                    <a:cubicBezTo>
                      <a:pt x="6235954" y="162320"/>
                      <a:pt x="6093714" y="17243"/>
                      <a:pt x="5918327" y="17243"/>
                    </a:cubicBezTo>
                    <a:lnTo>
                      <a:pt x="334518" y="17243"/>
                    </a:lnTo>
                    <a:lnTo>
                      <a:pt x="334518" y="8686"/>
                    </a:lnTo>
                    <a:lnTo>
                      <a:pt x="334518" y="17373"/>
                    </a:lnTo>
                    <a:cubicBezTo>
                      <a:pt x="159131" y="17373"/>
                      <a:pt x="16891" y="162450"/>
                      <a:pt x="16891" y="341494"/>
                    </a:cubicBezTo>
                    <a:close/>
                  </a:path>
                </a:pathLst>
              </a:custGeom>
              <a:solidFill>
                <a:srgbClr val="FFFFFF"/>
              </a:solidFill>
            </p:spPr>
          </p:sp>
        </p:grpSp>
        <p:sp>
          <p:nvSpPr>
            <p:cNvPr name="TextBox 19" id="19"/>
            <p:cNvSpPr txBox="true"/>
            <p:nvPr/>
          </p:nvSpPr>
          <p:spPr>
            <a:xfrm rot="0">
              <a:off x="277131" y="202104"/>
              <a:ext cx="5320706" cy="711200"/>
            </a:xfrm>
            <a:prstGeom prst="rect">
              <a:avLst/>
            </a:prstGeom>
          </p:spPr>
          <p:txBody>
            <a:bodyPr anchor="t" rtlCol="false" tIns="0" lIns="0" bIns="0" rIns="0">
              <a:spAutoFit/>
            </a:bodyPr>
            <a:lstStyle/>
            <a:p>
              <a:pPr algn="l">
                <a:lnSpc>
                  <a:spcPts val="3807"/>
                </a:lnSpc>
              </a:pPr>
              <a:r>
                <a:rPr lang="en-US" sz="3173">
                  <a:solidFill>
                    <a:srgbClr val="FFFFFF"/>
                  </a:solidFill>
                  <a:latin typeface="Calibri (MS)"/>
                  <a:ea typeface="Calibri (MS)"/>
                  <a:cs typeface="Calibri (MS)"/>
                  <a:sym typeface="Calibri (MS)"/>
                </a:rPr>
                <a:t> </a:t>
              </a:r>
              <a:r>
                <a:rPr lang="en-US" sz="3173" b="true">
                  <a:solidFill>
                    <a:srgbClr val="FFFFFF"/>
                  </a:solidFill>
                  <a:latin typeface="Calibri (MS) Bold"/>
                  <a:ea typeface="Calibri (MS) Bold"/>
                  <a:cs typeface="Calibri (MS) Bold"/>
                  <a:sym typeface="Calibri (MS) Bold"/>
                </a:rPr>
                <a:t>Executive Summary</a:t>
              </a:r>
            </a:p>
          </p:txBody>
        </p:sp>
        <p:sp>
          <p:nvSpPr>
            <p:cNvPr name="TextBox 20" id="20"/>
            <p:cNvSpPr txBox="true"/>
            <p:nvPr/>
          </p:nvSpPr>
          <p:spPr>
            <a:xfrm rot="0">
              <a:off x="654638" y="1070892"/>
              <a:ext cx="5672986" cy="3957371"/>
            </a:xfrm>
            <a:prstGeom prst="rect">
              <a:avLst/>
            </a:prstGeom>
          </p:spPr>
          <p:txBody>
            <a:bodyPr anchor="t" rtlCol="false" tIns="0" lIns="0" bIns="0" rIns="0">
              <a:spAutoFit/>
            </a:bodyPr>
            <a:lstStyle/>
            <a:p>
              <a:pPr algn="just" marL="218374" indent="-109187" lvl="1">
                <a:lnSpc>
                  <a:spcPts val="2389"/>
                </a:lnSpc>
                <a:buFont typeface="Arial"/>
                <a:buChar char="•"/>
              </a:pPr>
              <a:r>
                <a:rPr lang="en-US" sz="1809">
                  <a:solidFill>
                    <a:srgbClr val="FFFFFF"/>
                  </a:solidFill>
                  <a:latin typeface="Calibri (MS)"/>
                  <a:ea typeface="Calibri (MS)"/>
                  <a:cs typeface="Calibri (MS)"/>
                  <a:sym typeface="Calibri (MS)"/>
                </a:rPr>
                <a:t>This dashboard presents a deep analysis of Netflix’s content trends between 2015 and 2021. It explores how Netflix is expanding its global footprint, supporting new creators, serving diverse audiences, and shifting genre focus. The insights help leadership assess current strategies and identify new opportunities for global engagement, creative development, and audience alignment.</a:t>
              </a:r>
            </a:p>
          </p:txBody>
        </p:sp>
      </p:grpSp>
      <p:grpSp>
        <p:nvGrpSpPr>
          <p:cNvPr name="Group 21" id="21"/>
          <p:cNvGrpSpPr/>
          <p:nvPr/>
        </p:nvGrpSpPr>
        <p:grpSpPr>
          <a:xfrm rot="0">
            <a:off x="777240" y="632011"/>
            <a:ext cx="12956476" cy="788225"/>
            <a:chOff x="0" y="0"/>
            <a:chExt cx="17275301" cy="1050966"/>
          </a:xfrm>
        </p:grpSpPr>
        <p:grpSp>
          <p:nvGrpSpPr>
            <p:cNvPr name="Group 22" id="22"/>
            <p:cNvGrpSpPr/>
            <p:nvPr/>
          </p:nvGrpSpPr>
          <p:grpSpPr>
            <a:xfrm rot="0">
              <a:off x="0" y="0"/>
              <a:ext cx="17275301" cy="1050966"/>
              <a:chOff x="0" y="0"/>
              <a:chExt cx="4516419" cy="274762"/>
            </a:xfrm>
          </p:grpSpPr>
          <p:sp>
            <p:nvSpPr>
              <p:cNvPr name="Freeform 23" id="23"/>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24" id="24"/>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25" id="25"/>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133589"/>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7240" y="1753860"/>
            <a:ext cx="6581431" cy="447675"/>
          </a:xfrm>
          <a:prstGeom prst="rect">
            <a:avLst/>
          </a:prstGeom>
        </p:spPr>
        <p:txBody>
          <a:bodyPr anchor="t" rtlCol="false" tIns="0" lIns="0" bIns="0" rIns="0">
            <a:spAutoFit/>
          </a:bodyPr>
          <a:lstStyle/>
          <a:p>
            <a:pPr algn="l">
              <a:lnSpc>
                <a:spcPts val="3480"/>
              </a:lnSpc>
            </a:pPr>
            <a:r>
              <a:rPr lang="en-US" sz="2900">
                <a:solidFill>
                  <a:srgbClr val="FFFFFF"/>
                </a:solidFill>
                <a:latin typeface="Cambria"/>
                <a:ea typeface="Cambria"/>
                <a:cs typeface="Cambria"/>
                <a:sym typeface="Cambria"/>
              </a:rPr>
              <a:t>📌 Key Performance Indicators (KPIs)</a:t>
            </a:r>
          </a:p>
        </p:txBody>
      </p:sp>
      <p:grpSp>
        <p:nvGrpSpPr>
          <p:cNvPr name="Group 4" id="4"/>
          <p:cNvGrpSpPr/>
          <p:nvPr/>
        </p:nvGrpSpPr>
        <p:grpSpPr>
          <a:xfrm rot="0">
            <a:off x="528012" y="3919199"/>
            <a:ext cx="2239318" cy="2315220"/>
            <a:chOff x="0" y="0"/>
            <a:chExt cx="2985757" cy="3086960"/>
          </a:xfrm>
        </p:grpSpPr>
        <p:sp>
          <p:nvSpPr>
            <p:cNvPr name="TextBox 5" id="5"/>
            <p:cNvSpPr txBox="true"/>
            <p:nvPr/>
          </p:nvSpPr>
          <p:spPr>
            <a:xfrm rot="0">
              <a:off x="122808" y="218987"/>
              <a:ext cx="2735897" cy="98107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A clear sign of aggressive growth and catalog expansion.</a:t>
              </a:r>
            </a:p>
          </p:txBody>
        </p:sp>
        <p:sp>
          <p:nvSpPr>
            <p:cNvPr name="TextBox 6" id="6"/>
            <p:cNvSpPr txBox="true"/>
            <p:nvPr/>
          </p:nvSpPr>
          <p:spPr>
            <a:xfrm rot="0">
              <a:off x="122808" y="1400563"/>
              <a:ext cx="2735897" cy="161607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Reflects Netflix’s ability to scale content offerings to meet diverse and global demand.</a:t>
              </a:r>
            </a:p>
          </p:txBody>
        </p:sp>
        <p:grpSp>
          <p:nvGrpSpPr>
            <p:cNvPr name="Group 7" id="7"/>
            <p:cNvGrpSpPr/>
            <p:nvPr/>
          </p:nvGrpSpPr>
          <p:grpSpPr>
            <a:xfrm rot="0">
              <a:off x="0" y="0"/>
              <a:ext cx="2985757" cy="3086960"/>
              <a:chOff x="0" y="0"/>
              <a:chExt cx="2985757" cy="3086960"/>
            </a:xfrm>
          </p:grpSpPr>
          <p:sp>
            <p:nvSpPr>
              <p:cNvPr name="Freeform 8" id="8"/>
              <p:cNvSpPr/>
              <p:nvPr/>
            </p:nvSpPr>
            <p:spPr>
              <a:xfrm flipH="false" flipV="false" rot="0">
                <a:off x="0" y="0"/>
                <a:ext cx="2985812" cy="3087013"/>
              </a:xfrm>
              <a:custGeom>
                <a:avLst/>
                <a:gdLst/>
                <a:ahLst/>
                <a:cxnLst/>
                <a:rect r="r" b="b" t="t" l="l"/>
                <a:pathLst>
                  <a:path h="3087013" w="2985812">
                    <a:moveTo>
                      <a:pt x="0" y="180562"/>
                    </a:moveTo>
                    <a:cubicBezTo>
                      <a:pt x="0" y="80814"/>
                      <a:pt x="79461" y="0"/>
                      <a:pt x="177540" y="0"/>
                    </a:cubicBezTo>
                    <a:lnTo>
                      <a:pt x="2808270" y="0"/>
                    </a:lnTo>
                    <a:lnTo>
                      <a:pt x="2808270" y="8292"/>
                    </a:lnTo>
                    <a:lnTo>
                      <a:pt x="2808270" y="0"/>
                    </a:lnTo>
                    <a:cubicBezTo>
                      <a:pt x="2906349" y="0"/>
                      <a:pt x="2985812" y="80814"/>
                      <a:pt x="2985812" y="180562"/>
                    </a:cubicBezTo>
                    <a:lnTo>
                      <a:pt x="2977657" y="180562"/>
                    </a:lnTo>
                    <a:lnTo>
                      <a:pt x="2985812" y="180562"/>
                    </a:lnTo>
                    <a:lnTo>
                      <a:pt x="2985812" y="2906450"/>
                    </a:lnTo>
                    <a:lnTo>
                      <a:pt x="2977657" y="2906450"/>
                    </a:lnTo>
                    <a:lnTo>
                      <a:pt x="2985812" y="2906450"/>
                    </a:lnTo>
                    <a:cubicBezTo>
                      <a:pt x="2985812" y="3006198"/>
                      <a:pt x="2906349" y="3087013"/>
                      <a:pt x="2808270" y="3087013"/>
                    </a:cubicBezTo>
                    <a:lnTo>
                      <a:pt x="2808270" y="3078720"/>
                    </a:lnTo>
                    <a:lnTo>
                      <a:pt x="2808270" y="3087013"/>
                    </a:lnTo>
                    <a:lnTo>
                      <a:pt x="177540" y="3087013"/>
                    </a:lnTo>
                    <a:lnTo>
                      <a:pt x="177540" y="3078720"/>
                    </a:lnTo>
                    <a:lnTo>
                      <a:pt x="177540" y="3087013"/>
                    </a:lnTo>
                    <a:cubicBezTo>
                      <a:pt x="79461" y="3087013"/>
                      <a:pt x="0" y="3006074"/>
                      <a:pt x="0" y="2906450"/>
                    </a:cubicBezTo>
                    <a:lnTo>
                      <a:pt x="0" y="180562"/>
                    </a:lnTo>
                    <a:lnTo>
                      <a:pt x="8153" y="180562"/>
                    </a:lnTo>
                    <a:lnTo>
                      <a:pt x="0" y="180562"/>
                    </a:lnTo>
                    <a:moveTo>
                      <a:pt x="16184" y="180562"/>
                    </a:moveTo>
                    <a:lnTo>
                      <a:pt x="16184" y="2906450"/>
                    </a:lnTo>
                    <a:lnTo>
                      <a:pt x="8153" y="2906450"/>
                    </a:lnTo>
                    <a:lnTo>
                      <a:pt x="16306" y="2906450"/>
                    </a:lnTo>
                    <a:cubicBezTo>
                      <a:pt x="16306" y="2997040"/>
                      <a:pt x="88466" y="3070428"/>
                      <a:pt x="177540" y="3070428"/>
                    </a:cubicBezTo>
                    <a:lnTo>
                      <a:pt x="2808270" y="3070428"/>
                    </a:lnTo>
                    <a:cubicBezTo>
                      <a:pt x="2897344" y="3070428"/>
                      <a:pt x="2969504" y="2997040"/>
                      <a:pt x="2969504" y="2906450"/>
                    </a:cubicBezTo>
                    <a:lnTo>
                      <a:pt x="2969504" y="180562"/>
                    </a:lnTo>
                    <a:cubicBezTo>
                      <a:pt x="2969504" y="89972"/>
                      <a:pt x="2897344" y="16584"/>
                      <a:pt x="2808270" y="16584"/>
                    </a:cubicBezTo>
                    <a:lnTo>
                      <a:pt x="177540" y="16584"/>
                    </a:lnTo>
                    <a:lnTo>
                      <a:pt x="177540" y="8292"/>
                    </a:lnTo>
                    <a:lnTo>
                      <a:pt x="177540" y="16584"/>
                    </a:lnTo>
                    <a:cubicBezTo>
                      <a:pt x="88466" y="16460"/>
                      <a:pt x="16184" y="89972"/>
                      <a:pt x="16184" y="180562"/>
                    </a:cubicBezTo>
                    <a:close/>
                  </a:path>
                </a:pathLst>
              </a:custGeom>
              <a:solidFill>
                <a:srgbClr val="FFFFFF"/>
              </a:solidFill>
            </p:spPr>
          </p:sp>
        </p:grpSp>
      </p:grpSp>
      <p:grpSp>
        <p:nvGrpSpPr>
          <p:cNvPr name="Group 9" id="9"/>
          <p:cNvGrpSpPr/>
          <p:nvPr/>
        </p:nvGrpSpPr>
        <p:grpSpPr>
          <a:xfrm rot="0">
            <a:off x="3195955" y="3919199"/>
            <a:ext cx="3325045" cy="2315220"/>
            <a:chOff x="0" y="0"/>
            <a:chExt cx="4433393" cy="3086960"/>
          </a:xfrm>
        </p:grpSpPr>
        <p:sp>
          <p:nvSpPr>
            <p:cNvPr name="TextBox 10" id="10"/>
            <p:cNvSpPr txBox="true"/>
            <p:nvPr/>
          </p:nvSpPr>
          <p:spPr>
            <a:xfrm rot="0">
              <a:off x="116797" y="219882"/>
              <a:ext cx="4199801" cy="225107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More people around the world are watching, and they want stories from different countries. Netflix is clearly moving away from just Hollywood content and focusing more on international shows and movies.</a:t>
              </a:r>
            </a:p>
          </p:txBody>
        </p:sp>
        <p:grpSp>
          <p:nvGrpSpPr>
            <p:cNvPr name="Group 11" id="11"/>
            <p:cNvGrpSpPr/>
            <p:nvPr/>
          </p:nvGrpSpPr>
          <p:grpSpPr>
            <a:xfrm rot="0">
              <a:off x="0" y="0"/>
              <a:ext cx="4433393" cy="3086960"/>
              <a:chOff x="0" y="0"/>
              <a:chExt cx="4433393" cy="3086960"/>
            </a:xfrm>
          </p:grpSpPr>
          <p:sp>
            <p:nvSpPr>
              <p:cNvPr name="Freeform 12" id="12"/>
              <p:cNvSpPr/>
              <p:nvPr/>
            </p:nvSpPr>
            <p:spPr>
              <a:xfrm flipH="false" flipV="false" rot="0">
                <a:off x="0" y="0"/>
                <a:ext cx="4433338" cy="3087013"/>
              </a:xfrm>
              <a:custGeom>
                <a:avLst/>
                <a:gdLst/>
                <a:ahLst/>
                <a:cxnLst/>
                <a:rect r="r" b="b" t="t" l="l"/>
                <a:pathLst>
                  <a:path h="3087013" w="4433338">
                    <a:moveTo>
                      <a:pt x="0" y="130441"/>
                    </a:moveTo>
                    <a:cubicBezTo>
                      <a:pt x="0" y="58414"/>
                      <a:pt x="53810" y="0"/>
                      <a:pt x="120134" y="0"/>
                    </a:cubicBezTo>
                    <a:lnTo>
                      <a:pt x="4313204" y="0"/>
                    </a:lnTo>
                    <a:lnTo>
                      <a:pt x="4313204" y="8292"/>
                    </a:lnTo>
                    <a:lnTo>
                      <a:pt x="4313204" y="0"/>
                    </a:lnTo>
                    <a:cubicBezTo>
                      <a:pt x="4379528" y="0"/>
                      <a:pt x="4433338" y="58414"/>
                      <a:pt x="4433338" y="130441"/>
                    </a:cubicBezTo>
                    <a:lnTo>
                      <a:pt x="4425716" y="130441"/>
                    </a:lnTo>
                    <a:lnTo>
                      <a:pt x="4433338" y="130441"/>
                    </a:lnTo>
                    <a:lnTo>
                      <a:pt x="4433338" y="2956448"/>
                    </a:lnTo>
                    <a:lnTo>
                      <a:pt x="4425716" y="2956448"/>
                    </a:lnTo>
                    <a:lnTo>
                      <a:pt x="4433338" y="2956448"/>
                    </a:lnTo>
                    <a:cubicBezTo>
                      <a:pt x="4433338" y="3028475"/>
                      <a:pt x="4379528" y="3086888"/>
                      <a:pt x="4313204" y="3086888"/>
                    </a:cubicBezTo>
                    <a:lnTo>
                      <a:pt x="4313204" y="3078596"/>
                    </a:lnTo>
                    <a:lnTo>
                      <a:pt x="4313204" y="3086888"/>
                    </a:lnTo>
                    <a:lnTo>
                      <a:pt x="120134" y="3086888"/>
                    </a:lnTo>
                    <a:lnTo>
                      <a:pt x="120134" y="3078596"/>
                    </a:lnTo>
                    <a:lnTo>
                      <a:pt x="120134" y="3086888"/>
                    </a:lnTo>
                    <a:cubicBezTo>
                      <a:pt x="53810" y="3087013"/>
                      <a:pt x="0" y="3028598"/>
                      <a:pt x="0" y="2956448"/>
                    </a:cubicBezTo>
                    <a:lnTo>
                      <a:pt x="0" y="130441"/>
                    </a:lnTo>
                    <a:lnTo>
                      <a:pt x="7622" y="130441"/>
                    </a:lnTo>
                    <a:lnTo>
                      <a:pt x="0" y="130441"/>
                    </a:lnTo>
                    <a:moveTo>
                      <a:pt x="15130" y="130441"/>
                    </a:moveTo>
                    <a:lnTo>
                      <a:pt x="15130" y="2956448"/>
                    </a:lnTo>
                    <a:lnTo>
                      <a:pt x="7622" y="2956448"/>
                    </a:lnTo>
                    <a:lnTo>
                      <a:pt x="15244" y="2956448"/>
                    </a:lnTo>
                    <a:cubicBezTo>
                      <a:pt x="15244" y="3019440"/>
                      <a:pt x="62228" y="3070428"/>
                      <a:pt x="120247" y="3070428"/>
                    </a:cubicBezTo>
                    <a:lnTo>
                      <a:pt x="4313204" y="3070428"/>
                    </a:lnTo>
                    <a:cubicBezTo>
                      <a:pt x="4371223" y="3070428"/>
                      <a:pt x="4418207" y="3019440"/>
                      <a:pt x="4418207" y="2956448"/>
                    </a:cubicBezTo>
                    <a:lnTo>
                      <a:pt x="4418207" y="130441"/>
                    </a:lnTo>
                    <a:cubicBezTo>
                      <a:pt x="4418207" y="67448"/>
                      <a:pt x="4371223" y="16460"/>
                      <a:pt x="4313204" y="16460"/>
                    </a:cubicBezTo>
                    <a:lnTo>
                      <a:pt x="120134" y="16460"/>
                    </a:lnTo>
                    <a:lnTo>
                      <a:pt x="120134" y="8292"/>
                    </a:lnTo>
                    <a:lnTo>
                      <a:pt x="120134" y="16584"/>
                    </a:lnTo>
                    <a:cubicBezTo>
                      <a:pt x="62115" y="16584"/>
                      <a:pt x="15130" y="67572"/>
                      <a:pt x="15130" y="130564"/>
                    </a:cubicBezTo>
                    <a:close/>
                  </a:path>
                </a:pathLst>
              </a:custGeom>
              <a:solidFill>
                <a:srgbClr val="FFFFFF"/>
              </a:solidFill>
            </p:spPr>
          </p:sp>
        </p:grpSp>
      </p:grpSp>
      <p:grpSp>
        <p:nvGrpSpPr>
          <p:cNvPr name="Group 13" id="13"/>
          <p:cNvGrpSpPr/>
          <p:nvPr/>
        </p:nvGrpSpPr>
        <p:grpSpPr>
          <a:xfrm rot="0">
            <a:off x="6986547" y="3919199"/>
            <a:ext cx="2262221" cy="2445113"/>
            <a:chOff x="0" y="0"/>
            <a:chExt cx="3016295" cy="3260151"/>
          </a:xfrm>
        </p:grpSpPr>
        <p:sp>
          <p:nvSpPr>
            <p:cNvPr name="TextBox 14" id="14"/>
            <p:cNvSpPr txBox="true"/>
            <p:nvPr/>
          </p:nvSpPr>
          <p:spPr>
            <a:xfrm rot="0">
              <a:off x="86939" y="135091"/>
              <a:ext cx="2929355" cy="1752600"/>
            </a:xfrm>
            <a:prstGeom prst="rect">
              <a:avLst/>
            </a:prstGeom>
          </p:spPr>
          <p:txBody>
            <a:bodyPr anchor="t" rtlCol="false" tIns="0" lIns="0" bIns="0" rIns="0">
              <a:spAutoFit/>
            </a:bodyPr>
            <a:lstStyle/>
            <a:p>
              <a:pPr algn="l" marL="205105" indent="-102553" lvl="1">
                <a:lnSpc>
                  <a:spcPts val="2040"/>
                </a:lnSpc>
                <a:buFont typeface="Arial"/>
                <a:buChar char="•"/>
              </a:pPr>
              <a:r>
                <a:rPr lang="en-US" sz="1700">
                  <a:solidFill>
                    <a:srgbClr val="FFFFFF"/>
                  </a:solidFill>
                  <a:latin typeface="Calibri (MS)"/>
                  <a:ea typeface="Calibri (MS)"/>
                  <a:cs typeface="Calibri (MS)"/>
                  <a:sym typeface="Calibri (MS)"/>
                </a:rPr>
                <a:t>US remains dominant in quantity, but new countries are rapidly contributing to the catalog.</a:t>
              </a:r>
            </a:p>
          </p:txBody>
        </p:sp>
        <p:grpSp>
          <p:nvGrpSpPr>
            <p:cNvPr name="Group 15" id="15"/>
            <p:cNvGrpSpPr/>
            <p:nvPr/>
          </p:nvGrpSpPr>
          <p:grpSpPr>
            <a:xfrm rot="0">
              <a:off x="0" y="0"/>
              <a:ext cx="3016295" cy="3260151"/>
              <a:chOff x="0" y="0"/>
              <a:chExt cx="3016295" cy="3260151"/>
            </a:xfrm>
          </p:grpSpPr>
          <p:sp>
            <p:nvSpPr>
              <p:cNvPr name="Freeform 16" id="16"/>
              <p:cNvSpPr/>
              <p:nvPr/>
            </p:nvSpPr>
            <p:spPr>
              <a:xfrm flipH="false" flipV="false" rot="0">
                <a:off x="0" y="0"/>
                <a:ext cx="3016281" cy="3260079"/>
              </a:xfrm>
              <a:custGeom>
                <a:avLst/>
                <a:gdLst/>
                <a:ahLst/>
                <a:cxnLst/>
                <a:rect r="r" b="b" t="t" l="l"/>
                <a:pathLst>
                  <a:path h="3260079" w="3016281">
                    <a:moveTo>
                      <a:pt x="0" y="114328"/>
                    </a:moveTo>
                    <a:cubicBezTo>
                      <a:pt x="0" y="51150"/>
                      <a:pt x="41253" y="0"/>
                      <a:pt x="92070" y="0"/>
                    </a:cubicBezTo>
                    <a:lnTo>
                      <a:pt x="2924212" y="0"/>
                    </a:lnTo>
                    <a:lnTo>
                      <a:pt x="2924212" y="9262"/>
                    </a:lnTo>
                    <a:lnTo>
                      <a:pt x="2924212" y="0"/>
                    </a:lnTo>
                    <a:cubicBezTo>
                      <a:pt x="2975028" y="0"/>
                      <a:pt x="3016281" y="51150"/>
                      <a:pt x="3016281" y="114328"/>
                    </a:cubicBezTo>
                    <a:lnTo>
                      <a:pt x="3008831" y="114328"/>
                    </a:lnTo>
                    <a:lnTo>
                      <a:pt x="3016281" y="114328"/>
                    </a:lnTo>
                    <a:lnTo>
                      <a:pt x="3016281" y="3145751"/>
                    </a:lnTo>
                    <a:lnTo>
                      <a:pt x="3008831" y="3145751"/>
                    </a:lnTo>
                    <a:lnTo>
                      <a:pt x="3016281" y="3145751"/>
                    </a:lnTo>
                    <a:cubicBezTo>
                      <a:pt x="3016281" y="3208929"/>
                      <a:pt x="2975028" y="3260079"/>
                      <a:pt x="2924212" y="3260079"/>
                    </a:cubicBezTo>
                    <a:lnTo>
                      <a:pt x="2924212" y="3250816"/>
                    </a:lnTo>
                    <a:lnTo>
                      <a:pt x="2924212" y="3260079"/>
                    </a:lnTo>
                    <a:lnTo>
                      <a:pt x="92070" y="3260079"/>
                    </a:lnTo>
                    <a:lnTo>
                      <a:pt x="92070" y="3250816"/>
                    </a:lnTo>
                    <a:lnTo>
                      <a:pt x="92070" y="3260079"/>
                    </a:lnTo>
                    <a:cubicBezTo>
                      <a:pt x="41253" y="3260079"/>
                      <a:pt x="0" y="3208929"/>
                      <a:pt x="0" y="3145751"/>
                    </a:cubicBezTo>
                    <a:lnTo>
                      <a:pt x="0" y="114328"/>
                    </a:lnTo>
                    <a:lnTo>
                      <a:pt x="7450" y="114328"/>
                    </a:lnTo>
                    <a:lnTo>
                      <a:pt x="0" y="114328"/>
                    </a:lnTo>
                    <a:moveTo>
                      <a:pt x="14789" y="114328"/>
                    </a:moveTo>
                    <a:lnTo>
                      <a:pt x="14789" y="3145751"/>
                    </a:lnTo>
                    <a:lnTo>
                      <a:pt x="7450" y="3145751"/>
                    </a:lnTo>
                    <a:lnTo>
                      <a:pt x="14900" y="3145751"/>
                    </a:lnTo>
                    <a:cubicBezTo>
                      <a:pt x="14900" y="3198698"/>
                      <a:pt x="49482" y="3241692"/>
                      <a:pt x="92181" y="3241692"/>
                    </a:cubicBezTo>
                    <a:lnTo>
                      <a:pt x="2924322" y="3241692"/>
                    </a:lnTo>
                    <a:cubicBezTo>
                      <a:pt x="2967021" y="3241692"/>
                      <a:pt x="3001603" y="3198698"/>
                      <a:pt x="3001603" y="3145751"/>
                    </a:cubicBezTo>
                    <a:lnTo>
                      <a:pt x="3001603" y="114328"/>
                    </a:lnTo>
                    <a:cubicBezTo>
                      <a:pt x="3001603" y="61381"/>
                      <a:pt x="2967021" y="18387"/>
                      <a:pt x="2924322" y="18387"/>
                    </a:cubicBezTo>
                    <a:lnTo>
                      <a:pt x="92070" y="18387"/>
                    </a:lnTo>
                    <a:lnTo>
                      <a:pt x="92070" y="9262"/>
                    </a:lnTo>
                    <a:lnTo>
                      <a:pt x="92070" y="18525"/>
                    </a:lnTo>
                    <a:cubicBezTo>
                      <a:pt x="49371" y="18525"/>
                      <a:pt x="14789" y="61519"/>
                      <a:pt x="14789" y="114466"/>
                    </a:cubicBezTo>
                    <a:close/>
                  </a:path>
                </a:pathLst>
              </a:custGeom>
              <a:solidFill>
                <a:srgbClr val="FFFFFF"/>
              </a:solidFill>
            </p:spPr>
          </p:sp>
        </p:grpSp>
      </p:grpSp>
      <p:grpSp>
        <p:nvGrpSpPr>
          <p:cNvPr name="Group 17" id="17"/>
          <p:cNvGrpSpPr/>
          <p:nvPr/>
        </p:nvGrpSpPr>
        <p:grpSpPr>
          <a:xfrm rot="0">
            <a:off x="9677393" y="3919199"/>
            <a:ext cx="1939692" cy="2498892"/>
            <a:chOff x="0" y="0"/>
            <a:chExt cx="2586256" cy="3331856"/>
          </a:xfrm>
        </p:grpSpPr>
        <p:grpSp>
          <p:nvGrpSpPr>
            <p:cNvPr name="Group 18" id="18"/>
            <p:cNvGrpSpPr/>
            <p:nvPr/>
          </p:nvGrpSpPr>
          <p:grpSpPr>
            <a:xfrm rot="0">
              <a:off x="0" y="0"/>
              <a:ext cx="2586256" cy="3331856"/>
              <a:chOff x="0" y="0"/>
              <a:chExt cx="2586256" cy="3331856"/>
            </a:xfrm>
          </p:grpSpPr>
          <p:sp>
            <p:nvSpPr>
              <p:cNvPr name="Freeform 19" id="19"/>
              <p:cNvSpPr/>
              <p:nvPr/>
            </p:nvSpPr>
            <p:spPr>
              <a:xfrm flipH="false" flipV="false" rot="0">
                <a:off x="0" y="0"/>
                <a:ext cx="2586281" cy="3331935"/>
              </a:xfrm>
              <a:custGeom>
                <a:avLst/>
                <a:gdLst/>
                <a:ahLst/>
                <a:cxnLst/>
                <a:rect r="r" b="b" t="t" l="l"/>
                <a:pathLst>
                  <a:path h="3331935" w="2586281">
                    <a:moveTo>
                      <a:pt x="0" y="165851"/>
                    </a:moveTo>
                    <a:cubicBezTo>
                      <a:pt x="0" y="74272"/>
                      <a:pt x="92128" y="0"/>
                      <a:pt x="205790" y="0"/>
                    </a:cubicBezTo>
                    <a:lnTo>
                      <a:pt x="2380494" y="0"/>
                    </a:lnTo>
                    <a:lnTo>
                      <a:pt x="2380494" y="7679"/>
                    </a:lnTo>
                    <a:lnTo>
                      <a:pt x="2380494" y="0"/>
                    </a:lnTo>
                    <a:cubicBezTo>
                      <a:pt x="2494156" y="0"/>
                      <a:pt x="2586281" y="74272"/>
                      <a:pt x="2586281" y="165851"/>
                    </a:cubicBezTo>
                    <a:lnTo>
                      <a:pt x="2576729" y="165851"/>
                    </a:lnTo>
                    <a:lnTo>
                      <a:pt x="2586281" y="165851"/>
                    </a:lnTo>
                    <a:lnTo>
                      <a:pt x="2586281" y="3166076"/>
                    </a:lnTo>
                    <a:lnTo>
                      <a:pt x="2576729" y="3166076"/>
                    </a:lnTo>
                    <a:lnTo>
                      <a:pt x="2586281" y="3166076"/>
                    </a:lnTo>
                    <a:cubicBezTo>
                      <a:pt x="2586281" y="3257655"/>
                      <a:pt x="2494156" y="3331935"/>
                      <a:pt x="2380494" y="3331935"/>
                    </a:cubicBezTo>
                    <a:lnTo>
                      <a:pt x="2380494" y="3324248"/>
                    </a:lnTo>
                    <a:lnTo>
                      <a:pt x="2380494" y="3331935"/>
                    </a:lnTo>
                    <a:lnTo>
                      <a:pt x="205790" y="3331935"/>
                    </a:lnTo>
                    <a:lnTo>
                      <a:pt x="205790" y="3324248"/>
                    </a:lnTo>
                    <a:lnTo>
                      <a:pt x="205790" y="3331935"/>
                    </a:lnTo>
                    <a:cubicBezTo>
                      <a:pt x="92128" y="3331813"/>
                      <a:pt x="0" y="3257655"/>
                      <a:pt x="0" y="3166076"/>
                    </a:cubicBezTo>
                    <a:lnTo>
                      <a:pt x="0" y="165851"/>
                    </a:lnTo>
                    <a:lnTo>
                      <a:pt x="9555" y="165851"/>
                    </a:lnTo>
                    <a:lnTo>
                      <a:pt x="0" y="165851"/>
                    </a:lnTo>
                    <a:moveTo>
                      <a:pt x="18968" y="165851"/>
                    </a:moveTo>
                    <a:lnTo>
                      <a:pt x="18968" y="3166076"/>
                    </a:lnTo>
                    <a:lnTo>
                      <a:pt x="9555" y="3166076"/>
                    </a:lnTo>
                    <a:lnTo>
                      <a:pt x="19110" y="3166076"/>
                    </a:lnTo>
                    <a:cubicBezTo>
                      <a:pt x="19110" y="3249174"/>
                      <a:pt x="102681" y="3316569"/>
                      <a:pt x="205790" y="3316569"/>
                    </a:cubicBezTo>
                    <a:lnTo>
                      <a:pt x="2380494" y="3316569"/>
                    </a:lnTo>
                    <a:cubicBezTo>
                      <a:pt x="2483603" y="3316569"/>
                      <a:pt x="2567174" y="3249174"/>
                      <a:pt x="2567174" y="3166076"/>
                    </a:cubicBezTo>
                    <a:lnTo>
                      <a:pt x="2567174" y="165851"/>
                    </a:lnTo>
                    <a:cubicBezTo>
                      <a:pt x="2567174" y="82754"/>
                      <a:pt x="2483603" y="15359"/>
                      <a:pt x="2380494" y="15359"/>
                    </a:cubicBezTo>
                    <a:lnTo>
                      <a:pt x="205790" y="15359"/>
                    </a:lnTo>
                    <a:lnTo>
                      <a:pt x="205790" y="7679"/>
                    </a:lnTo>
                    <a:lnTo>
                      <a:pt x="205790" y="15359"/>
                    </a:lnTo>
                    <a:cubicBezTo>
                      <a:pt x="102681" y="15244"/>
                      <a:pt x="18968" y="82639"/>
                      <a:pt x="18968" y="165851"/>
                    </a:cubicBezTo>
                    <a:close/>
                  </a:path>
                </a:pathLst>
              </a:custGeom>
              <a:solidFill>
                <a:srgbClr val="FFFFFF"/>
              </a:solidFill>
            </p:spPr>
          </p:sp>
        </p:grpSp>
        <p:sp>
          <p:nvSpPr>
            <p:cNvPr name="TextBox 20" id="20"/>
            <p:cNvSpPr txBox="true"/>
            <p:nvPr/>
          </p:nvSpPr>
          <p:spPr>
            <a:xfrm rot="0">
              <a:off x="127000" y="211436"/>
              <a:ext cx="2412825" cy="129857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Demonstrates a strong effort toward global diversification.</a:t>
              </a:r>
            </a:p>
          </p:txBody>
        </p:sp>
        <p:sp>
          <p:nvSpPr>
            <p:cNvPr name="TextBox 21" id="21"/>
            <p:cNvSpPr txBox="true"/>
            <p:nvPr/>
          </p:nvSpPr>
          <p:spPr>
            <a:xfrm rot="0">
              <a:off x="93269" y="1565705"/>
              <a:ext cx="2446556" cy="129857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Content is now being sourced from nearly every major continent</a:t>
              </a:r>
            </a:p>
          </p:txBody>
        </p:sp>
      </p:grpSp>
      <p:grpSp>
        <p:nvGrpSpPr>
          <p:cNvPr name="Group 22" id="22"/>
          <p:cNvGrpSpPr/>
          <p:nvPr/>
        </p:nvGrpSpPr>
        <p:grpSpPr>
          <a:xfrm rot="0">
            <a:off x="11932057" y="3919199"/>
            <a:ext cx="1997303" cy="3240988"/>
            <a:chOff x="0" y="0"/>
            <a:chExt cx="2663071" cy="4321317"/>
          </a:xfrm>
        </p:grpSpPr>
        <p:sp>
          <p:nvSpPr>
            <p:cNvPr name="TextBox 23" id="23"/>
            <p:cNvSpPr txBox="true"/>
            <p:nvPr/>
          </p:nvSpPr>
          <p:spPr>
            <a:xfrm rot="0">
              <a:off x="191055" y="128586"/>
              <a:ext cx="2280961" cy="4035570"/>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Netflix is offering a wide range of genres to reach both general and specific audiences. This helps users find content they like and makes recommendations more personalized.</a:t>
              </a:r>
            </a:p>
          </p:txBody>
        </p:sp>
        <p:grpSp>
          <p:nvGrpSpPr>
            <p:cNvPr name="Group 24" id="24"/>
            <p:cNvGrpSpPr/>
            <p:nvPr/>
          </p:nvGrpSpPr>
          <p:grpSpPr>
            <a:xfrm rot="0">
              <a:off x="0" y="0"/>
              <a:ext cx="2663071" cy="4321317"/>
              <a:chOff x="0" y="0"/>
              <a:chExt cx="2663071" cy="4321317"/>
            </a:xfrm>
          </p:grpSpPr>
          <p:sp>
            <p:nvSpPr>
              <p:cNvPr name="Freeform 25" id="25"/>
              <p:cNvSpPr/>
              <p:nvPr/>
            </p:nvSpPr>
            <p:spPr>
              <a:xfrm flipH="false" flipV="false" rot="0">
                <a:off x="0" y="0"/>
                <a:ext cx="2663063" cy="4321302"/>
              </a:xfrm>
              <a:custGeom>
                <a:avLst/>
                <a:gdLst/>
                <a:ahLst/>
                <a:cxnLst/>
                <a:rect r="r" b="b" t="t" l="l"/>
                <a:pathLst>
                  <a:path h="4321302" w="2663063">
                    <a:moveTo>
                      <a:pt x="0" y="161417"/>
                    </a:moveTo>
                    <a:cubicBezTo>
                      <a:pt x="0" y="72263"/>
                      <a:pt x="72136" y="0"/>
                      <a:pt x="161036" y="0"/>
                    </a:cubicBezTo>
                    <a:lnTo>
                      <a:pt x="2502027" y="0"/>
                    </a:lnTo>
                    <a:lnTo>
                      <a:pt x="2502027" y="8509"/>
                    </a:lnTo>
                    <a:lnTo>
                      <a:pt x="2502027" y="0"/>
                    </a:lnTo>
                    <a:cubicBezTo>
                      <a:pt x="2590927" y="0"/>
                      <a:pt x="2663063" y="72263"/>
                      <a:pt x="2663063" y="161417"/>
                    </a:cubicBezTo>
                    <a:lnTo>
                      <a:pt x="2654554" y="161417"/>
                    </a:lnTo>
                    <a:lnTo>
                      <a:pt x="2663063" y="161417"/>
                    </a:lnTo>
                    <a:lnTo>
                      <a:pt x="2663063" y="4159885"/>
                    </a:lnTo>
                    <a:lnTo>
                      <a:pt x="2654554" y="4159885"/>
                    </a:lnTo>
                    <a:lnTo>
                      <a:pt x="2663063" y="4159885"/>
                    </a:lnTo>
                    <a:cubicBezTo>
                      <a:pt x="2663063" y="4249039"/>
                      <a:pt x="2590927" y="4321302"/>
                      <a:pt x="2502027" y="4321302"/>
                    </a:cubicBezTo>
                    <a:lnTo>
                      <a:pt x="2502027" y="4312793"/>
                    </a:lnTo>
                    <a:lnTo>
                      <a:pt x="2502027" y="4321302"/>
                    </a:lnTo>
                    <a:lnTo>
                      <a:pt x="161036" y="4321302"/>
                    </a:lnTo>
                    <a:lnTo>
                      <a:pt x="161036" y="4312793"/>
                    </a:lnTo>
                    <a:lnTo>
                      <a:pt x="161036" y="4321302"/>
                    </a:lnTo>
                    <a:cubicBezTo>
                      <a:pt x="72136" y="4321302"/>
                      <a:pt x="0" y="4249039"/>
                      <a:pt x="0" y="4159885"/>
                    </a:cubicBezTo>
                    <a:lnTo>
                      <a:pt x="0" y="161417"/>
                    </a:lnTo>
                    <a:lnTo>
                      <a:pt x="8509" y="161417"/>
                    </a:lnTo>
                    <a:lnTo>
                      <a:pt x="0" y="161417"/>
                    </a:lnTo>
                    <a:moveTo>
                      <a:pt x="16891" y="161417"/>
                    </a:moveTo>
                    <a:lnTo>
                      <a:pt x="16891" y="4159885"/>
                    </a:lnTo>
                    <a:lnTo>
                      <a:pt x="8509" y="4159885"/>
                    </a:lnTo>
                    <a:lnTo>
                      <a:pt x="17018" y="4159885"/>
                    </a:lnTo>
                    <a:cubicBezTo>
                      <a:pt x="17018" y="4239641"/>
                      <a:pt x="81534" y="4304411"/>
                      <a:pt x="161163" y="4304411"/>
                    </a:cubicBezTo>
                    <a:lnTo>
                      <a:pt x="2502027" y="4304411"/>
                    </a:lnTo>
                    <a:cubicBezTo>
                      <a:pt x="2581656" y="4304411"/>
                      <a:pt x="2646172" y="4239768"/>
                      <a:pt x="2646172" y="4159885"/>
                    </a:cubicBezTo>
                    <a:lnTo>
                      <a:pt x="2646172" y="161417"/>
                    </a:lnTo>
                    <a:cubicBezTo>
                      <a:pt x="2646172" y="81661"/>
                      <a:pt x="2581656" y="16891"/>
                      <a:pt x="2502027" y="16891"/>
                    </a:cubicBezTo>
                    <a:lnTo>
                      <a:pt x="161036" y="16891"/>
                    </a:lnTo>
                    <a:lnTo>
                      <a:pt x="161036" y="8509"/>
                    </a:lnTo>
                    <a:lnTo>
                      <a:pt x="161036" y="17018"/>
                    </a:lnTo>
                    <a:cubicBezTo>
                      <a:pt x="81534" y="16891"/>
                      <a:pt x="16891" y="81661"/>
                      <a:pt x="16891" y="161417"/>
                    </a:cubicBezTo>
                    <a:close/>
                  </a:path>
                </a:pathLst>
              </a:custGeom>
              <a:solidFill>
                <a:srgbClr val="FFFFFF"/>
              </a:solidFill>
            </p:spPr>
          </p:sp>
        </p:grpSp>
      </p:grpSp>
      <p:grpSp>
        <p:nvGrpSpPr>
          <p:cNvPr name="Group 26" id="26"/>
          <p:cNvGrpSpPr/>
          <p:nvPr/>
        </p:nvGrpSpPr>
        <p:grpSpPr>
          <a:xfrm rot="0">
            <a:off x="777240" y="632011"/>
            <a:ext cx="12956476" cy="788225"/>
            <a:chOff x="0" y="0"/>
            <a:chExt cx="17275301" cy="1050966"/>
          </a:xfrm>
        </p:grpSpPr>
        <p:grpSp>
          <p:nvGrpSpPr>
            <p:cNvPr name="Group 27" id="27"/>
            <p:cNvGrpSpPr/>
            <p:nvPr/>
          </p:nvGrpSpPr>
          <p:grpSpPr>
            <a:xfrm rot="0">
              <a:off x="0" y="0"/>
              <a:ext cx="17275301" cy="1050966"/>
              <a:chOff x="0" y="0"/>
              <a:chExt cx="4516419" cy="274762"/>
            </a:xfrm>
          </p:grpSpPr>
          <p:sp>
            <p:nvSpPr>
              <p:cNvPr name="Freeform 28" id="28"/>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29" id="29"/>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30" id="30"/>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
        <p:nvSpPr>
          <p:cNvPr name="Freeform 31" id="31"/>
          <p:cNvSpPr/>
          <p:nvPr/>
        </p:nvSpPr>
        <p:spPr>
          <a:xfrm flipH="false" flipV="false" rot="0">
            <a:off x="527255" y="2868377"/>
            <a:ext cx="2239318" cy="707922"/>
          </a:xfrm>
          <a:custGeom>
            <a:avLst/>
            <a:gdLst/>
            <a:ahLst/>
            <a:cxnLst/>
            <a:rect r="r" b="b" t="t" l="l"/>
            <a:pathLst>
              <a:path h="707922" w="2239318">
                <a:moveTo>
                  <a:pt x="0" y="0"/>
                </a:moveTo>
                <a:lnTo>
                  <a:pt x="2239318" y="0"/>
                </a:lnTo>
                <a:lnTo>
                  <a:pt x="2239318" y="707922"/>
                </a:lnTo>
                <a:lnTo>
                  <a:pt x="0" y="707922"/>
                </a:lnTo>
                <a:lnTo>
                  <a:pt x="0" y="0"/>
                </a:lnTo>
                <a:close/>
              </a:path>
            </a:pathLst>
          </a:custGeom>
          <a:blipFill>
            <a:blip r:embed="rId4"/>
            <a:stretch>
              <a:fillRect l="-4366" t="-26402" r="-5688" b="-28603"/>
            </a:stretch>
          </a:blipFill>
        </p:spPr>
      </p:sp>
      <p:sp>
        <p:nvSpPr>
          <p:cNvPr name="Freeform 32" id="32"/>
          <p:cNvSpPr/>
          <p:nvPr/>
        </p:nvSpPr>
        <p:spPr>
          <a:xfrm flipH="false" flipV="false" rot="0">
            <a:off x="3195955" y="2868377"/>
            <a:ext cx="3325045" cy="660226"/>
          </a:xfrm>
          <a:custGeom>
            <a:avLst/>
            <a:gdLst/>
            <a:ahLst/>
            <a:cxnLst/>
            <a:rect r="r" b="b" t="t" l="l"/>
            <a:pathLst>
              <a:path h="660226" w="3325045">
                <a:moveTo>
                  <a:pt x="0" y="0"/>
                </a:moveTo>
                <a:lnTo>
                  <a:pt x="3325045" y="0"/>
                </a:lnTo>
                <a:lnTo>
                  <a:pt x="3325045" y="660226"/>
                </a:lnTo>
                <a:lnTo>
                  <a:pt x="0" y="660226"/>
                </a:lnTo>
                <a:lnTo>
                  <a:pt x="0" y="0"/>
                </a:lnTo>
                <a:close/>
              </a:path>
            </a:pathLst>
          </a:custGeom>
          <a:blipFill>
            <a:blip r:embed="rId5"/>
            <a:stretch>
              <a:fillRect l="-2693" t="-16246" r="-2822" b="-21123"/>
            </a:stretch>
          </a:blipFill>
        </p:spPr>
      </p:sp>
      <p:sp>
        <p:nvSpPr>
          <p:cNvPr name="Freeform 33" id="33"/>
          <p:cNvSpPr/>
          <p:nvPr/>
        </p:nvSpPr>
        <p:spPr>
          <a:xfrm flipH="false" flipV="false" rot="0">
            <a:off x="6949625" y="2868377"/>
            <a:ext cx="2299143" cy="660226"/>
          </a:xfrm>
          <a:custGeom>
            <a:avLst/>
            <a:gdLst/>
            <a:ahLst/>
            <a:cxnLst/>
            <a:rect r="r" b="b" t="t" l="l"/>
            <a:pathLst>
              <a:path h="660226" w="2299143">
                <a:moveTo>
                  <a:pt x="0" y="0"/>
                </a:moveTo>
                <a:lnTo>
                  <a:pt x="2299143" y="0"/>
                </a:lnTo>
                <a:lnTo>
                  <a:pt x="2299143" y="660226"/>
                </a:lnTo>
                <a:lnTo>
                  <a:pt x="0" y="660226"/>
                </a:lnTo>
                <a:lnTo>
                  <a:pt x="0" y="0"/>
                </a:lnTo>
                <a:close/>
              </a:path>
            </a:pathLst>
          </a:custGeom>
          <a:blipFill>
            <a:blip r:embed="rId6"/>
            <a:stretch>
              <a:fillRect l="-6546" t="-23154" r="-4833" b="-23570"/>
            </a:stretch>
          </a:blipFill>
        </p:spPr>
      </p:sp>
      <p:sp>
        <p:nvSpPr>
          <p:cNvPr name="Freeform 34" id="34"/>
          <p:cNvSpPr/>
          <p:nvPr/>
        </p:nvSpPr>
        <p:spPr>
          <a:xfrm flipH="false" flipV="false" rot="0">
            <a:off x="9677393" y="2868377"/>
            <a:ext cx="1762815" cy="660226"/>
          </a:xfrm>
          <a:custGeom>
            <a:avLst/>
            <a:gdLst/>
            <a:ahLst/>
            <a:cxnLst/>
            <a:rect r="r" b="b" t="t" l="l"/>
            <a:pathLst>
              <a:path h="660226" w="1762815">
                <a:moveTo>
                  <a:pt x="0" y="0"/>
                </a:moveTo>
                <a:lnTo>
                  <a:pt x="1762814" y="0"/>
                </a:lnTo>
                <a:lnTo>
                  <a:pt x="1762814" y="660226"/>
                </a:lnTo>
                <a:lnTo>
                  <a:pt x="0" y="660226"/>
                </a:lnTo>
                <a:lnTo>
                  <a:pt x="0" y="0"/>
                </a:lnTo>
                <a:close/>
              </a:path>
            </a:pathLst>
          </a:custGeom>
          <a:blipFill>
            <a:blip r:embed="rId7"/>
            <a:stretch>
              <a:fillRect l="-4199" t="-23512" r="-6637" b="-36901"/>
            </a:stretch>
          </a:blipFill>
        </p:spPr>
      </p:sp>
      <p:sp>
        <p:nvSpPr>
          <p:cNvPr name="Freeform 35" id="35"/>
          <p:cNvSpPr/>
          <p:nvPr/>
        </p:nvSpPr>
        <p:spPr>
          <a:xfrm flipH="false" flipV="false" rot="0">
            <a:off x="12347214" y="2868377"/>
            <a:ext cx="1166989" cy="707922"/>
          </a:xfrm>
          <a:custGeom>
            <a:avLst/>
            <a:gdLst/>
            <a:ahLst/>
            <a:cxnLst/>
            <a:rect r="r" b="b" t="t" l="l"/>
            <a:pathLst>
              <a:path h="707922" w="1166989">
                <a:moveTo>
                  <a:pt x="0" y="0"/>
                </a:moveTo>
                <a:lnTo>
                  <a:pt x="1166989" y="0"/>
                </a:lnTo>
                <a:lnTo>
                  <a:pt x="1166989" y="707922"/>
                </a:lnTo>
                <a:lnTo>
                  <a:pt x="0" y="707922"/>
                </a:lnTo>
                <a:lnTo>
                  <a:pt x="0" y="0"/>
                </a:lnTo>
                <a:close/>
              </a:path>
            </a:pathLst>
          </a:custGeom>
          <a:blipFill>
            <a:blip r:embed="rId8"/>
            <a:stretch>
              <a:fillRect l="-31057" t="-30062" r="-30454" b="-35291"/>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305442" y="2191555"/>
            <a:ext cx="4261789" cy="2944999"/>
            <a:chOff x="0" y="0"/>
            <a:chExt cx="9342313" cy="6455764"/>
          </a:xfrm>
        </p:grpSpPr>
        <p:sp>
          <p:nvSpPr>
            <p:cNvPr name="Freeform 4" id="4"/>
            <p:cNvSpPr/>
            <p:nvPr/>
          </p:nvSpPr>
          <p:spPr>
            <a:xfrm flipH="false" flipV="false" rot="0">
              <a:off x="0" y="0"/>
              <a:ext cx="9342374" cy="6455791"/>
            </a:xfrm>
            <a:custGeom>
              <a:avLst/>
              <a:gdLst/>
              <a:ahLst/>
              <a:cxnLst/>
              <a:rect r="r" b="b" t="t" l="l"/>
              <a:pathLst>
                <a:path h="6455791" w="9342374">
                  <a:moveTo>
                    <a:pt x="0" y="0"/>
                  </a:moveTo>
                  <a:lnTo>
                    <a:pt x="9342374" y="0"/>
                  </a:lnTo>
                  <a:lnTo>
                    <a:pt x="9342374" y="6455791"/>
                  </a:lnTo>
                  <a:lnTo>
                    <a:pt x="0" y="6455791"/>
                  </a:lnTo>
                  <a:lnTo>
                    <a:pt x="0" y="0"/>
                  </a:lnTo>
                  <a:close/>
                </a:path>
              </a:pathLst>
            </a:custGeom>
            <a:blipFill>
              <a:blip r:embed="rId4"/>
              <a:stretch>
                <a:fillRect l="-12963" t="0" r="-12962" b="0"/>
              </a:stretch>
            </a:blipFill>
          </p:spPr>
        </p:sp>
      </p:grpSp>
      <p:grpSp>
        <p:nvGrpSpPr>
          <p:cNvPr name="Group 5" id="5"/>
          <p:cNvGrpSpPr/>
          <p:nvPr/>
        </p:nvGrpSpPr>
        <p:grpSpPr>
          <a:xfrm rot="0">
            <a:off x="6467740" y="2363617"/>
            <a:ext cx="7265976" cy="2600875"/>
            <a:chOff x="0" y="0"/>
            <a:chExt cx="9687967" cy="3467833"/>
          </a:xfrm>
        </p:grpSpPr>
        <p:grpSp>
          <p:nvGrpSpPr>
            <p:cNvPr name="Group 6" id="6"/>
            <p:cNvGrpSpPr/>
            <p:nvPr/>
          </p:nvGrpSpPr>
          <p:grpSpPr>
            <a:xfrm rot="0">
              <a:off x="0" y="0"/>
              <a:ext cx="9687967" cy="3467833"/>
              <a:chOff x="0" y="0"/>
              <a:chExt cx="11515969" cy="4122171"/>
            </a:xfrm>
          </p:grpSpPr>
          <p:sp>
            <p:nvSpPr>
              <p:cNvPr name="Freeform 7" id="7"/>
              <p:cNvSpPr/>
              <p:nvPr/>
            </p:nvSpPr>
            <p:spPr>
              <a:xfrm flipH="false" flipV="false" rot="0">
                <a:off x="0" y="0"/>
                <a:ext cx="11515971" cy="4122166"/>
              </a:xfrm>
              <a:custGeom>
                <a:avLst/>
                <a:gdLst/>
                <a:ahLst/>
                <a:cxnLst/>
                <a:rect r="r" b="b" t="t" l="l"/>
                <a:pathLst>
                  <a:path h="4122166" w="11515971">
                    <a:moveTo>
                      <a:pt x="0" y="153035"/>
                    </a:moveTo>
                    <a:cubicBezTo>
                      <a:pt x="0" y="68453"/>
                      <a:pt x="81947" y="0"/>
                      <a:pt x="182981" y="0"/>
                    </a:cubicBezTo>
                    <a:lnTo>
                      <a:pt x="11332991" y="0"/>
                    </a:lnTo>
                    <a:lnTo>
                      <a:pt x="11332991" y="8509"/>
                    </a:lnTo>
                    <a:lnTo>
                      <a:pt x="11332991" y="0"/>
                    </a:lnTo>
                    <a:cubicBezTo>
                      <a:pt x="11434024" y="0"/>
                      <a:pt x="11515971" y="68453"/>
                      <a:pt x="11515971" y="153035"/>
                    </a:cubicBezTo>
                    <a:lnTo>
                      <a:pt x="11505823" y="153035"/>
                    </a:lnTo>
                    <a:lnTo>
                      <a:pt x="11515971" y="153035"/>
                    </a:lnTo>
                    <a:lnTo>
                      <a:pt x="11515971" y="3969131"/>
                    </a:lnTo>
                    <a:lnTo>
                      <a:pt x="11505823" y="3969131"/>
                    </a:lnTo>
                    <a:lnTo>
                      <a:pt x="11515971" y="3969131"/>
                    </a:lnTo>
                    <a:cubicBezTo>
                      <a:pt x="11515971" y="4053713"/>
                      <a:pt x="11434024" y="4122166"/>
                      <a:pt x="11332991" y="4122166"/>
                    </a:cubicBezTo>
                    <a:lnTo>
                      <a:pt x="11332991" y="4113657"/>
                    </a:lnTo>
                    <a:lnTo>
                      <a:pt x="11332991" y="4122166"/>
                    </a:lnTo>
                    <a:lnTo>
                      <a:pt x="182981" y="4122166"/>
                    </a:lnTo>
                    <a:lnTo>
                      <a:pt x="182981" y="4113657"/>
                    </a:lnTo>
                    <a:lnTo>
                      <a:pt x="182981" y="4122166"/>
                    </a:lnTo>
                    <a:cubicBezTo>
                      <a:pt x="81947" y="4122166"/>
                      <a:pt x="0" y="4053713"/>
                      <a:pt x="0" y="3969131"/>
                    </a:cubicBezTo>
                    <a:lnTo>
                      <a:pt x="0" y="153035"/>
                    </a:lnTo>
                    <a:lnTo>
                      <a:pt x="10149" y="153035"/>
                    </a:lnTo>
                    <a:lnTo>
                      <a:pt x="0" y="153035"/>
                    </a:lnTo>
                    <a:moveTo>
                      <a:pt x="20146" y="153035"/>
                    </a:moveTo>
                    <a:lnTo>
                      <a:pt x="20146" y="3969131"/>
                    </a:lnTo>
                    <a:lnTo>
                      <a:pt x="10149" y="3969131"/>
                    </a:lnTo>
                    <a:lnTo>
                      <a:pt x="20298" y="3969131"/>
                    </a:lnTo>
                    <a:cubicBezTo>
                      <a:pt x="20298" y="4044315"/>
                      <a:pt x="93157" y="4105275"/>
                      <a:pt x="183132" y="4105275"/>
                    </a:cubicBezTo>
                    <a:lnTo>
                      <a:pt x="11333142" y="4105275"/>
                    </a:lnTo>
                    <a:cubicBezTo>
                      <a:pt x="11423118" y="4105275"/>
                      <a:pt x="11495977" y="4044315"/>
                      <a:pt x="11495977" y="3969131"/>
                    </a:cubicBezTo>
                    <a:lnTo>
                      <a:pt x="11495977" y="153035"/>
                    </a:lnTo>
                    <a:cubicBezTo>
                      <a:pt x="11495977" y="77851"/>
                      <a:pt x="11423118" y="16891"/>
                      <a:pt x="11333142" y="16891"/>
                    </a:cubicBezTo>
                    <a:lnTo>
                      <a:pt x="182981" y="16891"/>
                    </a:lnTo>
                    <a:lnTo>
                      <a:pt x="182981" y="8509"/>
                    </a:lnTo>
                    <a:lnTo>
                      <a:pt x="182981" y="17018"/>
                    </a:lnTo>
                    <a:cubicBezTo>
                      <a:pt x="93005" y="17018"/>
                      <a:pt x="20146" y="77978"/>
                      <a:pt x="20146" y="153162"/>
                    </a:cubicBezTo>
                    <a:close/>
                  </a:path>
                </a:pathLst>
              </a:custGeom>
              <a:solidFill>
                <a:srgbClr val="FFFFFF"/>
              </a:solidFill>
            </p:spPr>
          </p:sp>
        </p:grpSp>
        <p:sp>
          <p:nvSpPr>
            <p:cNvPr name="TextBox 8" id="8"/>
            <p:cNvSpPr txBox="true"/>
            <p:nvPr/>
          </p:nvSpPr>
          <p:spPr>
            <a:xfrm rot="0">
              <a:off x="252841" y="217019"/>
              <a:ext cx="8746679" cy="517525"/>
            </a:xfrm>
            <a:prstGeom prst="rect">
              <a:avLst/>
            </a:prstGeom>
          </p:spPr>
          <p:txBody>
            <a:bodyPr anchor="t" rtlCol="false" tIns="0" lIns="0" bIns="0" rIns="0">
              <a:spAutoFit/>
            </a:bodyPr>
            <a:lstStyle/>
            <a:p>
              <a:pPr algn="l">
                <a:lnSpc>
                  <a:spcPts val="2782"/>
                </a:lnSpc>
              </a:pPr>
              <a:r>
                <a:rPr lang="en-US" sz="2319">
                  <a:solidFill>
                    <a:srgbClr val="FFFFFF"/>
                  </a:solidFill>
                  <a:latin typeface="Calibri (MS)"/>
                  <a:ea typeface="Calibri (MS)"/>
                  <a:cs typeface="Calibri (MS)"/>
                  <a:sym typeface="Calibri (MS)"/>
                </a:rPr>
                <a:t>📈  Yearly Content Growth by Country (2015–2021)</a:t>
              </a:r>
            </a:p>
          </p:txBody>
        </p:sp>
        <p:sp>
          <p:nvSpPr>
            <p:cNvPr name="TextBox 9" id="9"/>
            <p:cNvSpPr txBox="true"/>
            <p:nvPr/>
          </p:nvSpPr>
          <p:spPr>
            <a:xfrm rot="0">
              <a:off x="826021" y="854573"/>
              <a:ext cx="8613967" cy="774700"/>
            </a:xfrm>
            <a:prstGeom prst="rect">
              <a:avLst/>
            </a:prstGeom>
          </p:spPr>
          <p:txBody>
            <a:bodyPr anchor="t" rtlCol="false" tIns="0" lIns="0" bIns="0" rIns="0">
              <a:spAutoFit/>
            </a:bodyPr>
            <a:lstStyle/>
            <a:p>
              <a:pPr algn="l" marL="218891" indent="-109446" lvl="1">
                <a:lnSpc>
                  <a:spcPts val="2177"/>
                </a:lnSpc>
                <a:buFont typeface="Arial"/>
                <a:buChar char="•"/>
              </a:pPr>
              <a:r>
                <a:rPr lang="en-US" sz="1814">
                  <a:solidFill>
                    <a:srgbClr val="FFFFFF"/>
                  </a:solidFill>
                  <a:latin typeface="Calibri (MS)"/>
                  <a:ea typeface="Calibri (MS)"/>
                  <a:cs typeface="Calibri (MS)"/>
                  <a:sym typeface="Calibri (MS)"/>
                </a:rPr>
                <a:t>Between 2015 and 2020, content count grew exponentially from 152 to over 4,400 titles(2822%).</a:t>
              </a:r>
            </a:p>
          </p:txBody>
        </p:sp>
        <p:sp>
          <p:nvSpPr>
            <p:cNvPr name="TextBox 10" id="10"/>
            <p:cNvSpPr txBox="true"/>
            <p:nvPr/>
          </p:nvSpPr>
          <p:spPr>
            <a:xfrm rot="0">
              <a:off x="826021" y="1705529"/>
              <a:ext cx="8613967" cy="774700"/>
            </a:xfrm>
            <a:prstGeom prst="rect">
              <a:avLst/>
            </a:prstGeom>
          </p:spPr>
          <p:txBody>
            <a:bodyPr anchor="t" rtlCol="false" tIns="0" lIns="0" bIns="0" rIns="0">
              <a:spAutoFit/>
            </a:bodyPr>
            <a:lstStyle/>
            <a:p>
              <a:pPr algn="l" marL="218891" indent="-109446" lvl="1">
                <a:lnSpc>
                  <a:spcPts val="2177"/>
                </a:lnSpc>
                <a:buFont typeface="Arial"/>
                <a:buChar char="•"/>
              </a:pPr>
              <a:r>
                <a:rPr lang="en-US" sz="1814">
                  <a:solidFill>
                    <a:srgbClr val="FFFFFF"/>
                  </a:solidFill>
                  <a:latin typeface="Calibri (MS)"/>
                  <a:ea typeface="Calibri (MS)"/>
                  <a:cs typeface="Calibri (MS)"/>
                  <a:sym typeface="Calibri (MS)"/>
                </a:rPr>
                <a:t>While the United States still leads, significant growth is visible from countries like </a:t>
              </a:r>
              <a:r>
                <a:rPr lang="en-US" b="true" sz="1814">
                  <a:solidFill>
                    <a:srgbClr val="FFFFFF"/>
                  </a:solidFill>
                  <a:latin typeface="Calibri (MS) Bold"/>
                  <a:ea typeface="Calibri (MS) Bold"/>
                  <a:cs typeface="Calibri (MS) Bold"/>
                  <a:sym typeface="Calibri (MS) Bold"/>
                </a:rPr>
                <a:t>India</a:t>
              </a:r>
              <a:r>
                <a:rPr lang="en-US" sz="1814">
                  <a:solidFill>
                    <a:srgbClr val="FFFFFF"/>
                  </a:solidFill>
                  <a:latin typeface="Calibri (MS)"/>
                  <a:ea typeface="Calibri (MS)"/>
                  <a:cs typeface="Calibri (MS)"/>
                  <a:sym typeface="Calibri (MS)"/>
                </a:rPr>
                <a:t>, </a:t>
              </a:r>
              <a:r>
                <a:rPr lang="en-US" b="true" sz="1814">
                  <a:solidFill>
                    <a:srgbClr val="FFFFFF"/>
                  </a:solidFill>
                  <a:latin typeface="Calibri (MS) Bold"/>
                  <a:ea typeface="Calibri (MS) Bold"/>
                  <a:cs typeface="Calibri (MS) Bold"/>
                  <a:sym typeface="Calibri (MS) Bold"/>
                </a:rPr>
                <a:t>Pakistan</a:t>
              </a:r>
              <a:r>
                <a:rPr lang="en-US" sz="1814">
                  <a:solidFill>
                    <a:srgbClr val="FFFFFF"/>
                  </a:solidFill>
                  <a:latin typeface="Calibri (MS)"/>
                  <a:ea typeface="Calibri (MS)"/>
                  <a:cs typeface="Calibri (MS)"/>
                  <a:sym typeface="Calibri (MS)"/>
                </a:rPr>
                <a:t>, and </a:t>
              </a:r>
              <a:r>
                <a:rPr lang="en-US" b="true" sz="1814">
                  <a:solidFill>
                    <a:srgbClr val="FFFFFF"/>
                  </a:solidFill>
                  <a:latin typeface="Calibri (MS) Bold"/>
                  <a:ea typeface="Calibri (MS) Bold"/>
                  <a:cs typeface="Calibri (MS) Bold"/>
                  <a:sym typeface="Calibri (MS) Bold"/>
                </a:rPr>
                <a:t>Japan</a:t>
              </a:r>
              <a:r>
                <a:rPr lang="en-US" sz="1814">
                  <a:solidFill>
                    <a:srgbClr val="FFFFFF"/>
                  </a:solidFill>
                  <a:latin typeface="Calibri (MS)"/>
                  <a:ea typeface="Calibri (MS)"/>
                  <a:cs typeface="Calibri (MS)"/>
                  <a:sym typeface="Calibri (MS)"/>
                </a:rPr>
                <a:t>.</a:t>
              </a:r>
            </a:p>
          </p:txBody>
        </p:sp>
        <p:sp>
          <p:nvSpPr>
            <p:cNvPr name="TextBox 11" id="11"/>
            <p:cNvSpPr txBox="true"/>
            <p:nvPr/>
          </p:nvSpPr>
          <p:spPr>
            <a:xfrm rot="0">
              <a:off x="826021" y="2556429"/>
              <a:ext cx="8861947" cy="774700"/>
            </a:xfrm>
            <a:prstGeom prst="rect">
              <a:avLst/>
            </a:prstGeom>
          </p:spPr>
          <p:txBody>
            <a:bodyPr anchor="t" rtlCol="false" tIns="0" lIns="0" bIns="0" rIns="0">
              <a:spAutoFit/>
            </a:bodyPr>
            <a:lstStyle/>
            <a:p>
              <a:pPr algn="l" marL="218891" indent="-109446" lvl="1">
                <a:lnSpc>
                  <a:spcPts val="2177"/>
                </a:lnSpc>
                <a:buFont typeface="Arial"/>
                <a:buChar char="•"/>
              </a:pPr>
              <a:r>
                <a:rPr lang="en-US" sz="1814">
                  <a:solidFill>
                    <a:srgbClr val="FFFFFF"/>
                  </a:solidFill>
                  <a:latin typeface="Calibri (MS)"/>
                  <a:ea typeface="Calibri (MS)"/>
                  <a:cs typeface="Calibri (MS)"/>
                  <a:sym typeface="Calibri (MS)"/>
                </a:rPr>
                <a:t>2021 saw a slight drop of  26% compared to 2020, possibly due to content production delays (due to  COVID-19 effects).</a:t>
              </a:r>
            </a:p>
          </p:txBody>
        </p:sp>
      </p:grpSp>
      <p:grpSp>
        <p:nvGrpSpPr>
          <p:cNvPr name="Group 12" id="12"/>
          <p:cNvGrpSpPr/>
          <p:nvPr/>
        </p:nvGrpSpPr>
        <p:grpSpPr>
          <a:xfrm rot="0">
            <a:off x="1025126" y="5429879"/>
            <a:ext cx="12828034" cy="1565281"/>
            <a:chOff x="0" y="0"/>
            <a:chExt cx="17104045" cy="2087042"/>
          </a:xfrm>
        </p:grpSpPr>
        <p:grpSp>
          <p:nvGrpSpPr>
            <p:cNvPr name="Group 13" id="13"/>
            <p:cNvGrpSpPr/>
            <p:nvPr/>
          </p:nvGrpSpPr>
          <p:grpSpPr>
            <a:xfrm rot="0">
              <a:off x="0" y="0"/>
              <a:ext cx="17104045" cy="2008655"/>
              <a:chOff x="0" y="0"/>
              <a:chExt cx="18475832" cy="2169754"/>
            </a:xfrm>
          </p:grpSpPr>
          <p:sp>
            <p:nvSpPr>
              <p:cNvPr name="Freeform 14" id="14"/>
              <p:cNvSpPr/>
              <p:nvPr/>
            </p:nvSpPr>
            <p:spPr>
              <a:xfrm flipH="false" flipV="false" rot="0">
                <a:off x="0" y="0"/>
                <a:ext cx="18475835" cy="2169714"/>
              </a:xfrm>
              <a:custGeom>
                <a:avLst/>
                <a:gdLst/>
                <a:ahLst/>
                <a:cxnLst/>
                <a:rect r="r" b="b" t="t" l="l"/>
                <a:pathLst>
                  <a:path h="2169714" w="18475835">
                    <a:moveTo>
                      <a:pt x="0" y="173272"/>
                    </a:moveTo>
                    <a:cubicBezTo>
                      <a:pt x="0" y="77600"/>
                      <a:pt x="203165" y="0"/>
                      <a:pt x="453961" y="0"/>
                    </a:cubicBezTo>
                    <a:lnTo>
                      <a:pt x="18021875" y="0"/>
                    </a:lnTo>
                    <a:lnTo>
                      <a:pt x="18021875" y="6242"/>
                    </a:lnTo>
                    <a:lnTo>
                      <a:pt x="18021875" y="0"/>
                    </a:lnTo>
                    <a:cubicBezTo>
                      <a:pt x="18272429" y="0"/>
                      <a:pt x="18475835" y="77600"/>
                      <a:pt x="18475835" y="173272"/>
                    </a:cubicBezTo>
                    <a:lnTo>
                      <a:pt x="18459555" y="173272"/>
                    </a:lnTo>
                    <a:lnTo>
                      <a:pt x="18475835" y="173272"/>
                    </a:lnTo>
                    <a:lnTo>
                      <a:pt x="18475835" y="1996349"/>
                    </a:lnTo>
                    <a:lnTo>
                      <a:pt x="18459555" y="1996349"/>
                    </a:lnTo>
                    <a:lnTo>
                      <a:pt x="18475835" y="1996349"/>
                    </a:lnTo>
                    <a:cubicBezTo>
                      <a:pt x="18475835" y="2092114"/>
                      <a:pt x="18272672" y="2169620"/>
                      <a:pt x="18021875" y="2169620"/>
                    </a:cubicBezTo>
                    <a:lnTo>
                      <a:pt x="18021875" y="2163379"/>
                    </a:lnTo>
                    <a:lnTo>
                      <a:pt x="18021875" y="2169620"/>
                    </a:lnTo>
                    <a:lnTo>
                      <a:pt x="453961" y="2169620"/>
                    </a:lnTo>
                    <a:lnTo>
                      <a:pt x="453961" y="2163379"/>
                    </a:lnTo>
                    <a:lnTo>
                      <a:pt x="453961" y="2169620"/>
                    </a:lnTo>
                    <a:cubicBezTo>
                      <a:pt x="203165" y="2169714"/>
                      <a:pt x="0" y="2092207"/>
                      <a:pt x="0" y="1996442"/>
                    </a:cubicBezTo>
                    <a:lnTo>
                      <a:pt x="0" y="173272"/>
                    </a:lnTo>
                    <a:lnTo>
                      <a:pt x="16282" y="173272"/>
                    </a:lnTo>
                    <a:lnTo>
                      <a:pt x="0" y="173272"/>
                    </a:lnTo>
                    <a:moveTo>
                      <a:pt x="32322" y="173272"/>
                    </a:moveTo>
                    <a:lnTo>
                      <a:pt x="32322" y="1996349"/>
                    </a:lnTo>
                    <a:lnTo>
                      <a:pt x="16282" y="1996349"/>
                    </a:lnTo>
                    <a:lnTo>
                      <a:pt x="32565" y="1996349"/>
                    </a:lnTo>
                    <a:cubicBezTo>
                      <a:pt x="32565" y="2085221"/>
                      <a:pt x="221148" y="2157231"/>
                      <a:pt x="453961" y="2157231"/>
                    </a:cubicBezTo>
                    <a:lnTo>
                      <a:pt x="18021875" y="2157231"/>
                    </a:lnTo>
                    <a:cubicBezTo>
                      <a:pt x="18254689" y="2157231"/>
                      <a:pt x="18443273" y="2085127"/>
                      <a:pt x="18443273" y="1996349"/>
                    </a:cubicBezTo>
                    <a:lnTo>
                      <a:pt x="18443273" y="173272"/>
                    </a:lnTo>
                    <a:cubicBezTo>
                      <a:pt x="18443273" y="84400"/>
                      <a:pt x="18254689" y="12390"/>
                      <a:pt x="18021875" y="12390"/>
                    </a:cubicBezTo>
                    <a:lnTo>
                      <a:pt x="453961" y="12390"/>
                    </a:lnTo>
                    <a:lnTo>
                      <a:pt x="453961" y="6242"/>
                    </a:lnTo>
                    <a:lnTo>
                      <a:pt x="453961" y="12483"/>
                    </a:lnTo>
                    <a:cubicBezTo>
                      <a:pt x="221148" y="12390"/>
                      <a:pt x="32322" y="84493"/>
                      <a:pt x="32322" y="173272"/>
                    </a:cubicBezTo>
                    <a:close/>
                  </a:path>
                </a:pathLst>
              </a:custGeom>
              <a:solidFill>
                <a:srgbClr val="FFFFFF"/>
              </a:solidFill>
            </p:spPr>
          </p:sp>
        </p:grpSp>
        <p:grpSp>
          <p:nvGrpSpPr>
            <p:cNvPr name="Group 15" id="15"/>
            <p:cNvGrpSpPr/>
            <p:nvPr/>
          </p:nvGrpSpPr>
          <p:grpSpPr>
            <a:xfrm rot="0">
              <a:off x="767145" y="238865"/>
              <a:ext cx="16044141" cy="1848177"/>
              <a:chOff x="0" y="0"/>
              <a:chExt cx="17330922" cy="1996405"/>
            </a:xfrm>
          </p:grpSpPr>
          <p:sp>
            <p:nvSpPr>
              <p:cNvPr name="Freeform 16" id="16"/>
              <p:cNvSpPr/>
              <p:nvPr/>
            </p:nvSpPr>
            <p:spPr>
              <a:xfrm flipH="false" flipV="false" rot="0">
                <a:off x="0" y="0"/>
                <a:ext cx="17330922" cy="1996405"/>
              </a:xfrm>
              <a:custGeom>
                <a:avLst/>
                <a:gdLst/>
                <a:ahLst/>
                <a:cxnLst/>
                <a:rect r="r" b="b" t="t" l="l"/>
                <a:pathLst>
                  <a:path h="1996405" w="17330922">
                    <a:moveTo>
                      <a:pt x="0" y="0"/>
                    </a:moveTo>
                    <a:lnTo>
                      <a:pt x="17330922" y="0"/>
                    </a:lnTo>
                    <a:lnTo>
                      <a:pt x="17330922" y="1996405"/>
                    </a:lnTo>
                    <a:lnTo>
                      <a:pt x="0" y="1996405"/>
                    </a:lnTo>
                    <a:close/>
                  </a:path>
                </a:pathLst>
              </a:custGeom>
              <a:solidFill>
                <a:srgbClr val="000000">
                  <a:alpha val="0"/>
                </a:srgbClr>
              </a:solidFill>
            </p:spPr>
          </p:sp>
          <p:sp>
            <p:nvSpPr>
              <p:cNvPr name="TextBox 17" id="17"/>
              <p:cNvSpPr txBox="true"/>
              <p:nvPr/>
            </p:nvSpPr>
            <p:spPr>
              <a:xfrm>
                <a:off x="0" y="-38100"/>
                <a:ext cx="17330922" cy="2034505"/>
              </a:xfrm>
              <a:prstGeom prst="rect">
                <a:avLst/>
              </a:prstGeom>
            </p:spPr>
            <p:txBody>
              <a:bodyPr anchor="ctr" rtlCol="false" tIns="0" lIns="0" bIns="0" rIns="0"/>
              <a:lstStyle/>
              <a:p>
                <a:pPr algn="l" marL="217170" indent="-108585" lvl="1">
                  <a:lnSpc>
                    <a:spcPts val="2159"/>
                  </a:lnSpc>
                  <a:buFont typeface="Arial"/>
                  <a:buChar char="•"/>
                </a:pPr>
                <a:r>
                  <a:rPr lang="en-US" sz="1799">
                    <a:solidFill>
                      <a:srgbClr val="FFFFFF"/>
                    </a:solidFill>
                    <a:latin typeface="Calibri (MS)"/>
                    <a:ea typeface="Calibri (MS)"/>
                    <a:cs typeface="Calibri (MS)"/>
                    <a:sym typeface="Calibri (MS)"/>
                  </a:rPr>
                  <a:t>Netflix saw explosive global content growth, with a 28x increase from 2015 to 2020. However, the 26% dip in 2021 suggests a slowdown, likely due to pandemic-related production delays. Still, countries like India and South Korea have significantly increased their content contribution, highlighting Netflix’s strategic shift to international markets.</a:t>
                </a:r>
              </a:p>
            </p:txBody>
          </p:sp>
        </p:grpSp>
        <p:sp>
          <p:nvSpPr>
            <p:cNvPr name="TextBox 18" id="18"/>
            <p:cNvSpPr txBox="true"/>
            <p:nvPr/>
          </p:nvSpPr>
          <p:spPr>
            <a:xfrm rot="0">
              <a:off x="286703" y="112853"/>
              <a:ext cx="3616194" cy="494393"/>
            </a:xfrm>
            <a:prstGeom prst="rect">
              <a:avLst/>
            </a:prstGeom>
          </p:spPr>
          <p:txBody>
            <a:bodyPr anchor="t" rtlCol="false" tIns="0" lIns="0" bIns="0" rIns="0">
              <a:spAutoFit/>
            </a:bodyPr>
            <a:lstStyle/>
            <a:p>
              <a:pPr algn="l">
                <a:lnSpc>
                  <a:spcPts val="2666"/>
                </a:lnSpc>
              </a:pPr>
              <a:r>
                <a:rPr lang="en-US" sz="2221">
                  <a:solidFill>
                    <a:srgbClr val="000000"/>
                  </a:solidFill>
                  <a:latin typeface="Calibri (MS)"/>
                  <a:ea typeface="Calibri (MS)"/>
                  <a:cs typeface="Calibri (MS)"/>
                  <a:sym typeface="Calibri (MS)"/>
                </a:rPr>
                <a:t>📌</a:t>
              </a:r>
              <a:r>
                <a:rPr lang="en-US" sz="2221">
                  <a:solidFill>
                    <a:srgbClr val="FFFFFF"/>
                  </a:solidFill>
                  <a:latin typeface="Calibri (MS)"/>
                  <a:ea typeface="Calibri (MS)"/>
                  <a:cs typeface="Calibri (MS)"/>
                  <a:sym typeface="Calibri (MS)"/>
                </a:rPr>
                <a:t>Insights</a:t>
              </a:r>
            </a:p>
          </p:txBody>
        </p:sp>
      </p:grpSp>
      <p:grpSp>
        <p:nvGrpSpPr>
          <p:cNvPr name="Group 19" id="19"/>
          <p:cNvGrpSpPr/>
          <p:nvPr/>
        </p:nvGrpSpPr>
        <p:grpSpPr>
          <a:xfrm rot="0">
            <a:off x="777240" y="632011"/>
            <a:ext cx="12956476" cy="788225"/>
            <a:chOff x="0" y="0"/>
            <a:chExt cx="17275301" cy="1050966"/>
          </a:xfrm>
        </p:grpSpPr>
        <p:grpSp>
          <p:nvGrpSpPr>
            <p:cNvPr name="Group 20" id="20"/>
            <p:cNvGrpSpPr/>
            <p:nvPr/>
          </p:nvGrpSpPr>
          <p:grpSpPr>
            <a:xfrm rot="0">
              <a:off x="0" y="0"/>
              <a:ext cx="17275301" cy="1050966"/>
              <a:chOff x="0" y="0"/>
              <a:chExt cx="4516419" cy="274762"/>
            </a:xfrm>
          </p:grpSpPr>
          <p:sp>
            <p:nvSpPr>
              <p:cNvPr name="Freeform 21" id="21"/>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22" id="22"/>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23" id="23"/>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78216" y="1815826"/>
            <a:ext cx="7912513" cy="3440755"/>
            <a:chOff x="0" y="0"/>
            <a:chExt cx="10550017" cy="4587674"/>
          </a:xfrm>
        </p:grpSpPr>
        <p:grpSp>
          <p:nvGrpSpPr>
            <p:cNvPr name="Group 4" id="4"/>
            <p:cNvGrpSpPr/>
            <p:nvPr/>
          </p:nvGrpSpPr>
          <p:grpSpPr>
            <a:xfrm rot="0">
              <a:off x="1" y="0"/>
              <a:ext cx="10550016" cy="4587674"/>
              <a:chOff x="0" y="0"/>
              <a:chExt cx="10550016" cy="4587674"/>
            </a:xfrm>
          </p:grpSpPr>
          <p:sp>
            <p:nvSpPr>
              <p:cNvPr name="Freeform 5" id="5"/>
              <p:cNvSpPr/>
              <p:nvPr/>
            </p:nvSpPr>
            <p:spPr>
              <a:xfrm flipH="false" flipV="false" rot="0">
                <a:off x="0" y="0"/>
                <a:ext cx="10550017" cy="4587658"/>
              </a:xfrm>
              <a:custGeom>
                <a:avLst/>
                <a:gdLst/>
                <a:ahLst/>
                <a:cxnLst/>
                <a:rect r="r" b="b" t="t" l="l"/>
                <a:pathLst>
                  <a:path h="4587658" w="10550017">
                    <a:moveTo>
                      <a:pt x="0" y="120402"/>
                    </a:moveTo>
                    <a:cubicBezTo>
                      <a:pt x="0" y="53955"/>
                      <a:pt x="63627" y="0"/>
                      <a:pt x="142240" y="0"/>
                    </a:cubicBezTo>
                    <a:lnTo>
                      <a:pt x="10407777" y="0"/>
                    </a:lnTo>
                    <a:lnTo>
                      <a:pt x="10407777" y="7215"/>
                    </a:lnTo>
                    <a:lnTo>
                      <a:pt x="10407777" y="0"/>
                    </a:lnTo>
                    <a:cubicBezTo>
                      <a:pt x="10486263" y="0"/>
                      <a:pt x="10550017" y="53955"/>
                      <a:pt x="10550017" y="120402"/>
                    </a:cubicBezTo>
                    <a:lnTo>
                      <a:pt x="10541508" y="120402"/>
                    </a:lnTo>
                    <a:lnTo>
                      <a:pt x="10550017" y="120402"/>
                    </a:lnTo>
                    <a:lnTo>
                      <a:pt x="10550017" y="4467256"/>
                    </a:lnTo>
                    <a:lnTo>
                      <a:pt x="10541508" y="4467256"/>
                    </a:lnTo>
                    <a:lnTo>
                      <a:pt x="10550017" y="4467256"/>
                    </a:lnTo>
                    <a:cubicBezTo>
                      <a:pt x="10550017" y="4533810"/>
                      <a:pt x="10486390" y="4587658"/>
                      <a:pt x="10407777" y="4587658"/>
                    </a:cubicBezTo>
                    <a:lnTo>
                      <a:pt x="10407777" y="4580442"/>
                    </a:lnTo>
                    <a:lnTo>
                      <a:pt x="10407777" y="4587658"/>
                    </a:lnTo>
                    <a:lnTo>
                      <a:pt x="142240" y="4587658"/>
                    </a:lnTo>
                    <a:lnTo>
                      <a:pt x="142240" y="4580442"/>
                    </a:lnTo>
                    <a:lnTo>
                      <a:pt x="142240" y="4587658"/>
                    </a:lnTo>
                    <a:cubicBezTo>
                      <a:pt x="63754" y="4587658"/>
                      <a:pt x="0" y="4533703"/>
                      <a:pt x="0" y="4467256"/>
                    </a:cubicBezTo>
                    <a:lnTo>
                      <a:pt x="0" y="120402"/>
                    </a:lnTo>
                    <a:lnTo>
                      <a:pt x="8509" y="120402"/>
                    </a:lnTo>
                    <a:lnTo>
                      <a:pt x="0" y="120402"/>
                    </a:lnTo>
                    <a:moveTo>
                      <a:pt x="16891" y="120402"/>
                    </a:moveTo>
                    <a:lnTo>
                      <a:pt x="16891" y="4467256"/>
                    </a:lnTo>
                    <a:lnTo>
                      <a:pt x="8509" y="4467256"/>
                    </a:lnTo>
                    <a:lnTo>
                      <a:pt x="17018" y="4467256"/>
                    </a:lnTo>
                    <a:cubicBezTo>
                      <a:pt x="17018" y="4525841"/>
                      <a:pt x="73152" y="4573334"/>
                      <a:pt x="142240" y="4573334"/>
                    </a:cubicBezTo>
                    <a:lnTo>
                      <a:pt x="10407777" y="4573334"/>
                    </a:lnTo>
                    <a:cubicBezTo>
                      <a:pt x="10476992" y="4573334"/>
                      <a:pt x="10532999" y="4525841"/>
                      <a:pt x="10532999" y="4467256"/>
                    </a:cubicBezTo>
                    <a:lnTo>
                      <a:pt x="10532999" y="120402"/>
                    </a:lnTo>
                    <a:cubicBezTo>
                      <a:pt x="10532999" y="61816"/>
                      <a:pt x="10476865" y="14323"/>
                      <a:pt x="10407777" y="14323"/>
                    </a:cubicBezTo>
                    <a:lnTo>
                      <a:pt x="142240" y="14323"/>
                    </a:lnTo>
                    <a:lnTo>
                      <a:pt x="142240" y="7215"/>
                    </a:lnTo>
                    <a:lnTo>
                      <a:pt x="142240" y="14431"/>
                    </a:lnTo>
                    <a:cubicBezTo>
                      <a:pt x="73025" y="14431"/>
                      <a:pt x="17018" y="61924"/>
                      <a:pt x="17018" y="120510"/>
                    </a:cubicBezTo>
                    <a:close/>
                  </a:path>
                </a:pathLst>
              </a:custGeom>
              <a:solidFill>
                <a:srgbClr val="FFFFFF"/>
              </a:solidFill>
            </p:spPr>
          </p:sp>
        </p:grpSp>
        <p:sp>
          <p:nvSpPr>
            <p:cNvPr name="TextBox 6" id="6"/>
            <p:cNvSpPr txBox="true"/>
            <p:nvPr/>
          </p:nvSpPr>
          <p:spPr>
            <a:xfrm rot="0">
              <a:off x="0" y="146159"/>
              <a:ext cx="9539739" cy="542925"/>
            </a:xfrm>
            <a:prstGeom prst="rect">
              <a:avLst/>
            </a:prstGeom>
          </p:spPr>
          <p:txBody>
            <a:bodyPr anchor="t" rtlCol="false" tIns="0" lIns="0" bIns="0" rIns="0">
              <a:spAutoFit/>
            </a:bodyPr>
            <a:lstStyle/>
            <a:p>
              <a:pPr algn="l">
                <a:lnSpc>
                  <a:spcPts val="2999"/>
                </a:lnSpc>
              </a:pPr>
              <a:r>
                <a:rPr lang="en-US" sz="2499">
                  <a:solidFill>
                    <a:srgbClr val="000000"/>
                  </a:solidFill>
                  <a:latin typeface="Calibri (MS)"/>
                  <a:ea typeface="Calibri (MS)"/>
                  <a:cs typeface="Calibri (MS)"/>
                  <a:sym typeface="Calibri (MS)"/>
                </a:rPr>
                <a:t>🆕</a:t>
              </a:r>
              <a:r>
                <a:rPr lang="en-US" sz="2499">
                  <a:solidFill>
                    <a:srgbClr val="FFFFFF"/>
                  </a:solidFill>
                  <a:latin typeface="Calibri (MS)"/>
                  <a:ea typeface="Calibri (MS)"/>
                  <a:cs typeface="Calibri (MS)"/>
                  <a:sym typeface="Calibri (MS)"/>
                </a:rPr>
                <a:t>Is Netflix Adding More Fresh or Older Content?</a:t>
              </a:r>
            </a:p>
          </p:txBody>
        </p:sp>
        <p:sp>
          <p:nvSpPr>
            <p:cNvPr name="TextBox 7" id="7"/>
            <p:cNvSpPr txBox="true"/>
            <p:nvPr/>
          </p:nvSpPr>
          <p:spPr>
            <a:xfrm rot="0">
              <a:off x="589678" y="798590"/>
              <a:ext cx="9629083" cy="723900"/>
            </a:xfrm>
            <a:prstGeom prst="rect">
              <a:avLst/>
            </a:prstGeom>
          </p:spPr>
          <p:txBody>
            <a:bodyPr anchor="t" rtlCol="false" tIns="0" lIns="0" bIns="0" rIns="0">
              <a:spAutoFit/>
            </a:bodyPr>
            <a:lstStyle/>
            <a:p>
              <a:pPr algn="l" marL="205105" indent="-102553" lvl="1">
                <a:lnSpc>
                  <a:spcPts val="2040"/>
                </a:lnSpc>
                <a:buFont typeface="Arial"/>
                <a:buChar char="•"/>
              </a:pPr>
              <a:r>
                <a:rPr lang="en-US" sz="1700">
                  <a:solidFill>
                    <a:srgbClr val="FFFFFF"/>
                  </a:solidFill>
                  <a:latin typeface="Calibri (MS)"/>
                  <a:ea typeface="Calibri (MS)"/>
                  <a:cs typeface="Calibri (MS)"/>
                  <a:sym typeface="Calibri (MS)"/>
                </a:rPr>
                <a:t>Netflix has gradually shifted from prioritizing fresh/original content to adding a higher proportion of older/licensed content.</a:t>
              </a:r>
            </a:p>
          </p:txBody>
        </p:sp>
        <p:sp>
          <p:nvSpPr>
            <p:cNvPr name="TextBox 8" id="8"/>
            <p:cNvSpPr txBox="true"/>
            <p:nvPr/>
          </p:nvSpPr>
          <p:spPr>
            <a:xfrm rot="0">
              <a:off x="589678" y="1585990"/>
              <a:ext cx="9829953" cy="1066800"/>
            </a:xfrm>
            <a:prstGeom prst="rect">
              <a:avLst/>
            </a:prstGeom>
          </p:spPr>
          <p:txBody>
            <a:bodyPr anchor="t" rtlCol="false" tIns="0" lIns="0" bIns="0" rIns="0">
              <a:spAutoFit/>
            </a:bodyPr>
            <a:lstStyle/>
            <a:p>
              <a:pPr algn="l" marL="205105" indent="-102553" lvl="1">
                <a:lnSpc>
                  <a:spcPts val="2040"/>
                </a:lnSpc>
                <a:buFont typeface="Arial"/>
                <a:buChar char="•"/>
              </a:pPr>
              <a:r>
                <a:rPr lang="en-US" sz="1700">
                  <a:solidFill>
                    <a:srgbClr val="FFFFFF"/>
                  </a:solidFill>
                  <a:latin typeface="Calibri (MS)"/>
                  <a:ea typeface="Calibri (MS)"/>
                  <a:cs typeface="Calibri (MS)"/>
                  <a:sym typeface="Calibri (MS)"/>
                </a:rPr>
                <a:t>The share of fresh content dropped significantly from earlier years and has now stabilized around </a:t>
              </a:r>
              <a:r>
                <a:rPr lang="en-US" b="true" sz="1700">
                  <a:solidFill>
                    <a:srgbClr val="FFFFFF"/>
                  </a:solidFill>
                  <a:latin typeface="Calibri (MS) Bold"/>
                  <a:ea typeface="Calibri (MS) Bold"/>
                  <a:cs typeface="Calibri (MS) Bold"/>
                  <a:sym typeface="Calibri (MS) Bold"/>
                </a:rPr>
                <a:t>40%</a:t>
              </a:r>
              <a:r>
                <a:rPr lang="en-US" sz="1700">
                  <a:solidFill>
                    <a:srgbClr val="FFFFFF"/>
                  </a:solidFill>
                  <a:latin typeface="Calibri (MS)"/>
                  <a:ea typeface="Calibri (MS)"/>
                  <a:cs typeface="Calibri (MS)"/>
                  <a:sym typeface="Calibri (MS)"/>
                </a:rPr>
                <a:t>, indicating a reduced focus on exclusive or newly produced titles.</a:t>
              </a:r>
            </a:p>
          </p:txBody>
        </p:sp>
        <p:sp>
          <p:nvSpPr>
            <p:cNvPr name="TextBox 9" id="9"/>
            <p:cNvSpPr txBox="true"/>
            <p:nvPr/>
          </p:nvSpPr>
          <p:spPr>
            <a:xfrm rot="0">
              <a:off x="589678" y="2715981"/>
              <a:ext cx="9829953" cy="723900"/>
            </a:xfrm>
            <a:prstGeom prst="rect">
              <a:avLst/>
            </a:prstGeom>
          </p:spPr>
          <p:txBody>
            <a:bodyPr anchor="t" rtlCol="false" tIns="0" lIns="0" bIns="0" rIns="0">
              <a:spAutoFit/>
            </a:bodyPr>
            <a:lstStyle/>
            <a:p>
              <a:pPr algn="l" marL="205105" indent="-102553" lvl="1">
                <a:lnSpc>
                  <a:spcPts val="2040"/>
                </a:lnSpc>
                <a:buFont typeface="Arial"/>
                <a:buChar char="•"/>
              </a:pPr>
              <a:r>
                <a:rPr lang="en-US" sz="1700">
                  <a:solidFill>
                    <a:srgbClr val="FFFFFF"/>
                  </a:solidFill>
                  <a:latin typeface="Calibri (MS)"/>
                  <a:ea typeface="Calibri (MS)"/>
                  <a:cs typeface="Calibri (MS)"/>
                  <a:sym typeface="Calibri (MS)"/>
                </a:rPr>
                <a:t>Older content has consistently increased as a portion of total additions, making up the majority of content in recent years.</a:t>
              </a:r>
            </a:p>
          </p:txBody>
        </p:sp>
        <p:sp>
          <p:nvSpPr>
            <p:cNvPr name="TextBox 10" id="10"/>
            <p:cNvSpPr txBox="true"/>
            <p:nvPr/>
          </p:nvSpPr>
          <p:spPr>
            <a:xfrm rot="0">
              <a:off x="589678" y="3528781"/>
              <a:ext cx="9829953" cy="723900"/>
            </a:xfrm>
            <a:prstGeom prst="rect">
              <a:avLst/>
            </a:prstGeom>
          </p:spPr>
          <p:txBody>
            <a:bodyPr anchor="t" rtlCol="false" tIns="0" lIns="0" bIns="0" rIns="0">
              <a:spAutoFit/>
            </a:bodyPr>
            <a:lstStyle/>
            <a:p>
              <a:pPr algn="l" marL="205105" indent="-102553" lvl="1">
                <a:lnSpc>
                  <a:spcPts val="2040"/>
                </a:lnSpc>
                <a:buFont typeface="Arial"/>
                <a:buChar char="•"/>
              </a:pPr>
              <a:r>
                <a:rPr lang="en-US" sz="1700">
                  <a:solidFill>
                    <a:srgbClr val="FFFFFF"/>
                  </a:solidFill>
                  <a:latin typeface="Calibri (MS)"/>
                  <a:ea typeface="Calibri (MS)"/>
                  <a:cs typeface="Calibri (MS)"/>
                  <a:sym typeface="Calibri (MS)"/>
                </a:rPr>
                <a:t>This may reflect a cost-optimization strategy, reduced production during certain periods, or a focus on acquiring popular older titles for retention.</a:t>
              </a:r>
            </a:p>
          </p:txBody>
        </p:sp>
      </p:grpSp>
      <p:grpSp>
        <p:nvGrpSpPr>
          <p:cNvPr name="Group 11" id="11"/>
          <p:cNvGrpSpPr/>
          <p:nvPr/>
        </p:nvGrpSpPr>
        <p:grpSpPr>
          <a:xfrm rot="0">
            <a:off x="889388" y="5491512"/>
            <a:ext cx="12691817" cy="1363981"/>
            <a:chOff x="0" y="0"/>
            <a:chExt cx="16922422" cy="1818641"/>
          </a:xfrm>
        </p:grpSpPr>
        <p:grpSp>
          <p:nvGrpSpPr>
            <p:cNvPr name="Group 12" id="12"/>
            <p:cNvGrpSpPr/>
            <p:nvPr/>
          </p:nvGrpSpPr>
          <p:grpSpPr>
            <a:xfrm rot="0">
              <a:off x="0" y="0"/>
              <a:ext cx="16922422" cy="1818641"/>
              <a:chOff x="0" y="0"/>
              <a:chExt cx="17447718" cy="1875095"/>
            </a:xfrm>
          </p:grpSpPr>
          <p:sp>
            <p:nvSpPr>
              <p:cNvPr name="Freeform 13" id="13"/>
              <p:cNvSpPr/>
              <p:nvPr/>
            </p:nvSpPr>
            <p:spPr>
              <a:xfrm flipH="false" flipV="false" rot="0">
                <a:off x="0" y="0"/>
                <a:ext cx="17447721" cy="1875123"/>
              </a:xfrm>
              <a:custGeom>
                <a:avLst/>
                <a:gdLst/>
                <a:ahLst/>
                <a:cxnLst/>
                <a:rect r="r" b="b" t="t" l="l"/>
                <a:pathLst>
                  <a:path h="1875123" w="17447721">
                    <a:moveTo>
                      <a:pt x="0" y="142954"/>
                    </a:moveTo>
                    <a:cubicBezTo>
                      <a:pt x="0" y="63973"/>
                      <a:pt x="127070" y="0"/>
                      <a:pt x="283756" y="0"/>
                    </a:cubicBezTo>
                    <a:lnTo>
                      <a:pt x="17163966" y="0"/>
                    </a:lnTo>
                    <a:lnTo>
                      <a:pt x="17163966" y="7132"/>
                    </a:lnTo>
                    <a:lnTo>
                      <a:pt x="17163966" y="0"/>
                    </a:lnTo>
                    <a:cubicBezTo>
                      <a:pt x="17320653" y="0"/>
                      <a:pt x="17447721" y="63973"/>
                      <a:pt x="17447721" y="142954"/>
                    </a:cubicBezTo>
                    <a:lnTo>
                      <a:pt x="17433651" y="142954"/>
                    </a:lnTo>
                    <a:lnTo>
                      <a:pt x="17447721" y="142954"/>
                    </a:lnTo>
                    <a:lnTo>
                      <a:pt x="17447721" y="1732164"/>
                    </a:lnTo>
                    <a:lnTo>
                      <a:pt x="17433651" y="1732164"/>
                    </a:lnTo>
                    <a:lnTo>
                      <a:pt x="17447721" y="1732164"/>
                    </a:lnTo>
                    <a:cubicBezTo>
                      <a:pt x="17447721" y="1811145"/>
                      <a:pt x="17320653" y="1875123"/>
                      <a:pt x="17163966" y="1875123"/>
                    </a:cubicBezTo>
                    <a:lnTo>
                      <a:pt x="17163966" y="1867986"/>
                    </a:lnTo>
                    <a:lnTo>
                      <a:pt x="17163966" y="1875123"/>
                    </a:lnTo>
                    <a:lnTo>
                      <a:pt x="283756" y="1875123"/>
                    </a:lnTo>
                    <a:lnTo>
                      <a:pt x="283756" y="1867986"/>
                    </a:lnTo>
                    <a:lnTo>
                      <a:pt x="283756" y="1875123"/>
                    </a:lnTo>
                    <a:cubicBezTo>
                      <a:pt x="127070" y="1875123"/>
                      <a:pt x="0" y="1811145"/>
                      <a:pt x="0" y="1732164"/>
                    </a:cubicBezTo>
                    <a:lnTo>
                      <a:pt x="0" y="142954"/>
                    </a:lnTo>
                    <a:lnTo>
                      <a:pt x="14072" y="142954"/>
                    </a:lnTo>
                    <a:lnTo>
                      <a:pt x="0" y="142954"/>
                    </a:lnTo>
                    <a:moveTo>
                      <a:pt x="27935" y="142954"/>
                    </a:moveTo>
                    <a:lnTo>
                      <a:pt x="27935" y="1732164"/>
                    </a:lnTo>
                    <a:lnTo>
                      <a:pt x="14072" y="1732164"/>
                    </a:lnTo>
                    <a:lnTo>
                      <a:pt x="28145" y="1732164"/>
                    </a:lnTo>
                    <a:cubicBezTo>
                      <a:pt x="28145" y="1803268"/>
                      <a:pt x="142613" y="1860961"/>
                      <a:pt x="283966" y="1860961"/>
                    </a:cubicBezTo>
                    <a:lnTo>
                      <a:pt x="17163966" y="1860961"/>
                    </a:lnTo>
                    <a:cubicBezTo>
                      <a:pt x="17305319" y="1860961"/>
                      <a:pt x="17419788" y="1803268"/>
                      <a:pt x="17419788" y="1732164"/>
                    </a:cubicBezTo>
                    <a:lnTo>
                      <a:pt x="17419788" y="142954"/>
                    </a:lnTo>
                    <a:cubicBezTo>
                      <a:pt x="17419788" y="71850"/>
                      <a:pt x="17305319" y="14157"/>
                      <a:pt x="17163966" y="14157"/>
                    </a:cubicBezTo>
                    <a:lnTo>
                      <a:pt x="283756" y="14157"/>
                    </a:lnTo>
                    <a:lnTo>
                      <a:pt x="283756" y="7132"/>
                    </a:lnTo>
                    <a:lnTo>
                      <a:pt x="283756" y="14264"/>
                    </a:lnTo>
                    <a:cubicBezTo>
                      <a:pt x="142403" y="14264"/>
                      <a:pt x="27935" y="71956"/>
                      <a:pt x="27935" y="143061"/>
                    </a:cubicBezTo>
                    <a:close/>
                  </a:path>
                </a:pathLst>
              </a:custGeom>
              <a:solidFill>
                <a:srgbClr val="FFFFFF"/>
              </a:solidFill>
            </p:spPr>
          </p:sp>
        </p:grpSp>
        <p:sp>
          <p:nvSpPr>
            <p:cNvPr name="TextBox 14" id="14"/>
            <p:cNvSpPr txBox="true"/>
            <p:nvPr/>
          </p:nvSpPr>
          <p:spPr>
            <a:xfrm rot="0">
              <a:off x="506915" y="788371"/>
              <a:ext cx="16295929" cy="727888"/>
            </a:xfrm>
            <a:prstGeom prst="rect">
              <a:avLst/>
            </a:prstGeom>
          </p:spPr>
          <p:txBody>
            <a:bodyPr anchor="t" rtlCol="false" tIns="0" lIns="0" bIns="0" rIns="0">
              <a:spAutoFit/>
            </a:bodyPr>
            <a:lstStyle/>
            <a:p>
              <a:pPr algn="l" marL="210632" indent="-105316" lvl="1">
                <a:lnSpc>
                  <a:spcPts val="2094"/>
                </a:lnSpc>
                <a:buFont typeface="Arial"/>
                <a:buChar char="•"/>
              </a:pPr>
              <a:r>
                <a:rPr lang="en-US" sz="1745">
                  <a:solidFill>
                    <a:srgbClr val="FFFFFF"/>
                  </a:solidFill>
                  <a:latin typeface="Calibri (MS)"/>
                  <a:ea typeface="Calibri (MS)"/>
                  <a:cs typeface="Calibri (MS)"/>
                  <a:sym typeface="Calibri (MS)"/>
                </a:rPr>
                <a:t>After a decline in fresh content from 2015 to 2017, Netflix gradually recovered by 2021, bringing </a:t>
              </a:r>
              <a:r>
                <a:rPr lang="en-US" b="true" sz="1745">
                  <a:solidFill>
                    <a:srgbClr val="FFFFFF"/>
                  </a:solidFill>
                  <a:latin typeface="Calibri (MS) Bold"/>
                  <a:ea typeface="Calibri (MS) Bold"/>
                  <a:cs typeface="Calibri (MS) Bold"/>
                  <a:sym typeface="Calibri (MS) Bold"/>
                </a:rPr>
                <a:t>fresh titles back up to 40%</a:t>
              </a:r>
              <a:r>
                <a:rPr lang="en-US" sz="1745">
                  <a:solidFill>
                    <a:srgbClr val="FFFFFF"/>
                  </a:solidFill>
                  <a:latin typeface="Calibri (MS)"/>
                  <a:ea typeface="Calibri (MS)"/>
                  <a:cs typeface="Calibri (MS)"/>
                  <a:sym typeface="Calibri (MS)"/>
                </a:rPr>
                <a:t>, signaling a push toward </a:t>
              </a:r>
              <a:r>
                <a:rPr lang="en-US" b="true" sz="1745">
                  <a:solidFill>
                    <a:srgbClr val="FFFFFF"/>
                  </a:solidFill>
                  <a:latin typeface="Calibri (MS) Bold"/>
                  <a:ea typeface="Calibri (MS) Bold"/>
                  <a:cs typeface="Calibri (MS) Bold"/>
                  <a:sym typeface="Calibri (MS) Bold"/>
                </a:rPr>
                <a:t>originals and recent releases</a:t>
              </a:r>
              <a:r>
                <a:rPr lang="en-US" sz="1745">
                  <a:solidFill>
                    <a:srgbClr val="FFFFFF"/>
                  </a:solidFill>
                  <a:latin typeface="Calibri (MS)"/>
                  <a:ea typeface="Calibri (MS)"/>
                  <a:cs typeface="Calibri (MS)"/>
                  <a:sym typeface="Calibri (MS)"/>
                </a:rPr>
                <a:t>.</a:t>
              </a:r>
            </a:p>
          </p:txBody>
        </p:sp>
        <p:sp>
          <p:nvSpPr>
            <p:cNvPr name="TextBox 15" id="15"/>
            <p:cNvSpPr txBox="true"/>
            <p:nvPr/>
          </p:nvSpPr>
          <p:spPr>
            <a:xfrm rot="0">
              <a:off x="275750" y="119606"/>
              <a:ext cx="3603521" cy="515695"/>
            </a:xfrm>
            <a:prstGeom prst="rect">
              <a:avLst/>
            </a:prstGeom>
          </p:spPr>
          <p:txBody>
            <a:bodyPr anchor="t" rtlCol="false" tIns="0" lIns="0" bIns="0" rIns="0">
              <a:spAutoFit/>
            </a:bodyPr>
            <a:lstStyle/>
            <a:p>
              <a:pPr algn="l">
                <a:lnSpc>
                  <a:spcPts val="2793"/>
                </a:lnSpc>
              </a:pPr>
              <a:r>
                <a:rPr lang="en-US" sz="2327" b="true">
                  <a:solidFill>
                    <a:srgbClr val="000000"/>
                  </a:solidFill>
                  <a:latin typeface="Calibri (MS) Bold"/>
                  <a:ea typeface="Calibri (MS) Bold"/>
                  <a:cs typeface="Calibri (MS) Bold"/>
                  <a:sym typeface="Calibri (MS) Bold"/>
                </a:rPr>
                <a:t>📌</a:t>
              </a:r>
              <a:r>
                <a:rPr lang="en-US" sz="2327" b="true">
                  <a:solidFill>
                    <a:srgbClr val="FFFFFF"/>
                  </a:solidFill>
                  <a:latin typeface="Calibri (MS) Bold"/>
                  <a:ea typeface="Calibri (MS) Bold"/>
                  <a:cs typeface="Calibri (MS) Bold"/>
                  <a:sym typeface="Calibri (MS) Bold"/>
                </a:rPr>
                <a:t>Insights</a:t>
              </a:r>
            </a:p>
          </p:txBody>
        </p:sp>
      </p:grpSp>
      <p:grpSp>
        <p:nvGrpSpPr>
          <p:cNvPr name="Group 16" id="16"/>
          <p:cNvGrpSpPr/>
          <p:nvPr/>
        </p:nvGrpSpPr>
        <p:grpSpPr>
          <a:xfrm rot="0">
            <a:off x="777240" y="632011"/>
            <a:ext cx="12956476" cy="788225"/>
            <a:chOff x="0" y="0"/>
            <a:chExt cx="17275301" cy="1050966"/>
          </a:xfrm>
        </p:grpSpPr>
        <p:grpSp>
          <p:nvGrpSpPr>
            <p:cNvPr name="Group 17" id="17"/>
            <p:cNvGrpSpPr/>
            <p:nvPr/>
          </p:nvGrpSpPr>
          <p:grpSpPr>
            <a:xfrm rot="0">
              <a:off x="0" y="0"/>
              <a:ext cx="17275301" cy="1050966"/>
              <a:chOff x="0" y="0"/>
              <a:chExt cx="4516419" cy="274762"/>
            </a:xfrm>
          </p:grpSpPr>
          <p:sp>
            <p:nvSpPr>
              <p:cNvPr name="Freeform 18" id="18"/>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19" id="19"/>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20" id="20"/>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
        <p:nvSpPr>
          <p:cNvPr name="Freeform 21" id="21"/>
          <p:cNvSpPr/>
          <p:nvPr/>
        </p:nvSpPr>
        <p:spPr>
          <a:xfrm flipH="false" flipV="false" rot="0">
            <a:off x="889388" y="2083009"/>
            <a:ext cx="4515464" cy="2906390"/>
          </a:xfrm>
          <a:custGeom>
            <a:avLst/>
            <a:gdLst/>
            <a:ahLst/>
            <a:cxnLst/>
            <a:rect r="r" b="b" t="t" l="l"/>
            <a:pathLst>
              <a:path h="2906390" w="4515464">
                <a:moveTo>
                  <a:pt x="0" y="0"/>
                </a:moveTo>
                <a:lnTo>
                  <a:pt x="4515464" y="0"/>
                </a:lnTo>
                <a:lnTo>
                  <a:pt x="4515464" y="2906389"/>
                </a:lnTo>
                <a:lnTo>
                  <a:pt x="0" y="290638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926771" y="2661065"/>
            <a:ext cx="4489619" cy="2879162"/>
            <a:chOff x="0" y="0"/>
            <a:chExt cx="9075292" cy="5819923"/>
          </a:xfrm>
        </p:grpSpPr>
        <p:sp>
          <p:nvSpPr>
            <p:cNvPr name="Freeform 4" id="4"/>
            <p:cNvSpPr/>
            <p:nvPr/>
          </p:nvSpPr>
          <p:spPr>
            <a:xfrm flipH="false" flipV="false" rot="0">
              <a:off x="0" y="0"/>
              <a:ext cx="9075293" cy="5819902"/>
            </a:xfrm>
            <a:custGeom>
              <a:avLst/>
              <a:gdLst/>
              <a:ahLst/>
              <a:cxnLst/>
              <a:rect r="r" b="b" t="t" l="l"/>
              <a:pathLst>
                <a:path h="5819902" w="9075293">
                  <a:moveTo>
                    <a:pt x="0" y="0"/>
                  </a:moveTo>
                  <a:lnTo>
                    <a:pt x="9075293" y="0"/>
                  </a:lnTo>
                  <a:lnTo>
                    <a:pt x="9075293" y="5819902"/>
                  </a:lnTo>
                  <a:lnTo>
                    <a:pt x="0" y="5819902"/>
                  </a:lnTo>
                  <a:lnTo>
                    <a:pt x="0" y="0"/>
                  </a:lnTo>
                  <a:close/>
                </a:path>
              </a:pathLst>
            </a:custGeom>
            <a:blipFill>
              <a:blip r:embed="rId4"/>
              <a:stretch>
                <a:fillRect l="-3290" t="0" r="-3290" b="0"/>
              </a:stretch>
            </a:blipFill>
          </p:spPr>
        </p:sp>
      </p:grpSp>
      <p:grpSp>
        <p:nvGrpSpPr>
          <p:cNvPr name="Group 5" id="5"/>
          <p:cNvGrpSpPr/>
          <p:nvPr/>
        </p:nvGrpSpPr>
        <p:grpSpPr>
          <a:xfrm rot="0">
            <a:off x="5576155" y="2183082"/>
            <a:ext cx="8669983" cy="4171571"/>
            <a:chOff x="0" y="0"/>
            <a:chExt cx="11559977" cy="5562094"/>
          </a:xfrm>
        </p:grpSpPr>
        <p:grpSp>
          <p:nvGrpSpPr>
            <p:cNvPr name="Group 6" id="6"/>
            <p:cNvGrpSpPr/>
            <p:nvPr/>
          </p:nvGrpSpPr>
          <p:grpSpPr>
            <a:xfrm rot="0">
              <a:off x="0" y="0"/>
              <a:ext cx="10650824" cy="5562094"/>
              <a:chOff x="0" y="0"/>
              <a:chExt cx="9341439" cy="4878305"/>
            </a:xfrm>
          </p:grpSpPr>
          <p:sp>
            <p:nvSpPr>
              <p:cNvPr name="Freeform 7" id="7"/>
              <p:cNvSpPr/>
              <p:nvPr/>
            </p:nvSpPr>
            <p:spPr>
              <a:xfrm flipH="false" flipV="false" rot="0">
                <a:off x="0" y="0"/>
                <a:ext cx="9341358" cy="4878252"/>
              </a:xfrm>
              <a:custGeom>
                <a:avLst/>
                <a:gdLst/>
                <a:ahLst/>
                <a:cxnLst/>
                <a:rect r="r" b="b" t="t" l="l"/>
                <a:pathLst>
                  <a:path h="4878252" w="9341358">
                    <a:moveTo>
                      <a:pt x="0" y="132892"/>
                    </a:moveTo>
                    <a:cubicBezTo>
                      <a:pt x="0" y="59547"/>
                      <a:pt x="71247" y="0"/>
                      <a:pt x="159131" y="0"/>
                    </a:cubicBezTo>
                    <a:lnTo>
                      <a:pt x="9182227" y="0"/>
                    </a:lnTo>
                    <a:lnTo>
                      <a:pt x="9182227" y="7112"/>
                    </a:lnTo>
                    <a:lnTo>
                      <a:pt x="9182227" y="0"/>
                    </a:lnTo>
                    <a:cubicBezTo>
                      <a:pt x="9270111" y="0"/>
                      <a:pt x="9341358" y="59547"/>
                      <a:pt x="9341358" y="132892"/>
                    </a:cubicBezTo>
                    <a:lnTo>
                      <a:pt x="9332849" y="132892"/>
                    </a:lnTo>
                    <a:lnTo>
                      <a:pt x="9341358" y="132892"/>
                    </a:lnTo>
                    <a:lnTo>
                      <a:pt x="9341358" y="4745360"/>
                    </a:lnTo>
                    <a:lnTo>
                      <a:pt x="9332849" y="4745360"/>
                    </a:lnTo>
                    <a:lnTo>
                      <a:pt x="9341358" y="4745360"/>
                    </a:lnTo>
                    <a:cubicBezTo>
                      <a:pt x="9341358" y="4818812"/>
                      <a:pt x="9270111" y="4878252"/>
                      <a:pt x="9182227" y="4878252"/>
                    </a:cubicBezTo>
                    <a:lnTo>
                      <a:pt x="9182227" y="4871141"/>
                    </a:lnTo>
                    <a:lnTo>
                      <a:pt x="9182227" y="4878252"/>
                    </a:lnTo>
                    <a:lnTo>
                      <a:pt x="159131" y="4878252"/>
                    </a:lnTo>
                    <a:lnTo>
                      <a:pt x="159131" y="4871141"/>
                    </a:lnTo>
                    <a:lnTo>
                      <a:pt x="159131" y="4878252"/>
                    </a:lnTo>
                    <a:cubicBezTo>
                      <a:pt x="71247" y="4878252"/>
                      <a:pt x="0" y="4818811"/>
                      <a:pt x="0" y="4745360"/>
                    </a:cubicBezTo>
                    <a:lnTo>
                      <a:pt x="0" y="132892"/>
                    </a:lnTo>
                    <a:lnTo>
                      <a:pt x="8509" y="132892"/>
                    </a:lnTo>
                    <a:lnTo>
                      <a:pt x="0" y="132892"/>
                    </a:lnTo>
                    <a:moveTo>
                      <a:pt x="16891" y="132892"/>
                    </a:moveTo>
                    <a:lnTo>
                      <a:pt x="16891" y="4745360"/>
                    </a:lnTo>
                    <a:lnTo>
                      <a:pt x="8509" y="4745360"/>
                    </a:lnTo>
                    <a:lnTo>
                      <a:pt x="17018" y="4745360"/>
                    </a:lnTo>
                    <a:cubicBezTo>
                      <a:pt x="17018" y="4810957"/>
                      <a:pt x="80645" y="4864135"/>
                      <a:pt x="159258" y="4864135"/>
                    </a:cubicBezTo>
                    <a:lnTo>
                      <a:pt x="9182227" y="4864135"/>
                    </a:lnTo>
                    <a:cubicBezTo>
                      <a:pt x="9260840" y="4864135"/>
                      <a:pt x="9324467" y="4810957"/>
                      <a:pt x="9324467" y="4745360"/>
                    </a:cubicBezTo>
                    <a:lnTo>
                      <a:pt x="9324467" y="132892"/>
                    </a:lnTo>
                    <a:cubicBezTo>
                      <a:pt x="9324467" y="67295"/>
                      <a:pt x="9260840" y="14117"/>
                      <a:pt x="9182227" y="14117"/>
                    </a:cubicBezTo>
                    <a:lnTo>
                      <a:pt x="159131" y="14117"/>
                    </a:lnTo>
                    <a:lnTo>
                      <a:pt x="159131" y="7112"/>
                    </a:lnTo>
                    <a:lnTo>
                      <a:pt x="159131" y="14223"/>
                    </a:lnTo>
                    <a:cubicBezTo>
                      <a:pt x="80518" y="14223"/>
                      <a:pt x="16891" y="67401"/>
                      <a:pt x="16891" y="132998"/>
                    </a:cubicBezTo>
                    <a:close/>
                  </a:path>
                </a:pathLst>
              </a:custGeom>
              <a:solidFill>
                <a:srgbClr val="FFFFFF"/>
              </a:solidFill>
            </p:spPr>
          </p:sp>
        </p:grpSp>
        <p:sp>
          <p:nvSpPr>
            <p:cNvPr name="TextBox 8" id="8"/>
            <p:cNvSpPr txBox="true"/>
            <p:nvPr/>
          </p:nvSpPr>
          <p:spPr>
            <a:xfrm rot="0">
              <a:off x="318864" y="151509"/>
              <a:ext cx="8774687" cy="619976"/>
            </a:xfrm>
            <a:prstGeom prst="rect">
              <a:avLst/>
            </a:prstGeom>
          </p:spPr>
          <p:txBody>
            <a:bodyPr anchor="t" rtlCol="false" tIns="0" lIns="0" bIns="0" rIns="0">
              <a:spAutoFit/>
            </a:bodyPr>
            <a:lstStyle/>
            <a:p>
              <a:pPr algn="l">
                <a:lnSpc>
                  <a:spcPts val="3283"/>
                </a:lnSpc>
              </a:pPr>
              <a:r>
                <a:rPr lang="en-US" sz="2736">
                  <a:solidFill>
                    <a:srgbClr val="FFFFFF"/>
                  </a:solidFill>
                  <a:latin typeface="Calibri (MS)"/>
                  <a:ea typeface="Calibri (MS)"/>
                  <a:cs typeface="Calibri (MS)"/>
                  <a:sym typeface="Calibri (MS)"/>
                </a:rPr>
                <a:t>👪</a:t>
              </a:r>
              <a:r>
                <a:rPr lang="en-US" sz="2736" b="true">
                  <a:solidFill>
                    <a:srgbClr val="FFFFFF"/>
                  </a:solidFill>
                  <a:latin typeface="Calibri (MS) Bold"/>
                  <a:ea typeface="Calibri (MS) Bold"/>
                  <a:cs typeface="Calibri (MS) Bold"/>
                  <a:sym typeface="Calibri (MS) Bold"/>
                </a:rPr>
                <a:t> Is Netflix Serving All Age Segments Well?</a:t>
              </a:r>
            </a:p>
          </p:txBody>
        </p:sp>
        <p:sp>
          <p:nvSpPr>
            <p:cNvPr name="TextBox 9" id="9"/>
            <p:cNvSpPr txBox="true"/>
            <p:nvPr/>
          </p:nvSpPr>
          <p:spPr>
            <a:xfrm rot="0">
              <a:off x="489356" y="1092162"/>
              <a:ext cx="9898863" cy="762108"/>
            </a:xfrm>
            <a:prstGeom prst="rect">
              <a:avLst/>
            </a:prstGeom>
          </p:spPr>
          <p:txBody>
            <a:bodyPr anchor="t" rtlCol="false" tIns="0" lIns="0" bIns="0" rIns="0">
              <a:spAutoFit/>
            </a:bodyPr>
            <a:lstStyle/>
            <a:p>
              <a:pPr algn="l" marL="220098" indent="-110049" lvl="1">
                <a:lnSpc>
                  <a:spcPts val="2189"/>
                </a:lnSpc>
                <a:buFont typeface="Arial"/>
                <a:buChar char="•"/>
              </a:pPr>
              <a:r>
                <a:rPr lang="en-US" b="true" sz="1824">
                  <a:solidFill>
                    <a:srgbClr val="FFFFFF"/>
                  </a:solidFill>
                  <a:latin typeface="Calibri (MS) Bold"/>
                  <a:ea typeface="Calibri (MS) Bold"/>
                  <a:cs typeface="Calibri (MS) Bold"/>
                  <a:sym typeface="Calibri (MS) Bold"/>
                </a:rPr>
                <a:t>Majority of content is adult-focused</a:t>
              </a:r>
              <a:r>
                <a:rPr lang="en-US" sz="1824">
                  <a:solidFill>
                    <a:srgbClr val="FFFFFF"/>
                  </a:solidFill>
                  <a:latin typeface="Calibri (MS)"/>
                  <a:ea typeface="Calibri (MS)"/>
                  <a:cs typeface="Calibri (MS)"/>
                  <a:sym typeface="Calibri (MS)"/>
                </a:rPr>
                <a:t>, with high representation of ratings like </a:t>
              </a:r>
              <a:r>
                <a:rPr lang="en-US" b="true" sz="1824">
                  <a:solidFill>
                    <a:srgbClr val="FFFFFF"/>
                  </a:solidFill>
                  <a:latin typeface="Calibri (MS) Bold"/>
                  <a:ea typeface="Calibri (MS) Bold"/>
                  <a:cs typeface="Calibri (MS) Bold"/>
                  <a:sym typeface="Calibri (MS) Bold"/>
                </a:rPr>
                <a:t>TV-MA</a:t>
              </a:r>
              <a:r>
                <a:rPr lang="en-US" sz="1824">
                  <a:solidFill>
                    <a:srgbClr val="FFFFFF"/>
                  </a:solidFill>
                  <a:latin typeface="Calibri (MS)"/>
                  <a:ea typeface="Calibri (MS)"/>
                  <a:cs typeface="Calibri (MS)"/>
                  <a:sym typeface="Calibri (MS)"/>
                </a:rPr>
                <a:t> and </a:t>
              </a:r>
              <a:r>
                <a:rPr lang="en-US" b="true" sz="1824">
                  <a:solidFill>
                    <a:srgbClr val="FFFFFF"/>
                  </a:solidFill>
                  <a:latin typeface="Calibri (MS) Bold"/>
                  <a:ea typeface="Calibri (MS) Bold"/>
                  <a:cs typeface="Calibri (MS) Bold"/>
                  <a:sym typeface="Calibri (MS) Bold"/>
                </a:rPr>
                <a:t>R</a:t>
              </a:r>
              <a:r>
                <a:rPr lang="en-US" sz="1824">
                  <a:solidFill>
                    <a:srgbClr val="FFFFFF"/>
                  </a:solidFill>
                  <a:latin typeface="Calibri (MS)"/>
                  <a:ea typeface="Calibri (MS)"/>
                  <a:cs typeface="Calibri (MS)"/>
                  <a:sym typeface="Calibri (MS)"/>
                </a:rPr>
                <a:t>.</a:t>
              </a:r>
            </a:p>
          </p:txBody>
        </p:sp>
        <p:sp>
          <p:nvSpPr>
            <p:cNvPr name="TextBox 10" id="10"/>
            <p:cNvSpPr txBox="true"/>
            <p:nvPr/>
          </p:nvSpPr>
          <p:spPr>
            <a:xfrm rot="0">
              <a:off x="489356" y="1957457"/>
              <a:ext cx="10069353" cy="788081"/>
            </a:xfrm>
            <a:prstGeom prst="rect">
              <a:avLst/>
            </a:prstGeom>
          </p:spPr>
          <p:txBody>
            <a:bodyPr anchor="t" rtlCol="false" tIns="0" lIns="0" bIns="0" rIns="0">
              <a:spAutoFit/>
            </a:bodyPr>
            <a:lstStyle/>
            <a:p>
              <a:pPr algn="l" marL="220098" indent="-110049" lvl="1">
                <a:lnSpc>
                  <a:spcPts val="2189"/>
                </a:lnSpc>
                <a:buFont typeface="Arial"/>
                <a:buChar char="•"/>
              </a:pPr>
              <a:r>
                <a:rPr lang="en-US" b="true" sz="1824">
                  <a:solidFill>
                    <a:srgbClr val="FFFFFF"/>
                  </a:solidFill>
                  <a:latin typeface="Calibri (MS) Bold"/>
                  <a:ea typeface="Calibri (MS) Bold"/>
                  <a:cs typeface="Calibri (MS) Bold"/>
                  <a:sym typeface="Calibri (MS) Bold"/>
                </a:rPr>
                <a:t>Kids and family content (TV-Y, G, PG)</a:t>
              </a:r>
              <a:r>
                <a:rPr lang="en-US" sz="1824">
                  <a:solidFill>
                    <a:srgbClr val="FFFFFF"/>
                  </a:solidFill>
                  <a:latin typeface="Calibri (MS)"/>
                  <a:ea typeface="Calibri (MS)"/>
                  <a:cs typeface="Calibri (MS)"/>
                  <a:sym typeface="Calibri (MS)"/>
                </a:rPr>
                <a:t> is </a:t>
              </a:r>
              <a:r>
                <a:rPr lang="en-US" b="true" sz="1824">
                  <a:solidFill>
                    <a:srgbClr val="FFFFFF"/>
                  </a:solidFill>
                  <a:latin typeface="Calibri (MS) Bold"/>
                  <a:ea typeface="Calibri (MS) Bold"/>
                  <a:cs typeface="Calibri (MS) Bold"/>
                  <a:sym typeface="Calibri (MS) Bold"/>
                </a:rPr>
                <a:t>significantly underrepresented</a:t>
              </a:r>
              <a:r>
                <a:rPr lang="en-US" sz="1824">
                  <a:solidFill>
                    <a:srgbClr val="FFFFFF"/>
                  </a:solidFill>
                  <a:latin typeface="Calibri (MS)"/>
                  <a:ea typeface="Calibri (MS)"/>
                  <a:cs typeface="Calibri (MS)"/>
                  <a:sym typeface="Calibri (MS)"/>
                </a:rPr>
                <a:t>, indicating a content gap.</a:t>
              </a:r>
            </a:p>
          </p:txBody>
        </p:sp>
        <p:sp>
          <p:nvSpPr>
            <p:cNvPr name="TextBox 11" id="11"/>
            <p:cNvSpPr txBox="true"/>
            <p:nvPr/>
          </p:nvSpPr>
          <p:spPr>
            <a:xfrm rot="0">
              <a:off x="489356" y="2852240"/>
              <a:ext cx="10353498" cy="413769"/>
            </a:xfrm>
            <a:prstGeom prst="rect">
              <a:avLst/>
            </a:prstGeom>
          </p:spPr>
          <p:txBody>
            <a:bodyPr anchor="t" rtlCol="false" tIns="0" lIns="0" bIns="0" rIns="0">
              <a:spAutoFit/>
            </a:bodyPr>
            <a:lstStyle/>
            <a:p>
              <a:pPr algn="l" marL="220098" indent="-110049" lvl="1">
                <a:lnSpc>
                  <a:spcPts val="2189"/>
                </a:lnSpc>
                <a:buFont typeface="Arial"/>
                <a:buChar char="•"/>
              </a:pPr>
              <a:r>
                <a:rPr lang="en-US" b="true" sz="1824">
                  <a:solidFill>
                    <a:srgbClr val="FFFFFF"/>
                  </a:solidFill>
                  <a:latin typeface="Calibri (MS) Bold"/>
                  <a:ea typeface="Calibri (MS) Bold"/>
                  <a:cs typeface="Calibri (MS) Bold"/>
                  <a:sym typeface="Calibri (MS) Bold"/>
                </a:rPr>
                <a:t>Teen content (TV-PG, TV-14)</a:t>
              </a:r>
              <a:r>
                <a:rPr lang="en-US" sz="1824">
                  <a:solidFill>
                    <a:srgbClr val="FFFFFF"/>
                  </a:solidFill>
                  <a:latin typeface="Calibri (MS)"/>
                  <a:ea typeface="Calibri (MS)"/>
                  <a:cs typeface="Calibri (MS)"/>
                  <a:sym typeface="Calibri (MS)"/>
                </a:rPr>
                <a:t> has moderate presence but isn’t leading.</a:t>
              </a:r>
            </a:p>
          </p:txBody>
        </p:sp>
        <p:sp>
          <p:nvSpPr>
            <p:cNvPr name="TextBox 12" id="12"/>
            <p:cNvSpPr txBox="true"/>
            <p:nvPr/>
          </p:nvSpPr>
          <p:spPr>
            <a:xfrm rot="0">
              <a:off x="489356" y="3372710"/>
              <a:ext cx="11070621" cy="788081"/>
            </a:xfrm>
            <a:prstGeom prst="rect">
              <a:avLst/>
            </a:prstGeom>
          </p:spPr>
          <p:txBody>
            <a:bodyPr anchor="t" rtlCol="false" tIns="0" lIns="0" bIns="0" rIns="0">
              <a:spAutoFit/>
            </a:bodyPr>
            <a:lstStyle/>
            <a:p>
              <a:pPr algn="l" marL="220098" indent="-110049" lvl="1">
                <a:lnSpc>
                  <a:spcPts val="2189"/>
                </a:lnSpc>
                <a:buFont typeface="Arial"/>
                <a:buChar char="•"/>
              </a:pPr>
              <a:r>
                <a:rPr lang="en-US" sz="1824">
                  <a:solidFill>
                    <a:srgbClr val="FFFFFF"/>
                  </a:solidFill>
                  <a:latin typeface="Calibri (MS)"/>
                  <a:ea typeface="Calibri (MS)"/>
                  <a:cs typeface="Calibri (MS)"/>
                  <a:sym typeface="Calibri (MS)"/>
                </a:rPr>
                <a:t>This suggests Netflix’s library is </a:t>
              </a:r>
              <a:r>
                <a:rPr lang="en-US" b="true" sz="1824">
                  <a:solidFill>
                    <a:srgbClr val="FFFFFF"/>
                  </a:solidFill>
                  <a:latin typeface="Calibri (MS) Bold"/>
                  <a:ea typeface="Calibri (MS) Bold"/>
                  <a:cs typeface="Calibri (MS) Bold"/>
                  <a:sym typeface="Calibri (MS) Bold"/>
                </a:rPr>
                <a:t>skewed toward mature audiences</a:t>
              </a:r>
              <a:r>
                <a:rPr lang="en-US" sz="1824">
                  <a:solidFill>
                    <a:srgbClr val="FFFFFF"/>
                  </a:solidFill>
                  <a:latin typeface="Calibri (MS)"/>
                  <a:ea typeface="Calibri (MS)"/>
                  <a:cs typeface="Calibri (MS)"/>
                  <a:sym typeface="Calibri (MS)"/>
                </a:rPr>
                <a:t>, with </a:t>
              </a:r>
              <a:r>
                <a:rPr lang="en-US" b="true" sz="1824">
                  <a:solidFill>
                    <a:srgbClr val="FFFFFF"/>
                  </a:solidFill>
                  <a:latin typeface="Calibri (MS) Bold"/>
                  <a:ea typeface="Calibri (MS) Bold"/>
                  <a:cs typeface="Calibri (MS) Bold"/>
                  <a:sym typeface="Calibri (MS) Bold"/>
                </a:rPr>
                <a:t>less emphasis on balanced, all-age programming</a:t>
              </a:r>
              <a:r>
                <a:rPr lang="en-US" sz="1824">
                  <a:solidFill>
                    <a:srgbClr val="FFFFFF"/>
                  </a:solidFill>
                  <a:latin typeface="Calibri (MS)"/>
                  <a:ea typeface="Calibri (MS)"/>
                  <a:cs typeface="Calibri (MS)"/>
                  <a:sym typeface="Calibri (MS)"/>
                </a:rPr>
                <a:t>.</a:t>
              </a:r>
            </a:p>
          </p:txBody>
        </p:sp>
        <p:sp>
          <p:nvSpPr>
            <p:cNvPr name="TextBox 13" id="13"/>
            <p:cNvSpPr txBox="true"/>
            <p:nvPr/>
          </p:nvSpPr>
          <p:spPr>
            <a:xfrm rot="0">
              <a:off x="489356" y="4267493"/>
              <a:ext cx="9898863" cy="1124112"/>
            </a:xfrm>
            <a:prstGeom prst="rect">
              <a:avLst/>
            </a:prstGeom>
          </p:spPr>
          <p:txBody>
            <a:bodyPr anchor="t" rtlCol="false" tIns="0" lIns="0" bIns="0" rIns="0">
              <a:spAutoFit/>
            </a:bodyPr>
            <a:lstStyle/>
            <a:p>
              <a:pPr algn="l" marL="220098" indent="-110049" lvl="1">
                <a:lnSpc>
                  <a:spcPts val="2189"/>
                </a:lnSpc>
                <a:buFont typeface="Arial"/>
                <a:buChar char="•"/>
              </a:pPr>
              <a:r>
                <a:rPr lang="en-US" sz="1824">
                  <a:solidFill>
                    <a:srgbClr val="FFFFFF"/>
                  </a:solidFill>
                  <a:latin typeface="Calibri (MS)"/>
                  <a:ea typeface="Calibri (MS)"/>
                  <a:cs typeface="Calibri (MS)"/>
                  <a:sym typeface="Calibri (MS)"/>
                </a:rPr>
                <a:t>Leadership should consider investing in </a:t>
              </a:r>
              <a:r>
                <a:rPr lang="en-US" b="true" sz="1824">
                  <a:solidFill>
                    <a:srgbClr val="FFFFFF"/>
                  </a:solidFill>
                  <a:latin typeface="Calibri (MS) Bold"/>
                  <a:ea typeface="Calibri (MS) Bold"/>
                  <a:cs typeface="Calibri (MS) Bold"/>
                  <a:sym typeface="Calibri (MS) Bold"/>
                </a:rPr>
                <a:t>balanced content</a:t>
              </a:r>
              <a:r>
                <a:rPr lang="en-US" sz="1824">
                  <a:solidFill>
                    <a:srgbClr val="FFFFFF"/>
                  </a:solidFill>
                  <a:latin typeface="Calibri (MS)"/>
                  <a:ea typeface="Calibri (MS)"/>
                  <a:cs typeface="Calibri (MS)"/>
                  <a:sym typeface="Calibri (MS)"/>
                </a:rPr>
                <a:t> across all age segments—especially </a:t>
              </a:r>
              <a:r>
                <a:rPr lang="en-US" b="true" sz="1824">
                  <a:solidFill>
                    <a:srgbClr val="FFFFFF"/>
                  </a:solidFill>
                  <a:latin typeface="Calibri (MS) Bold"/>
                  <a:ea typeface="Calibri (MS) Bold"/>
                  <a:cs typeface="Calibri (MS) Bold"/>
                  <a:sym typeface="Calibri (MS) Bold"/>
                </a:rPr>
                <a:t>family-friendly or kid-safe content</a:t>
              </a:r>
              <a:r>
                <a:rPr lang="en-US" sz="1824">
                  <a:solidFill>
                    <a:srgbClr val="FFFFFF"/>
                  </a:solidFill>
                  <a:latin typeface="Calibri (MS)"/>
                  <a:ea typeface="Calibri (MS)"/>
                  <a:cs typeface="Calibri (MS)"/>
                  <a:sym typeface="Calibri (MS)"/>
                </a:rPr>
                <a:t>—to expand its user base and improve retention among younger viewers</a:t>
              </a:r>
            </a:p>
          </p:txBody>
        </p:sp>
      </p:grpSp>
      <p:grpSp>
        <p:nvGrpSpPr>
          <p:cNvPr name="Group 14" id="14"/>
          <p:cNvGrpSpPr/>
          <p:nvPr/>
        </p:nvGrpSpPr>
        <p:grpSpPr>
          <a:xfrm rot="0">
            <a:off x="777240" y="777240"/>
            <a:ext cx="12956476" cy="788225"/>
            <a:chOff x="0" y="0"/>
            <a:chExt cx="17275301" cy="1050966"/>
          </a:xfrm>
        </p:grpSpPr>
        <p:grpSp>
          <p:nvGrpSpPr>
            <p:cNvPr name="Group 15" id="15"/>
            <p:cNvGrpSpPr/>
            <p:nvPr/>
          </p:nvGrpSpPr>
          <p:grpSpPr>
            <a:xfrm rot="0">
              <a:off x="0" y="0"/>
              <a:ext cx="17275301" cy="1050966"/>
              <a:chOff x="0" y="0"/>
              <a:chExt cx="4516419" cy="274762"/>
            </a:xfrm>
          </p:grpSpPr>
          <p:sp>
            <p:nvSpPr>
              <p:cNvPr name="Freeform 16" id="16"/>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17" id="17"/>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18" id="18"/>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557874" y="2049083"/>
            <a:ext cx="6901146" cy="3268589"/>
            <a:chOff x="0" y="0"/>
            <a:chExt cx="9201528" cy="4358119"/>
          </a:xfrm>
        </p:grpSpPr>
        <p:grpSp>
          <p:nvGrpSpPr>
            <p:cNvPr name="Group 4" id="4"/>
            <p:cNvGrpSpPr/>
            <p:nvPr/>
          </p:nvGrpSpPr>
          <p:grpSpPr>
            <a:xfrm rot="0">
              <a:off x="0" y="0"/>
              <a:ext cx="9201528" cy="4358119"/>
              <a:chOff x="0" y="0"/>
              <a:chExt cx="9201528" cy="4358119"/>
            </a:xfrm>
          </p:grpSpPr>
          <p:sp>
            <p:nvSpPr>
              <p:cNvPr name="Freeform 5" id="5"/>
              <p:cNvSpPr/>
              <p:nvPr/>
            </p:nvSpPr>
            <p:spPr>
              <a:xfrm flipH="false" flipV="false" rot="0">
                <a:off x="0" y="0"/>
                <a:ext cx="9201531" cy="4358168"/>
              </a:xfrm>
              <a:custGeom>
                <a:avLst/>
                <a:gdLst/>
                <a:ahLst/>
                <a:cxnLst/>
                <a:rect r="r" b="b" t="t" l="l"/>
                <a:pathLst>
                  <a:path h="4358168" w="9201531">
                    <a:moveTo>
                      <a:pt x="0" y="149568"/>
                    </a:moveTo>
                    <a:cubicBezTo>
                      <a:pt x="0" y="66937"/>
                      <a:pt x="81915" y="0"/>
                      <a:pt x="183007" y="0"/>
                    </a:cubicBezTo>
                    <a:lnTo>
                      <a:pt x="9018524" y="0"/>
                    </a:lnTo>
                    <a:lnTo>
                      <a:pt x="9018524" y="6964"/>
                    </a:lnTo>
                    <a:lnTo>
                      <a:pt x="9018524" y="0"/>
                    </a:lnTo>
                    <a:cubicBezTo>
                      <a:pt x="9119616" y="0"/>
                      <a:pt x="9201531" y="66937"/>
                      <a:pt x="9201531" y="149568"/>
                    </a:cubicBezTo>
                    <a:lnTo>
                      <a:pt x="9193022" y="149568"/>
                    </a:lnTo>
                    <a:lnTo>
                      <a:pt x="9201531" y="149568"/>
                    </a:lnTo>
                    <a:lnTo>
                      <a:pt x="9201531" y="4208487"/>
                    </a:lnTo>
                    <a:lnTo>
                      <a:pt x="9193022" y="4208487"/>
                    </a:lnTo>
                    <a:lnTo>
                      <a:pt x="9201531" y="4208487"/>
                    </a:lnTo>
                    <a:cubicBezTo>
                      <a:pt x="9201531" y="4291119"/>
                      <a:pt x="9119616" y="4358056"/>
                      <a:pt x="9018524" y="4358056"/>
                    </a:cubicBezTo>
                    <a:lnTo>
                      <a:pt x="9018524" y="4351092"/>
                    </a:lnTo>
                    <a:lnTo>
                      <a:pt x="9018524" y="4358056"/>
                    </a:lnTo>
                    <a:lnTo>
                      <a:pt x="183007" y="4358056"/>
                    </a:lnTo>
                    <a:lnTo>
                      <a:pt x="183007" y="4351092"/>
                    </a:lnTo>
                    <a:lnTo>
                      <a:pt x="183007" y="4358056"/>
                    </a:lnTo>
                    <a:cubicBezTo>
                      <a:pt x="81915" y="4358168"/>
                      <a:pt x="0" y="4291119"/>
                      <a:pt x="0" y="4208487"/>
                    </a:cubicBezTo>
                    <a:lnTo>
                      <a:pt x="0" y="149568"/>
                    </a:lnTo>
                    <a:lnTo>
                      <a:pt x="8509" y="149568"/>
                    </a:lnTo>
                    <a:lnTo>
                      <a:pt x="0" y="149568"/>
                    </a:lnTo>
                    <a:moveTo>
                      <a:pt x="16891" y="149568"/>
                    </a:moveTo>
                    <a:lnTo>
                      <a:pt x="16891" y="4208487"/>
                    </a:lnTo>
                    <a:lnTo>
                      <a:pt x="8509" y="4208487"/>
                    </a:lnTo>
                    <a:lnTo>
                      <a:pt x="17018" y="4208487"/>
                    </a:lnTo>
                    <a:cubicBezTo>
                      <a:pt x="17018" y="4283427"/>
                      <a:pt x="91313" y="4344232"/>
                      <a:pt x="183134" y="4344232"/>
                    </a:cubicBezTo>
                    <a:lnTo>
                      <a:pt x="9018524" y="4344232"/>
                    </a:lnTo>
                    <a:cubicBezTo>
                      <a:pt x="9110218" y="4344232"/>
                      <a:pt x="9184640" y="4283427"/>
                      <a:pt x="9184640" y="4208487"/>
                    </a:cubicBezTo>
                    <a:lnTo>
                      <a:pt x="9184640" y="149568"/>
                    </a:lnTo>
                    <a:cubicBezTo>
                      <a:pt x="9184640" y="74628"/>
                      <a:pt x="9110345" y="13824"/>
                      <a:pt x="9018524" y="13824"/>
                    </a:cubicBezTo>
                    <a:lnTo>
                      <a:pt x="183007" y="13824"/>
                    </a:lnTo>
                    <a:lnTo>
                      <a:pt x="183007" y="6964"/>
                    </a:lnTo>
                    <a:lnTo>
                      <a:pt x="183007" y="13928"/>
                    </a:lnTo>
                    <a:cubicBezTo>
                      <a:pt x="91313" y="13824"/>
                      <a:pt x="16891" y="74628"/>
                      <a:pt x="16891" y="149568"/>
                    </a:cubicBezTo>
                    <a:close/>
                  </a:path>
                </a:pathLst>
              </a:custGeom>
              <a:solidFill>
                <a:srgbClr val="FFFFFF"/>
              </a:solidFill>
            </p:spPr>
          </p:sp>
        </p:grpSp>
        <p:sp>
          <p:nvSpPr>
            <p:cNvPr name="TextBox 6" id="6"/>
            <p:cNvSpPr txBox="true"/>
            <p:nvPr/>
          </p:nvSpPr>
          <p:spPr>
            <a:xfrm rot="0">
              <a:off x="140691" y="132257"/>
              <a:ext cx="8920145" cy="531733"/>
            </a:xfrm>
            <a:prstGeom prst="rect">
              <a:avLst/>
            </a:prstGeom>
          </p:spPr>
          <p:txBody>
            <a:bodyPr anchor="t" rtlCol="false" tIns="0" lIns="0" bIns="0" rIns="0">
              <a:spAutoFit/>
            </a:bodyPr>
            <a:lstStyle/>
            <a:p>
              <a:pPr algn="l">
                <a:lnSpc>
                  <a:spcPts val="2879"/>
                </a:lnSpc>
              </a:pPr>
              <a:r>
                <a:rPr lang="en-US" sz="2400">
                  <a:solidFill>
                    <a:srgbClr val="FFFFFF"/>
                  </a:solidFill>
                  <a:latin typeface="Calibri (MS)"/>
                  <a:ea typeface="Calibri (MS)"/>
                  <a:cs typeface="Calibri (MS)"/>
                  <a:sym typeface="Calibri (MS)"/>
                </a:rPr>
                <a:t>🎬 </a:t>
              </a:r>
              <a:r>
                <a:rPr lang="en-US" sz="2400" b="true">
                  <a:solidFill>
                    <a:srgbClr val="FFFFFF"/>
                  </a:solidFill>
                  <a:latin typeface="Calibri (MS) Bold"/>
                  <a:ea typeface="Calibri (MS) Bold"/>
                  <a:cs typeface="Calibri (MS) Bold"/>
                  <a:sym typeface="Calibri (MS) Bold"/>
                </a:rPr>
                <a:t>4. Evolution of Movies vs. TV Shows Over Time</a:t>
              </a:r>
            </a:p>
          </p:txBody>
        </p:sp>
        <p:sp>
          <p:nvSpPr>
            <p:cNvPr name="TextBox 7" id="7"/>
            <p:cNvSpPr txBox="true"/>
            <p:nvPr/>
          </p:nvSpPr>
          <p:spPr>
            <a:xfrm rot="0">
              <a:off x="368984" y="952916"/>
              <a:ext cx="8476075" cy="663575"/>
            </a:xfrm>
            <a:prstGeom prst="rect">
              <a:avLst/>
            </a:prstGeom>
          </p:spPr>
          <p:txBody>
            <a:bodyPr anchor="t" rtlCol="false" tIns="0" lIns="0" bIns="0" rIns="0">
              <a:spAutoFit/>
            </a:bodyPr>
            <a:lstStyle/>
            <a:p>
              <a:pPr algn="l" marL="193040" indent="-96520" lvl="1">
                <a:lnSpc>
                  <a:spcPts val="1920"/>
                </a:lnSpc>
                <a:buFont typeface="Arial"/>
                <a:buChar char="•"/>
              </a:pPr>
              <a:r>
                <a:rPr lang="en-US" b="true" sz="1600">
                  <a:solidFill>
                    <a:srgbClr val="FFFFFF"/>
                  </a:solidFill>
                  <a:latin typeface="Calibri (MS) Bold"/>
                  <a:ea typeface="Calibri (MS) Bold"/>
                  <a:cs typeface="Calibri (MS) Bold"/>
                  <a:sym typeface="Calibri (MS) Bold"/>
                </a:rPr>
                <a:t>Movies consistently dominate</a:t>
              </a:r>
              <a:r>
                <a:rPr lang="en-US" sz="1600">
                  <a:solidFill>
                    <a:srgbClr val="FFFFFF"/>
                  </a:solidFill>
                  <a:latin typeface="Calibri (MS)"/>
                  <a:ea typeface="Calibri (MS)"/>
                  <a:cs typeface="Calibri (MS)"/>
                  <a:sym typeface="Calibri (MS)"/>
                </a:rPr>
                <a:t> Netflix’s content portfolio, holding over </a:t>
              </a:r>
              <a:r>
                <a:rPr lang="en-US" b="true" sz="1600">
                  <a:solidFill>
                    <a:srgbClr val="FFFFFF"/>
                  </a:solidFill>
                  <a:latin typeface="Calibri (MS) Bold"/>
                  <a:ea typeface="Calibri (MS) Bold"/>
                  <a:cs typeface="Calibri (MS) Bold"/>
                  <a:sym typeface="Calibri (MS) Bold"/>
                </a:rPr>
                <a:t>66% share</a:t>
              </a:r>
              <a:r>
                <a:rPr lang="en-US" sz="1600">
                  <a:solidFill>
                    <a:srgbClr val="FFFFFF"/>
                  </a:solidFill>
                  <a:latin typeface="Calibri (MS)"/>
                  <a:ea typeface="Calibri (MS)"/>
                  <a:cs typeface="Calibri (MS)"/>
                  <a:sym typeface="Calibri (MS)"/>
                </a:rPr>
                <a:t> in recent years.</a:t>
              </a:r>
            </a:p>
          </p:txBody>
        </p:sp>
        <p:sp>
          <p:nvSpPr>
            <p:cNvPr name="TextBox 8" id="8"/>
            <p:cNvSpPr txBox="true"/>
            <p:nvPr/>
          </p:nvSpPr>
          <p:spPr>
            <a:xfrm rot="0">
              <a:off x="388348" y="1774280"/>
              <a:ext cx="8641575" cy="68635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TV shows saw a decline in share from 47% (2016) to 25% (2018), showing Netflix's shift toward movies during that period</a:t>
              </a:r>
            </a:p>
          </p:txBody>
        </p:sp>
        <p:sp>
          <p:nvSpPr>
            <p:cNvPr name="TextBox 9" id="9"/>
            <p:cNvSpPr txBox="true"/>
            <p:nvPr/>
          </p:nvSpPr>
          <p:spPr>
            <a:xfrm rot="0">
              <a:off x="368984" y="2622560"/>
              <a:ext cx="8662184" cy="68635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Post-2018, there was a </a:t>
              </a:r>
              <a:r>
                <a:rPr lang="en-US" b="true" sz="1600">
                  <a:solidFill>
                    <a:srgbClr val="FFFFFF"/>
                  </a:solidFill>
                  <a:latin typeface="Calibri (MS) Bold"/>
                  <a:ea typeface="Calibri (MS) Bold"/>
                  <a:cs typeface="Calibri (MS) Bold"/>
                  <a:sym typeface="Calibri (MS) Bold"/>
                </a:rPr>
                <a:t>slight recovery in TV show content</a:t>
              </a:r>
              <a:r>
                <a:rPr lang="en-US" sz="1600">
                  <a:solidFill>
                    <a:srgbClr val="FFFFFF"/>
                  </a:solidFill>
                  <a:latin typeface="Calibri (MS)"/>
                  <a:ea typeface="Calibri (MS)"/>
                  <a:cs typeface="Calibri (MS)"/>
                  <a:sym typeface="Calibri (MS)"/>
                </a:rPr>
                <a:t>, increasing to </a:t>
              </a:r>
              <a:r>
                <a:rPr lang="en-US" b="true" sz="1600">
                  <a:solidFill>
                    <a:srgbClr val="FFFFFF"/>
                  </a:solidFill>
                  <a:latin typeface="Calibri (MS) Bold"/>
                  <a:ea typeface="Calibri (MS) Bold"/>
                  <a:cs typeface="Calibri (MS) Bold"/>
                  <a:sym typeface="Calibri (MS) Bold"/>
                </a:rPr>
                <a:t>34% by 2021</a:t>
              </a:r>
              <a:r>
                <a:rPr lang="en-US" sz="1600">
                  <a:solidFill>
                    <a:srgbClr val="FFFFFF"/>
                  </a:solidFill>
                  <a:latin typeface="Calibri (MS)"/>
                  <a:ea typeface="Calibri (MS)"/>
                  <a:cs typeface="Calibri (MS)"/>
                  <a:sym typeface="Calibri (MS)"/>
                </a:rPr>
                <a:t>, but movies still lead significantly.</a:t>
              </a:r>
            </a:p>
          </p:txBody>
        </p:sp>
        <p:sp>
          <p:nvSpPr>
            <p:cNvPr name="TextBox 10" id="10"/>
            <p:cNvSpPr txBox="true"/>
            <p:nvPr/>
          </p:nvSpPr>
          <p:spPr>
            <a:xfrm rot="0">
              <a:off x="388348" y="3470840"/>
              <a:ext cx="8662184" cy="686355"/>
            </a:xfrm>
            <a:prstGeom prst="rect">
              <a:avLst/>
            </a:prstGeom>
          </p:spPr>
          <p:txBody>
            <a:bodyPr anchor="t" rtlCol="false" tIns="0" lIns="0" bIns="0" rIns="0">
              <a:spAutoFit/>
            </a:bodyPr>
            <a:lstStyle/>
            <a:p>
              <a:pPr algn="l" marL="193040" indent="-96520" lvl="1">
                <a:lnSpc>
                  <a:spcPts val="1920"/>
                </a:lnSpc>
                <a:buFont typeface="Arial"/>
                <a:buChar char="•"/>
              </a:pPr>
              <a:r>
                <a:rPr lang="en-US" sz="1600">
                  <a:solidFill>
                    <a:srgbClr val="FFFFFF"/>
                  </a:solidFill>
                  <a:latin typeface="Calibri (MS)"/>
                  <a:ea typeface="Calibri (MS)"/>
                  <a:cs typeface="Calibri (MS)"/>
                  <a:sym typeface="Calibri (MS)"/>
                </a:rPr>
                <a:t>This trend suggests Netflix’s </a:t>
              </a:r>
              <a:r>
                <a:rPr lang="en-US" b="true" sz="1600">
                  <a:solidFill>
                    <a:srgbClr val="FFFFFF"/>
                  </a:solidFill>
                  <a:latin typeface="Calibri (MS) Bold"/>
                  <a:ea typeface="Calibri (MS) Bold"/>
                  <a:cs typeface="Calibri (MS) Bold"/>
                  <a:sym typeface="Calibri (MS) Bold"/>
                </a:rPr>
                <a:t>strategic focus remains on movies</a:t>
              </a:r>
              <a:r>
                <a:rPr lang="en-US" sz="1600">
                  <a:solidFill>
                    <a:srgbClr val="FFFFFF"/>
                  </a:solidFill>
                  <a:latin typeface="Calibri (MS)"/>
                  <a:ea typeface="Calibri (MS)"/>
                  <a:cs typeface="Calibri (MS)"/>
                  <a:sym typeface="Calibri (MS)"/>
                </a:rPr>
                <a:t>, although TV show representation is gradually stabilizing.</a:t>
              </a:r>
            </a:p>
          </p:txBody>
        </p:sp>
      </p:grpSp>
      <p:grpSp>
        <p:nvGrpSpPr>
          <p:cNvPr name="Group 11" id="11"/>
          <p:cNvGrpSpPr/>
          <p:nvPr/>
        </p:nvGrpSpPr>
        <p:grpSpPr>
          <a:xfrm rot="0">
            <a:off x="1087466" y="5558283"/>
            <a:ext cx="12371554" cy="1270070"/>
            <a:chOff x="0" y="0"/>
            <a:chExt cx="16495405" cy="1693427"/>
          </a:xfrm>
        </p:grpSpPr>
        <p:grpSp>
          <p:nvGrpSpPr>
            <p:cNvPr name="Group 12" id="12"/>
            <p:cNvGrpSpPr/>
            <p:nvPr/>
          </p:nvGrpSpPr>
          <p:grpSpPr>
            <a:xfrm rot="0">
              <a:off x="0" y="0"/>
              <a:ext cx="16495405" cy="1693427"/>
              <a:chOff x="0" y="0"/>
              <a:chExt cx="16495405" cy="1693427"/>
            </a:xfrm>
          </p:grpSpPr>
          <p:sp>
            <p:nvSpPr>
              <p:cNvPr name="Freeform 13" id="13"/>
              <p:cNvSpPr/>
              <p:nvPr/>
            </p:nvSpPr>
            <p:spPr>
              <a:xfrm flipH="false" flipV="false" rot="0">
                <a:off x="0" y="0"/>
                <a:ext cx="16495407" cy="1693392"/>
              </a:xfrm>
              <a:custGeom>
                <a:avLst/>
                <a:gdLst/>
                <a:ahLst/>
                <a:cxnLst/>
                <a:rect r="r" b="b" t="t" l="l"/>
                <a:pathLst>
                  <a:path h="1693392" w="16495407">
                    <a:moveTo>
                      <a:pt x="0" y="135064"/>
                    </a:moveTo>
                    <a:cubicBezTo>
                      <a:pt x="0" y="60398"/>
                      <a:pt x="129317" y="0"/>
                      <a:pt x="288459" y="0"/>
                    </a:cubicBezTo>
                    <a:lnTo>
                      <a:pt x="16206952" y="0"/>
                    </a:lnTo>
                    <a:lnTo>
                      <a:pt x="16206952" y="7188"/>
                    </a:lnTo>
                    <a:lnTo>
                      <a:pt x="16206952" y="0"/>
                    </a:lnTo>
                    <a:cubicBezTo>
                      <a:pt x="16366093" y="0"/>
                      <a:pt x="16495407" y="60398"/>
                      <a:pt x="16495407" y="135064"/>
                    </a:cubicBezTo>
                    <a:lnTo>
                      <a:pt x="16480155" y="135064"/>
                    </a:lnTo>
                    <a:lnTo>
                      <a:pt x="16495407" y="135064"/>
                    </a:lnTo>
                    <a:lnTo>
                      <a:pt x="16495407" y="1558328"/>
                    </a:lnTo>
                    <a:lnTo>
                      <a:pt x="16480155" y="1558328"/>
                    </a:lnTo>
                    <a:lnTo>
                      <a:pt x="16495407" y="1558328"/>
                    </a:lnTo>
                    <a:cubicBezTo>
                      <a:pt x="16495407" y="1632994"/>
                      <a:pt x="16366093" y="1693392"/>
                      <a:pt x="16206952" y="1693392"/>
                    </a:cubicBezTo>
                    <a:lnTo>
                      <a:pt x="16206952" y="1686204"/>
                    </a:lnTo>
                    <a:lnTo>
                      <a:pt x="16206952" y="1693392"/>
                    </a:lnTo>
                    <a:lnTo>
                      <a:pt x="288459" y="1693392"/>
                    </a:lnTo>
                    <a:lnTo>
                      <a:pt x="288459" y="1686204"/>
                    </a:lnTo>
                    <a:lnTo>
                      <a:pt x="288459" y="1693392"/>
                    </a:lnTo>
                    <a:cubicBezTo>
                      <a:pt x="129317" y="1693392"/>
                      <a:pt x="0" y="1632994"/>
                      <a:pt x="0" y="1558328"/>
                    </a:cubicBezTo>
                    <a:lnTo>
                      <a:pt x="0" y="135064"/>
                    </a:lnTo>
                    <a:lnTo>
                      <a:pt x="15254" y="135064"/>
                    </a:lnTo>
                    <a:lnTo>
                      <a:pt x="0" y="135064"/>
                    </a:lnTo>
                    <a:moveTo>
                      <a:pt x="30280" y="135064"/>
                    </a:moveTo>
                    <a:lnTo>
                      <a:pt x="30280" y="1558328"/>
                    </a:lnTo>
                    <a:lnTo>
                      <a:pt x="15254" y="1558328"/>
                    </a:lnTo>
                    <a:lnTo>
                      <a:pt x="30508" y="1558328"/>
                    </a:lnTo>
                    <a:cubicBezTo>
                      <a:pt x="30508" y="1624948"/>
                      <a:pt x="145937" y="1679124"/>
                      <a:pt x="288686" y="1679124"/>
                    </a:cubicBezTo>
                    <a:lnTo>
                      <a:pt x="16206952" y="1679124"/>
                    </a:lnTo>
                    <a:cubicBezTo>
                      <a:pt x="16349701" y="1679124"/>
                      <a:pt x="16465130" y="1625056"/>
                      <a:pt x="16465130" y="1558328"/>
                    </a:cubicBezTo>
                    <a:lnTo>
                      <a:pt x="16465130" y="135064"/>
                    </a:lnTo>
                    <a:cubicBezTo>
                      <a:pt x="16465130" y="68444"/>
                      <a:pt x="16349701" y="14268"/>
                      <a:pt x="16206952" y="14268"/>
                    </a:cubicBezTo>
                    <a:lnTo>
                      <a:pt x="288459" y="14268"/>
                    </a:lnTo>
                    <a:lnTo>
                      <a:pt x="288459" y="7188"/>
                    </a:lnTo>
                    <a:lnTo>
                      <a:pt x="288459" y="14375"/>
                    </a:lnTo>
                    <a:cubicBezTo>
                      <a:pt x="145709" y="14268"/>
                      <a:pt x="30280" y="68444"/>
                      <a:pt x="30280" y="135064"/>
                    </a:cubicBezTo>
                    <a:close/>
                  </a:path>
                </a:pathLst>
              </a:custGeom>
              <a:solidFill>
                <a:srgbClr val="FFFFFF"/>
              </a:solidFill>
            </p:spPr>
          </p:sp>
        </p:grpSp>
        <p:sp>
          <p:nvSpPr>
            <p:cNvPr name="TextBox 14" id="14"/>
            <p:cNvSpPr txBox="true"/>
            <p:nvPr/>
          </p:nvSpPr>
          <p:spPr>
            <a:xfrm rot="0">
              <a:off x="661471" y="679146"/>
              <a:ext cx="15491587" cy="723900"/>
            </a:xfrm>
            <a:prstGeom prst="rect">
              <a:avLst/>
            </a:prstGeom>
          </p:spPr>
          <p:txBody>
            <a:bodyPr anchor="t" rtlCol="false" tIns="0" lIns="0" bIns="0" rIns="0">
              <a:spAutoFit/>
            </a:bodyPr>
            <a:lstStyle/>
            <a:p>
              <a:pPr algn="l" marL="205105" indent="-102553" lvl="1">
                <a:lnSpc>
                  <a:spcPts val="2040"/>
                </a:lnSpc>
                <a:buFont typeface="Arial"/>
                <a:buChar char="•"/>
              </a:pPr>
              <a:r>
                <a:rPr lang="en-US" sz="1700">
                  <a:solidFill>
                    <a:srgbClr val="FFFFFF"/>
                  </a:solidFill>
                  <a:latin typeface="Calibri (MS)"/>
                  <a:ea typeface="Calibri (MS)"/>
                  <a:cs typeface="Calibri (MS)"/>
                  <a:sym typeface="Calibri (MS)"/>
                </a:rPr>
                <a:t>To enhance user engagement and increase binge-watching potential, </a:t>
              </a:r>
              <a:r>
                <a:rPr lang="en-US" b="true" sz="1700">
                  <a:solidFill>
                    <a:srgbClr val="FFFFFF"/>
                  </a:solidFill>
                  <a:latin typeface="Calibri (MS) Bold"/>
                  <a:ea typeface="Calibri (MS) Bold"/>
                  <a:cs typeface="Calibri (MS) Bold"/>
                  <a:sym typeface="Calibri (MS) Bold"/>
                </a:rPr>
                <a:t>Netflix could explore expanding serialized content (TV shows)</a:t>
              </a:r>
              <a:r>
                <a:rPr lang="en-US" sz="1700">
                  <a:solidFill>
                    <a:srgbClr val="FFFFFF"/>
                  </a:solidFill>
                  <a:latin typeface="Calibri (MS)"/>
                  <a:ea typeface="Calibri (MS)"/>
                  <a:cs typeface="Calibri (MS)"/>
                  <a:sym typeface="Calibri (MS)"/>
                </a:rPr>
                <a:t>, especially in high-performing genres.</a:t>
              </a:r>
            </a:p>
          </p:txBody>
        </p:sp>
        <p:sp>
          <p:nvSpPr>
            <p:cNvPr name="TextBox 15" id="15"/>
            <p:cNvSpPr txBox="true"/>
            <p:nvPr/>
          </p:nvSpPr>
          <p:spPr>
            <a:xfrm rot="0">
              <a:off x="371816" y="158446"/>
              <a:ext cx="3754995" cy="520700"/>
            </a:xfrm>
            <a:prstGeom prst="rect">
              <a:avLst/>
            </a:prstGeom>
          </p:spPr>
          <p:txBody>
            <a:bodyPr anchor="t" rtlCol="false" tIns="0" lIns="0" bIns="0" rIns="0">
              <a:spAutoFit/>
            </a:bodyPr>
            <a:lstStyle/>
            <a:p>
              <a:pPr algn="l">
                <a:lnSpc>
                  <a:spcPts val="2879"/>
                </a:lnSpc>
              </a:pPr>
              <a:r>
                <a:rPr lang="en-US" sz="2400">
                  <a:solidFill>
                    <a:srgbClr val="000000"/>
                  </a:solidFill>
                  <a:latin typeface="Calibri (MS)"/>
                  <a:ea typeface="Calibri (MS)"/>
                  <a:cs typeface="Calibri (MS)"/>
                  <a:sym typeface="Calibri (MS)"/>
                </a:rPr>
                <a:t>📌</a:t>
              </a:r>
              <a:r>
                <a:rPr lang="en-US" sz="2400">
                  <a:solidFill>
                    <a:srgbClr val="FFFFFF"/>
                  </a:solidFill>
                  <a:latin typeface="Calibri (MS)"/>
                  <a:ea typeface="Calibri (MS)"/>
                  <a:cs typeface="Calibri (MS)"/>
                  <a:sym typeface="Calibri (MS)"/>
                </a:rPr>
                <a:t>Insights</a:t>
              </a:r>
            </a:p>
          </p:txBody>
        </p:sp>
      </p:grpSp>
      <p:grpSp>
        <p:nvGrpSpPr>
          <p:cNvPr name="Group 16" id="16"/>
          <p:cNvGrpSpPr/>
          <p:nvPr/>
        </p:nvGrpSpPr>
        <p:grpSpPr>
          <a:xfrm rot="0">
            <a:off x="777240" y="632011"/>
            <a:ext cx="12956476" cy="788225"/>
            <a:chOff x="0" y="0"/>
            <a:chExt cx="17275301" cy="1050966"/>
          </a:xfrm>
        </p:grpSpPr>
        <p:grpSp>
          <p:nvGrpSpPr>
            <p:cNvPr name="Group 17" id="17"/>
            <p:cNvGrpSpPr/>
            <p:nvPr/>
          </p:nvGrpSpPr>
          <p:grpSpPr>
            <a:xfrm rot="0">
              <a:off x="0" y="0"/>
              <a:ext cx="17275301" cy="1050966"/>
              <a:chOff x="0" y="0"/>
              <a:chExt cx="4516419" cy="274762"/>
            </a:xfrm>
          </p:grpSpPr>
          <p:sp>
            <p:nvSpPr>
              <p:cNvPr name="Freeform 18" id="18"/>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19" id="19"/>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20" id="20"/>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
        <p:nvSpPr>
          <p:cNvPr name="Freeform 21" id="21"/>
          <p:cNvSpPr/>
          <p:nvPr/>
        </p:nvSpPr>
        <p:spPr>
          <a:xfrm flipH="false" flipV="false" rot="0">
            <a:off x="1087466" y="2445164"/>
            <a:ext cx="5130067" cy="2786822"/>
          </a:xfrm>
          <a:custGeom>
            <a:avLst/>
            <a:gdLst/>
            <a:ahLst/>
            <a:cxnLst/>
            <a:rect r="r" b="b" t="t" l="l"/>
            <a:pathLst>
              <a:path h="2786822" w="5130067">
                <a:moveTo>
                  <a:pt x="0" y="0"/>
                </a:moveTo>
                <a:lnTo>
                  <a:pt x="5130067" y="0"/>
                </a:lnTo>
                <a:lnTo>
                  <a:pt x="5130067" y="2786822"/>
                </a:lnTo>
                <a:lnTo>
                  <a:pt x="0" y="2786822"/>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4630400" cy="8778240"/>
          </a:xfrm>
          <a:custGeom>
            <a:avLst/>
            <a:gdLst/>
            <a:ahLst/>
            <a:cxnLst/>
            <a:rect r="r" b="b" t="t" l="l"/>
            <a:pathLst>
              <a:path h="8778240" w="14630400">
                <a:moveTo>
                  <a:pt x="0" y="0"/>
                </a:moveTo>
                <a:lnTo>
                  <a:pt x="14630400" y="0"/>
                </a:lnTo>
                <a:lnTo>
                  <a:pt x="14630400" y="8778240"/>
                </a:lnTo>
                <a:lnTo>
                  <a:pt x="0" y="87782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509106" y="1988588"/>
            <a:ext cx="7109722" cy="2866076"/>
            <a:chOff x="0" y="0"/>
            <a:chExt cx="9479629" cy="3821435"/>
          </a:xfrm>
        </p:grpSpPr>
        <p:grpSp>
          <p:nvGrpSpPr>
            <p:cNvPr name="Group 4" id="4"/>
            <p:cNvGrpSpPr/>
            <p:nvPr/>
          </p:nvGrpSpPr>
          <p:grpSpPr>
            <a:xfrm rot="0">
              <a:off x="0" y="0"/>
              <a:ext cx="9479629" cy="3821435"/>
              <a:chOff x="0" y="0"/>
              <a:chExt cx="8651106" cy="3487440"/>
            </a:xfrm>
          </p:grpSpPr>
          <p:sp>
            <p:nvSpPr>
              <p:cNvPr name="Freeform 5" id="5"/>
              <p:cNvSpPr/>
              <p:nvPr/>
            </p:nvSpPr>
            <p:spPr>
              <a:xfrm flipH="false" flipV="false" rot="0">
                <a:off x="0" y="0"/>
                <a:ext cx="8650967" cy="3487541"/>
              </a:xfrm>
              <a:custGeom>
                <a:avLst/>
                <a:gdLst/>
                <a:ahLst/>
                <a:cxnLst/>
                <a:rect r="r" b="b" t="t" l="l"/>
                <a:pathLst>
                  <a:path h="3487541" w="8650967">
                    <a:moveTo>
                      <a:pt x="0" y="157604"/>
                    </a:moveTo>
                    <a:cubicBezTo>
                      <a:pt x="0" y="70487"/>
                      <a:pt x="88449" y="0"/>
                      <a:pt x="197473" y="0"/>
                    </a:cubicBezTo>
                    <a:lnTo>
                      <a:pt x="8453493" y="0"/>
                    </a:lnTo>
                    <a:lnTo>
                      <a:pt x="8453493" y="6331"/>
                    </a:lnTo>
                    <a:lnTo>
                      <a:pt x="8453493" y="0"/>
                    </a:lnTo>
                    <a:cubicBezTo>
                      <a:pt x="8562517" y="0"/>
                      <a:pt x="8650967" y="70487"/>
                      <a:pt x="8650967" y="157604"/>
                    </a:cubicBezTo>
                    <a:lnTo>
                      <a:pt x="8643043" y="157604"/>
                    </a:lnTo>
                    <a:lnTo>
                      <a:pt x="8650967" y="157604"/>
                    </a:lnTo>
                    <a:lnTo>
                      <a:pt x="8650967" y="3329911"/>
                    </a:lnTo>
                    <a:lnTo>
                      <a:pt x="8643043" y="3329911"/>
                    </a:lnTo>
                    <a:lnTo>
                      <a:pt x="8650967" y="3329911"/>
                    </a:lnTo>
                    <a:cubicBezTo>
                      <a:pt x="8650967" y="3416933"/>
                      <a:pt x="8562517" y="3487541"/>
                      <a:pt x="8453493" y="3487541"/>
                    </a:cubicBezTo>
                    <a:lnTo>
                      <a:pt x="8453493" y="3481184"/>
                    </a:lnTo>
                    <a:lnTo>
                      <a:pt x="8453493" y="3487541"/>
                    </a:lnTo>
                    <a:lnTo>
                      <a:pt x="197473" y="3487541"/>
                    </a:lnTo>
                    <a:lnTo>
                      <a:pt x="197473" y="3481184"/>
                    </a:lnTo>
                    <a:lnTo>
                      <a:pt x="197473" y="3487541"/>
                    </a:lnTo>
                    <a:cubicBezTo>
                      <a:pt x="88449" y="3487541"/>
                      <a:pt x="0" y="3417028"/>
                      <a:pt x="0" y="3329911"/>
                    </a:cubicBezTo>
                    <a:lnTo>
                      <a:pt x="0" y="157604"/>
                    </a:lnTo>
                    <a:lnTo>
                      <a:pt x="7923" y="157604"/>
                    </a:lnTo>
                    <a:lnTo>
                      <a:pt x="0" y="157604"/>
                    </a:lnTo>
                    <a:moveTo>
                      <a:pt x="15727" y="157604"/>
                    </a:moveTo>
                    <a:lnTo>
                      <a:pt x="15727" y="3329911"/>
                    </a:lnTo>
                    <a:lnTo>
                      <a:pt x="7923" y="3329911"/>
                    </a:lnTo>
                    <a:lnTo>
                      <a:pt x="15845" y="3329911"/>
                    </a:lnTo>
                    <a:cubicBezTo>
                      <a:pt x="15845" y="3409941"/>
                      <a:pt x="97199" y="3474854"/>
                      <a:pt x="197591" y="3474854"/>
                    </a:cubicBezTo>
                    <a:lnTo>
                      <a:pt x="8453612" y="3474854"/>
                    </a:lnTo>
                    <a:cubicBezTo>
                      <a:pt x="8554003" y="3474854"/>
                      <a:pt x="8635357" y="3409941"/>
                      <a:pt x="8635357" y="3329911"/>
                    </a:cubicBezTo>
                    <a:lnTo>
                      <a:pt x="8635357" y="157604"/>
                    </a:lnTo>
                    <a:cubicBezTo>
                      <a:pt x="8635357" y="77574"/>
                      <a:pt x="8554003" y="12661"/>
                      <a:pt x="8453612" y="12661"/>
                    </a:cubicBezTo>
                    <a:lnTo>
                      <a:pt x="197473" y="12661"/>
                    </a:lnTo>
                    <a:lnTo>
                      <a:pt x="197473" y="6331"/>
                    </a:lnTo>
                    <a:lnTo>
                      <a:pt x="197473" y="12661"/>
                    </a:lnTo>
                    <a:cubicBezTo>
                      <a:pt x="97081" y="12567"/>
                      <a:pt x="15727" y="77479"/>
                      <a:pt x="15727" y="157604"/>
                    </a:cubicBezTo>
                    <a:close/>
                  </a:path>
                </a:pathLst>
              </a:custGeom>
              <a:solidFill>
                <a:srgbClr val="FFFFFF"/>
              </a:solidFill>
            </p:spPr>
          </p:sp>
        </p:grpSp>
        <p:sp>
          <p:nvSpPr>
            <p:cNvPr name="TextBox 6" id="6"/>
            <p:cNvSpPr txBox="true"/>
            <p:nvPr/>
          </p:nvSpPr>
          <p:spPr>
            <a:xfrm rot="0">
              <a:off x="701693" y="866991"/>
              <a:ext cx="8777936" cy="758876"/>
            </a:xfrm>
            <a:prstGeom prst="rect">
              <a:avLst/>
            </a:prstGeom>
          </p:spPr>
          <p:txBody>
            <a:bodyPr anchor="t" rtlCol="false" tIns="0" lIns="0" bIns="0" rIns="0">
              <a:spAutoFit/>
            </a:bodyPr>
            <a:lstStyle/>
            <a:p>
              <a:pPr algn="l" marL="211528" indent="-105764" lvl="1">
                <a:lnSpc>
                  <a:spcPts val="2103"/>
                </a:lnSpc>
                <a:buFont typeface="Arial"/>
                <a:buChar char="•"/>
              </a:pPr>
              <a:r>
                <a:rPr lang="en-US" sz="1753">
                  <a:solidFill>
                    <a:srgbClr val="FFFFFF"/>
                  </a:solidFill>
                  <a:latin typeface="Calibri (MS)"/>
                  <a:ea typeface="Calibri (MS)"/>
                  <a:cs typeface="Calibri (MS)"/>
                  <a:sym typeface="Calibri (MS)"/>
                </a:rPr>
                <a:t>From </a:t>
              </a:r>
              <a:r>
                <a:rPr lang="en-US" b="true" sz="1753">
                  <a:solidFill>
                    <a:srgbClr val="FFFFFF"/>
                  </a:solidFill>
                  <a:latin typeface="Calibri (MS) Bold"/>
                  <a:ea typeface="Calibri (MS) Bold"/>
                  <a:cs typeface="Calibri (MS) Bold"/>
                  <a:sym typeface="Calibri (MS) Bold"/>
                </a:rPr>
                <a:t>100% in 2015 to just 20% in 2020</a:t>
              </a:r>
              <a:r>
                <a:rPr lang="en-US" sz="1753">
                  <a:solidFill>
                    <a:srgbClr val="FFFFFF"/>
                  </a:solidFill>
                  <a:latin typeface="Calibri (MS)"/>
                  <a:ea typeface="Calibri (MS)"/>
                  <a:cs typeface="Calibri (MS)"/>
                  <a:sym typeface="Calibri (MS)"/>
                </a:rPr>
                <a:t>, the percentage of repeating directors has dropped significantly.</a:t>
              </a:r>
            </a:p>
          </p:txBody>
        </p:sp>
        <p:sp>
          <p:nvSpPr>
            <p:cNvPr name="TextBox 7" id="7"/>
            <p:cNvSpPr txBox="true"/>
            <p:nvPr/>
          </p:nvSpPr>
          <p:spPr>
            <a:xfrm rot="0">
              <a:off x="701693" y="1699097"/>
              <a:ext cx="8777936" cy="1118613"/>
            </a:xfrm>
            <a:prstGeom prst="rect">
              <a:avLst/>
            </a:prstGeom>
          </p:spPr>
          <p:txBody>
            <a:bodyPr anchor="t" rtlCol="false" tIns="0" lIns="0" bIns="0" rIns="0">
              <a:spAutoFit/>
            </a:bodyPr>
            <a:lstStyle/>
            <a:p>
              <a:pPr algn="l" marL="211528" indent="-105764" lvl="1">
                <a:lnSpc>
                  <a:spcPts val="2103"/>
                </a:lnSpc>
                <a:buFont typeface="Arial"/>
                <a:buChar char="•"/>
              </a:pPr>
              <a:r>
                <a:rPr lang="en-US" sz="1753">
                  <a:solidFill>
                    <a:srgbClr val="FFFFFF"/>
                  </a:solidFill>
                  <a:latin typeface="Calibri (MS)"/>
                  <a:ea typeface="Calibri (MS)"/>
                  <a:cs typeface="Calibri (MS)"/>
                  <a:sym typeface="Calibri (MS)"/>
                </a:rPr>
                <a:t>This trend reflects Netflix’s growing emphasis on </a:t>
              </a:r>
              <a:r>
                <a:rPr lang="en-US" b="true" sz="1753">
                  <a:solidFill>
                    <a:srgbClr val="FFFFFF"/>
                  </a:solidFill>
                  <a:latin typeface="Calibri (MS) Bold"/>
                  <a:ea typeface="Calibri (MS) Bold"/>
                  <a:cs typeface="Calibri (MS) Bold"/>
                  <a:sym typeface="Calibri (MS) Bold"/>
                </a:rPr>
                <a:t>diversity, innovation, and fresh creative voices</a:t>
              </a:r>
              <a:r>
                <a:rPr lang="en-US" sz="1753">
                  <a:solidFill>
                    <a:srgbClr val="FFFFFF"/>
                  </a:solidFill>
                  <a:latin typeface="Calibri (MS)"/>
                  <a:ea typeface="Calibri (MS)"/>
                  <a:cs typeface="Calibri (MS)"/>
                  <a:sym typeface="Calibri (MS)"/>
                </a:rPr>
                <a:t>, rather than relying on previously associated directors.</a:t>
              </a:r>
            </a:p>
          </p:txBody>
        </p:sp>
        <p:sp>
          <p:nvSpPr>
            <p:cNvPr name="TextBox 8" id="8"/>
            <p:cNvSpPr txBox="true"/>
            <p:nvPr/>
          </p:nvSpPr>
          <p:spPr>
            <a:xfrm rot="0">
              <a:off x="701693" y="2890941"/>
              <a:ext cx="8777936" cy="758876"/>
            </a:xfrm>
            <a:prstGeom prst="rect">
              <a:avLst/>
            </a:prstGeom>
          </p:spPr>
          <p:txBody>
            <a:bodyPr anchor="t" rtlCol="false" tIns="0" lIns="0" bIns="0" rIns="0">
              <a:spAutoFit/>
            </a:bodyPr>
            <a:lstStyle/>
            <a:p>
              <a:pPr algn="l" marL="211528" indent="-105764" lvl="1">
                <a:lnSpc>
                  <a:spcPts val="2103"/>
                </a:lnSpc>
                <a:buFont typeface="Arial"/>
                <a:buChar char="•"/>
              </a:pPr>
              <a:r>
                <a:rPr lang="en-US" sz="1753">
                  <a:solidFill>
                    <a:srgbClr val="FFFFFF"/>
                  </a:solidFill>
                  <a:latin typeface="Calibri (MS)"/>
                  <a:ea typeface="Calibri (MS)"/>
                  <a:cs typeface="Calibri (MS)"/>
                  <a:sym typeface="Calibri (MS)"/>
                </a:rPr>
                <a:t>A brief rise from </a:t>
              </a:r>
              <a:r>
                <a:rPr lang="en-US" b="true" sz="1753">
                  <a:solidFill>
                    <a:srgbClr val="FFFFFF"/>
                  </a:solidFill>
                  <a:latin typeface="Calibri (MS) Bold"/>
                  <a:ea typeface="Calibri (MS) Bold"/>
                  <a:cs typeface="Calibri (MS) Bold"/>
                  <a:sym typeface="Calibri (MS) Bold"/>
                </a:rPr>
                <a:t>17% in 2017 to 30% in 2019</a:t>
              </a:r>
              <a:r>
                <a:rPr lang="en-US" sz="1753">
                  <a:solidFill>
                    <a:srgbClr val="FFFFFF"/>
                  </a:solidFill>
                  <a:latin typeface="Calibri (MS)"/>
                  <a:ea typeface="Calibri (MS)"/>
                  <a:cs typeface="Calibri (MS)"/>
                  <a:sym typeface="Calibri (MS)"/>
                </a:rPr>
                <a:t> indicates short-term flexibility before continuing the downward trend</a:t>
              </a:r>
            </a:p>
          </p:txBody>
        </p:sp>
        <p:sp>
          <p:nvSpPr>
            <p:cNvPr name="TextBox 9" id="9"/>
            <p:cNvSpPr txBox="true"/>
            <p:nvPr/>
          </p:nvSpPr>
          <p:spPr>
            <a:xfrm rot="0">
              <a:off x="142874" y="153952"/>
              <a:ext cx="8777936" cy="598059"/>
            </a:xfrm>
            <a:prstGeom prst="rect">
              <a:avLst/>
            </a:prstGeom>
          </p:spPr>
          <p:txBody>
            <a:bodyPr anchor="t" rtlCol="false" tIns="0" lIns="0" bIns="0" rIns="0">
              <a:spAutoFit/>
            </a:bodyPr>
            <a:lstStyle/>
            <a:p>
              <a:pPr algn="l">
                <a:lnSpc>
                  <a:spcPts val="3155"/>
                </a:lnSpc>
              </a:pPr>
              <a:r>
                <a:rPr lang="en-US" sz="2629">
                  <a:solidFill>
                    <a:srgbClr val="FFFFFF"/>
                  </a:solidFill>
                  <a:latin typeface="Calibri (MS)"/>
                  <a:ea typeface="Calibri (MS)"/>
                  <a:cs typeface="Calibri (MS)"/>
                  <a:sym typeface="Calibri (MS)"/>
                </a:rPr>
                <a:t>🧑‍🎤</a:t>
              </a:r>
              <a:r>
                <a:rPr lang="en-US" sz="2629" b="true">
                  <a:solidFill>
                    <a:srgbClr val="FFFFFF"/>
                  </a:solidFill>
                  <a:latin typeface="Calibri (MS) Bold"/>
                  <a:ea typeface="Calibri (MS) Bold"/>
                  <a:cs typeface="Calibri (MS) Bold"/>
                  <a:sym typeface="Calibri (MS) Bold"/>
                </a:rPr>
                <a:t> Shift Toward New Directors </a:t>
              </a:r>
            </a:p>
          </p:txBody>
        </p:sp>
      </p:grpSp>
      <p:grpSp>
        <p:nvGrpSpPr>
          <p:cNvPr name="Group 10" id="10"/>
          <p:cNvGrpSpPr/>
          <p:nvPr/>
        </p:nvGrpSpPr>
        <p:grpSpPr>
          <a:xfrm rot="0">
            <a:off x="925360" y="5423018"/>
            <a:ext cx="12693468" cy="1309148"/>
            <a:chOff x="0" y="0"/>
            <a:chExt cx="16924624" cy="1745530"/>
          </a:xfrm>
        </p:grpSpPr>
        <p:grpSp>
          <p:nvGrpSpPr>
            <p:cNvPr name="Group 11" id="11"/>
            <p:cNvGrpSpPr/>
            <p:nvPr/>
          </p:nvGrpSpPr>
          <p:grpSpPr>
            <a:xfrm rot="0">
              <a:off x="0" y="0"/>
              <a:ext cx="16924624" cy="1745530"/>
              <a:chOff x="0" y="0"/>
              <a:chExt cx="16924624" cy="1745530"/>
            </a:xfrm>
          </p:grpSpPr>
          <p:sp>
            <p:nvSpPr>
              <p:cNvPr name="Freeform 12" id="12"/>
              <p:cNvSpPr/>
              <p:nvPr/>
            </p:nvSpPr>
            <p:spPr>
              <a:xfrm flipH="false" flipV="false" rot="0">
                <a:off x="0" y="0"/>
                <a:ext cx="16924531" cy="1745565"/>
              </a:xfrm>
              <a:custGeom>
                <a:avLst/>
                <a:gdLst/>
                <a:ahLst/>
                <a:cxnLst/>
                <a:rect r="r" b="b" t="t" l="l"/>
                <a:pathLst>
                  <a:path h="1745565" w="16924531">
                    <a:moveTo>
                      <a:pt x="0" y="134194"/>
                    </a:moveTo>
                    <a:cubicBezTo>
                      <a:pt x="0" y="60101"/>
                      <a:pt x="169762" y="0"/>
                      <a:pt x="379113" y="0"/>
                    </a:cubicBezTo>
                    <a:lnTo>
                      <a:pt x="16545418" y="0"/>
                    </a:lnTo>
                    <a:lnTo>
                      <a:pt x="16545418" y="5326"/>
                    </a:lnTo>
                    <a:lnTo>
                      <a:pt x="16545418" y="0"/>
                    </a:lnTo>
                    <a:cubicBezTo>
                      <a:pt x="16754768" y="0"/>
                      <a:pt x="16924531" y="60101"/>
                      <a:pt x="16924531" y="134194"/>
                    </a:cubicBezTo>
                    <a:lnTo>
                      <a:pt x="16909546" y="134194"/>
                    </a:lnTo>
                    <a:lnTo>
                      <a:pt x="16924531" y="134194"/>
                    </a:lnTo>
                    <a:lnTo>
                      <a:pt x="16924531" y="1611279"/>
                    </a:lnTo>
                    <a:lnTo>
                      <a:pt x="16909546" y="1611279"/>
                    </a:lnTo>
                    <a:lnTo>
                      <a:pt x="16924531" y="1611279"/>
                    </a:lnTo>
                    <a:cubicBezTo>
                      <a:pt x="16924531" y="1685451"/>
                      <a:pt x="16754768" y="1745473"/>
                      <a:pt x="16545418" y="1745473"/>
                    </a:cubicBezTo>
                    <a:lnTo>
                      <a:pt x="16545418" y="1740146"/>
                    </a:lnTo>
                    <a:lnTo>
                      <a:pt x="16545418" y="1745473"/>
                    </a:lnTo>
                    <a:lnTo>
                      <a:pt x="379113" y="1745473"/>
                    </a:lnTo>
                    <a:lnTo>
                      <a:pt x="379113" y="1740146"/>
                    </a:lnTo>
                    <a:lnTo>
                      <a:pt x="379113" y="1745473"/>
                    </a:lnTo>
                    <a:cubicBezTo>
                      <a:pt x="169762" y="1745565"/>
                      <a:pt x="0" y="1685451"/>
                      <a:pt x="0" y="1611279"/>
                    </a:cubicBezTo>
                    <a:lnTo>
                      <a:pt x="0" y="134194"/>
                    </a:lnTo>
                    <a:lnTo>
                      <a:pt x="14986" y="134194"/>
                    </a:lnTo>
                    <a:lnTo>
                      <a:pt x="0" y="134194"/>
                    </a:lnTo>
                    <a:moveTo>
                      <a:pt x="29747" y="134194"/>
                    </a:moveTo>
                    <a:lnTo>
                      <a:pt x="29747" y="1611279"/>
                    </a:lnTo>
                    <a:lnTo>
                      <a:pt x="14986" y="1611279"/>
                    </a:lnTo>
                    <a:lnTo>
                      <a:pt x="29971" y="1611279"/>
                    </a:lnTo>
                    <a:cubicBezTo>
                      <a:pt x="29971" y="1679568"/>
                      <a:pt x="186313" y="1734899"/>
                      <a:pt x="379336" y="1734899"/>
                    </a:cubicBezTo>
                    <a:lnTo>
                      <a:pt x="16545418" y="1734899"/>
                    </a:lnTo>
                    <a:cubicBezTo>
                      <a:pt x="16738440" y="1734899"/>
                      <a:pt x="16894783" y="1679568"/>
                      <a:pt x="16894783" y="1611279"/>
                    </a:cubicBezTo>
                    <a:lnTo>
                      <a:pt x="16894783" y="134194"/>
                    </a:lnTo>
                    <a:cubicBezTo>
                      <a:pt x="16894783" y="65904"/>
                      <a:pt x="16738440" y="10573"/>
                      <a:pt x="16545418" y="10573"/>
                    </a:cubicBezTo>
                    <a:lnTo>
                      <a:pt x="379113" y="10573"/>
                    </a:lnTo>
                    <a:lnTo>
                      <a:pt x="379113" y="5326"/>
                    </a:lnTo>
                    <a:lnTo>
                      <a:pt x="379113" y="10653"/>
                    </a:lnTo>
                    <a:cubicBezTo>
                      <a:pt x="186090" y="10573"/>
                      <a:pt x="29747" y="65984"/>
                      <a:pt x="29747" y="134194"/>
                    </a:cubicBezTo>
                    <a:close/>
                  </a:path>
                </a:pathLst>
              </a:custGeom>
              <a:solidFill>
                <a:srgbClr val="FFFFFF"/>
              </a:solidFill>
            </p:spPr>
          </p:sp>
        </p:grpSp>
        <p:sp>
          <p:nvSpPr>
            <p:cNvPr name="TextBox 13" id="13"/>
            <p:cNvSpPr txBox="true"/>
            <p:nvPr/>
          </p:nvSpPr>
          <p:spPr>
            <a:xfrm rot="0">
              <a:off x="446648" y="640630"/>
              <a:ext cx="16013214" cy="1104900"/>
            </a:xfrm>
            <a:prstGeom prst="rect">
              <a:avLst/>
            </a:prstGeom>
          </p:spPr>
          <p:txBody>
            <a:bodyPr anchor="t" rtlCol="false" tIns="0" lIns="0" bIns="0" rIns="0">
              <a:spAutoFit/>
            </a:bodyPr>
            <a:lstStyle/>
            <a:p>
              <a:pPr algn="l" marL="217170" indent="-108585" lvl="1">
                <a:lnSpc>
                  <a:spcPts val="2160"/>
                </a:lnSpc>
                <a:buFont typeface="Arial"/>
                <a:buChar char="•"/>
              </a:pPr>
              <a:r>
                <a:rPr lang="en-US" sz="1800">
                  <a:solidFill>
                    <a:srgbClr val="FFFFFF"/>
                  </a:solidFill>
                  <a:latin typeface="Calibri (MS)"/>
                  <a:ea typeface="Calibri (MS)"/>
                  <a:cs typeface="Calibri (MS)"/>
                  <a:sym typeface="Calibri (MS)"/>
                </a:rPr>
                <a:t>Netflix has significantly reduced collaborations with repeat directors — from 100% in 2015 to just 20% in 2020. This indicates a clear shift toward bringing in new creative voices, promoting diversity in storytelling and encouraging fresh perspectives. While this opens doors for innovation, leadership should also monitor quality and consistency as newer talent is introduced.</a:t>
              </a:r>
            </a:p>
          </p:txBody>
        </p:sp>
        <p:sp>
          <p:nvSpPr>
            <p:cNvPr name="TextBox 14" id="14"/>
            <p:cNvSpPr txBox="true"/>
            <p:nvPr/>
          </p:nvSpPr>
          <p:spPr>
            <a:xfrm rot="0">
              <a:off x="223324" y="119930"/>
              <a:ext cx="3587636" cy="520700"/>
            </a:xfrm>
            <a:prstGeom prst="rect">
              <a:avLst/>
            </a:prstGeom>
          </p:spPr>
          <p:txBody>
            <a:bodyPr anchor="t" rtlCol="false" tIns="0" lIns="0" bIns="0" rIns="0">
              <a:spAutoFit/>
            </a:bodyPr>
            <a:lstStyle/>
            <a:p>
              <a:pPr algn="l">
                <a:lnSpc>
                  <a:spcPts val="2879"/>
                </a:lnSpc>
              </a:pPr>
              <a:r>
                <a:rPr lang="en-US" sz="2400" b="true">
                  <a:solidFill>
                    <a:srgbClr val="000000"/>
                  </a:solidFill>
                  <a:latin typeface="Calibri (MS) Bold"/>
                  <a:ea typeface="Calibri (MS) Bold"/>
                  <a:cs typeface="Calibri (MS) Bold"/>
                  <a:sym typeface="Calibri (MS) Bold"/>
                </a:rPr>
                <a:t>📌</a:t>
              </a:r>
              <a:r>
                <a:rPr lang="en-US" sz="2400" b="true">
                  <a:solidFill>
                    <a:srgbClr val="FFFFFF"/>
                  </a:solidFill>
                  <a:latin typeface="Calibri (MS) Bold"/>
                  <a:ea typeface="Calibri (MS) Bold"/>
                  <a:cs typeface="Calibri (MS) Bold"/>
                  <a:sym typeface="Calibri (MS) Bold"/>
                </a:rPr>
                <a:t>Insights</a:t>
              </a:r>
            </a:p>
          </p:txBody>
        </p:sp>
      </p:grpSp>
      <p:grpSp>
        <p:nvGrpSpPr>
          <p:cNvPr name="Group 15" id="15"/>
          <p:cNvGrpSpPr/>
          <p:nvPr/>
        </p:nvGrpSpPr>
        <p:grpSpPr>
          <a:xfrm rot="0">
            <a:off x="777240" y="632011"/>
            <a:ext cx="12956476" cy="788225"/>
            <a:chOff x="0" y="0"/>
            <a:chExt cx="17275301" cy="1050966"/>
          </a:xfrm>
        </p:grpSpPr>
        <p:grpSp>
          <p:nvGrpSpPr>
            <p:cNvPr name="Group 16" id="16"/>
            <p:cNvGrpSpPr/>
            <p:nvPr/>
          </p:nvGrpSpPr>
          <p:grpSpPr>
            <a:xfrm rot="0">
              <a:off x="0" y="0"/>
              <a:ext cx="17275301" cy="1050966"/>
              <a:chOff x="0" y="0"/>
              <a:chExt cx="4516419" cy="274762"/>
            </a:xfrm>
          </p:grpSpPr>
          <p:sp>
            <p:nvSpPr>
              <p:cNvPr name="Freeform 17" id="17"/>
              <p:cNvSpPr/>
              <p:nvPr/>
            </p:nvSpPr>
            <p:spPr>
              <a:xfrm flipH="false" flipV="false" rot="0">
                <a:off x="0" y="0"/>
                <a:ext cx="4516419" cy="274762"/>
              </a:xfrm>
              <a:custGeom>
                <a:avLst/>
                <a:gdLst/>
                <a:ahLst/>
                <a:cxnLst/>
                <a:rect r="r" b="b" t="t" l="l"/>
                <a:pathLst>
                  <a:path h="274762" w="4516419">
                    <a:moveTo>
                      <a:pt x="5378" y="0"/>
                    </a:moveTo>
                    <a:lnTo>
                      <a:pt x="4511041" y="0"/>
                    </a:lnTo>
                    <a:cubicBezTo>
                      <a:pt x="4512467" y="0"/>
                      <a:pt x="4513835" y="567"/>
                      <a:pt x="4514843" y="1575"/>
                    </a:cubicBezTo>
                    <a:cubicBezTo>
                      <a:pt x="4515852" y="2584"/>
                      <a:pt x="4516419" y="3952"/>
                      <a:pt x="4516419" y="5378"/>
                    </a:cubicBezTo>
                    <a:lnTo>
                      <a:pt x="4516419" y="269385"/>
                    </a:lnTo>
                    <a:cubicBezTo>
                      <a:pt x="4516419" y="270811"/>
                      <a:pt x="4515852" y="272179"/>
                      <a:pt x="4514843" y="273187"/>
                    </a:cubicBezTo>
                    <a:cubicBezTo>
                      <a:pt x="4513835" y="274196"/>
                      <a:pt x="4512467" y="274762"/>
                      <a:pt x="4511041" y="274762"/>
                    </a:cubicBezTo>
                    <a:lnTo>
                      <a:pt x="5378" y="274762"/>
                    </a:lnTo>
                    <a:cubicBezTo>
                      <a:pt x="3952" y="274762"/>
                      <a:pt x="2584" y="274196"/>
                      <a:pt x="1575" y="273187"/>
                    </a:cubicBezTo>
                    <a:cubicBezTo>
                      <a:pt x="567" y="272179"/>
                      <a:pt x="0" y="270811"/>
                      <a:pt x="0" y="269385"/>
                    </a:cubicBezTo>
                    <a:lnTo>
                      <a:pt x="0" y="5378"/>
                    </a:lnTo>
                    <a:cubicBezTo>
                      <a:pt x="0" y="3952"/>
                      <a:pt x="567" y="2584"/>
                      <a:pt x="1575" y="1575"/>
                    </a:cubicBezTo>
                    <a:cubicBezTo>
                      <a:pt x="2584" y="567"/>
                      <a:pt x="3952" y="0"/>
                      <a:pt x="5378" y="0"/>
                    </a:cubicBezTo>
                    <a:close/>
                  </a:path>
                </a:pathLst>
              </a:custGeom>
              <a:solidFill>
                <a:srgbClr val="E50914">
                  <a:alpha val="38824"/>
                </a:srgbClr>
              </a:solidFill>
            </p:spPr>
          </p:sp>
          <p:sp>
            <p:nvSpPr>
              <p:cNvPr name="TextBox 18" id="18"/>
              <p:cNvSpPr txBox="true"/>
              <p:nvPr/>
            </p:nvSpPr>
            <p:spPr>
              <a:xfrm>
                <a:off x="0" y="-38100"/>
                <a:ext cx="4516419" cy="312862"/>
              </a:xfrm>
              <a:prstGeom prst="rect">
                <a:avLst/>
              </a:prstGeom>
            </p:spPr>
            <p:txBody>
              <a:bodyPr anchor="ctr" rtlCol="false" tIns="50800" lIns="50800" bIns="50800" rIns="50800"/>
              <a:lstStyle/>
              <a:p>
                <a:pPr algn="ctr">
                  <a:lnSpc>
                    <a:spcPts val="2160"/>
                  </a:lnSpc>
                </a:pPr>
              </a:p>
            </p:txBody>
          </p:sp>
        </p:grpSp>
        <p:sp>
          <p:nvSpPr>
            <p:cNvPr name="TextBox 19" id="19"/>
            <p:cNvSpPr txBox="true"/>
            <p:nvPr/>
          </p:nvSpPr>
          <p:spPr>
            <a:xfrm rot="0">
              <a:off x="199354" y="179408"/>
              <a:ext cx="12199699" cy="625475"/>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Calibri (MS)"/>
                  <a:ea typeface="Calibri (MS)"/>
                  <a:cs typeface="Calibri (MS)"/>
                  <a:sym typeface="Calibri (MS)"/>
                </a:rPr>
                <a:t>Powering Netflix’s Growth: What the Data Tells Us (2015–2021)</a:t>
              </a:r>
            </a:p>
          </p:txBody>
        </p:sp>
      </p:grpSp>
      <p:sp>
        <p:nvSpPr>
          <p:cNvPr name="Freeform 20" id="20"/>
          <p:cNvSpPr/>
          <p:nvPr/>
        </p:nvSpPr>
        <p:spPr>
          <a:xfrm flipH="false" flipV="false" rot="0">
            <a:off x="925360" y="2297197"/>
            <a:ext cx="5272021" cy="2595457"/>
          </a:xfrm>
          <a:custGeom>
            <a:avLst/>
            <a:gdLst/>
            <a:ahLst/>
            <a:cxnLst/>
            <a:rect r="r" b="b" t="t" l="l"/>
            <a:pathLst>
              <a:path h="2595457" w="5272021">
                <a:moveTo>
                  <a:pt x="0" y="0"/>
                </a:moveTo>
                <a:lnTo>
                  <a:pt x="5272021" y="0"/>
                </a:lnTo>
                <a:lnTo>
                  <a:pt x="5272021" y="2595457"/>
                </a:lnTo>
                <a:lnTo>
                  <a:pt x="0" y="2595457"/>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DAGqUp2OPfw</dc:identifier>
  <dcterms:modified xsi:type="dcterms:W3CDTF">2011-08-01T06:04:30Z</dcterms:modified>
  <cp:revision>1</cp:revision>
  <dc:title>Powering Netflix’s Growth Presentation.pptx</dc:title>
</cp:coreProperties>
</file>