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304" r:id="rId9"/>
    <p:sldId id="293" r:id="rId10"/>
    <p:sldId id="291" r:id="rId11"/>
    <p:sldId id="292" r:id="rId12"/>
    <p:sldId id="294" r:id="rId13"/>
    <p:sldId id="295" r:id="rId14"/>
    <p:sldId id="297" r:id="rId15"/>
    <p:sldId id="296" r:id="rId16"/>
    <p:sldId id="298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5143500" type="screen16x9"/>
  <p:notesSz cx="6858000" cy="9144000"/>
  <p:embeddedFontLst>
    <p:embeddedFont>
      <p:font typeface="Raleway Medium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Barlow Light" panose="020B0604020202020204" charset="0"/>
      <p:regular r:id="rId33"/>
      <p:bold r:id="rId34"/>
      <p:italic r:id="rId35"/>
      <p:boldItalic r:id="rId36"/>
    </p:embeddedFont>
    <p:embeddedFont>
      <p:font typeface="Raleway SemiBold" panose="020B0604020202020204" charset="0"/>
      <p:regular r:id="rId37"/>
      <p:bold r:id="rId38"/>
      <p:italic r:id="rId39"/>
      <p:boldItalic r:id="rId40"/>
    </p:embeddedFont>
    <p:embeddedFont>
      <p:font typeface="맑은 고딕" panose="020B0503020000020004" pitchFamily="34" charset="-127"/>
      <p:regular r:id="rId41"/>
      <p:bold r:id="rId42"/>
    </p:embeddedFont>
    <p:embeddedFont>
      <p:font typeface="Barlow" panose="020B0604020202020204" charset="0"/>
      <p:regular r:id="rId43"/>
      <p:bold r:id="rId44"/>
      <p:italic r:id="rId45"/>
      <p:boldItalic r:id="rId46"/>
    </p:embeddedFont>
    <p:embeddedFont>
      <p:font typeface="Barlow Medium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Barlow SemiBold" panose="020B0604020202020204" charset="0"/>
      <p:regular r:id="rId55"/>
      <p:bold r:id="rId56"/>
      <p:italic r:id="rId57"/>
      <p:boldItalic r:id="rId58"/>
    </p:embeddedFont>
    <p:embeddedFont>
      <p:font typeface="Roboto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AE52AE-DCCF-4139-9146-EB5C6E4DA09B}">
  <a:tblStyle styleId="{B5AE52AE-DCCF-4139-9146-EB5C6E4DA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5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font" Target="fonts/font3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schemas.openxmlformats.org/officeDocument/2006/relationships/font" Target="fonts/font3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font" Target="fonts/font3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59" Type="http://schemas.openxmlformats.org/officeDocument/2006/relationships/font" Target="fonts/font35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62" Type="http://schemas.openxmlformats.org/officeDocument/2006/relationships/font" Target="fonts/font3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font" Target="fonts/font33.fntdata"/><Relationship Id="rId10" Type="http://schemas.openxmlformats.org/officeDocument/2006/relationships/slide" Target="slides/slide9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Relationship Id="rId60" Type="http://schemas.openxmlformats.org/officeDocument/2006/relationships/font" Target="fonts/font3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261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6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2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7466c9fc4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7466c9fc4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63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7466c9fc4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7466c9fc4f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3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7466c9fc4f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7466c9fc4f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5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7466c9fc4f_1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5" name="Google Shape;3045;g7466c9fc4f_1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8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4" name="Google Shape;3574;g7466c9fc4f_1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5" name="Google Shape;3575;g7466c9fc4f_1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08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4" name="Google Shape;410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77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8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2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43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6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0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837600" y="348500"/>
            <a:ext cx="5927400" cy="183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latin typeface="Raleway Medium"/>
                <a:ea typeface="Raleway Medium"/>
                <a:cs typeface="Raleway Medium"/>
                <a:sym typeface="Raleway Medium"/>
              </a:rPr>
              <a:t>Rentals Database System</a:t>
            </a:r>
            <a:endParaRPr sz="5200" dirty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64" name="Google Shape;64;p12"/>
          <p:cNvGrpSpPr/>
          <p:nvPr/>
        </p:nvGrpSpPr>
        <p:grpSpPr>
          <a:xfrm>
            <a:off x="6002332" y="1368420"/>
            <a:ext cx="2961137" cy="3192898"/>
            <a:chOff x="5122427" y="668001"/>
            <a:chExt cx="3841143" cy="3893303"/>
          </a:xfrm>
        </p:grpSpPr>
        <p:grpSp>
          <p:nvGrpSpPr>
            <p:cNvPr id="65" name="Google Shape;65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6" name="Google Shape;66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2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05" name="Google Shape;205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" name="Google Shape;236;p12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73" name="Google Shape;273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79" name="Google Shape;279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" name="Google Shape;284;p12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" name="Google Shape;286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287" name="Google Shape;287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3" name="Google Shape;313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14" name="Google Shape;314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9" name="Google Shape;319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322" name="Google Shape;322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9" name="Google Shape;339;p12"/>
          <p:cNvSpPr txBox="1"/>
          <p:nvPr/>
        </p:nvSpPr>
        <p:spPr>
          <a:xfrm>
            <a:off x="837600" y="2223150"/>
            <a:ext cx="3951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Management and Database Design</a:t>
            </a:r>
            <a:endParaRPr sz="1800">
              <a:solidFill>
                <a:schemeClr val="accen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837600" y="3054525"/>
            <a:ext cx="336864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Team: Data Warriors</a:t>
            </a:r>
            <a:endParaRPr sz="16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Light"/>
              <a:buChar char="❖"/>
            </a:pPr>
            <a:r>
              <a:rPr lang="en" sz="16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Nidhi Badde (001344844)</a:t>
            </a:r>
            <a:endParaRPr sz="16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Light"/>
              <a:buChar char="❖"/>
            </a:pPr>
            <a:r>
              <a:rPr lang="en" sz="16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Snehal Zagade (001302530)</a:t>
            </a:r>
            <a:endParaRPr sz="16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Light"/>
              <a:buChar char="❖"/>
            </a:pPr>
            <a:r>
              <a:rPr lang="en" sz="16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Prathamesh Zurale (001873937)</a:t>
            </a:r>
            <a:endParaRPr sz="16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 Light"/>
              <a:buChar char="❖"/>
            </a:pPr>
            <a:r>
              <a:rPr lang="en" sz="16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Keval Vankudre (001306921)</a:t>
            </a:r>
            <a:endParaRPr sz="16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29F166-3802-47BE-9776-F711F394C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CBB9D3-79D4-4002-B619-AFE00E0B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06" y="256656"/>
            <a:ext cx="2619399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87AF"/>
                </a:solidFill>
              </a:rPr>
              <a:t>Triggers</a:t>
            </a:r>
          </a:p>
        </p:txBody>
      </p:sp>
      <p:sp>
        <p:nvSpPr>
          <p:cNvPr id="6" name="Hexagon 68">
            <a:extLst>
              <a:ext uri="{FF2B5EF4-FFF2-40B4-BE49-F238E27FC236}">
                <a16:creationId xmlns:a16="http://schemas.microsoft.com/office/drawing/2014/main" xmlns="" id="{40C384C1-AD03-4951-95C5-BF61605A6119}"/>
              </a:ext>
            </a:extLst>
          </p:cNvPr>
          <p:cNvSpPr/>
          <p:nvPr/>
        </p:nvSpPr>
        <p:spPr>
          <a:xfrm>
            <a:off x="283606" y="1214437"/>
            <a:ext cx="5409963" cy="295751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8C3107C-B610-43E0-ACE6-4A1ADCAB80F4}"/>
              </a:ext>
            </a:extLst>
          </p:cNvPr>
          <p:cNvSpPr/>
          <p:nvPr/>
        </p:nvSpPr>
        <p:spPr>
          <a:xfrm>
            <a:off x="8068306" y="955941"/>
            <a:ext cx="704219" cy="722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xmlns="" id="{9E4F34B8-2EC2-45AB-A034-E49EB747B04F}"/>
              </a:ext>
            </a:extLst>
          </p:cNvPr>
          <p:cNvSpPr/>
          <p:nvPr/>
        </p:nvSpPr>
        <p:spPr>
          <a:xfrm flipH="1">
            <a:off x="8255455" y="1192741"/>
            <a:ext cx="393570" cy="3074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2FCDA8-EC75-44E1-AE41-7B90CB1C5D30}"/>
              </a:ext>
            </a:extLst>
          </p:cNvPr>
          <p:cNvSpPr/>
          <p:nvPr/>
        </p:nvSpPr>
        <p:spPr>
          <a:xfrm>
            <a:off x="6012334" y="1192741"/>
            <a:ext cx="19623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Invoice Total Amount Trigger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06CB52B-F291-4EA8-8503-5C073036DB28}"/>
              </a:ext>
            </a:extLst>
          </p:cNvPr>
          <p:cNvSpPr/>
          <p:nvPr/>
        </p:nvSpPr>
        <p:spPr>
          <a:xfrm>
            <a:off x="987067" y="2221072"/>
            <a:ext cx="2616346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"Invoice"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Invoice_ID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Invoice_Date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82C958D-BA12-46E0-BA43-7608552CADBF}"/>
              </a:ext>
            </a:extLst>
          </p:cNvPr>
          <p:cNvSpPr/>
          <p:nvPr/>
        </p:nvSpPr>
        <p:spPr>
          <a:xfrm>
            <a:off x="3986106" y="2881494"/>
            <a:ext cx="4662919" cy="18637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TRIGGER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Invoice_amt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Invoice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@TotAmt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declare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@oid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@oid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[Order_ID]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inserted invoice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@TotAmt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Cal_TotalAmt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@orderId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@oid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invoice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Total_Amount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@TotAmt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invoice_id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invoice_id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inserted invoice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0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29F166-3802-47BE-9776-F711F394C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CBB9D3-79D4-4002-B619-AFE00E0B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06" y="249767"/>
            <a:ext cx="256119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587AF"/>
                </a:solidFill>
              </a:rPr>
              <a:t>Triggers</a:t>
            </a:r>
          </a:p>
        </p:txBody>
      </p:sp>
      <p:sp>
        <p:nvSpPr>
          <p:cNvPr id="6" name="Hexagon 68">
            <a:extLst>
              <a:ext uri="{FF2B5EF4-FFF2-40B4-BE49-F238E27FC236}">
                <a16:creationId xmlns:a16="http://schemas.microsoft.com/office/drawing/2014/main" xmlns="" id="{40C384C1-AD03-4951-95C5-BF61605A6119}"/>
              </a:ext>
            </a:extLst>
          </p:cNvPr>
          <p:cNvSpPr/>
          <p:nvPr/>
        </p:nvSpPr>
        <p:spPr>
          <a:xfrm>
            <a:off x="283606" y="1214437"/>
            <a:ext cx="5845732" cy="3214688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8C3107C-B610-43E0-ACE6-4A1ADCAB80F4}"/>
              </a:ext>
            </a:extLst>
          </p:cNvPr>
          <p:cNvSpPr/>
          <p:nvPr/>
        </p:nvSpPr>
        <p:spPr>
          <a:xfrm>
            <a:off x="8068306" y="955941"/>
            <a:ext cx="704219" cy="722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xmlns="" id="{9E4F34B8-2EC2-45AB-A034-E49EB747B04F}"/>
              </a:ext>
            </a:extLst>
          </p:cNvPr>
          <p:cNvSpPr/>
          <p:nvPr/>
        </p:nvSpPr>
        <p:spPr>
          <a:xfrm flipH="1">
            <a:off x="8255455" y="1192741"/>
            <a:ext cx="393570" cy="3074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2FCDA8-EC75-44E1-AE41-7B90CB1C5D30}"/>
              </a:ext>
            </a:extLst>
          </p:cNvPr>
          <p:cNvSpPr/>
          <p:nvPr/>
        </p:nvSpPr>
        <p:spPr>
          <a:xfrm>
            <a:off x="6270941" y="1156181"/>
            <a:ext cx="1834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Update Post Status Trigger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5312BB7-D1E3-43FC-8C50-9F3A0F2A3B81}"/>
              </a:ext>
            </a:extLst>
          </p:cNvPr>
          <p:cNvSpPr/>
          <p:nvPr/>
        </p:nvSpPr>
        <p:spPr>
          <a:xfrm>
            <a:off x="1249680" y="1867088"/>
            <a:ext cx="2536614" cy="2061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[Order]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User_ID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Post_ID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Pickup_Location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Drop_Location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From_Date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To_Date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Order_Status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20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Post_ID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[User]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[Post]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Post_ID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953A1A4-8224-4328-AF93-393400713F75}"/>
              </a:ext>
            </a:extLst>
          </p:cNvPr>
          <p:cNvSpPr/>
          <p:nvPr/>
        </p:nvSpPr>
        <p:spPr>
          <a:xfrm>
            <a:off x="4421981" y="2887863"/>
            <a:ext cx="4572000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TRIGGER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Update_Post_Status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[Order]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@pid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@pid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[Post_ID]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inserted [Order]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Is_Available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Post_ID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@pid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786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6" y="322803"/>
            <a:ext cx="5553604" cy="65651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167739" y="1293496"/>
            <a:ext cx="4009785" cy="2042210"/>
            <a:chOff x="6031523" y="778095"/>
            <a:chExt cx="2514601" cy="1736505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031523" y="778095"/>
              <a:ext cx="1582615" cy="449504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090375" y="887223"/>
              <a:ext cx="1464910" cy="248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Order history for a user</a:t>
              </a:r>
              <a:endParaRPr lang="ko-KR" altLang="en-US" sz="13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4E277-3D4A-4294-8892-292BBAE23957}"/>
              </a:ext>
            </a:extLst>
          </p:cNvPr>
          <p:cNvSpPr/>
          <p:nvPr/>
        </p:nvSpPr>
        <p:spPr>
          <a:xfrm>
            <a:off x="983986" y="1986974"/>
            <a:ext cx="2938100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Order_History @user_id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[Order]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@user_id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E22973-A161-4E9F-BD10-73A1E402D45C}"/>
              </a:ext>
            </a:extLst>
          </p:cNvPr>
          <p:cNvGrpSpPr/>
          <p:nvPr/>
        </p:nvGrpSpPr>
        <p:grpSpPr>
          <a:xfrm>
            <a:off x="4543992" y="2915863"/>
            <a:ext cx="4046504" cy="1988022"/>
            <a:chOff x="6066910" y="778096"/>
            <a:chExt cx="2479214" cy="1736504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4BE5A2A-8CEE-4D80-942E-0D1D8CA06523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B6AA5172-1DC2-4994-BAAD-3DE306F250A3}"/>
                </a:ext>
              </a:extLst>
            </p:cNvPr>
            <p:cNvSpPr/>
            <p:nvPr/>
          </p:nvSpPr>
          <p:spPr>
            <a:xfrm>
              <a:off x="6066910" y="778096"/>
              <a:ext cx="1547227" cy="49672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1B9AFF1-1AF0-4164-98E9-4FAF147EEA9E}"/>
                </a:ext>
              </a:extLst>
            </p:cNvPr>
            <p:cNvSpPr txBox="1"/>
            <p:nvPr/>
          </p:nvSpPr>
          <p:spPr>
            <a:xfrm>
              <a:off x="6121236" y="898762"/>
              <a:ext cx="1438575" cy="2553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Post history for a User</a:t>
              </a:r>
              <a:endParaRPr lang="ko-KR" altLang="en-US" sz="13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EAC62B-C4F3-4DC6-8B67-2942A302B79D}"/>
              </a:ext>
            </a:extLst>
          </p:cNvPr>
          <p:cNvSpPr/>
          <p:nvPr/>
        </p:nvSpPr>
        <p:spPr>
          <a:xfrm>
            <a:off x="5261651" y="3609435"/>
            <a:ext cx="302090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Post_History @user_id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Post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highlight>
                  <a:srgbClr val="FFFFFF"/>
                </a:highlight>
                <a:latin typeface="Consolas" panose="020B0609020204030204" pitchFamily="49" charset="0"/>
              </a:rPr>
              <a:t> @user_id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19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57875"/>
            <a:ext cx="5445230" cy="65651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1496907" y="1435498"/>
            <a:ext cx="5019042" cy="2574315"/>
            <a:chOff x="6147986" y="778095"/>
            <a:chExt cx="2398138" cy="1736505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47986" y="778095"/>
              <a:ext cx="1466152" cy="44156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229278" y="895071"/>
              <a:ext cx="1268136" cy="2076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Post and Order history of all User</a:t>
              </a:r>
              <a:endParaRPr lang="ko-KR" altLang="en-US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7D6F60-80F1-4FE2-BB8A-1189854B8A3D}"/>
              </a:ext>
            </a:extLst>
          </p:cNvPr>
          <p:cNvSpPr/>
          <p:nvPr/>
        </p:nvSpPr>
        <p:spPr>
          <a:xfrm>
            <a:off x="2266861" y="2343273"/>
            <a:ext cx="3971439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PROCEDURE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All_User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highlight>
                  <a:srgbClr val="FFFFFF"/>
                </a:highlight>
                <a:latin typeface="Consolas" panose="020B0609020204030204" pitchFamily="49" charset="0"/>
              </a:rPr>
              <a:t>POST_ID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POSTED_POSTS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 p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DISTINCT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ORDER_ID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ORDER_NOS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ORDERED_POST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[order] o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order_id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743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43" y="205370"/>
            <a:ext cx="8736806" cy="656513"/>
          </a:xfrm>
        </p:spPr>
        <p:txBody>
          <a:bodyPr/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702047" y="841356"/>
            <a:ext cx="6856993" cy="4263994"/>
            <a:chOff x="6108483" y="857416"/>
            <a:chExt cx="2416271" cy="1708088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61846" y="982889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08483" y="857416"/>
              <a:ext cx="1143569" cy="237203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162144" y="912157"/>
              <a:ext cx="1036247" cy="1171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arlow" panose="020B0604020202020204" charset="0"/>
                </a:rPr>
                <a:t>Search using category and price filters</a:t>
              </a:r>
              <a:endParaRPr lang="ko-KR" altLang="en-US" sz="13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4235C119-2A27-445B-8F97-690A85FF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88" y="1529963"/>
            <a:ext cx="5479714" cy="34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03" y="268359"/>
            <a:ext cx="4612111" cy="462902"/>
          </a:xfrm>
        </p:spPr>
        <p:txBody>
          <a:bodyPr/>
          <a:lstStyle/>
          <a:p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Stored Procedures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704427" y="772161"/>
            <a:ext cx="6722535" cy="4284972"/>
            <a:chOff x="6133631" y="778095"/>
            <a:chExt cx="2413710" cy="1738219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482616" y="952933"/>
              <a:ext cx="2064725" cy="1563381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33631" y="778095"/>
              <a:ext cx="1041461" cy="26631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174093" y="848828"/>
              <a:ext cx="960536" cy="1248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Barlow" panose="020B0604020202020204" charset="0"/>
                </a:rPr>
                <a:t>Password Encryption (AES_256)</a:t>
              </a:r>
              <a:endParaRPr lang="ko-KR" altLang="en-US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04EEB4A-C462-4A77-973F-59054AD32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95" y="1506850"/>
            <a:ext cx="5346409" cy="34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72388"/>
            <a:ext cx="1822026" cy="4616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Raleway Medium" panose="020B0604020202020204" charset="0"/>
              </a:rPr>
              <a:t>Views</a:t>
            </a:r>
            <a:endParaRPr lang="ko-KR" altLang="en-US" b="1" dirty="0">
              <a:solidFill>
                <a:schemeClr val="bg1"/>
              </a:solidFill>
              <a:latin typeface="Raleway Medium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338667" y="1043824"/>
            <a:ext cx="4100446" cy="2294764"/>
            <a:chOff x="6125291" y="778096"/>
            <a:chExt cx="2703167" cy="2102608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2445242" cy="1948719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25291" y="778096"/>
              <a:ext cx="1857475" cy="38489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972FE6-B46C-40AB-B7F1-977407BD930C}"/>
              </a:ext>
            </a:extLst>
          </p:cNvPr>
          <p:cNvSpPr/>
          <p:nvPr/>
        </p:nvSpPr>
        <p:spPr>
          <a:xfrm>
            <a:off x="900533" y="1686495"/>
            <a:ext cx="3386668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Pro_Avl_More_Than_10_Days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Product_ID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Product_Type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From_Date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To_Date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Photos_Videos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Rate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Location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product 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 p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Product_ID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Product_ID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From_Date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To_Date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)&gt;=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10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Is_Available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'Yes'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065FE-310F-4FCC-95EA-C1ECD310CED9}"/>
              </a:ext>
            </a:extLst>
          </p:cNvPr>
          <p:cNvSpPr/>
          <p:nvPr/>
        </p:nvSpPr>
        <p:spPr>
          <a:xfrm>
            <a:off x="784643" y="1085949"/>
            <a:ext cx="18092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Barlow" panose="020B0604020202020204" charset="0"/>
              </a:rPr>
              <a:t>Availability for 10+ days</a:t>
            </a:r>
            <a:endParaRPr lang="ko-KR" altLang="en-US" sz="1300" b="1" dirty="0">
              <a:solidFill>
                <a:schemeClr val="bg1"/>
              </a:solidFill>
              <a:latin typeface="Barlow" panose="020B060402020202020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80DC7EF-BEA0-47F9-B4C1-2EDD853A2374}"/>
              </a:ext>
            </a:extLst>
          </p:cNvPr>
          <p:cNvGrpSpPr/>
          <p:nvPr/>
        </p:nvGrpSpPr>
        <p:grpSpPr>
          <a:xfrm>
            <a:off x="3982187" y="3406189"/>
            <a:ext cx="2561924" cy="1572211"/>
            <a:chOff x="6090374" y="856868"/>
            <a:chExt cx="2521185" cy="1400403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03D6690-5759-4919-B205-BAA70EE5BD42}"/>
                </a:ext>
              </a:extLst>
            </p:cNvPr>
            <p:cNvSpPr/>
            <p:nvPr/>
          </p:nvSpPr>
          <p:spPr>
            <a:xfrm>
              <a:off x="6448651" y="1012616"/>
              <a:ext cx="2162908" cy="124465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E10AF4-0178-4318-83EB-D6BD25E66FDD}"/>
                </a:ext>
              </a:extLst>
            </p:cNvPr>
            <p:cNvSpPr/>
            <p:nvPr/>
          </p:nvSpPr>
          <p:spPr>
            <a:xfrm>
              <a:off x="6090374" y="856868"/>
              <a:ext cx="1583275" cy="36036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737529C-092E-4DC3-97E8-C569354A0ED7}"/>
                </a:ext>
              </a:extLst>
            </p:cNvPr>
            <p:cNvSpPr txBox="1"/>
            <p:nvPr/>
          </p:nvSpPr>
          <p:spPr>
            <a:xfrm>
              <a:off x="6149556" y="920218"/>
              <a:ext cx="1464910" cy="2466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arlow" panose="020B0604020202020204" charset="0"/>
                </a:rPr>
                <a:t>Unapproved posts</a:t>
              </a:r>
              <a:endParaRPr lang="ko-KR" altLang="en-US" sz="13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1A14B5-068C-4D21-9806-AB56020A05DA}"/>
              </a:ext>
            </a:extLst>
          </p:cNvPr>
          <p:cNvSpPr/>
          <p:nvPr/>
        </p:nvSpPr>
        <p:spPr>
          <a:xfrm>
            <a:off x="4572000" y="3914494"/>
            <a:ext cx="173397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UnApproved_Posts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[Post] p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 err="1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highlight>
                  <a:srgbClr val="FFFFFF"/>
                </a:highlight>
                <a:latin typeface="Consolas" panose="020B0609020204030204" pitchFamily="49" charset="0"/>
              </a:rPr>
              <a:t>approved_by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null;</a:t>
            </a:r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940C305-EED3-4139-9B64-6EB625D6E9D4}"/>
              </a:ext>
            </a:extLst>
          </p:cNvPr>
          <p:cNvGrpSpPr/>
          <p:nvPr/>
        </p:nvGrpSpPr>
        <p:grpSpPr>
          <a:xfrm>
            <a:off x="5981678" y="1000584"/>
            <a:ext cx="2823656" cy="2223523"/>
            <a:chOff x="5800604" y="686368"/>
            <a:chExt cx="2280895" cy="2802960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DB8F241A-9C7B-4A57-95AA-32D1547C3009}"/>
                </a:ext>
              </a:extLst>
            </p:cNvPr>
            <p:cNvSpPr/>
            <p:nvPr/>
          </p:nvSpPr>
          <p:spPr>
            <a:xfrm>
              <a:off x="6062563" y="931985"/>
              <a:ext cx="2018936" cy="2557343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60BC9037-ED31-47B9-870D-5E95DF502A73}"/>
                </a:ext>
              </a:extLst>
            </p:cNvPr>
            <p:cNvSpPr/>
            <p:nvPr/>
          </p:nvSpPr>
          <p:spPr>
            <a:xfrm>
              <a:off x="5800604" y="686368"/>
              <a:ext cx="2018935" cy="58404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FF661B-C825-4266-A401-475B7B97D3F7}"/>
                </a:ext>
              </a:extLst>
            </p:cNvPr>
            <p:cNvSpPr txBox="1"/>
            <p:nvPr/>
          </p:nvSpPr>
          <p:spPr>
            <a:xfrm>
              <a:off x="6130943" y="776096"/>
              <a:ext cx="1411819" cy="3409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Most rented Products</a:t>
              </a:r>
              <a:endParaRPr lang="ko-KR" altLang="en-US" sz="13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BF01D4-6E75-4347-A967-966C95907B01}"/>
              </a:ext>
            </a:extLst>
          </p:cNvPr>
          <p:cNvSpPr/>
          <p:nvPr/>
        </p:nvSpPr>
        <p:spPr>
          <a:xfrm>
            <a:off x="6506925" y="1640139"/>
            <a:ext cx="2097455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Top_3_Post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3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Sold_No_Of_Times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[Order] o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post p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o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Post_ID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900" dirty="0">
                <a:highlight>
                  <a:srgbClr val="FFFFFF"/>
                </a:highlight>
                <a:latin typeface="Consolas" panose="020B0609020204030204" pitchFamily="49" charset="0"/>
              </a:rPr>
              <a:t> Sold_No_Of_Times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4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36"/>
          <p:cNvSpPr txBox="1">
            <a:spLocks noGrp="1"/>
          </p:cNvSpPr>
          <p:nvPr>
            <p:ph type="title"/>
          </p:nvPr>
        </p:nvSpPr>
        <p:spPr>
          <a:xfrm>
            <a:off x="457200" y="509150"/>
            <a:ext cx="5640900" cy="61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2317" name="Google Shape;2317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18" name="Google Shape;2318;p36"/>
          <p:cNvGrpSpPr/>
          <p:nvPr/>
        </p:nvGrpSpPr>
        <p:grpSpPr>
          <a:xfrm>
            <a:off x="7323176" y="90202"/>
            <a:ext cx="1782756" cy="1850564"/>
            <a:chOff x="2012475" y="393272"/>
            <a:chExt cx="4440240" cy="4609126"/>
          </a:xfrm>
        </p:grpSpPr>
        <p:sp>
          <p:nvSpPr>
            <p:cNvPr id="2319" name="Google Shape;2319;p36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6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6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12" name="Google Shape;2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50" y="1492575"/>
            <a:ext cx="6344076" cy="32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37"/>
          <p:cNvSpPr txBox="1">
            <a:spLocks noGrp="1"/>
          </p:cNvSpPr>
          <p:nvPr>
            <p:ph type="title"/>
          </p:nvPr>
        </p:nvSpPr>
        <p:spPr>
          <a:xfrm>
            <a:off x="467925" y="498450"/>
            <a:ext cx="5640900" cy="63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2418" name="Google Shape;2418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419" name="Google Shape;2419;p37"/>
          <p:cNvGrpSpPr/>
          <p:nvPr/>
        </p:nvGrpSpPr>
        <p:grpSpPr>
          <a:xfrm>
            <a:off x="7323176" y="90202"/>
            <a:ext cx="1782756" cy="1850564"/>
            <a:chOff x="2012475" y="393272"/>
            <a:chExt cx="4440240" cy="4609126"/>
          </a:xfrm>
        </p:grpSpPr>
        <p:sp>
          <p:nvSpPr>
            <p:cNvPr id="2420" name="Google Shape;2420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13" name="Google Shape;25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32350"/>
            <a:ext cx="65472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38"/>
          <p:cNvSpPr txBox="1">
            <a:spLocks noGrp="1"/>
          </p:cNvSpPr>
          <p:nvPr>
            <p:ph type="title"/>
          </p:nvPr>
        </p:nvSpPr>
        <p:spPr>
          <a:xfrm>
            <a:off x="478625" y="434150"/>
            <a:ext cx="5640900" cy="6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2519" name="Google Shape;2519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520" name="Google Shape;2520;p38"/>
          <p:cNvGrpSpPr/>
          <p:nvPr/>
        </p:nvGrpSpPr>
        <p:grpSpPr>
          <a:xfrm>
            <a:off x="7464390" y="89771"/>
            <a:ext cx="1641530" cy="1856966"/>
            <a:chOff x="2152775" y="243584"/>
            <a:chExt cx="4264823" cy="4824540"/>
          </a:xfrm>
        </p:grpSpPr>
        <p:grpSp>
          <p:nvGrpSpPr>
            <p:cNvPr id="2521" name="Google Shape;2521;p38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522" name="Google Shape;2522;p38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8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8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8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8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8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8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8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8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8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8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8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8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8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8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8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8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9" name="Google Shape;2539;p38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540" name="Google Shape;2540;p38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8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8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8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8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8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8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8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8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8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8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8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8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8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8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8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6" name="Google Shape;2556;p38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557" name="Google Shape;2557;p38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8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8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8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8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8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8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8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8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8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8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8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8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8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8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8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3" name="Google Shape;2573;p38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574" name="Google Shape;2574;p38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8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8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8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8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8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8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8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8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8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8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8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38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38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8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38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0" name="Google Shape;2590;p38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591" name="Google Shape;2591;p38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2592;p38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38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2594;p38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38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38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38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38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38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8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8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8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8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38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8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8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38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608" name="Google Shape;2608;p38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38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0" name="Google Shape;2610;p38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1" name="Google Shape;2611;p38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38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8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8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8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8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8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38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38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38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38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38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3" name="Google Shape;2623;p38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4" name="Google Shape;2624;p38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625" name="Google Shape;2625;p38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6" name="Google Shape;2626;p38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38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8" name="Google Shape;2628;p38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38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38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1" name="Google Shape;2631;p38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2" name="Google Shape;2632;p38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38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8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8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38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38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38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38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0" name="Google Shape;2640;p38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1" name="Google Shape;2641;p38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8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8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8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6" name="Google Shape;2646;p38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647" name="Google Shape;2647;p38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8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8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8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8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8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8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8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8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8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8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8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38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3" name="Google Shape;2663;p38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2664" name="Google Shape;2664;p38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8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8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8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8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8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8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38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38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38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8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8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8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8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8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8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0" name="Google Shape;2680;p38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2681" name="Google Shape;2681;p38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8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8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8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38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8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8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38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38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8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8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38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38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8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8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8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7" name="Google Shape;2697;p38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2698" name="Google Shape;2698;p38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8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8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8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8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8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704;p38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38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38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8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8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8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8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8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8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8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4" name="Google Shape;2714;p38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2715" name="Google Shape;2715;p38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8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8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8" name="Google Shape;2718;p38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38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0" name="Google Shape;2720;p38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1" name="Google Shape;2721;p38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38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3" name="Google Shape;2723;p38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38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5" name="Google Shape;2725;p38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6" name="Google Shape;2726;p38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7" name="Google Shape;2727;p38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8" name="Google Shape;2728;p38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8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8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1" name="Google Shape;2731;p38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2732" name="Google Shape;2732;p38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3" name="Google Shape;2733;p38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4" name="Google Shape;2734;p38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8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8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8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8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38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0" name="Google Shape;2740;p38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38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2" name="Google Shape;2742;p38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8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8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8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8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38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8" name="Google Shape;2748;p38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2749" name="Google Shape;2749;p38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0" name="Google Shape;2750;p38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1" name="Google Shape;2751;p38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38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3" name="Google Shape;2753;p38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4" name="Google Shape;2754;p38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38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38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7" name="Google Shape;2757;p38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8" name="Google Shape;2758;p38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9" name="Google Shape;2759;p38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0" name="Google Shape;2760;p38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1" name="Google Shape;2761;p38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2" name="Google Shape;2762;p38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3" name="Google Shape;2763;p38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38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5" name="Google Shape;2765;p38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2766" name="Google Shape;2766;p38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38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8" name="Google Shape;2768;p38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9" name="Google Shape;2769;p38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0" name="Google Shape;2770;p38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1" name="Google Shape;2771;p38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2" name="Google Shape;2772;p38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38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4" name="Google Shape;2774;p38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5" name="Google Shape;2775;p38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38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p38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p38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38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p38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1" name="Google Shape;2781;p38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2" name="Google Shape;2782;p38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2783" name="Google Shape;2783;p38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4" name="Google Shape;2784;p38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5" name="Google Shape;2785;p38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6" name="Google Shape;2786;p38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38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8" name="Google Shape;2788;p38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p38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0" name="Google Shape;2790;p38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1" name="Google Shape;2791;p38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2" name="Google Shape;2792;p38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38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4" name="Google Shape;2794;p38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38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6" name="Google Shape;2796;p38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7" name="Google Shape;2797;p38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p38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9" name="Google Shape;2799;p38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2800" name="Google Shape;2800;p38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p38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p38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3" name="Google Shape;2803;p38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4" name="Google Shape;2804;p38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p38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p38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p38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8" name="Google Shape;2808;p38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p38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38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38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2" name="Google Shape;2812;p38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38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4" name="Google Shape;2814;p38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5" name="Google Shape;2815;p38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6" name="Google Shape;2816;p38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2817" name="Google Shape;2817;p38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38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9" name="Google Shape;2819;p38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0" name="Google Shape;2820;p38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1" name="Google Shape;2821;p38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2" name="Google Shape;2822;p38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3" name="Google Shape;2823;p38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38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38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8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8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8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8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8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8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8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3" name="Google Shape;2833;p38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2834" name="Google Shape;2834;p38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8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8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8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8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8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0" name="Google Shape;2840;p38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38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2" name="Google Shape;2842;p38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3" name="Google Shape;2843;p38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4" name="Google Shape;2844;p38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38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6" name="Google Shape;2846;p38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38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8" name="Google Shape;2848;p38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38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0" name="Google Shape;2850;p38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2851" name="Google Shape;2851;p38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38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38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38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38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38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38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38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9" name="Google Shape;2859;p38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p38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8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8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8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8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8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8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7" name="Google Shape;2867;p38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2868" name="Google Shape;2868;p38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8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8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8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8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8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8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8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8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7" name="Google Shape;2877;p38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8" name="Google Shape;2878;p38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8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8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8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8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8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4" name="Google Shape;2884;p38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2885" name="Google Shape;2885;p38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8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8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8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8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8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8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1" name="Google Shape;2901;p38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2902" name="Google Shape;2902;p38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8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1" name="Google Shape;2911;p38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2" name="Google Shape;2912;p38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8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8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8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8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8" name="Google Shape;2918;p38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2919" name="Google Shape;2919;p38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8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8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5" name="Google Shape;2935;p38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936" name="Google Shape;2936;p38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8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8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8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8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8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8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8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8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5" name="Google Shape;2945;p38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6" name="Google Shape;2946;p38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8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8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8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8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8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2" name="Google Shape;2952;p38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8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8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8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8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8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8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8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8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8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8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38"/>
            <p:cNvSpPr/>
            <p:nvPr/>
          </p:nvSpPr>
          <p:spPr>
            <a:xfrm>
              <a:off x="4143095" y="243584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38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38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38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7" name="Google Shape;3027;p38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028" name="Google Shape;3028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3" name="Google Shape;3033;p38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034" name="Google Shape;3034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39" name="Google Shape;3039;p38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41" name="Google Shape;30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1127500"/>
            <a:ext cx="5586487" cy="34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2" name="Google Shape;3042;p38"/>
          <p:cNvSpPr txBox="1"/>
          <p:nvPr/>
        </p:nvSpPr>
        <p:spPr>
          <a:xfrm>
            <a:off x="6281750" y="3852850"/>
            <a:ext cx="25020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rPr>
              <a:t>Fig:</a:t>
            </a: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A Pie-Chart depicting number of posts Available vs Not Available (Built in Tableau)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8" name="Google Shape;348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3"/>
          <p:cNvSpPr txBox="1"/>
          <p:nvPr/>
        </p:nvSpPr>
        <p:spPr>
          <a:xfrm>
            <a:off x="457199" y="1285875"/>
            <a:ext cx="5681829" cy="3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arlow Light"/>
              <a:buAutoNum type="arabicParenR"/>
            </a:pPr>
            <a:r>
              <a:rPr lang="en" sz="35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Summary</a:t>
            </a:r>
            <a:endParaRPr sz="35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arlow Light"/>
              <a:buAutoNum type="arabicParenR"/>
            </a:pPr>
            <a:r>
              <a:rPr lang="en" sz="35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Final ERD</a:t>
            </a:r>
            <a:endParaRPr sz="35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arlow Light"/>
              <a:buAutoNum type="arabicParenR"/>
            </a:pPr>
            <a:r>
              <a:rPr lang="en" sz="35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</a:t>
            </a:r>
            <a:endParaRPr sz="35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arlow Light"/>
              <a:buAutoNum type="arabicParenR"/>
            </a:pPr>
            <a:r>
              <a:rPr lang="en" sz="35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Database Objects </a:t>
            </a:r>
            <a:endParaRPr sz="35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arlow Light"/>
              <a:buAutoNum type="arabicParenR"/>
            </a:pPr>
            <a:r>
              <a:rPr lang="en" sz="3500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Wireframes and Reports</a:t>
            </a:r>
            <a:endParaRPr sz="3500"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p39"/>
          <p:cNvSpPr txBox="1">
            <a:spLocks noGrp="1"/>
          </p:cNvSpPr>
          <p:nvPr>
            <p:ph type="title"/>
          </p:nvPr>
        </p:nvSpPr>
        <p:spPr>
          <a:xfrm>
            <a:off x="478625" y="434150"/>
            <a:ext cx="5640900" cy="6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3048" name="Google Shape;3048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49" name="Google Shape;3049;p39"/>
          <p:cNvGrpSpPr/>
          <p:nvPr/>
        </p:nvGrpSpPr>
        <p:grpSpPr>
          <a:xfrm>
            <a:off x="7464390" y="89771"/>
            <a:ext cx="1641530" cy="1856966"/>
            <a:chOff x="2152775" y="243584"/>
            <a:chExt cx="4264823" cy="4824540"/>
          </a:xfrm>
        </p:grpSpPr>
        <p:grpSp>
          <p:nvGrpSpPr>
            <p:cNvPr id="3050" name="Google Shape;3050;p39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3051" name="Google Shape;3051;p39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9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9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9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9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8" name="Google Shape;3068;p39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3069" name="Google Shape;3069;p39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0" name="Google Shape;3070;p39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9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9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9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9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9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5" name="Google Shape;3085;p39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3086" name="Google Shape;3086;p39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7" name="Google Shape;3087;p39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9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9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9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9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9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9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9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9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9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9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9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9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9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2" name="Google Shape;3102;p39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3103" name="Google Shape;3103;p39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4" name="Google Shape;3104;p39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9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9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9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9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9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9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9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9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9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9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9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9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9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9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9" name="Google Shape;3119;p39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3120" name="Google Shape;3120;p39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39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9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9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9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9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9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9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9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9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9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9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9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9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9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9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6" name="Google Shape;3136;p39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3137" name="Google Shape;3137;p39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8" name="Google Shape;3138;p39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9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9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9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9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9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9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9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9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9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9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9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9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9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9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3" name="Google Shape;3153;p39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3154" name="Google Shape;3154;p39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5" name="Google Shape;3155;p39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9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9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9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9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9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9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9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9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9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9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9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9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9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9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0" name="Google Shape;3170;p39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5" name="Google Shape;3175;p39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3176" name="Google Shape;3176;p39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9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9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9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9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9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9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9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9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9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9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9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8" name="Google Shape;3188;p39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9" name="Google Shape;3189;p39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9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9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2" name="Google Shape;3192;p39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193" name="Google Shape;3193;p39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9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9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9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9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9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9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9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9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9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9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9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5" name="Google Shape;3205;p39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39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9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9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9" name="Google Shape;3209;p39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210" name="Google Shape;3210;p39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9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9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9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9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9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9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9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9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9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9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9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2" name="Google Shape;3222;p39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3" name="Google Shape;3223;p39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9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9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6" name="Google Shape;3226;p39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227" name="Google Shape;3227;p39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9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9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9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9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9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9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9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9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9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9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9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9" name="Google Shape;3239;p39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0" name="Google Shape;3240;p39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9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9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3" name="Google Shape;3243;p39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244" name="Google Shape;3244;p39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9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9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9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9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9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9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9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9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9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9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9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39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39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9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9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0" name="Google Shape;3260;p39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261" name="Google Shape;3261;p39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9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9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9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9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9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9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9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9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9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9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9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3" name="Google Shape;3273;p39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4" name="Google Shape;3274;p39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9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9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7" name="Google Shape;3277;p39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278" name="Google Shape;3278;p39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9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9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9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9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9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9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9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9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9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9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9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39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1" name="Google Shape;3291;p39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2" name="Google Shape;3292;p39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39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4" name="Google Shape;3294;p39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295" name="Google Shape;3295;p39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39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7" name="Google Shape;3297;p39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8" name="Google Shape;3298;p39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9" name="Google Shape;3299;p39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0" name="Google Shape;3300;p39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1" name="Google Shape;3301;p39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2" name="Google Shape;3302;p39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3" name="Google Shape;3303;p39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4" name="Google Shape;3304;p39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5" name="Google Shape;3305;p39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6" name="Google Shape;3306;p39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7" name="Google Shape;3307;p39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8" name="Google Shape;3308;p39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9" name="Google Shape;3309;p39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0" name="Google Shape;3310;p39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1" name="Google Shape;3311;p39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312" name="Google Shape;3312;p39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3" name="Google Shape;3313;p39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4" name="Google Shape;3314;p39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5" name="Google Shape;3315;p39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6" name="Google Shape;3316;p39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7" name="Google Shape;3317;p39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8" name="Google Shape;3318;p39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9" name="Google Shape;3319;p39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0" name="Google Shape;3320;p39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1" name="Google Shape;3321;p39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2" name="Google Shape;3322;p39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3" name="Google Shape;3323;p39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4" name="Google Shape;3324;p39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5" name="Google Shape;3325;p39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6" name="Google Shape;3326;p39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7" name="Google Shape;3327;p39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8" name="Google Shape;3328;p39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329" name="Google Shape;3329;p39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0" name="Google Shape;3330;p39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1" name="Google Shape;3331;p39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2" name="Google Shape;3332;p39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3" name="Google Shape;3333;p39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4" name="Google Shape;3334;p39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5" name="Google Shape;3335;p39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6" name="Google Shape;3336;p39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7" name="Google Shape;3337;p39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8" name="Google Shape;3338;p39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9" name="Google Shape;3339;p39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0" name="Google Shape;3340;p39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1" name="Google Shape;3341;p39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2" name="Google Shape;3342;p39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3" name="Google Shape;3343;p39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4" name="Google Shape;3344;p39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5" name="Google Shape;3345;p39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346" name="Google Shape;3346;p39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7" name="Google Shape;3347;p39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8" name="Google Shape;3348;p39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9" name="Google Shape;3349;p39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0" name="Google Shape;3350;p39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1" name="Google Shape;3351;p39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2" name="Google Shape;3352;p39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3" name="Google Shape;3353;p39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4" name="Google Shape;3354;p39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5" name="Google Shape;3355;p39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6" name="Google Shape;3356;p39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7" name="Google Shape;3357;p39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8" name="Google Shape;3358;p39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9" name="Google Shape;3359;p39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0" name="Google Shape;3360;p39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1" name="Google Shape;3361;p39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2" name="Google Shape;3362;p39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363" name="Google Shape;3363;p39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4" name="Google Shape;3364;p39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5" name="Google Shape;3365;p39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p39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9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9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9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9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1" name="Google Shape;3371;p39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2" name="Google Shape;3372;p39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9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9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9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9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7" name="Google Shape;3377;p39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8" name="Google Shape;3378;p39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9" name="Google Shape;3379;p39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380" name="Google Shape;3380;p39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1" name="Google Shape;3381;p39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2" name="Google Shape;3382;p39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3" name="Google Shape;3383;p39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p39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5" name="Google Shape;3385;p39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6" name="Google Shape;3386;p39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7" name="Google Shape;3387;p39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8" name="Google Shape;3388;p39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9" name="Google Shape;3389;p39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0" name="Google Shape;3390;p39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1" name="Google Shape;3391;p39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2" name="Google Shape;3392;p39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3" name="Google Shape;3393;p39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4" name="Google Shape;3394;p39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5" name="Google Shape;3395;p39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6" name="Google Shape;3396;p39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397" name="Google Shape;3397;p39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8" name="Google Shape;3398;p39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9" name="Google Shape;3399;p39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0" name="Google Shape;3400;p39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1" name="Google Shape;3401;p39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2" name="Google Shape;3402;p39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3" name="Google Shape;3403;p39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4" name="Google Shape;3404;p39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5" name="Google Shape;3405;p39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6" name="Google Shape;3406;p39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7" name="Google Shape;3407;p39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8" name="Google Shape;3408;p39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9" name="Google Shape;3409;p39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0" name="Google Shape;3410;p39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1" name="Google Shape;3411;p39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2" name="Google Shape;3412;p39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3" name="Google Shape;3413;p39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414" name="Google Shape;3414;p39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5" name="Google Shape;3415;p39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6" name="Google Shape;3416;p39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7" name="Google Shape;3417;p39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8" name="Google Shape;3418;p39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9" name="Google Shape;3419;p39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0" name="Google Shape;3420;p39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1" name="Google Shape;3421;p39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2" name="Google Shape;3422;p39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3" name="Google Shape;3423;p39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4" name="Google Shape;3424;p39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9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9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9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9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9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0" name="Google Shape;3430;p39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431" name="Google Shape;3431;p39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2" name="Google Shape;3432;p39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3" name="Google Shape;3433;p39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4" name="Google Shape;3434;p39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5" name="Google Shape;3435;p39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6" name="Google Shape;3436;p39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7" name="Google Shape;3437;p39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8" name="Google Shape;3438;p39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9" name="Google Shape;3439;p39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0" name="Google Shape;3440;p39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1" name="Google Shape;3441;p39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2" name="Google Shape;3442;p39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3" name="Google Shape;3443;p39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4" name="Google Shape;3444;p39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5" name="Google Shape;3445;p39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6" name="Google Shape;3446;p39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7" name="Google Shape;3447;p39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448" name="Google Shape;3448;p39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9" name="Google Shape;3449;p39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0" name="Google Shape;3450;p39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1" name="Google Shape;3451;p39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2" name="Google Shape;3452;p39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3" name="Google Shape;3453;p39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4" name="Google Shape;3454;p39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5" name="Google Shape;3455;p39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6" name="Google Shape;3456;p39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7" name="Google Shape;3457;p39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8" name="Google Shape;3458;p39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9" name="Google Shape;3459;p39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0" name="Google Shape;3460;p39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1" name="Google Shape;3461;p39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2" name="Google Shape;3462;p39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3" name="Google Shape;3463;p39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4" name="Google Shape;3464;p39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465" name="Google Shape;3465;p39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6" name="Google Shape;3466;p39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7" name="Google Shape;3467;p39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8" name="Google Shape;3468;p39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9" name="Google Shape;3469;p39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0" name="Google Shape;3470;p39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1" name="Google Shape;3471;p39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2" name="Google Shape;3472;p39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3" name="Google Shape;3473;p39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4" name="Google Shape;3474;p39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5" name="Google Shape;3475;p39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6" name="Google Shape;3476;p39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7" name="Google Shape;3477;p39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8" name="Google Shape;3478;p39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9" name="Google Shape;3479;p39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0" name="Google Shape;3480;p39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81" name="Google Shape;3481;p39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4143095" y="243584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9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9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9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56" name="Google Shape;3556;p39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557" name="Google Shape;3557;p3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8" name="Google Shape;3558;p3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9" name="Google Shape;3559;p3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0" name="Google Shape;3560;p3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1" name="Google Shape;3561;p3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2" name="Google Shape;3562;p39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563" name="Google Shape;3563;p3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4" name="Google Shape;3564;p3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5" name="Google Shape;3565;p3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6" name="Google Shape;3566;p3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7" name="Google Shape;3567;p3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68" name="Google Shape;3568;p39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0" name="Google Shape;3570;p39"/>
          <p:cNvSpPr txBox="1"/>
          <p:nvPr/>
        </p:nvSpPr>
        <p:spPr>
          <a:xfrm>
            <a:off x="6281750" y="3852850"/>
            <a:ext cx="2502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rPr>
              <a:t>Fig:</a:t>
            </a: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Bar Graph depicting Count of posts per user and further categorized by Product type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571" name="Google Shape;35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75" y="1060850"/>
            <a:ext cx="2737225" cy="401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2" name="Google Shape;35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88" y="1060838"/>
            <a:ext cx="15335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" name="Google Shape;3577;p40"/>
          <p:cNvSpPr txBox="1">
            <a:spLocks noGrp="1"/>
          </p:cNvSpPr>
          <p:nvPr>
            <p:ph type="title"/>
          </p:nvPr>
        </p:nvSpPr>
        <p:spPr>
          <a:xfrm>
            <a:off x="478625" y="434150"/>
            <a:ext cx="5640900" cy="6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endParaRPr/>
          </a:p>
        </p:txBody>
      </p:sp>
      <p:sp>
        <p:nvSpPr>
          <p:cNvPr id="3578" name="Google Shape;3578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579" name="Google Shape;3579;p40"/>
          <p:cNvGrpSpPr/>
          <p:nvPr/>
        </p:nvGrpSpPr>
        <p:grpSpPr>
          <a:xfrm>
            <a:off x="7464390" y="89771"/>
            <a:ext cx="1641530" cy="1856966"/>
            <a:chOff x="2152775" y="243584"/>
            <a:chExt cx="4264823" cy="4824540"/>
          </a:xfrm>
        </p:grpSpPr>
        <p:grpSp>
          <p:nvGrpSpPr>
            <p:cNvPr id="3580" name="Google Shape;3580;p40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3581" name="Google Shape;3581;p40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40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40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40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40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40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40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40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40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40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40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40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40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40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40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40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40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8" name="Google Shape;3598;p40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3599" name="Google Shape;3599;p40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0" name="Google Shape;3600;p40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1" name="Google Shape;3601;p40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2" name="Google Shape;3602;p40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3" name="Google Shape;3603;p40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4" name="Google Shape;3604;p40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5" name="Google Shape;3605;p40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6" name="Google Shape;3606;p40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p40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8" name="Google Shape;3608;p40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9" name="Google Shape;3609;p40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0" name="Google Shape;3610;p40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1" name="Google Shape;3611;p40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2" name="Google Shape;3612;p40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3" name="Google Shape;3613;p40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4" name="Google Shape;3614;p40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5" name="Google Shape;3615;p40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3616" name="Google Shape;3616;p40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7" name="Google Shape;3617;p40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8" name="Google Shape;3618;p40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40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40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40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40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40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40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40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40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40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40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40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40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40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2" name="Google Shape;3632;p40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3633" name="Google Shape;3633;p40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40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40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40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40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40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40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40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40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40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40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40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40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40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40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40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9" name="Google Shape;3649;p40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3650" name="Google Shape;3650;p40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40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40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40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40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5" name="Google Shape;3655;p40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6" name="Google Shape;3656;p40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7" name="Google Shape;3657;p40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8" name="Google Shape;3658;p40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9" name="Google Shape;3659;p40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0" name="Google Shape;3660;p40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1" name="Google Shape;3661;p40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2" name="Google Shape;3662;p40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3" name="Google Shape;3663;p40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4" name="Google Shape;3664;p40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5" name="Google Shape;3665;p40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6" name="Google Shape;3666;p40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3667" name="Google Shape;3667;p40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40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40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40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40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40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40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40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40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40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40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40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40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40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40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40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3" name="Google Shape;3683;p40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3684" name="Google Shape;3684;p40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5" name="Google Shape;3685;p40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40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40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40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40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40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40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40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40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40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40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40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40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40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40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00" name="Google Shape;3700;p40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5" name="Google Shape;3705;p40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3706" name="Google Shape;3706;p40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40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40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40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40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40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40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40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40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40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40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40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40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40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40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40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2" name="Google Shape;3722;p40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723" name="Google Shape;3723;p40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4" name="Google Shape;3724;p40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5" name="Google Shape;3725;p40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6" name="Google Shape;3726;p40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7" name="Google Shape;3727;p40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8" name="Google Shape;3728;p40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9" name="Google Shape;3729;p40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0" name="Google Shape;3730;p40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1" name="Google Shape;3731;p40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2" name="Google Shape;3732;p40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3" name="Google Shape;3733;p40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4" name="Google Shape;3734;p40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5" name="Google Shape;3735;p40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6" name="Google Shape;3736;p40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7" name="Google Shape;3737;p40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8" name="Google Shape;3738;p40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9" name="Google Shape;3739;p40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740" name="Google Shape;3740;p40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1" name="Google Shape;3741;p40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2" name="Google Shape;3742;p40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3" name="Google Shape;3743;p40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4" name="Google Shape;3744;p40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5" name="Google Shape;3745;p40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6" name="Google Shape;3746;p40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7" name="Google Shape;3747;p40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8" name="Google Shape;3748;p40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9" name="Google Shape;3749;p40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0" name="Google Shape;3750;p40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1" name="Google Shape;3751;p40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2" name="Google Shape;3752;p40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6" name="Google Shape;3756;p40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757" name="Google Shape;3757;p40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8" name="Google Shape;3758;p40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9" name="Google Shape;3759;p40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5" name="Google Shape;3765;p40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6" name="Google Shape;3766;p40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7" name="Google Shape;3767;p40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8" name="Google Shape;3768;p40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2" name="Google Shape;3772;p40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3" name="Google Shape;3773;p40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774" name="Google Shape;3774;p40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5" name="Google Shape;3775;p40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2" name="Google Shape;3782;p40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3" name="Google Shape;3783;p40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4" name="Google Shape;3784;p40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5" name="Google Shape;3785;p40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6" name="Google Shape;3786;p40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7" name="Google Shape;3787;p40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40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9" name="Google Shape;3789;p40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0" name="Google Shape;3790;p40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791" name="Google Shape;3791;p40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40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40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4" name="Google Shape;3794;p40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5" name="Google Shape;3795;p40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6" name="Google Shape;3796;p40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7" name="Google Shape;3797;p40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40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40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40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40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2" name="Google Shape;3802;p40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3" name="Google Shape;3803;p40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4" name="Google Shape;3804;p40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5" name="Google Shape;3805;p40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6" name="Google Shape;3806;p40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7" name="Google Shape;3807;p40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808" name="Google Shape;3808;p40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9" name="Google Shape;3809;p40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0" name="Google Shape;3810;p40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1" name="Google Shape;3811;p40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2" name="Google Shape;3812;p40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3" name="Google Shape;3813;p40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4" name="Google Shape;3814;p40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5" name="Google Shape;3815;p40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6" name="Google Shape;3816;p40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7" name="Google Shape;3817;p40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8" name="Google Shape;3818;p40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9" name="Google Shape;3819;p40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0" name="Google Shape;3820;p40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1" name="Google Shape;3821;p40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2" name="Google Shape;3822;p40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3" name="Google Shape;3823;p40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4" name="Google Shape;3824;p40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825" name="Google Shape;3825;p40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40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40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40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40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40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40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40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40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40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40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40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40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40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40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40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1" name="Google Shape;3841;p40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842" name="Google Shape;3842;p40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40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40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40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40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40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40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40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40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40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40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40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40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40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40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40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8" name="Google Shape;3858;p40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859" name="Google Shape;3859;p40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40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40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40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40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40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5" name="Google Shape;3865;p40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6" name="Google Shape;3866;p40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7" name="Google Shape;3867;p40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8" name="Google Shape;3868;p40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9" name="Google Shape;3869;p40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0" name="Google Shape;3870;p40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1" name="Google Shape;3871;p40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p40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3" name="Google Shape;3873;p40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4" name="Google Shape;3874;p40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5" name="Google Shape;3875;p40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876" name="Google Shape;3876;p40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7" name="Google Shape;3877;p40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8" name="Google Shape;3878;p40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9" name="Google Shape;3879;p40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0" name="Google Shape;3880;p40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1" name="Google Shape;3881;p40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2" name="Google Shape;3882;p40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3" name="Google Shape;3883;p40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4" name="Google Shape;3884;p40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5" name="Google Shape;3885;p40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6" name="Google Shape;3886;p40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7" name="Google Shape;3887;p40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8" name="Google Shape;3888;p40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9" name="Google Shape;3889;p40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0" name="Google Shape;3890;p40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1" name="Google Shape;3891;p40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2" name="Google Shape;3892;p40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893" name="Google Shape;3893;p40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4" name="Google Shape;3894;p40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5" name="Google Shape;3895;p40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40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40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40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40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40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40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40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40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40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40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40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40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8" name="Google Shape;3908;p40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9" name="Google Shape;3909;p40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910" name="Google Shape;3910;p40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1" name="Google Shape;3911;p40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2" name="Google Shape;3912;p40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3" name="Google Shape;3913;p40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4" name="Google Shape;3914;p40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5" name="Google Shape;3915;p40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6" name="Google Shape;3916;p40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7" name="Google Shape;3917;p40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8" name="Google Shape;3918;p40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9" name="Google Shape;3919;p40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0" name="Google Shape;3920;p40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1" name="Google Shape;3921;p40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2" name="Google Shape;3922;p40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3" name="Google Shape;3923;p40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4" name="Google Shape;3924;p40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5" name="Google Shape;3925;p40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6" name="Google Shape;3926;p40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927" name="Google Shape;3927;p40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8" name="Google Shape;3928;p40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9" name="Google Shape;3929;p40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0" name="Google Shape;3930;p40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1" name="Google Shape;3931;p40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2" name="Google Shape;3932;p40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3" name="Google Shape;3933;p40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4" name="Google Shape;3934;p40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5" name="Google Shape;3935;p40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6" name="Google Shape;3936;p40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7" name="Google Shape;3937;p40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8" name="Google Shape;3938;p40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9" name="Google Shape;3939;p40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0" name="Google Shape;3940;p40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1" name="Google Shape;3941;p40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2" name="Google Shape;3942;p40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3" name="Google Shape;3943;p40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944" name="Google Shape;3944;p40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5" name="Google Shape;3945;p40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6" name="Google Shape;3946;p40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7" name="Google Shape;3947;p40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8" name="Google Shape;3948;p40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9" name="Google Shape;3949;p40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0" name="Google Shape;3950;p40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1" name="Google Shape;3951;p40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2" name="Google Shape;3952;p40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3" name="Google Shape;3953;p40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4" name="Google Shape;3954;p40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5" name="Google Shape;3955;p40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6" name="Google Shape;3956;p40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7" name="Google Shape;3957;p40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8" name="Google Shape;3958;p40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9" name="Google Shape;3959;p40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0" name="Google Shape;3960;p40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961" name="Google Shape;3961;p40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2" name="Google Shape;3962;p40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3" name="Google Shape;3963;p40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4" name="Google Shape;3964;p40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5" name="Google Shape;3965;p40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6" name="Google Shape;3966;p40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7" name="Google Shape;3967;p40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8" name="Google Shape;3968;p40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9" name="Google Shape;3969;p40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0" name="Google Shape;3970;p40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1" name="Google Shape;3971;p40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2" name="Google Shape;3972;p40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3" name="Google Shape;3973;p40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4" name="Google Shape;3974;p40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5" name="Google Shape;3975;p40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6" name="Google Shape;3976;p40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7" name="Google Shape;3977;p40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978" name="Google Shape;3978;p40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9" name="Google Shape;3979;p40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0" name="Google Shape;3980;p40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1" name="Google Shape;3981;p40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2" name="Google Shape;3982;p40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3" name="Google Shape;3983;p40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4" name="Google Shape;3984;p40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5" name="Google Shape;3985;p40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6" name="Google Shape;3986;p40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7" name="Google Shape;3987;p40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8" name="Google Shape;3988;p40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9" name="Google Shape;3989;p40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0" name="Google Shape;3990;p40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1" name="Google Shape;3991;p40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2" name="Google Shape;3992;p40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3" name="Google Shape;3993;p40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4" name="Google Shape;3994;p40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995" name="Google Shape;3995;p40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6" name="Google Shape;3996;p40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7" name="Google Shape;3997;p40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8" name="Google Shape;3998;p40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9" name="Google Shape;3999;p40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0" name="Google Shape;4000;p40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1" name="Google Shape;4001;p40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2" name="Google Shape;4002;p40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3" name="Google Shape;4003;p40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4" name="Google Shape;4004;p40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5" name="Google Shape;4005;p40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6" name="Google Shape;4006;p40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7" name="Google Shape;4007;p40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8" name="Google Shape;4008;p40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9" name="Google Shape;4009;p40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0" name="Google Shape;4010;p40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11" name="Google Shape;4011;p40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4143095" y="243584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40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40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40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40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40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40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2" name="Google Shape;4042;p40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3" name="Google Shape;4043;p40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4" name="Google Shape;4044;p40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5" name="Google Shape;4045;p40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6" name="Google Shape;4046;p40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7" name="Google Shape;4047;p40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8" name="Google Shape;4048;p40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9" name="Google Shape;4049;p40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40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40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40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40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40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40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40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40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40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40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40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40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40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40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40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40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40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40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40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40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40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40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40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40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40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40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40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40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40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40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40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40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40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40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40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40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6" name="Google Shape;4086;p40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4087" name="Google Shape;4087;p4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8" name="Google Shape;4088;p4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4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4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4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2" name="Google Shape;4092;p40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4093" name="Google Shape;4093;p4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4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4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4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4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8" name="Google Shape;4098;p40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9" name="Google Shape;4099;p40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0" name="Google Shape;4100;p40"/>
          <p:cNvSpPr txBox="1"/>
          <p:nvPr/>
        </p:nvSpPr>
        <p:spPr>
          <a:xfrm>
            <a:off x="6281750" y="3852850"/>
            <a:ext cx="2502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rPr>
              <a:t>Fig:</a:t>
            </a:r>
            <a:r>
              <a:rPr lang="en" b="1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Graph depicting Posts categorized by Product types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101" name="Google Shape;41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5" y="1221575"/>
            <a:ext cx="5571376" cy="36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4107" name="Google Shape;4107;p41"/>
          <p:cNvSpPr txBox="1"/>
          <p:nvPr/>
        </p:nvSpPr>
        <p:spPr>
          <a:xfrm>
            <a:off x="525075" y="1671625"/>
            <a:ext cx="82938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Thank You !</a:t>
            </a:r>
            <a:endParaRPr sz="5600">
              <a:solidFill>
                <a:srgbClr val="FFFFFF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08" name="Google Shape;4108;p41"/>
          <p:cNvSpPr txBox="1"/>
          <p:nvPr/>
        </p:nvSpPr>
        <p:spPr>
          <a:xfrm>
            <a:off x="2314600" y="2593225"/>
            <a:ext cx="499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Stay Home, Stay Safe.</a:t>
            </a:r>
            <a:endParaRPr sz="2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title"/>
          </p:nvPr>
        </p:nvSpPr>
        <p:spPr>
          <a:xfrm>
            <a:off x="445300" y="546050"/>
            <a:ext cx="38766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81" name="Google Shape;381;p14"/>
          <p:cNvGrpSpPr/>
          <p:nvPr/>
        </p:nvGrpSpPr>
        <p:grpSpPr>
          <a:xfrm>
            <a:off x="7047835" y="92131"/>
            <a:ext cx="2058085" cy="1860610"/>
            <a:chOff x="5122427" y="668001"/>
            <a:chExt cx="3841143" cy="3893303"/>
          </a:xfrm>
        </p:grpSpPr>
        <p:grpSp>
          <p:nvGrpSpPr>
            <p:cNvPr id="382" name="Google Shape;382;p1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383" name="Google Shape;383;p1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0" name="Google Shape;490;p14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522" name="Google Shape;522;p1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14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9" name="Google Shape;589;p1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590" name="Google Shape;590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1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596" name="Google Shape;596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1" name="Google Shape;601;p14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ffectLst>
              <a:outerShdw blurRad="57150" dist="19050" dir="5400000" algn="bl" rotWithShape="0">
                <a:srgbClr val="EFEFEF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14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604" name="Google Shape;604;p1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1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631" name="Google Shape;631;p1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EFEFEF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6" name="Google Shape;636;p1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1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639" name="Google Shape;639;p1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rgbClr val="EFEFEF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6" name="Google Shape;656;p14"/>
          <p:cNvGrpSpPr/>
          <p:nvPr/>
        </p:nvGrpSpPr>
        <p:grpSpPr>
          <a:xfrm>
            <a:off x="2837488" y="1297757"/>
            <a:ext cx="3339000" cy="3339000"/>
            <a:chOff x="2902488" y="902232"/>
            <a:chExt cx="3339000" cy="3339000"/>
          </a:xfrm>
        </p:grpSpPr>
        <p:sp>
          <p:nvSpPr>
            <p:cNvPr id="657" name="Google Shape;657;p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0D5DD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rgbClr val="A1C3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3628338" y="1980757"/>
            <a:ext cx="1815900" cy="1815900"/>
            <a:chOff x="3664038" y="1881707"/>
            <a:chExt cx="1815900" cy="1815900"/>
          </a:xfrm>
        </p:grpSpPr>
        <p:sp>
          <p:nvSpPr>
            <p:cNvPr id="660" name="Google Shape;660;p14"/>
            <p:cNvSpPr/>
            <p:nvPr/>
          </p:nvSpPr>
          <p:spPr>
            <a:xfrm>
              <a:off x="3664038" y="1881707"/>
              <a:ext cx="1815900" cy="18159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 txBox="1"/>
            <p:nvPr/>
          </p:nvSpPr>
          <p:spPr>
            <a:xfrm>
              <a:off x="3899976" y="2376407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Posts</a:t>
              </a:r>
              <a:endParaRPr sz="1600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4001990" y="672054"/>
            <a:ext cx="1068600" cy="1068600"/>
            <a:chOff x="2859873" y="853971"/>
            <a:chExt cx="1068600" cy="1068600"/>
          </a:xfrm>
        </p:grpSpPr>
        <p:sp>
          <p:nvSpPr>
            <p:cNvPr id="663" name="Google Shape;663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Users</a:t>
              </a:r>
              <a:endParaRPr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endParaRPr>
            </a:p>
          </p:txBody>
        </p:sp>
      </p:grpSp>
      <p:grpSp>
        <p:nvGrpSpPr>
          <p:cNvPr id="665" name="Google Shape;665;p14"/>
          <p:cNvGrpSpPr/>
          <p:nvPr/>
        </p:nvGrpSpPr>
        <p:grpSpPr>
          <a:xfrm>
            <a:off x="3972695" y="4036748"/>
            <a:ext cx="1068600" cy="1068600"/>
            <a:chOff x="5214448" y="3234278"/>
            <a:chExt cx="1068600" cy="1068600"/>
          </a:xfrm>
        </p:grpSpPr>
        <p:sp>
          <p:nvSpPr>
            <p:cNvPr id="666" name="Google Shape;666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Orders</a:t>
              </a:r>
              <a:endParaRPr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668" name="Google Shape;668;p14"/>
          <p:cNvGrpSpPr/>
          <p:nvPr/>
        </p:nvGrpSpPr>
        <p:grpSpPr>
          <a:xfrm>
            <a:off x="2374632" y="2255347"/>
            <a:ext cx="1161675" cy="1068600"/>
            <a:chOff x="5214448" y="3234278"/>
            <a:chExt cx="1068600" cy="1068600"/>
          </a:xfrm>
        </p:grpSpPr>
        <p:sp>
          <p:nvSpPr>
            <p:cNvPr id="669" name="Google Shape;669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 txBox="1"/>
            <p:nvPr/>
          </p:nvSpPr>
          <p:spPr>
            <a:xfrm>
              <a:off x="5319893" y="3402428"/>
              <a:ext cx="8577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Products</a:t>
              </a:r>
              <a:endParaRPr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671" name="Google Shape;671;p14"/>
          <p:cNvGrpSpPr/>
          <p:nvPr/>
        </p:nvGrpSpPr>
        <p:grpSpPr>
          <a:xfrm>
            <a:off x="5629697" y="2255347"/>
            <a:ext cx="1228569" cy="1068600"/>
            <a:chOff x="5214448" y="3234278"/>
            <a:chExt cx="1068600" cy="1068600"/>
          </a:xfrm>
        </p:grpSpPr>
        <p:sp>
          <p:nvSpPr>
            <p:cNvPr id="672" name="Google Shape;672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 txBox="1"/>
            <p:nvPr/>
          </p:nvSpPr>
          <p:spPr>
            <a:xfrm>
              <a:off x="5367451" y="3402428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Invoice</a:t>
              </a:r>
              <a:endParaRPr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5"/>
          <p:cNvSpPr txBox="1">
            <a:spLocks noGrp="1"/>
          </p:cNvSpPr>
          <p:nvPr>
            <p:ph type="title"/>
          </p:nvPr>
        </p:nvSpPr>
        <p:spPr>
          <a:xfrm>
            <a:off x="467924" y="59100"/>
            <a:ext cx="8504625" cy="8052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  <p:sp>
        <p:nvSpPr>
          <p:cNvPr id="679" name="Google Shape;679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81" name="Google Shape;6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25" y="928688"/>
            <a:ext cx="8504624" cy="40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215303"/>
            <a:ext cx="5007127" cy="565658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Database Tables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162615" y="1450596"/>
            <a:ext cx="4477251" cy="3541351"/>
            <a:chOff x="6221836" y="798972"/>
            <a:chExt cx="2324288" cy="1715628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221837" y="798972"/>
              <a:ext cx="1275966" cy="21737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221836" y="824508"/>
              <a:ext cx="1202126" cy="154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latin typeface="Barlow" panose="020B0604020202020204" charset="0"/>
                </a:rPr>
                <a:t>User Table</a:t>
              </a:r>
              <a:endParaRPr lang="ko-KR" altLang="en-US" dirty="0">
                <a:latin typeface="Barlow" panose="020B060402020202020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7D6F60-80F1-4FE2-BB8A-1189854B8A3D}"/>
              </a:ext>
            </a:extLst>
          </p:cNvPr>
          <p:cNvSpPr/>
          <p:nvPr/>
        </p:nvSpPr>
        <p:spPr>
          <a:xfrm>
            <a:off x="671730" y="2003803"/>
            <a:ext cx="3755296" cy="28448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 table [USER] (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[USER_ID]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ACCOUNT_NO bigint NOT NULL 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FNAME varchar (20),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LNAME  varchar (20),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[ADDRESS] varchar(30),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EMAIL varchar (15),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[PASSWORD] varchar (10),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PROFILE_PICTURE image 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GENDER  varchar(6),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DATE_OF_BIRTH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CONTACT_NO numeric(10,0),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CARD_NUMBER numeric(16,0),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IS_ADMIN  bit 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constraint  USER_ID_PK PRIMARY KEY ([USER_ID]),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constraint ACCOUNT_NO_FK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 KEY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(ACCOUNT_NO) REFERENCES [BANK_DETAILS](ACCOUNT_NO)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[USER]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COLUMN IS_ADMIN  char(3);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7D7F94-37F2-4533-81E0-1EF435BAD83E}"/>
              </a:ext>
            </a:extLst>
          </p:cNvPr>
          <p:cNvGrpSpPr/>
          <p:nvPr/>
        </p:nvGrpSpPr>
        <p:grpSpPr>
          <a:xfrm>
            <a:off x="4950731" y="1408976"/>
            <a:ext cx="3848618" cy="2862321"/>
            <a:chOff x="6223311" y="778096"/>
            <a:chExt cx="2322813" cy="1736504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8A10473-CA23-44FF-B0DD-BEE9F6FFEFB9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A2D329B-A218-4E55-A3B5-3A51BFBBC921}"/>
                </a:ext>
              </a:extLst>
            </p:cNvPr>
            <p:cNvSpPr/>
            <p:nvPr/>
          </p:nvSpPr>
          <p:spPr>
            <a:xfrm>
              <a:off x="6223311" y="778096"/>
              <a:ext cx="1390829" cy="262916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58D0AAC-3267-4ADC-A2D1-307398DAFBB5}"/>
                </a:ext>
              </a:extLst>
            </p:cNvPr>
            <p:cNvSpPr txBox="1"/>
            <p:nvPr/>
          </p:nvSpPr>
          <p:spPr>
            <a:xfrm>
              <a:off x="6314233" y="809906"/>
              <a:ext cx="1208985" cy="1867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latin typeface="Barlow" panose="020B0604020202020204" charset="0"/>
                </a:rPr>
                <a:t>Product Table</a:t>
              </a:r>
              <a:endParaRPr lang="ko-KR" altLang="en-US" dirty="0">
                <a:latin typeface="Barlow" panose="020B060402020202020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2E7DBB-7A18-47C9-9A83-7EDAD4DBE3F1}"/>
              </a:ext>
            </a:extLst>
          </p:cNvPr>
          <p:cNvSpPr/>
          <p:nvPr/>
        </p:nvSpPr>
        <p:spPr>
          <a:xfrm>
            <a:off x="5339550" y="2003803"/>
            <a:ext cx="3335918" cy="21698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 TABLE Product (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Product_ID varchar(20) PRIMARY KEY,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Product_Type char(1),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Is_Insurance_Required char(3));</a:t>
            </a:r>
          </a:p>
          <a:p>
            <a:endParaRPr lang="en-US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[dbo].[Product] with check add constraint [constraint_prodtype] check (([Product_Type] = 'S' 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 [Product_Type] = 'B' OR [Product_Type] = 'V' OR [Product_Type] = 'F' OR [Product_Type] = 'E'));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[dbo].[Product]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 CONSTRAINT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[constraint_prodtype]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265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70" y="267767"/>
            <a:ext cx="4788464" cy="467182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Database Tables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94043" y="1617727"/>
            <a:ext cx="4545823" cy="3253323"/>
            <a:chOff x="6186238" y="778096"/>
            <a:chExt cx="2359886" cy="1736504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44877" y="931985"/>
              <a:ext cx="2201247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86238" y="778096"/>
              <a:ext cx="1427899" cy="249364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276282" y="827201"/>
              <a:ext cx="1202566" cy="1642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latin typeface="Barlow" panose="020B0604020202020204" charset="0"/>
                </a:rPr>
                <a:t>Post Table</a:t>
              </a:r>
              <a:endParaRPr lang="ko-KR" altLang="en-US" dirty="0">
                <a:latin typeface="Barlow" panose="020B060402020202020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87D6F60-80F1-4FE2-BB8A-1189854B8A3D}"/>
              </a:ext>
            </a:extLst>
          </p:cNvPr>
          <p:cNvSpPr/>
          <p:nvPr/>
        </p:nvSpPr>
        <p:spPr>
          <a:xfrm>
            <a:off x="495298" y="2185317"/>
            <a:ext cx="4048897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 TABLE [Post] (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Post_ID VARCHAR(20) NOT NULL PRIMARY KEY,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User_ID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Product_ID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Date_Posted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From_Date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To_Date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Approval_Date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Approved_By VARCHAR(20) 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Photos_Videos varchar(50),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[Description] VARCHAR(40),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Rate VARCHAR(20),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Negotiable char(3),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[Location] VARCHAR(40),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Is_Available char(3),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 KEY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(User_ID) REFERENCES [User](User_ID),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 KEY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(Product_ID) REFERENCES Product(Product_ID),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US" sz="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7D7F94-37F2-4533-81E0-1EF435BAD83E}"/>
              </a:ext>
            </a:extLst>
          </p:cNvPr>
          <p:cNvGrpSpPr/>
          <p:nvPr/>
        </p:nvGrpSpPr>
        <p:grpSpPr>
          <a:xfrm>
            <a:off x="4639865" y="956721"/>
            <a:ext cx="4036643" cy="2521257"/>
            <a:chOff x="6213211" y="778096"/>
            <a:chExt cx="2095554" cy="1736504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8A10473-CA23-44FF-B0DD-BEE9F6FFEFB9}"/>
                </a:ext>
              </a:extLst>
            </p:cNvPr>
            <p:cNvSpPr/>
            <p:nvPr/>
          </p:nvSpPr>
          <p:spPr>
            <a:xfrm>
              <a:off x="6383216" y="931985"/>
              <a:ext cx="1925549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xmlns="" id="{BA2D329B-A218-4E55-A3B5-3A51BFBBC921}"/>
                </a:ext>
              </a:extLst>
            </p:cNvPr>
            <p:cNvSpPr/>
            <p:nvPr/>
          </p:nvSpPr>
          <p:spPr>
            <a:xfrm>
              <a:off x="6213211" y="778096"/>
              <a:ext cx="1400927" cy="304678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58D0AAC-3267-4ADC-A2D1-307398DAFBB5}"/>
                </a:ext>
              </a:extLst>
            </p:cNvPr>
            <p:cNvSpPr txBox="1"/>
            <p:nvPr/>
          </p:nvSpPr>
          <p:spPr>
            <a:xfrm>
              <a:off x="6325386" y="824444"/>
              <a:ext cx="1141347" cy="2119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b="1">
                  <a:solidFill>
                    <a:schemeClr val="bg1"/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>
                  <a:latin typeface="Barlow" panose="020B0604020202020204" charset="0"/>
                </a:rPr>
                <a:t>Order Table</a:t>
              </a:r>
              <a:endParaRPr lang="ko-KR" altLang="en-US" dirty="0">
                <a:latin typeface="Barlow" panose="020B060402020202020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2E7DBB-7A18-47C9-9A83-7EDAD4DBE3F1}"/>
              </a:ext>
            </a:extLst>
          </p:cNvPr>
          <p:cNvSpPr/>
          <p:nvPr/>
        </p:nvSpPr>
        <p:spPr>
          <a:xfrm>
            <a:off x="5087733" y="1483269"/>
            <a:ext cx="3468385" cy="18928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 TABLE [Order] (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Order_ID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User_ID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Post_ID VARCHAR(20) NOT NULL,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Pickup_Location VARCHAR(40),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Drop_Location VARCHAR(40),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From_Date DATE 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To_Date DATE,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Order_Status varchar(20)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PRIMARY KEY (Order_ID, Post_ID),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 KEY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(User_ID) REFERENCES [User](User_ID),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 KEY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(Post_ID) REFERENCES [Post](Post_ID),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88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90502"/>
            <a:ext cx="5370724" cy="457223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Database Tables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712860" y="1074795"/>
            <a:ext cx="3030292" cy="1863055"/>
            <a:chOff x="6254293" y="778096"/>
            <a:chExt cx="2275277" cy="1996990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6"/>
              <a:ext cx="2146354" cy="184310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254293" y="778096"/>
              <a:ext cx="1672088" cy="38489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319709" y="851231"/>
              <a:ext cx="1054679" cy="2193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972FE6-B46C-40AB-B7F1-977407BD930C}"/>
              </a:ext>
            </a:extLst>
          </p:cNvPr>
          <p:cNvSpPr/>
          <p:nvPr/>
        </p:nvSpPr>
        <p:spPr>
          <a:xfrm>
            <a:off x="1035856" y="1580762"/>
            <a:ext cx="260879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latin typeface="Consolas" panose="020B0609020204030204" pitchFamily="49" charset="0"/>
              </a:rPr>
              <a:t> [BANK_DETAILS]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​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ACCOUNT_NO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ACCOUNT_USER_NAME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30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ROUTING_NO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ZIP_CODE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​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900" dirty="0">
                <a:latin typeface="Consolas" panose="020B0609020204030204" pitchFamily="49" charset="0"/>
              </a:rPr>
              <a:t> ACCOUNT_NO_PK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ACCOUNT_NO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065FE-310F-4FCC-95EA-C1ECD310CED9}"/>
              </a:ext>
            </a:extLst>
          </p:cNvPr>
          <p:cNvSpPr/>
          <p:nvPr/>
        </p:nvSpPr>
        <p:spPr>
          <a:xfrm>
            <a:off x="910961" y="1116125"/>
            <a:ext cx="1872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Barlow" panose="020B0604020202020204" charset="0"/>
              </a:rPr>
              <a:t>Bank Details Table</a:t>
            </a:r>
            <a:endParaRPr lang="ko-KR" altLang="en-US" sz="1200" b="1" dirty="0">
              <a:solidFill>
                <a:schemeClr val="bg1"/>
              </a:solidFill>
              <a:latin typeface="Barlow" panose="020B060402020202020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80DC7EF-BEA0-47F9-B4C1-2EDD853A2374}"/>
              </a:ext>
            </a:extLst>
          </p:cNvPr>
          <p:cNvGrpSpPr/>
          <p:nvPr/>
        </p:nvGrpSpPr>
        <p:grpSpPr>
          <a:xfrm>
            <a:off x="5161656" y="2060034"/>
            <a:ext cx="3352801" cy="1719486"/>
            <a:chOff x="6294332" y="800661"/>
            <a:chExt cx="2102595" cy="1794570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03D6690-5759-4919-B205-BAA70EE5BD42}"/>
                </a:ext>
              </a:extLst>
            </p:cNvPr>
            <p:cNvSpPr/>
            <p:nvPr/>
          </p:nvSpPr>
          <p:spPr>
            <a:xfrm>
              <a:off x="6448651" y="1012616"/>
              <a:ext cx="1948276" cy="158261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E10AF4-0178-4318-83EB-D6BD25E66FDD}"/>
                </a:ext>
              </a:extLst>
            </p:cNvPr>
            <p:cNvSpPr/>
            <p:nvPr/>
          </p:nvSpPr>
          <p:spPr>
            <a:xfrm>
              <a:off x="6294332" y="800661"/>
              <a:ext cx="1319805" cy="38217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737529C-092E-4DC3-97E8-C569354A0ED7}"/>
                </a:ext>
              </a:extLst>
            </p:cNvPr>
            <p:cNvSpPr txBox="1"/>
            <p:nvPr/>
          </p:nvSpPr>
          <p:spPr>
            <a:xfrm>
              <a:off x="6386881" y="827042"/>
              <a:ext cx="1106634" cy="2890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Invoice Table</a:t>
              </a:r>
              <a:endParaRPr lang="ko-KR" altLang="en-US" sz="12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1A14B5-068C-4D21-9806-AB56020A05DA}"/>
              </a:ext>
            </a:extLst>
          </p:cNvPr>
          <p:cNvSpPr/>
          <p:nvPr/>
        </p:nvSpPr>
        <p:spPr>
          <a:xfrm>
            <a:off x="5561449" y="2561800"/>
            <a:ext cx="2796216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latin typeface="Consolas" panose="020B0609020204030204" pitchFamily="49" charset="0"/>
              </a:rPr>
              <a:t> "Invoice"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Invoice_ID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Order_ID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Invoice_Date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Total_Amount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9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0001865-4C0E-47EC-9096-EA4B4139A9A2}"/>
              </a:ext>
            </a:extLst>
          </p:cNvPr>
          <p:cNvGrpSpPr/>
          <p:nvPr/>
        </p:nvGrpSpPr>
        <p:grpSpPr>
          <a:xfrm>
            <a:off x="786335" y="3092715"/>
            <a:ext cx="3196011" cy="1861227"/>
            <a:chOff x="6299119" y="807559"/>
            <a:chExt cx="2233657" cy="1976261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27ECC82-3B53-4803-8EAF-893DF32D56DD}"/>
                </a:ext>
              </a:extLst>
            </p:cNvPr>
            <p:cNvSpPr/>
            <p:nvPr/>
          </p:nvSpPr>
          <p:spPr>
            <a:xfrm>
              <a:off x="6448651" y="1012616"/>
              <a:ext cx="2084125" cy="1771204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2014A087-6DD4-4B7B-9E84-2491F0BEC88E}"/>
                </a:ext>
              </a:extLst>
            </p:cNvPr>
            <p:cNvSpPr/>
            <p:nvPr/>
          </p:nvSpPr>
          <p:spPr>
            <a:xfrm>
              <a:off x="6299119" y="807559"/>
              <a:ext cx="1315019" cy="36181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FD2E9E4-61B4-4C01-877C-89F8A131D770}"/>
                </a:ext>
              </a:extLst>
            </p:cNvPr>
            <p:cNvSpPr txBox="1"/>
            <p:nvPr/>
          </p:nvSpPr>
          <p:spPr>
            <a:xfrm>
              <a:off x="6394227" y="835310"/>
              <a:ext cx="1124802" cy="2941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Insurance Table</a:t>
              </a:r>
              <a:endParaRPr lang="ko-KR" altLang="en-US" sz="12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B059AE-AC9E-4977-B16C-2B0FEB9E334D}"/>
              </a:ext>
            </a:extLst>
          </p:cNvPr>
          <p:cNvSpPr/>
          <p:nvPr/>
        </p:nvSpPr>
        <p:spPr>
          <a:xfrm>
            <a:off x="1157419" y="3512906"/>
            <a:ext cx="2667800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900" dirty="0">
                <a:latin typeface="Consolas" panose="020B0609020204030204" pitchFamily="49" charset="0"/>
              </a:rPr>
              <a:t> Insurance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Policy_No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Product_ID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20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Company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30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[Start_Date]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[End_Date]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12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Coverage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FOREIGN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KEY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Product_ID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900" dirty="0">
                <a:latin typeface="Consolas" panose="020B0609020204030204" pitchFamily="49" charset="0"/>
              </a:rPr>
              <a:t> Product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latin typeface="Consolas" panose="020B0609020204030204" pitchFamily="49" charset="0"/>
              </a:rPr>
              <a:t>Product_ID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578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37" y="429261"/>
            <a:ext cx="5454655" cy="468600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Check Constraints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528525" y="1513518"/>
            <a:ext cx="3512757" cy="3200721"/>
            <a:chOff x="6190925" y="778097"/>
            <a:chExt cx="2561691" cy="210260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2369400" cy="1948719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190925" y="778097"/>
              <a:ext cx="1835789" cy="26158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972FE6-B46C-40AB-B7F1-977407BD930C}"/>
              </a:ext>
            </a:extLst>
          </p:cNvPr>
          <p:cNvSpPr/>
          <p:nvPr/>
        </p:nvSpPr>
        <p:spPr>
          <a:xfrm>
            <a:off x="936764" y="1994019"/>
            <a:ext cx="296913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------------DOB (USER)------------------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[dbo].[USER] WITH CHECK ADD CONSTRAINT [constraint_dob] CHECK (([DATE_OF_BIRTH]&gt;='1900-01-01' 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AND [DATE_OF_BIRTH]&lt;='2019-11-19'))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[dbo].[USER]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 CONSTRAINT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[constraint_dob]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----------- GENDER (USER)---------------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[dbo].[USER] WITH CHECK ADD CONSTRAINT [constraint_gender] CHECK (([GENDER] = 'Female' OR [GENDER] = 'Male')) 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[dbo].[USER]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 CONSTRAINT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[constraint_gender]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9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2065FE-310F-4FCC-95EA-C1ECD310CED9}"/>
              </a:ext>
            </a:extLst>
          </p:cNvPr>
          <p:cNvSpPr/>
          <p:nvPr/>
        </p:nvSpPr>
        <p:spPr>
          <a:xfrm>
            <a:off x="745066" y="1563140"/>
            <a:ext cx="20118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rPr>
              <a:t>DOB and Gender</a:t>
            </a:r>
            <a:endParaRPr lang="ko-KR" altLang="en-US" sz="1200" b="1" dirty="0">
              <a:solidFill>
                <a:schemeClr val="bg1"/>
              </a:solidFill>
              <a:latin typeface="Barlow" panose="020B0604020202020204" charset="0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80DC7EF-BEA0-47F9-B4C1-2EDD853A2374}"/>
              </a:ext>
            </a:extLst>
          </p:cNvPr>
          <p:cNvGrpSpPr/>
          <p:nvPr/>
        </p:nvGrpSpPr>
        <p:grpSpPr>
          <a:xfrm>
            <a:off x="5102721" y="1543246"/>
            <a:ext cx="3391039" cy="2019527"/>
            <a:chOff x="6274599" y="933075"/>
            <a:chExt cx="2223944" cy="1662156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503D6690-5759-4919-B205-BAA70EE5BD42}"/>
                </a:ext>
              </a:extLst>
            </p:cNvPr>
            <p:cNvSpPr/>
            <p:nvPr/>
          </p:nvSpPr>
          <p:spPr>
            <a:xfrm>
              <a:off x="6448651" y="1102269"/>
              <a:ext cx="2049892" cy="1492962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1E10AF4-0178-4318-83EB-D6BD25E66FDD}"/>
                </a:ext>
              </a:extLst>
            </p:cNvPr>
            <p:cNvSpPr/>
            <p:nvPr/>
          </p:nvSpPr>
          <p:spPr>
            <a:xfrm>
              <a:off x="6274599" y="933075"/>
              <a:ext cx="1280685" cy="285196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737529C-092E-4DC3-97E8-C569354A0ED7}"/>
                </a:ext>
              </a:extLst>
            </p:cNvPr>
            <p:cNvSpPr txBox="1"/>
            <p:nvPr/>
          </p:nvSpPr>
          <p:spPr>
            <a:xfrm>
              <a:off x="6361625" y="959949"/>
              <a:ext cx="1106634" cy="2279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Product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Type</a:t>
              </a:r>
              <a:endParaRPr lang="ko-KR" altLang="en-US" sz="12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1A14B5-068C-4D21-9806-AB56020A05DA}"/>
              </a:ext>
            </a:extLst>
          </p:cNvPr>
          <p:cNvSpPr/>
          <p:nvPr/>
        </p:nvSpPr>
        <p:spPr>
          <a:xfrm>
            <a:off x="5579558" y="2019783"/>
            <a:ext cx="2686477" cy="133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[dbo].[Product] with check add constraint [constraint_prodtype] check (([Product_Type] = 'S' 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 [Product_Type] = 'B' OR [Product_Type] = 'V' OR [Product_Type] = 'F' OR [Product_Type] = 'E'));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ALTER TABLE [dbo].[Product] </a:t>
            </a:r>
            <a:r>
              <a:rPr lang="en-US" sz="9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 CONSTRAINT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[constraint_prodtype]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11126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C2CF3-BE07-4636-A9F3-E6ABF707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68" y="316399"/>
            <a:ext cx="6837071" cy="481944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User Defined Functions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DA038-38D0-4765-9A44-E2A324DA3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8935975-B133-4F7C-A445-5A26B8FAD6E6}"/>
              </a:ext>
            </a:extLst>
          </p:cNvPr>
          <p:cNvGrpSpPr/>
          <p:nvPr/>
        </p:nvGrpSpPr>
        <p:grpSpPr>
          <a:xfrm>
            <a:off x="1131147" y="1423626"/>
            <a:ext cx="6021492" cy="2789387"/>
            <a:chOff x="6248201" y="778096"/>
            <a:chExt cx="2048005" cy="1412594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EEB5BC15-22D3-4960-94DB-0F0106D68C7B}"/>
                </a:ext>
              </a:extLst>
            </p:cNvPr>
            <p:cNvSpPr/>
            <p:nvPr/>
          </p:nvSpPr>
          <p:spPr>
            <a:xfrm>
              <a:off x="6383216" y="931985"/>
              <a:ext cx="1912990" cy="1258705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EC4DABD3-506C-4956-A69D-0BF34213F033}"/>
                </a:ext>
              </a:extLst>
            </p:cNvPr>
            <p:cNvSpPr/>
            <p:nvPr/>
          </p:nvSpPr>
          <p:spPr>
            <a:xfrm>
              <a:off x="6248201" y="778096"/>
              <a:ext cx="1324638" cy="338963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B39AE73-589D-4343-86D5-903C8D080A0B}"/>
                </a:ext>
              </a:extLst>
            </p:cNvPr>
            <p:cNvSpPr txBox="1"/>
            <p:nvPr/>
          </p:nvSpPr>
          <p:spPr>
            <a:xfrm>
              <a:off x="6356476" y="815093"/>
              <a:ext cx="1098873" cy="2649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Function </a:t>
              </a:r>
              <a:r>
                <a:rPr lang="en-US" altLang="ko-KR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to Calculate </a:t>
              </a:r>
              <a:endParaRPr lang="en-US" altLang="ko-KR" sz="14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Barlow" panose="020B0604020202020204" charset="0"/>
                  <a:cs typeface="Arial" pitchFamily="34" charset="0"/>
                </a:rPr>
                <a:t>Total Amount in Order</a:t>
              </a:r>
              <a:endParaRPr lang="ko-KR" altLang="en-US" sz="1400" b="1" dirty="0">
                <a:solidFill>
                  <a:schemeClr val="bg1"/>
                </a:solidFill>
                <a:latin typeface="Barlow" panose="020B0604020202020204" charset="0"/>
                <a:cs typeface="Arial" pitchFamily="34" charset="0"/>
              </a:endParaRPr>
            </a:p>
          </p:txBody>
        </p:sp>
      </p:grp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D581CE7-267F-4692-A929-38349530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5" y="2323103"/>
            <a:ext cx="5242243" cy="15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240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1130</Words>
  <Application>Microsoft Office PowerPoint</Application>
  <PresentationFormat>On-screen Show (16:9)</PresentationFormat>
  <Paragraphs>252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Times New Roman</vt:lpstr>
      <vt:lpstr>Raleway Medium</vt:lpstr>
      <vt:lpstr>Arial</vt:lpstr>
      <vt:lpstr>Consolas</vt:lpstr>
      <vt:lpstr>Barlow Light</vt:lpstr>
      <vt:lpstr>Raleway SemiBold</vt:lpstr>
      <vt:lpstr>맑은 고딕</vt:lpstr>
      <vt:lpstr>Barlow</vt:lpstr>
      <vt:lpstr>Barlow Medium</vt:lpstr>
      <vt:lpstr>Calibri</vt:lpstr>
      <vt:lpstr>Barlow SemiBold</vt:lpstr>
      <vt:lpstr>Roboto</vt:lpstr>
      <vt:lpstr>Gaoler template</vt:lpstr>
      <vt:lpstr>Rentals Database System</vt:lpstr>
      <vt:lpstr>Contents</vt:lpstr>
      <vt:lpstr>Summary</vt:lpstr>
      <vt:lpstr>Entity Relationship Diagram</vt:lpstr>
      <vt:lpstr>Database Tables</vt:lpstr>
      <vt:lpstr>Database Tables</vt:lpstr>
      <vt:lpstr>Database Tables</vt:lpstr>
      <vt:lpstr>Check Constraints</vt:lpstr>
      <vt:lpstr>User Defined Functions </vt:lpstr>
      <vt:lpstr>Triggers</vt:lpstr>
      <vt:lpstr>Triggers</vt:lpstr>
      <vt:lpstr>Stored Procedures</vt:lpstr>
      <vt:lpstr>Stored Procedures</vt:lpstr>
      <vt:lpstr>Stored Procedures</vt:lpstr>
      <vt:lpstr>Stored Procedures</vt:lpstr>
      <vt:lpstr>Views</vt:lpstr>
      <vt:lpstr>Wireframes</vt:lpstr>
      <vt:lpstr>Wireframes</vt:lpstr>
      <vt:lpstr>Reports</vt:lpstr>
      <vt:lpstr>Reports</vt:lpstr>
      <vt:lpstr>Reports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Rentals Database System</dc:title>
  <dc:creator>Nidhi</dc:creator>
  <cp:lastModifiedBy>Snehal Zagade</cp:lastModifiedBy>
  <cp:revision>66</cp:revision>
  <dcterms:modified xsi:type="dcterms:W3CDTF">2020-04-20T19:29:36Z</dcterms:modified>
</cp:coreProperties>
</file>