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8" r:id="rId3"/>
    <p:sldId id="259" r:id="rId5"/>
    <p:sldId id="261" r:id="rId6"/>
    <p:sldId id="277" r:id="rId7"/>
    <p:sldId id="278" r:id="rId8"/>
    <p:sldId id="279" r:id="rId9"/>
    <p:sldId id="280" r:id="rId10"/>
    <p:sldId id="281" r:id="rId11"/>
    <p:sldId id="284" r:id="rId12"/>
    <p:sldId id="285" r:id="rId13"/>
    <p:sldId id="282" r:id="rId14"/>
    <p:sldId id="283"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590" name="Rectangle 1"/>
          <p:cNvSpPr>
            <a:spLocks noGrp="1" noRot="1" noChangeAspect="1" noTextEdit="1"/>
          </p:cNvSpPr>
          <p:nvPr>
            <p:ph type="sldImg"/>
          </p:nvPr>
        </p:nvSpPr>
        <p:spPr>
          <a:xfrm>
            <a:off x="1143000" y="695325"/>
            <a:ext cx="4572000" cy="3429000"/>
          </a:xfrm>
          <a:solidFill>
            <a:srgbClr val="FFFFFF">
              <a:alpha val="100000"/>
            </a:srgbClr>
          </a:solidFill>
          <a:ln>
            <a:solidFill>
              <a:srgbClr val="000000">
                <a:alpha val="100000"/>
              </a:srgbClr>
            </a:solidFill>
            <a:miter lim="800000"/>
          </a:ln>
        </p:spPr>
      </p:sp>
      <p:sp>
        <p:nvSpPr>
          <p:cNvPr id="1048591" name="Text Box 2"/>
          <p:cNvSpPr txBox="1"/>
          <p:nvPr/>
        </p:nvSpPr>
        <p:spPr>
          <a:xfrm>
            <a:off x="685800" y="4343400"/>
            <a:ext cx="5486400" cy="4114800"/>
          </a:xfrm>
          <a:prstGeom prst="rect">
            <a:avLst/>
          </a:prstGeom>
          <a:noFill/>
          <a:ln w="9525">
            <a:noFill/>
          </a:ln>
        </p:spPr>
        <p:txBody>
          <a:bodyPr wrap="none" anchor="ctr"/>
          <a:lstStyle/>
          <a:p>
            <a:pPr lvl="0" eaLnBrk="1" hangingPunct="1">
              <a:buClr>
                <a:srgbClr val="000000"/>
              </a:buClr>
              <a:buSzPct val="100000"/>
              <a:buFont typeface="Times New Roman" panose="02020603050405020304" charset="0"/>
            </a:pPr>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2" name="Picture 1"/>
          <p:cNvPicPr>
            <a:picLocks noChangeAspect="1"/>
          </p:cNvPicPr>
          <p:nvPr/>
        </p:nvPicPr>
        <p:blipFill>
          <a:blip r:embed="rId1"/>
          <a:stretch>
            <a:fillRect/>
          </a:stretch>
        </p:blipFill>
        <p:spPr>
          <a:xfrm>
            <a:off x="300038" y="260033"/>
            <a:ext cx="1408112" cy="1123950"/>
          </a:xfrm>
          <a:prstGeom prst="rect">
            <a:avLst/>
          </a:prstGeom>
          <a:noFill/>
          <a:ln w="9525">
            <a:noFill/>
          </a:ln>
        </p:spPr>
      </p:pic>
      <p:sp>
        <p:nvSpPr>
          <p:cNvPr id="1048584" name="Rectangle 2"/>
          <p:cNvSpPr/>
          <p:nvPr/>
        </p:nvSpPr>
        <p:spPr>
          <a:xfrm>
            <a:off x="2584450" y="260350"/>
            <a:ext cx="8280400" cy="523240"/>
          </a:xfrm>
          <a:prstGeom prst="rect">
            <a:avLst/>
          </a:prstGeom>
          <a:noFill/>
          <a:ln w="9525">
            <a:noFill/>
          </a:ln>
        </p:spPr>
        <p:txBody>
          <a:bodyPr wrap="square" lIns="90000" tIns="46800" rIns="90000" bIns="46800">
            <a:spAutoFit/>
          </a:bodyPr>
          <a:lstStyle>
            <a:lvl1pPr marL="342900" indent="-342900" algn="l" defTabSz="449580" rtl="0" eaLnBrk="0" fontAlgn="base" hangingPunct="0">
              <a:spcBef>
                <a:spcPts val="800"/>
              </a:spcBef>
              <a:spcAft>
                <a:spcPct val="0"/>
              </a:spcAft>
              <a:buClr>
                <a:srgbClr val="000000"/>
              </a:buClr>
              <a:buSzPct val="100000"/>
              <a:buFont typeface="Times New Roman" panose="02020603050405020304" charset="0"/>
              <a:defRPr sz="3200" kern="1200">
                <a:solidFill>
                  <a:srgbClr val="000000"/>
                </a:solidFill>
                <a:latin typeface="+mn-lt"/>
                <a:ea typeface="Droid Sans Fallback" charset="0"/>
                <a:cs typeface="+mn-cs"/>
              </a:defRPr>
            </a:lvl1pPr>
            <a:lvl2pPr marL="742950" indent="-285750" algn="l" defTabSz="449580" rtl="0" eaLnBrk="0" fontAlgn="base" hangingPunct="0">
              <a:spcBef>
                <a:spcPts val="700"/>
              </a:spcBef>
              <a:spcAft>
                <a:spcPct val="0"/>
              </a:spcAft>
              <a:buClr>
                <a:srgbClr val="000000"/>
              </a:buClr>
              <a:buSzPct val="100000"/>
              <a:buFont typeface="Times New Roman" panose="02020603050405020304" charset="0"/>
              <a:defRPr sz="2800" kern="1200">
                <a:solidFill>
                  <a:srgbClr val="000000"/>
                </a:solidFill>
                <a:latin typeface="+mn-lt"/>
                <a:ea typeface="Droid Sans Fallback" charset="0"/>
                <a:cs typeface="+mn-cs"/>
              </a:defRPr>
            </a:lvl2pPr>
            <a:lvl3pPr marL="1143000" indent="-228600" algn="l" defTabSz="449580" rtl="0" eaLnBrk="0" fontAlgn="base" hangingPunct="0">
              <a:spcBef>
                <a:spcPts val="600"/>
              </a:spcBef>
              <a:spcAft>
                <a:spcPct val="0"/>
              </a:spcAft>
              <a:buClr>
                <a:srgbClr val="000000"/>
              </a:buClr>
              <a:buSzPct val="100000"/>
              <a:buFont typeface="Times New Roman" panose="02020603050405020304" charset="0"/>
              <a:defRPr sz="2400" kern="1200">
                <a:solidFill>
                  <a:srgbClr val="000000"/>
                </a:solidFill>
                <a:latin typeface="+mn-lt"/>
                <a:ea typeface="Droid Sans Fallback" charset="0"/>
                <a:cs typeface="+mn-cs"/>
              </a:defRPr>
            </a:lvl3pPr>
            <a:lvl4pPr marL="1600200" indent="-228600" algn="l" defTabSz="449580" rtl="0" eaLnBrk="0" fontAlgn="base" hangingPunct="0">
              <a:spcBef>
                <a:spcPts val="500"/>
              </a:spcBef>
              <a:spcAft>
                <a:spcPct val="0"/>
              </a:spcAft>
              <a:buClr>
                <a:srgbClr val="000000"/>
              </a:buClr>
              <a:buSzPct val="100000"/>
              <a:buFont typeface="Times New Roman" panose="02020603050405020304" charset="0"/>
              <a:defRPr sz="2000" kern="1200">
                <a:solidFill>
                  <a:srgbClr val="000000"/>
                </a:solidFill>
                <a:latin typeface="+mn-lt"/>
                <a:ea typeface="Droid Sans Fallback" charset="0"/>
                <a:cs typeface="+mn-cs"/>
              </a:defRPr>
            </a:lvl4pPr>
            <a:lvl5pPr marL="2057400" indent="-228600" algn="l" defTabSz="449580" rtl="0" eaLnBrk="0" fontAlgn="base" hangingPunct="0">
              <a:spcBef>
                <a:spcPts val="500"/>
              </a:spcBef>
              <a:spcAft>
                <a:spcPct val="0"/>
              </a:spcAft>
              <a:buClr>
                <a:srgbClr val="000000"/>
              </a:buClr>
              <a:buSzPct val="100000"/>
              <a:buFont typeface="Times New Roman" panose="02020603050405020304" charset="0"/>
              <a:defRPr sz="2000" kern="1200">
                <a:solidFill>
                  <a:srgbClr val="000000"/>
                </a:solidFill>
                <a:latin typeface="+mn-lt"/>
                <a:ea typeface="Droid Sans Fallback" charset="0"/>
                <a:cs typeface="+mn-cs"/>
              </a:defRPr>
            </a:lvl5pPr>
          </a:lstStyle>
          <a:p>
            <a:pPr marL="0" lvl="0" indent="0" algn="ctr" defTabSz="449580" eaLnBrk="1" hangingPunct="1">
              <a:spcBef>
                <a:spcPct val="0"/>
              </a:spcBef>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IN" altLang="en-US" sz="2800" b="1" dirty="0">
                <a:latin typeface="Times New Roman" panose="02020603050405020304" charset="0"/>
                <a:cs typeface="Times New Roman" panose="02020603050405020304" charset="0"/>
              </a:rPr>
              <a:t>GANDHINAGAR INSTITUTE OF TECHNOLOGY</a:t>
            </a:r>
            <a:endParaRPr lang="en-IN" altLang="en-US" sz="2800" b="1" dirty="0">
              <a:latin typeface="Times New Roman" panose="02020603050405020304" charset="0"/>
              <a:ea typeface="Times New Roman" panose="02020603050405020304" charset="0"/>
            </a:endParaRPr>
          </a:p>
        </p:txBody>
      </p:sp>
      <p:sp>
        <p:nvSpPr>
          <p:cNvPr id="1048585" name="Rectangle 3"/>
          <p:cNvSpPr/>
          <p:nvPr/>
        </p:nvSpPr>
        <p:spPr>
          <a:xfrm>
            <a:off x="3832225" y="1384300"/>
            <a:ext cx="4879000" cy="449200"/>
          </a:xfrm>
          <a:prstGeom prst="rect">
            <a:avLst/>
          </a:prstGeom>
          <a:noFill/>
          <a:ln w="9525">
            <a:noFill/>
          </a:ln>
        </p:spPr>
        <p:txBody>
          <a:bodyPr wrap="none" lIns="90000" tIns="46800" rIns="90000" bIns="46800">
            <a:spAutoFit/>
          </a:bodyPr>
          <a:lstStyle>
            <a:lvl1pPr marL="342900" indent="-342900" algn="l" defTabSz="449580" rtl="0" eaLnBrk="0" fontAlgn="base" hangingPunct="0">
              <a:spcBef>
                <a:spcPts val="800"/>
              </a:spcBef>
              <a:spcAft>
                <a:spcPct val="0"/>
              </a:spcAft>
              <a:buClr>
                <a:srgbClr val="000000"/>
              </a:buClr>
              <a:buSzPct val="100000"/>
              <a:buFont typeface="Times New Roman" panose="02020603050405020304" charset="0"/>
              <a:defRPr sz="3200" kern="1200">
                <a:solidFill>
                  <a:srgbClr val="000000"/>
                </a:solidFill>
                <a:latin typeface="+mn-lt"/>
                <a:ea typeface="Droid Sans Fallback" charset="0"/>
                <a:cs typeface="+mn-cs"/>
              </a:defRPr>
            </a:lvl1pPr>
            <a:lvl2pPr marL="742950" indent="-285750" algn="l" defTabSz="449580" rtl="0" eaLnBrk="0" fontAlgn="base" hangingPunct="0">
              <a:spcBef>
                <a:spcPts val="700"/>
              </a:spcBef>
              <a:spcAft>
                <a:spcPct val="0"/>
              </a:spcAft>
              <a:buClr>
                <a:srgbClr val="000000"/>
              </a:buClr>
              <a:buSzPct val="100000"/>
              <a:buFont typeface="Times New Roman" panose="02020603050405020304" charset="0"/>
              <a:defRPr sz="2800" kern="1200">
                <a:solidFill>
                  <a:srgbClr val="000000"/>
                </a:solidFill>
                <a:latin typeface="+mn-lt"/>
                <a:ea typeface="Droid Sans Fallback" charset="0"/>
                <a:cs typeface="+mn-cs"/>
              </a:defRPr>
            </a:lvl2pPr>
            <a:lvl3pPr marL="1143000" indent="-228600" algn="l" defTabSz="449580" rtl="0" eaLnBrk="0" fontAlgn="base" hangingPunct="0">
              <a:spcBef>
                <a:spcPts val="600"/>
              </a:spcBef>
              <a:spcAft>
                <a:spcPct val="0"/>
              </a:spcAft>
              <a:buClr>
                <a:srgbClr val="000000"/>
              </a:buClr>
              <a:buSzPct val="100000"/>
              <a:buFont typeface="Times New Roman" panose="02020603050405020304" charset="0"/>
              <a:defRPr sz="2400" kern="1200">
                <a:solidFill>
                  <a:srgbClr val="000000"/>
                </a:solidFill>
                <a:latin typeface="+mn-lt"/>
                <a:ea typeface="Droid Sans Fallback" charset="0"/>
                <a:cs typeface="+mn-cs"/>
              </a:defRPr>
            </a:lvl3pPr>
            <a:lvl4pPr marL="1600200" indent="-228600" algn="l" defTabSz="449580" rtl="0" eaLnBrk="0" fontAlgn="base" hangingPunct="0">
              <a:spcBef>
                <a:spcPts val="500"/>
              </a:spcBef>
              <a:spcAft>
                <a:spcPct val="0"/>
              </a:spcAft>
              <a:buClr>
                <a:srgbClr val="000000"/>
              </a:buClr>
              <a:buSzPct val="100000"/>
              <a:buFont typeface="Times New Roman" panose="02020603050405020304" charset="0"/>
              <a:defRPr sz="2000" kern="1200">
                <a:solidFill>
                  <a:srgbClr val="000000"/>
                </a:solidFill>
                <a:latin typeface="+mn-lt"/>
                <a:ea typeface="Droid Sans Fallback" charset="0"/>
                <a:cs typeface="+mn-cs"/>
              </a:defRPr>
            </a:lvl4pPr>
            <a:lvl5pPr marL="2057400" indent="-228600" algn="l" defTabSz="449580" rtl="0" eaLnBrk="0" fontAlgn="base" hangingPunct="0">
              <a:spcBef>
                <a:spcPts val="500"/>
              </a:spcBef>
              <a:spcAft>
                <a:spcPct val="0"/>
              </a:spcAft>
              <a:buClr>
                <a:srgbClr val="000000"/>
              </a:buClr>
              <a:buSzPct val="100000"/>
              <a:buFont typeface="Times New Roman" panose="02020603050405020304" charset="0"/>
              <a:defRPr sz="2000" kern="1200">
                <a:solidFill>
                  <a:srgbClr val="000000"/>
                </a:solidFill>
                <a:latin typeface="+mn-lt"/>
                <a:ea typeface="Droid Sans Fallback" charset="0"/>
                <a:cs typeface="+mn-cs"/>
              </a:defRPr>
            </a:lvl5pPr>
          </a:lstStyle>
          <a:p>
            <a:pPr marL="0" lvl="0" indent="0" algn="ctr" defTabSz="449580" eaLnBrk="1" hangingPunct="1">
              <a:spcBef>
                <a:spcPct val="0"/>
              </a:spcBef>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IN" altLang="en-US" sz="2400" b="1" dirty="0">
                <a:latin typeface="Times New Roman" panose="02020603050405020304" charset="0"/>
                <a:cs typeface="Times New Roman" panose="02020603050405020304" charset="0"/>
              </a:rPr>
              <a:t>Computer Engineering Department</a:t>
            </a:r>
            <a:endParaRPr lang="en-IN" altLang="en-US" sz="2400" b="1" dirty="0">
              <a:latin typeface="Times New Roman" panose="02020603050405020304" charset="0"/>
              <a:ea typeface="Times New Roman" panose="02020603050405020304" charset="0"/>
            </a:endParaRPr>
          </a:p>
        </p:txBody>
      </p:sp>
      <p:sp>
        <p:nvSpPr>
          <p:cNvPr id="1048586" name="Rectangle 4"/>
          <p:cNvSpPr/>
          <p:nvPr/>
        </p:nvSpPr>
        <p:spPr>
          <a:xfrm>
            <a:off x="4028429" y="2185035"/>
            <a:ext cx="4291965" cy="461645"/>
          </a:xfrm>
          <a:prstGeom prst="rect">
            <a:avLst/>
          </a:prstGeom>
          <a:noFill/>
          <a:ln w="9525">
            <a:noFill/>
          </a:ln>
        </p:spPr>
        <p:txBody>
          <a:bodyPr wrap="none" lIns="90000" tIns="46800" rIns="90000" bIns="46800">
            <a:spAutoFit/>
          </a:bodyPr>
          <a:lstStyle>
            <a:lvl1pPr marL="342900" indent="-342900" algn="l" defTabSz="449580" rtl="0" eaLnBrk="0" fontAlgn="base" hangingPunct="0">
              <a:spcBef>
                <a:spcPts val="800"/>
              </a:spcBef>
              <a:spcAft>
                <a:spcPct val="0"/>
              </a:spcAft>
              <a:buClr>
                <a:srgbClr val="000000"/>
              </a:buClr>
              <a:buSzPct val="100000"/>
              <a:buFont typeface="Times New Roman" panose="02020603050405020304" charset="0"/>
              <a:defRPr sz="3200" kern="1200">
                <a:solidFill>
                  <a:srgbClr val="000000"/>
                </a:solidFill>
                <a:latin typeface="+mn-lt"/>
                <a:ea typeface="Droid Sans Fallback" charset="0"/>
                <a:cs typeface="+mn-cs"/>
              </a:defRPr>
            </a:lvl1pPr>
            <a:lvl2pPr marL="742950" indent="-285750" algn="l" defTabSz="449580" rtl="0" eaLnBrk="0" fontAlgn="base" hangingPunct="0">
              <a:spcBef>
                <a:spcPts val="700"/>
              </a:spcBef>
              <a:spcAft>
                <a:spcPct val="0"/>
              </a:spcAft>
              <a:buClr>
                <a:srgbClr val="000000"/>
              </a:buClr>
              <a:buSzPct val="100000"/>
              <a:buFont typeface="Times New Roman" panose="02020603050405020304" charset="0"/>
              <a:defRPr sz="2800" kern="1200">
                <a:solidFill>
                  <a:srgbClr val="000000"/>
                </a:solidFill>
                <a:latin typeface="+mn-lt"/>
                <a:ea typeface="Droid Sans Fallback" charset="0"/>
                <a:cs typeface="+mn-cs"/>
              </a:defRPr>
            </a:lvl2pPr>
            <a:lvl3pPr marL="1143000" indent="-228600" algn="l" defTabSz="449580" rtl="0" eaLnBrk="0" fontAlgn="base" hangingPunct="0">
              <a:spcBef>
                <a:spcPts val="600"/>
              </a:spcBef>
              <a:spcAft>
                <a:spcPct val="0"/>
              </a:spcAft>
              <a:buClr>
                <a:srgbClr val="000000"/>
              </a:buClr>
              <a:buSzPct val="100000"/>
              <a:buFont typeface="Times New Roman" panose="02020603050405020304" charset="0"/>
              <a:defRPr sz="2400" kern="1200">
                <a:solidFill>
                  <a:srgbClr val="000000"/>
                </a:solidFill>
                <a:latin typeface="+mn-lt"/>
                <a:ea typeface="Droid Sans Fallback" charset="0"/>
                <a:cs typeface="+mn-cs"/>
              </a:defRPr>
            </a:lvl3pPr>
            <a:lvl4pPr marL="1600200" indent="-228600" algn="l" defTabSz="449580" rtl="0" eaLnBrk="0" fontAlgn="base" hangingPunct="0">
              <a:spcBef>
                <a:spcPts val="500"/>
              </a:spcBef>
              <a:spcAft>
                <a:spcPct val="0"/>
              </a:spcAft>
              <a:buClr>
                <a:srgbClr val="000000"/>
              </a:buClr>
              <a:buSzPct val="100000"/>
              <a:buFont typeface="Times New Roman" panose="02020603050405020304" charset="0"/>
              <a:defRPr sz="2000" kern="1200">
                <a:solidFill>
                  <a:srgbClr val="000000"/>
                </a:solidFill>
                <a:latin typeface="+mn-lt"/>
                <a:ea typeface="Droid Sans Fallback" charset="0"/>
                <a:cs typeface="+mn-cs"/>
              </a:defRPr>
            </a:lvl4pPr>
            <a:lvl5pPr marL="2057400" indent="-228600" algn="l" defTabSz="449580" rtl="0" eaLnBrk="0" fontAlgn="base" hangingPunct="0">
              <a:spcBef>
                <a:spcPts val="500"/>
              </a:spcBef>
              <a:spcAft>
                <a:spcPct val="0"/>
              </a:spcAft>
              <a:buClr>
                <a:srgbClr val="000000"/>
              </a:buClr>
              <a:buSzPct val="100000"/>
              <a:buFont typeface="Times New Roman" panose="02020603050405020304" charset="0"/>
              <a:defRPr sz="2000" kern="1200">
                <a:solidFill>
                  <a:srgbClr val="000000"/>
                </a:solidFill>
                <a:latin typeface="+mn-lt"/>
                <a:ea typeface="Droid Sans Fallback" charset="0"/>
                <a:cs typeface="+mn-cs"/>
              </a:defRPr>
            </a:lvl5pPr>
          </a:lstStyle>
          <a:p>
            <a:pPr marL="0" lvl="0" indent="0" algn="ctr" defTabSz="449580" eaLnBrk="1" hangingPunct="1">
              <a:spcBef>
                <a:spcPct val="0"/>
              </a:spcBef>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sz="24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Artificial Intelligence (2180703)</a:t>
            </a:r>
            <a:endParaRPr lang="en-IN" altLang="en-US" sz="2400" b="1" dirty="0">
              <a:latin typeface="Times New Roman" panose="02020603050405020304" charset="0"/>
              <a:ea typeface="Times New Roman" panose="02020603050405020304" charset="0"/>
            </a:endParaRPr>
          </a:p>
        </p:txBody>
      </p:sp>
      <p:sp>
        <p:nvSpPr>
          <p:cNvPr id="1048587" name="Text Box 5"/>
          <p:cNvSpPr txBox="1"/>
          <p:nvPr/>
        </p:nvSpPr>
        <p:spPr>
          <a:xfrm>
            <a:off x="2675573" y="3059748"/>
            <a:ext cx="6840537" cy="1446530"/>
          </a:xfrm>
          <a:prstGeom prst="rect">
            <a:avLst/>
          </a:prstGeom>
          <a:noFill/>
          <a:ln w="9525">
            <a:noFill/>
          </a:ln>
        </p:spPr>
        <p:txBody>
          <a:bodyPr lIns="90000" tIns="46800" rIns="90000" bIns="46800">
            <a:spAutoFit/>
          </a:bodyPr>
          <a:lstStyle>
            <a:lvl1pPr marL="342900" indent="-342900" algn="l" defTabSz="449580" rtl="0" eaLnBrk="0" fontAlgn="base" hangingPunct="0">
              <a:spcBef>
                <a:spcPts val="800"/>
              </a:spcBef>
              <a:spcAft>
                <a:spcPct val="0"/>
              </a:spcAft>
              <a:buClr>
                <a:srgbClr val="000000"/>
              </a:buClr>
              <a:buSzPct val="100000"/>
              <a:buFont typeface="Times New Roman" panose="02020603050405020304" charset="0"/>
              <a:defRPr sz="3200" kern="1200">
                <a:solidFill>
                  <a:srgbClr val="000000"/>
                </a:solidFill>
                <a:latin typeface="+mn-lt"/>
                <a:ea typeface="Droid Sans Fallback" charset="0"/>
                <a:cs typeface="+mn-cs"/>
              </a:defRPr>
            </a:lvl1pPr>
            <a:lvl2pPr marL="742950" indent="-285750" algn="l" defTabSz="449580" rtl="0" eaLnBrk="0" fontAlgn="base" hangingPunct="0">
              <a:spcBef>
                <a:spcPts val="700"/>
              </a:spcBef>
              <a:spcAft>
                <a:spcPct val="0"/>
              </a:spcAft>
              <a:buClr>
                <a:srgbClr val="000000"/>
              </a:buClr>
              <a:buSzPct val="100000"/>
              <a:buFont typeface="Times New Roman" panose="02020603050405020304" charset="0"/>
              <a:defRPr sz="2800" kern="1200">
                <a:solidFill>
                  <a:srgbClr val="000000"/>
                </a:solidFill>
                <a:latin typeface="+mn-lt"/>
                <a:ea typeface="Droid Sans Fallback" charset="0"/>
                <a:cs typeface="+mn-cs"/>
              </a:defRPr>
            </a:lvl2pPr>
            <a:lvl3pPr marL="1143000" indent="-228600" algn="l" defTabSz="449580" rtl="0" eaLnBrk="0" fontAlgn="base" hangingPunct="0">
              <a:spcBef>
                <a:spcPts val="600"/>
              </a:spcBef>
              <a:spcAft>
                <a:spcPct val="0"/>
              </a:spcAft>
              <a:buClr>
                <a:srgbClr val="000000"/>
              </a:buClr>
              <a:buSzPct val="100000"/>
              <a:buFont typeface="Times New Roman" panose="02020603050405020304" charset="0"/>
              <a:defRPr sz="2400" kern="1200">
                <a:solidFill>
                  <a:srgbClr val="000000"/>
                </a:solidFill>
                <a:latin typeface="+mn-lt"/>
                <a:ea typeface="Droid Sans Fallback" charset="0"/>
                <a:cs typeface="+mn-cs"/>
              </a:defRPr>
            </a:lvl3pPr>
            <a:lvl4pPr marL="1600200" indent="-228600" algn="l" defTabSz="449580" rtl="0" eaLnBrk="0" fontAlgn="base" hangingPunct="0">
              <a:spcBef>
                <a:spcPts val="500"/>
              </a:spcBef>
              <a:spcAft>
                <a:spcPct val="0"/>
              </a:spcAft>
              <a:buClr>
                <a:srgbClr val="000000"/>
              </a:buClr>
              <a:buSzPct val="100000"/>
              <a:buFont typeface="Times New Roman" panose="02020603050405020304" charset="0"/>
              <a:defRPr sz="2000" kern="1200">
                <a:solidFill>
                  <a:srgbClr val="000000"/>
                </a:solidFill>
                <a:latin typeface="+mn-lt"/>
                <a:ea typeface="Droid Sans Fallback" charset="0"/>
                <a:cs typeface="+mn-cs"/>
              </a:defRPr>
            </a:lvl4pPr>
            <a:lvl5pPr marL="2057400" indent="-228600" algn="l" defTabSz="449580" rtl="0" eaLnBrk="0" fontAlgn="base" hangingPunct="0">
              <a:spcBef>
                <a:spcPts val="500"/>
              </a:spcBef>
              <a:spcAft>
                <a:spcPct val="0"/>
              </a:spcAft>
              <a:buClr>
                <a:srgbClr val="000000"/>
              </a:buClr>
              <a:buSzPct val="100000"/>
              <a:buFont typeface="Times New Roman" panose="02020603050405020304" charset="0"/>
              <a:defRPr sz="2000" kern="1200">
                <a:solidFill>
                  <a:srgbClr val="000000"/>
                </a:solidFill>
                <a:latin typeface="+mn-lt"/>
                <a:ea typeface="Droid Sans Fallback" charset="0"/>
                <a:cs typeface="+mn-cs"/>
              </a:defRPr>
            </a:lvl5pPr>
          </a:lstStyle>
          <a:p>
            <a:pPr marL="0" marR="0" lvl="0" indent="0" algn="ctr" rtl="0">
              <a:lnSpc>
                <a:spcPct val="100000"/>
              </a:lnSpc>
              <a:spcBef>
                <a:spcPts val="0"/>
              </a:spcBef>
              <a:spcAft>
                <a:spcPts val="0"/>
              </a:spcAft>
              <a:buClr>
                <a:schemeClr val="dk1"/>
              </a:buClr>
              <a:buSzPts val="2200"/>
              <a:buFont typeface="Times New Roman" panose="02020603050405020304"/>
              <a:buNone/>
            </a:pPr>
            <a:r>
              <a:rPr lang="en-IN" altLang="en-US" sz="2200" dirty="0">
                <a:solidFill>
                  <a:schemeClr val="accent2">
                    <a:lumMod val="75000"/>
                  </a:schemeClr>
                </a:solidFill>
              </a:rPr>
              <a:t>Topic: </a:t>
            </a:r>
            <a:r>
              <a:rPr lang="en-US" sz="2200">
                <a:solidFill>
                  <a:schemeClr val="accent2">
                    <a:lumMod val="75000"/>
                  </a:schemeClr>
                </a:solidFill>
                <a:latin typeface="Calibri" panose="020F0502020204030204" charset="0"/>
                <a:ea typeface="Times New Roman" panose="02020603050405020304"/>
                <a:cs typeface="Calibri" panose="020F0502020204030204" charset="0"/>
                <a:sym typeface="Times New Roman" panose="02020603050405020304"/>
              </a:rPr>
              <a:t>Introduction to Non-monotonic Reasoning, </a:t>
            </a:r>
            <a:endParaRPr lang="en-US" sz="2200" i="0" u="none">
              <a:solidFill>
                <a:schemeClr val="accent2">
                  <a:lumMod val="75000"/>
                </a:schemeClr>
              </a:solidFill>
              <a:latin typeface="Calibri" panose="020F0502020204030204" charset="0"/>
              <a:ea typeface="Times New Roman" panose="02020603050405020304"/>
              <a:cs typeface="Calibri" panose="020F0502020204030204" charset="0"/>
              <a:sym typeface="Times New Roman" panose="02020603050405020304"/>
            </a:endParaRPr>
          </a:p>
          <a:p>
            <a:pPr marL="0" marR="0" lvl="0" indent="0" algn="ctr" rtl="0">
              <a:lnSpc>
                <a:spcPct val="100000"/>
              </a:lnSpc>
              <a:spcBef>
                <a:spcPts val="0"/>
              </a:spcBef>
              <a:spcAft>
                <a:spcPts val="0"/>
              </a:spcAft>
              <a:buClr>
                <a:schemeClr val="dk1"/>
              </a:buClr>
              <a:buSzPts val="2200"/>
              <a:buFont typeface="Times New Roman" panose="02020603050405020304"/>
              <a:buNone/>
            </a:pPr>
            <a:r>
              <a:rPr lang="en-US" sz="2200">
                <a:solidFill>
                  <a:schemeClr val="accent2">
                    <a:lumMod val="75000"/>
                  </a:schemeClr>
                </a:solidFill>
                <a:latin typeface="Calibri" panose="020F0502020204030204" charset="0"/>
                <a:ea typeface="Times New Roman" panose="02020603050405020304"/>
                <a:cs typeface="Calibri" panose="020F0502020204030204" charset="0"/>
                <a:sym typeface="Times New Roman" panose="02020603050405020304"/>
              </a:rPr>
              <a:t>Logics For Non-monotonic Reasoning</a:t>
            </a:r>
            <a:endParaRPr lang="en-US" sz="2200" b="1" i="0" u="none">
              <a:solidFill>
                <a:schemeClr val="dk1"/>
              </a:solidFill>
              <a:latin typeface="Calibri" panose="020F0502020204030204" charset="0"/>
              <a:ea typeface="Times New Roman" panose="02020603050405020304"/>
              <a:cs typeface="Calibri" panose="020F0502020204030204" charset="0"/>
              <a:sym typeface="Times New Roman" panose="02020603050405020304"/>
            </a:endParaRPr>
          </a:p>
          <a:p>
            <a:pPr marL="0" lvl="0" indent="0" algn="ctr" defTabSz="449580" eaLnBrk="1" hangingPunct="1">
              <a:spcBef>
                <a:spcPct val="0"/>
              </a:spcBef>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IN" altLang="en-US" sz="2200" dirty="0"/>
          </a:p>
          <a:p>
            <a:pPr marL="0" lvl="0" indent="0" algn="ctr" defTabSz="449580" eaLnBrk="1" hangingPunct="1">
              <a:spcBef>
                <a:spcPct val="0"/>
              </a:spcBef>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IN" altLang="en-US" sz="2200" dirty="0"/>
              <a:t>Sem:- 8 CE-A3</a:t>
            </a:r>
            <a:endParaRPr lang="en-IN" altLang="en-US" sz="2200" dirty="0"/>
          </a:p>
        </p:txBody>
      </p:sp>
      <p:sp>
        <p:nvSpPr>
          <p:cNvPr id="1048588" name="Text Box 6"/>
          <p:cNvSpPr txBox="1"/>
          <p:nvPr/>
        </p:nvSpPr>
        <p:spPr>
          <a:xfrm>
            <a:off x="300355" y="4581525"/>
            <a:ext cx="3869690" cy="1200150"/>
          </a:xfrm>
          <a:prstGeom prst="rect">
            <a:avLst/>
          </a:prstGeom>
          <a:noFill/>
          <a:ln w="9525">
            <a:noFill/>
          </a:ln>
        </p:spPr>
        <p:txBody>
          <a:bodyPr wrap="none" lIns="90000" tIns="46800" rIns="90000" bIns="46800">
            <a:spAutoFit/>
          </a:bodyPr>
          <a:lstStyle>
            <a:lvl1pPr marL="342900" indent="-342900" algn="l" defTabSz="449580" rtl="0" eaLnBrk="0" fontAlgn="base" hangingPunct="0">
              <a:spcBef>
                <a:spcPts val="800"/>
              </a:spcBef>
              <a:spcAft>
                <a:spcPct val="0"/>
              </a:spcAft>
              <a:buClr>
                <a:srgbClr val="000000"/>
              </a:buClr>
              <a:buSzPct val="100000"/>
              <a:buFont typeface="Times New Roman" panose="02020603050405020304" charset="0"/>
              <a:defRPr sz="3200" kern="1200">
                <a:solidFill>
                  <a:srgbClr val="000000"/>
                </a:solidFill>
                <a:latin typeface="+mn-lt"/>
                <a:ea typeface="Droid Sans Fallback" charset="0"/>
                <a:cs typeface="+mn-cs"/>
              </a:defRPr>
            </a:lvl1pPr>
            <a:lvl2pPr marL="742950" indent="-285750" algn="l" defTabSz="449580" rtl="0" eaLnBrk="0" fontAlgn="base" hangingPunct="0">
              <a:spcBef>
                <a:spcPts val="700"/>
              </a:spcBef>
              <a:spcAft>
                <a:spcPct val="0"/>
              </a:spcAft>
              <a:buClr>
                <a:srgbClr val="000000"/>
              </a:buClr>
              <a:buSzPct val="100000"/>
              <a:buFont typeface="Times New Roman" panose="02020603050405020304" charset="0"/>
              <a:defRPr sz="2800" kern="1200">
                <a:solidFill>
                  <a:srgbClr val="000000"/>
                </a:solidFill>
                <a:latin typeface="+mn-lt"/>
                <a:ea typeface="Droid Sans Fallback" charset="0"/>
                <a:cs typeface="+mn-cs"/>
              </a:defRPr>
            </a:lvl2pPr>
            <a:lvl3pPr marL="1143000" indent="-228600" algn="l" defTabSz="449580" rtl="0" eaLnBrk="0" fontAlgn="base" hangingPunct="0">
              <a:spcBef>
                <a:spcPts val="600"/>
              </a:spcBef>
              <a:spcAft>
                <a:spcPct val="0"/>
              </a:spcAft>
              <a:buClr>
                <a:srgbClr val="000000"/>
              </a:buClr>
              <a:buSzPct val="100000"/>
              <a:buFont typeface="Times New Roman" panose="02020603050405020304" charset="0"/>
              <a:defRPr sz="2400" kern="1200">
                <a:solidFill>
                  <a:srgbClr val="000000"/>
                </a:solidFill>
                <a:latin typeface="+mn-lt"/>
                <a:ea typeface="Droid Sans Fallback" charset="0"/>
                <a:cs typeface="+mn-cs"/>
              </a:defRPr>
            </a:lvl3pPr>
            <a:lvl4pPr marL="1600200" indent="-228600" algn="l" defTabSz="449580" rtl="0" eaLnBrk="0" fontAlgn="base" hangingPunct="0">
              <a:spcBef>
                <a:spcPts val="500"/>
              </a:spcBef>
              <a:spcAft>
                <a:spcPct val="0"/>
              </a:spcAft>
              <a:buClr>
                <a:srgbClr val="000000"/>
              </a:buClr>
              <a:buSzPct val="100000"/>
              <a:buFont typeface="Times New Roman" panose="02020603050405020304" charset="0"/>
              <a:defRPr sz="2000" kern="1200">
                <a:solidFill>
                  <a:srgbClr val="000000"/>
                </a:solidFill>
                <a:latin typeface="+mn-lt"/>
                <a:ea typeface="Droid Sans Fallback" charset="0"/>
                <a:cs typeface="+mn-cs"/>
              </a:defRPr>
            </a:lvl4pPr>
            <a:lvl5pPr marL="2057400" indent="-228600" algn="l" defTabSz="449580" rtl="0" eaLnBrk="0" fontAlgn="base" hangingPunct="0">
              <a:spcBef>
                <a:spcPts val="500"/>
              </a:spcBef>
              <a:spcAft>
                <a:spcPct val="0"/>
              </a:spcAft>
              <a:buClr>
                <a:srgbClr val="000000"/>
              </a:buClr>
              <a:buSzPct val="100000"/>
              <a:buFont typeface="Times New Roman" panose="02020603050405020304" charset="0"/>
              <a:defRPr sz="2000" kern="1200">
                <a:solidFill>
                  <a:srgbClr val="000000"/>
                </a:solidFill>
                <a:latin typeface="+mn-lt"/>
                <a:ea typeface="Droid Sans Fallback" charset="0"/>
                <a:cs typeface="+mn-cs"/>
              </a:defRPr>
            </a:lvl5pPr>
          </a:lstStyle>
          <a:p>
            <a:pPr marL="0" lvl="0" indent="0" defTabSz="449580" eaLnBrk="1" hangingPunct="1">
              <a:spcBef>
                <a:spcPct val="0"/>
              </a:spcBef>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IN" altLang="en-US" sz="2400" b="1" dirty="0">
                <a:latin typeface="Times New Roman" panose="02020603050405020304" charset="0"/>
                <a:cs typeface="Times New Roman" panose="02020603050405020304" charset="0"/>
              </a:rPr>
              <a:t>Prepared By:</a:t>
            </a:r>
            <a:endParaRPr lang="en-IN" altLang="en-US" sz="2400" b="1" dirty="0">
              <a:latin typeface="Times New Roman" panose="02020603050405020304" charset="0"/>
              <a:cs typeface="Times New Roman" panose="02020603050405020304" charset="0"/>
            </a:endParaRPr>
          </a:p>
          <a:p>
            <a:pPr marL="0" lvl="0" indent="0" defTabSz="449580" eaLnBrk="1" hangingPunct="1">
              <a:spcBef>
                <a:spcPct val="0"/>
              </a:spcBef>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IN" altLang="en-US" sz="2400" b="1" dirty="0">
              <a:latin typeface="Times New Roman" panose="02020603050405020304" charset="0"/>
              <a:cs typeface="Times New Roman" panose="02020603050405020304" charset="0"/>
            </a:endParaRPr>
          </a:p>
          <a:p>
            <a:pPr marL="0" lvl="0" indent="0" defTabSz="449580" eaLnBrk="1" hangingPunct="1">
              <a:spcBef>
                <a:spcPct val="0"/>
              </a:spcBef>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IN" altLang="en-US" sz="2400" dirty="0">
                <a:latin typeface="Times New Roman" panose="02020603050405020304" charset="0"/>
                <a:cs typeface="Times New Roman" panose="02020603050405020304" charset="0"/>
              </a:rPr>
              <a:t>Jagani Keval (170120107049)</a:t>
            </a:r>
            <a:endParaRPr lang="en-IN" altLang="en-US" sz="2400" dirty="0">
              <a:latin typeface="Times New Roman" panose="02020603050405020304" charset="0"/>
              <a:ea typeface="Times New Roman" panose="02020603050405020304" charset="0"/>
            </a:endParaRPr>
          </a:p>
        </p:txBody>
      </p:sp>
      <p:sp>
        <p:nvSpPr>
          <p:cNvPr id="1048589" name="Text Box 7"/>
          <p:cNvSpPr txBox="1"/>
          <p:nvPr/>
        </p:nvSpPr>
        <p:spPr>
          <a:xfrm>
            <a:off x="7759065" y="5797550"/>
            <a:ext cx="3836988" cy="831215"/>
          </a:xfrm>
          <a:prstGeom prst="rect">
            <a:avLst/>
          </a:prstGeom>
          <a:noFill/>
          <a:ln w="9525">
            <a:noFill/>
          </a:ln>
        </p:spPr>
        <p:txBody>
          <a:bodyPr lIns="90000" tIns="46800" rIns="90000" bIns="46800">
            <a:spAutoFit/>
          </a:bodyPr>
          <a:lstStyle>
            <a:lvl1pPr marL="342900" indent="-342900" algn="l" defTabSz="449580" rtl="0" eaLnBrk="0" fontAlgn="base" hangingPunct="0">
              <a:spcBef>
                <a:spcPts val="800"/>
              </a:spcBef>
              <a:spcAft>
                <a:spcPct val="0"/>
              </a:spcAft>
              <a:buClr>
                <a:srgbClr val="000000"/>
              </a:buClr>
              <a:buSzPct val="100000"/>
              <a:buFont typeface="Times New Roman" panose="02020603050405020304" charset="0"/>
              <a:defRPr sz="3200" kern="1200">
                <a:solidFill>
                  <a:srgbClr val="000000"/>
                </a:solidFill>
                <a:latin typeface="+mn-lt"/>
                <a:ea typeface="Droid Sans Fallback" charset="0"/>
                <a:cs typeface="+mn-cs"/>
              </a:defRPr>
            </a:lvl1pPr>
            <a:lvl2pPr marL="742950" indent="-285750" algn="l" defTabSz="449580" rtl="0" eaLnBrk="0" fontAlgn="base" hangingPunct="0">
              <a:spcBef>
                <a:spcPts val="700"/>
              </a:spcBef>
              <a:spcAft>
                <a:spcPct val="0"/>
              </a:spcAft>
              <a:buClr>
                <a:srgbClr val="000000"/>
              </a:buClr>
              <a:buSzPct val="100000"/>
              <a:buFont typeface="Times New Roman" panose="02020603050405020304" charset="0"/>
              <a:defRPr sz="2800" kern="1200">
                <a:solidFill>
                  <a:srgbClr val="000000"/>
                </a:solidFill>
                <a:latin typeface="+mn-lt"/>
                <a:ea typeface="Droid Sans Fallback" charset="0"/>
                <a:cs typeface="+mn-cs"/>
              </a:defRPr>
            </a:lvl2pPr>
            <a:lvl3pPr marL="1143000" indent="-228600" algn="l" defTabSz="449580" rtl="0" eaLnBrk="0" fontAlgn="base" hangingPunct="0">
              <a:spcBef>
                <a:spcPts val="600"/>
              </a:spcBef>
              <a:spcAft>
                <a:spcPct val="0"/>
              </a:spcAft>
              <a:buClr>
                <a:srgbClr val="000000"/>
              </a:buClr>
              <a:buSzPct val="100000"/>
              <a:buFont typeface="Times New Roman" panose="02020603050405020304" charset="0"/>
              <a:defRPr sz="2400" kern="1200">
                <a:solidFill>
                  <a:srgbClr val="000000"/>
                </a:solidFill>
                <a:latin typeface="+mn-lt"/>
                <a:ea typeface="Droid Sans Fallback" charset="0"/>
                <a:cs typeface="+mn-cs"/>
              </a:defRPr>
            </a:lvl3pPr>
            <a:lvl4pPr marL="1600200" indent="-228600" algn="l" defTabSz="449580" rtl="0" eaLnBrk="0" fontAlgn="base" hangingPunct="0">
              <a:spcBef>
                <a:spcPts val="500"/>
              </a:spcBef>
              <a:spcAft>
                <a:spcPct val="0"/>
              </a:spcAft>
              <a:buClr>
                <a:srgbClr val="000000"/>
              </a:buClr>
              <a:buSzPct val="100000"/>
              <a:buFont typeface="Times New Roman" panose="02020603050405020304" charset="0"/>
              <a:defRPr sz="2000" kern="1200">
                <a:solidFill>
                  <a:srgbClr val="000000"/>
                </a:solidFill>
                <a:latin typeface="+mn-lt"/>
                <a:ea typeface="Droid Sans Fallback" charset="0"/>
                <a:cs typeface="+mn-cs"/>
              </a:defRPr>
            </a:lvl4pPr>
            <a:lvl5pPr marL="2057400" indent="-228600" algn="l" defTabSz="449580" rtl="0" eaLnBrk="0" fontAlgn="base" hangingPunct="0">
              <a:spcBef>
                <a:spcPts val="500"/>
              </a:spcBef>
              <a:spcAft>
                <a:spcPct val="0"/>
              </a:spcAft>
              <a:buClr>
                <a:srgbClr val="000000"/>
              </a:buClr>
              <a:buSzPct val="100000"/>
              <a:buFont typeface="Times New Roman" panose="02020603050405020304" charset="0"/>
              <a:defRPr sz="2000" kern="1200">
                <a:solidFill>
                  <a:srgbClr val="000000"/>
                </a:solidFill>
                <a:latin typeface="+mn-lt"/>
                <a:ea typeface="Droid Sans Fallback" charset="0"/>
                <a:cs typeface="+mn-cs"/>
              </a:defRPr>
            </a:lvl5pPr>
          </a:lstStyle>
          <a:p>
            <a:pPr marL="0" lvl="0" indent="0" defTabSz="449580" eaLnBrk="1" hangingPunct="1">
              <a:spcBef>
                <a:spcPct val="0"/>
              </a:spcBef>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IN" altLang="en-US" sz="2400" b="1" dirty="0">
                <a:latin typeface="Times New Roman" panose="02020603050405020304" charset="0"/>
                <a:cs typeface="Times New Roman" panose="02020603050405020304" charset="0"/>
              </a:rPr>
              <a:t>Guided By:</a:t>
            </a:r>
            <a:endParaRPr lang="en-IN" altLang="en-US" sz="2400" b="1" dirty="0">
              <a:latin typeface="Times New Roman" panose="02020603050405020304" charset="0"/>
              <a:cs typeface="Times New Roman" panose="02020603050405020304" charset="0"/>
            </a:endParaRPr>
          </a:p>
          <a:p>
            <a:pPr marL="0" lvl="0" indent="0" defTabSz="449580" eaLnBrk="1" hangingPunct="1">
              <a:spcBef>
                <a:spcPct val="0"/>
              </a:spcBef>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IN" altLang="en-US" sz="2400" dirty="0">
                <a:latin typeface="Times New Roman" panose="02020603050405020304" charset="0"/>
                <a:cs typeface="Times New Roman" panose="02020603050405020304" charset="0"/>
              </a:rPr>
              <a:t>Prof. Archna Singh</a:t>
            </a:r>
            <a:endParaRPr lang="en-IN" altLang="en-US" sz="2400" dirty="0">
              <a:latin typeface="Times New Roman" panose="02020603050405020304" charset="0"/>
              <a:ea typeface="Times New Roman" panose="02020603050405020304" charset="0"/>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solidFill>
                  <a:schemeClr val="accent2">
                    <a:lumMod val="75000"/>
                  </a:schemeClr>
                </a:solidFill>
              </a:rPr>
              <a:t>Methods Of Reasoning</a:t>
            </a:r>
            <a:endParaRPr lang="en-IN" altLang="en-US">
              <a:solidFill>
                <a:schemeClr val="accent2">
                  <a:lumMod val="75000"/>
                </a:schemeClr>
              </a:solidFill>
            </a:endParaRPr>
          </a:p>
        </p:txBody>
      </p:sp>
      <p:sp>
        <p:nvSpPr>
          <p:cNvPr id="3" name="Content Placeholder 2"/>
          <p:cNvSpPr>
            <a:spLocks noGrp="1"/>
          </p:cNvSpPr>
          <p:nvPr>
            <p:ph idx="1"/>
          </p:nvPr>
        </p:nvSpPr>
        <p:spPr/>
        <p:txBody>
          <a:bodyPr>
            <a:normAutofit/>
          </a:bodyPr>
          <a:p>
            <a:r>
              <a:rPr lang="en-IN" altLang="en-US">
                <a:solidFill>
                  <a:schemeClr val="accent2">
                    <a:lumMod val="75000"/>
                  </a:schemeClr>
                </a:solidFill>
              </a:rPr>
              <a:t>Abduction</a:t>
            </a:r>
            <a:endParaRPr lang="en-IN" altLang="en-US">
              <a:solidFill>
                <a:schemeClr val="accent2">
                  <a:lumMod val="75000"/>
                </a:schemeClr>
              </a:solidFill>
            </a:endParaRPr>
          </a:p>
          <a:p>
            <a:pPr marL="457200" lvl="1" indent="0">
              <a:buNone/>
            </a:pPr>
            <a:r>
              <a:rPr lang="en-IN" altLang="en-US">
                <a:solidFill>
                  <a:schemeClr val="tx1"/>
                </a:solidFill>
              </a:rPr>
              <a:t>Example: "When it rains, the grass gets wet. The grass is wet, it must have rained."</a:t>
            </a:r>
            <a:endParaRPr lang="en-IN" altLang="en-US">
              <a:solidFill>
                <a:schemeClr val="tx1"/>
              </a:solidFill>
            </a:endParaRPr>
          </a:p>
          <a:p>
            <a:pPr lvl="1"/>
            <a:r>
              <a:rPr lang="en-IN" altLang="en-US">
                <a:solidFill>
                  <a:schemeClr val="tx1"/>
                </a:solidFill>
              </a:rPr>
              <a:t>Means determining the precondition; it is using the conclusion and the rule to support that the precondition could explain the conclusion.</a:t>
            </a:r>
            <a:endParaRPr lang="en-IN" altLang="en-US">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solidFill>
                  <a:schemeClr val="accent2">
                    <a:lumMod val="75000"/>
                  </a:schemeClr>
                </a:solidFill>
              </a:rPr>
              <a:t>Advantages</a:t>
            </a:r>
            <a:endParaRPr lang="en-IN" altLang="en-US">
              <a:solidFill>
                <a:schemeClr val="accent2">
                  <a:lumMod val="75000"/>
                </a:schemeClr>
              </a:solidFill>
            </a:endParaRPr>
          </a:p>
        </p:txBody>
      </p:sp>
      <p:sp>
        <p:nvSpPr>
          <p:cNvPr id="3" name="Content Placeholder 2"/>
          <p:cNvSpPr>
            <a:spLocks noGrp="1"/>
          </p:cNvSpPr>
          <p:nvPr>
            <p:ph idx="1"/>
          </p:nvPr>
        </p:nvSpPr>
        <p:spPr/>
        <p:txBody>
          <a:bodyPr/>
          <a:p>
            <a:r>
              <a:rPr lang="en-GB" dirty="0" smtClean="0">
                <a:sym typeface="+mn-ea"/>
              </a:rPr>
              <a:t>For real-world systems such as Robot navigation, we can use non-monotonic reasoning.</a:t>
            </a:r>
            <a:endParaRPr lang="en-GB" dirty="0" smtClean="0">
              <a:sym typeface="+mn-ea"/>
            </a:endParaRPr>
          </a:p>
          <a:p>
            <a:pPr marL="0" indent="0">
              <a:buNone/>
            </a:pPr>
            <a:endParaRPr lang="en-GB" dirty="0" smtClean="0"/>
          </a:p>
          <a:p>
            <a:r>
              <a:rPr lang="en-GB" dirty="0" smtClean="0">
                <a:sym typeface="+mn-ea"/>
              </a:rPr>
              <a:t> In Non-monotonic reasoning, we can choose probabilistic facts or can make assumptions.</a:t>
            </a:r>
            <a:endParaRPr lang="en-GB" dirty="0" smtClean="0"/>
          </a:p>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solidFill>
                  <a:schemeClr val="accent2">
                    <a:lumMod val="75000"/>
                  </a:schemeClr>
                </a:solidFill>
              </a:rPr>
              <a:t>Disadvantages</a:t>
            </a:r>
            <a:endParaRPr lang="en-IN" altLang="en-US">
              <a:solidFill>
                <a:schemeClr val="accent2">
                  <a:lumMod val="75000"/>
                </a:schemeClr>
              </a:solidFill>
            </a:endParaRPr>
          </a:p>
        </p:txBody>
      </p:sp>
      <p:sp>
        <p:nvSpPr>
          <p:cNvPr id="3" name="Content Placeholder 2"/>
          <p:cNvSpPr>
            <a:spLocks noGrp="1"/>
          </p:cNvSpPr>
          <p:nvPr>
            <p:ph idx="1"/>
          </p:nvPr>
        </p:nvSpPr>
        <p:spPr/>
        <p:txBody>
          <a:bodyPr/>
          <a:p>
            <a:r>
              <a:rPr lang="en-GB" dirty="0" smtClean="0">
                <a:sym typeface="+mn-ea"/>
              </a:rPr>
              <a:t>In non-monotonic reasoning, the old facts may be invalidated by adding new sentences.</a:t>
            </a:r>
            <a:endParaRPr lang="en-GB" dirty="0" smtClean="0">
              <a:sym typeface="+mn-ea"/>
            </a:endParaRPr>
          </a:p>
          <a:p>
            <a:endParaRPr lang="en-GB" dirty="0" smtClean="0"/>
          </a:p>
          <a:p>
            <a:r>
              <a:rPr lang="en-GB" dirty="0" smtClean="0">
                <a:sym typeface="+mn-ea"/>
              </a:rPr>
              <a:t>It cannot be used for theorem </a:t>
            </a:r>
            <a:r>
              <a:rPr lang="en-GB" b="1" dirty="0" smtClean="0">
                <a:sym typeface="+mn-ea"/>
              </a:rPr>
              <a:t>proving</a:t>
            </a:r>
            <a:r>
              <a:rPr lang="en-GB" dirty="0" smtClean="0">
                <a:sym typeface="+mn-ea"/>
              </a:rPr>
              <a:t>.</a:t>
            </a:r>
            <a:endParaRPr lang="en-GB" dirty="0" smtClean="0"/>
          </a:p>
          <a:p>
            <a:pPr marL="0" indent="0">
              <a:buNone/>
            </a:pPr>
            <a:br>
              <a:rPr lang="en-GB" smtClean="0">
                <a:sym typeface="+mn-ea"/>
              </a:rPr>
            </a:br>
            <a:endParaRPr lang="en-US"/>
          </a:p>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nchor="ctr" anchorCtr="0"/>
          <a:p>
            <a:pPr marL="0" indent="0" algn="ctr">
              <a:buNone/>
            </a:pPr>
            <a:r>
              <a:rPr lang="en-IN" altLang="en-US" sz="9600">
                <a:ln w="22225">
                  <a:solidFill>
                    <a:schemeClr val="accent2"/>
                  </a:solidFill>
                  <a:prstDash val="solid"/>
                </a:ln>
                <a:solidFill>
                  <a:schemeClr val="accent2">
                    <a:lumMod val="40000"/>
                    <a:lumOff val="60000"/>
                  </a:schemeClr>
                </a:solidFill>
                <a:effectLst/>
              </a:rPr>
              <a:t>Thank You</a:t>
            </a:r>
            <a:endParaRPr lang="en-IN" altLang="en-US" sz="9600">
              <a:ln w="22225">
                <a:solidFill>
                  <a:schemeClr val="accent2"/>
                </a:solidFill>
                <a:prstDash val="solid"/>
              </a:ln>
              <a:solidFill>
                <a:schemeClr val="accent2">
                  <a:lumMod val="40000"/>
                  <a:lumOff val="60000"/>
                </a:schemeClr>
              </a:solidFill>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solidFill>
                  <a:schemeClr val="accent2">
                    <a:lumMod val="75000"/>
                  </a:schemeClr>
                </a:solidFill>
              </a:rPr>
              <a:t>Contents</a:t>
            </a:r>
            <a:endParaRPr lang="en-IN" altLang="en-US">
              <a:solidFill>
                <a:schemeClr val="accent2">
                  <a:lumMod val="75000"/>
                </a:schemeClr>
              </a:solidFill>
            </a:endParaRPr>
          </a:p>
        </p:txBody>
      </p:sp>
      <p:sp>
        <p:nvSpPr>
          <p:cNvPr id="3" name="Content Placeholder 2"/>
          <p:cNvSpPr>
            <a:spLocks noGrp="1"/>
          </p:cNvSpPr>
          <p:nvPr>
            <p:ph idx="1"/>
          </p:nvPr>
        </p:nvSpPr>
        <p:spPr/>
        <p:txBody>
          <a:bodyPr/>
          <a:p>
            <a:pPr marL="577850" lvl="0" indent="-457200" algn="l" rtl="0">
              <a:spcBef>
                <a:spcPts val="1200"/>
              </a:spcBef>
              <a:spcAft>
                <a:spcPts val="0"/>
              </a:spcAft>
              <a:buClr>
                <a:srgbClr val="222222"/>
              </a:buClr>
              <a:buSzPts val="1700"/>
            </a:pPr>
            <a:r>
              <a:rPr lang="en-GB" b="1" dirty="0" smtClean="0">
                <a:solidFill>
                  <a:srgbClr val="222222"/>
                </a:solidFill>
                <a:highlight>
                  <a:srgbClr val="FFFFFF"/>
                </a:highlight>
                <a:latin typeface="Calibri Light" panose="020F0302020204030204" charset="0"/>
                <a:ea typeface="Times New Roman" panose="02020603050405020304"/>
                <a:cs typeface="Calibri Light" panose="020F0302020204030204" charset="0"/>
                <a:sym typeface="Times New Roman" panose="02020603050405020304"/>
              </a:rPr>
              <a:t>Non-monotonic Reasoning</a:t>
            </a:r>
            <a:endParaRPr lang="en-GB" b="1" dirty="0" smtClean="0">
              <a:solidFill>
                <a:srgbClr val="222222"/>
              </a:solidFill>
              <a:highlight>
                <a:srgbClr val="FFFFFF"/>
              </a:highlight>
              <a:latin typeface="Calibri Light" panose="020F0302020204030204" charset="0"/>
              <a:ea typeface="Times New Roman" panose="02020603050405020304"/>
              <a:cs typeface="Calibri Light" panose="020F0302020204030204" charset="0"/>
              <a:sym typeface="Times New Roman" panose="02020603050405020304"/>
            </a:endParaRPr>
          </a:p>
          <a:p>
            <a:pPr marL="577850" lvl="0" indent="-457200" algn="l" rtl="0">
              <a:spcBef>
                <a:spcPts val="1200"/>
              </a:spcBef>
              <a:spcAft>
                <a:spcPts val="0"/>
              </a:spcAft>
              <a:buClr>
                <a:srgbClr val="222222"/>
              </a:buClr>
              <a:buSzPts val="1700"/>
            </a:pPr>
            <a:r>
              <a:rPr lang="en-GB" b="1" dirty="0" smtClean="0">
                <a:solidFill>
                  <a:srgbClr val="222222"/>
                </a:solidFill>
                <a:highlight>
                  <a:srgbClr val="FFFFFF"/>
                </a:highlight>
                <a:latin typeface="Calibri Light" panose="020F0302020204030204" charset="0"/>
                <a:ea typeface="Times New Roman" panose="02020603050405020304"/>
                <a:cs typeface="Calibri Light" panose="020F0302020204030204" charset="0"/>
                <a:sym typeface="Times New Roman" panose="02020603050405020304"/>
              </a:rPr>
              <a:t>Logic</a:t>
            </a:r>
            <a:endParaRPr lang="en-GB" b="1" dirty="0" smtClean="0">
              <a:solidFill>
                <a:srgbClr val="222222"/>
              </a:solidFill>
              <a:highlight>
                <a:srgbClr val="FFFFFF"/>
              </a:highlight>
              <a:latin typeface="Calibri Light" panose="020F0302020204030204" charset="0"/>
              <a:ea typeface="Times New Roman" panose="02020603050405020304"/>
              <a:cs typeface="Calibri Light" panose="020F0302020204030204" charset="0"/>
              <a:sym typeface="Times New Roman" panose="02020603050405020304"/>
            </a:endParaRPr>
          </a:p>
          <a:p>
            <a:pPr marL="577850" lvl="0" indent="-457200" algn="l" rtl="0">
              <a:spcBef>
                <a:spcPts val="1200"/>
              </a:spcBef>
              <a:spcAft>
                <a:spcPts val="0"/>
              </a:spcAft>
              <a:buClr>
                <a:srgbClr val="222222"/>
              </a:buClr>
              <a:buSzPts val="1700"/>
            </a:pPr>
            <a:r>
              <a:rPr lang="en-IN" altLang="en-GB" b="1" dirty="0" smtClean="0">
                <a:solidFill>
                  <a:srgbClr val="222222"/>
                </a:solidFill>
                <a:highlight>
                  <a:srgbClr val="FFFFFF"/>
                </a:highlight>
                <a:latin typeface="Calibri Light" panose="020F0302020204030204" charset="0"/>
                <a:ea typeface="Times New Roman" panose="02020603050405020304"/>
                <a:cs typeface="Calibri Light" panose="020F0302020204030204" charset="0"/>
                <a:sym typeface="Times New Roman" panose="02020603050405020304"/>
              </a:rPr>
              <a:t>Methods Of Reasoning</a:t>
            </a:r>
            <a:endParaRPr lang="en-IN" altLang="en-GB" b="1" dirty="0" smtClean="0">
              <a:solidFill>
                <a:srgbClr val="222222"/>
              </a:solidFill>
              <a:highlight>
                <a:srgbClr val="FFFFFF"/>
              </a:highlight>
              <a:latin typeface="Calibri Light" panose="020F0302020204030204" charset="0"/>
              <a:ea typeface="Times New Roman" panose="02020603050405020304"/>
              <a:cs typeface="Calibri Light" panose="020F0302020204030204" charset="0"/>
              <a:sym typeface="Times New Roman" panose="02020603050405020304"/>
            </a:endParaRPr>
          </a:p>
          <a:p>
            <a:pPr marL="577850" lvl="0" indent="-457200" algn="l" rtl="0">
              <a:spcBef>
                <a:spcPts val="1200"/>
              </a:spcBef>
              <a:spcAft>
                <a:spcPts val="0"/>
              </a:spcAft>
              <a:buClr>
                <a:srgbClr val="222222"/>
              </a:buClr>
              <a:buSzPts val="1700"/>
            </a:pPr>
            <a:r>
              <a:rPr lang="en-GB" b="1" dirty="0" smtClean="0">
                <a:solidFill>
                  <a:srgbClr val="222222"/>
                </a:solidFill>
                <a:highlight>
                  <a:srgbClr val="FFFFFF"/>
                </a:highlight>
                <a:latin typeface="Calibri Light" panose="020F0302020204030204" charset="0"/>
                <a:ea typeface="Times New Roman" panose="02020603050405020304"/>
                <a:cs typeface="Calibri Light" panose="020F0302020204030204" charset="0"/>
                <a:sym typeface="Times New Roman" panose="02020603050405020304"/>
              </a:rPr>
              <a:t>Advantages &amp; Disadvantages</a:t>
            </a:r>
            <a:endParaRPr lang="en-GB" b="1" dirty="0" smtClean="0">
              <a:solidFill>
                <a:srgbClr val="222222"/>
              </a:solidFill>
              <a:highlight>
                <a:srgbClr val="FFFFFF"/>
              </a:highlight>
              <a:latin typeface="Calibri Light" panose="020F0302020204030204" charset="0"/>
              <a:ea typeface="Times New Roman" panose="02020603050405020304"/>
              <a:cs typeface="Calibri Light" panose="020F0302020204030204" charset="0"/>
              <a:sym typeface="Times New Roman" panose="02020603050405020304"/>
            </a:endParaRPr>
          </a:p>
          <a:p>
            <a:pPr marL="577850" lvl="0" indent="-457200" algn="l" rtl="0">
              <a:spcBef>
                <a:spcPts val="1200"/>
              </a:spcBef>
              <a:spcAft>
                <a:spcPts val="0"/>
              </a:spcAft>
              <a:buClr>
                <a:srgbClr val="222222"/>
              </a:buClr>
              <a:buSzPts val="1700"/>
            </a:pPr>
            <a:endParaRPr lang="en-GB" b="1" dirty="0" smtClean="0">
              <a:solidFill>
                <a:srgbClr val="222222"/>
              </a:solidFill>
              <a:highlight>
                <a:srgbClr val="FFFFFF"/>
              </a:highlight>
              <a:latin typeface="Calibri Light" panose="020F0302020204030204" charset="0"/>
              <a:ea typeface="Times New Roman" panose="02020603050405020304"/>
              <a:cs typeface="Calibri Light" panose="020F0302020204030204" charset="0"/>
              <a:sym typeface="Times New Roman" panose="02020603050405020304"/>
            </a:endParaRPr>
          </a:p>
          <a:p>
            <a:endParaRPr lang="en-IN" altLang="en-US">
              <a:latin typeface="Calibri Light" panose="020F0302020204030204" charset="0"/>
              <a:cs typeface="Calibri Light" panose="020F030202020403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dirty="0" smtClean="0">
                <a:solidFill>
                  <a:schemeClr val="accent2">
                    <a:lumMod val="75000"/>
                  </a:schemeClr>
                </a:solidFill>
                <a:highlight>
                  <a:srgbClr val="FFFFFF"/>
                </a:highlight>
                <a:latin typeface="Calibri Light" panose="020F0302020204030204" charset="0"/>
                <a:ea typeface="Times New Roman" panose="02020603050405020304"/>
                <a:cs typeface="Calibri Light" panose="020F0302020204030204" charset="0"/>
                <a:sym typeface="Times New Roman" panose="02020603050405020304"/>
              </a:rPr>
              <a:t>Non-monotonic Reasoning</a:t>
            </a:r>
            <a:endParaRPr lang="en-GB" altLang="en-US" dirty="0" smtClean="0">
              <a:solidFill>
                <a:schemeClr val="accent2">
                  <a:lumMod val="75000"/>
                </a:schemeClr>
              </a:solidFill>
              <a:highlight>
                <a:srgbClr val="FFFFFF"/>
              </a:highlight>
              <a:latin typeface="Calibri Light" panose="020F0302020204030204" charset="0"/>
              <a:ea typeface="Times New Roman" panose="02020603050405020304"/>
              <a:cs typeface="Calibri Light" panose="020F0302020204030204" charset="0"/>
              <a:sym typeface="Times New Roman" panose="02020603050405020304"/>
            </a:endParaRPr>
          </a:p>
        </p:txBody>
      </p:sp>
      <p:sp>
        <p:nvSpPr>
          <p:cNvPr id="3" name="Content Placeholder 2"/>
          <p:cNvSpPr>
            <a:spLocks noGrp="1"/>
          </p:cNvSpPr>
          <p:nvPr>
            <p:ph idx="1"/>
          </p:nvPr>
        </p:nvSpPr>
        <p:spPr/>
        <p:txBody>
          <a:bodyPr>
            <a:normAutofit fontScale="90000" lnSpcReduction="20000"/>
          </a:bodyPr>
          <a:p>
            <a:pPr marL="90170" marR="0" lvl="0" indent="-139700" algn="just" rtl="0">
              <a:lnSpc>
                <a:spcPct val="120000"/>
              </a:lnSpc>
              <a:spcBef>
                <a:spcPts val="0"/>
              </a:spcBef>
              <a:spcAft>
                <a:spcPts val="0"/>
              </a:spcAft>
              <a:buClr>
                <a:schemeClr val="accent1"/>
              </a:buClr>
              <a:buSzPts val="2200"/>
              <a:buFont typeface="Arial" panose="020B0604020202020204"/>
              <a:buChar char="•"/>
            </a:pPr>
            <a:r>
              <a:rPr lang="en-US">
                <a:solidFill>
                  <a:schemeClr val="dk1"/>
                </a:solidFill>
                <a:latin typeface="Calibri (Body)" charset="0"/>
                <a:ea typeface="Times New Roman" panose="02020603050405020304"/>
                <a:cs typeface="Calibri (Body)" charset="0"/>
                <a:sym typeface="Times New Roman" panose="02020603050405020304"/>
              </a:rPr>
              <a:t>Non-monotonic reasoning (NMR) is based on supplementing absolute</a:t>
            </a:r>
            <a:endParaRPr lang="en-US">
              <a:solidFill>
                <a:schemeClr val="dk1"/>
              </a:solidFill>
              <a:latin typeface="Calibri (Body)" charset="0"/>
              <a:ea typeface="Times New Roman" panose="02020603050405020304"/>
              <a:cs typeface="Calibri (Body)" charset="0"/>
              <a:sym typeface="Times New Roman" panose="02020603050405020304"/>
            </a:endParaRPr>
          </a:p>
          <a:p>
            <a:pPr marL="0" marR="0" lvl="0" indent="0" algn="just" rtl="0">
              <a:lnSpc>
                <a:spcPct val="120000"/>
              </a:lnSpc>
              <a:spcBef>
                <a:spcPts val="0"/>
              </a:spcBef>
              <a:spcAft>
                <a:spcPts val="0"/>
              </a:spcAft>
              <a:buClr>
                <a:schemeClr val="accent1"/>
              </a:buClr>
              <a:buSzPts val="2200"/>
              <a:buFont typeface="Arial" panose="020B0604020202020204"/>
              <a:buNone/>
            </a:pPr>
            <a:r>
              <a:rPr lang="en-US">
                <a:solidFill>
                  <a:schemeClr val="dk1"/>
                </a:solidFill>
                <a:latin typeface="Calibri (Body)" charset="0"/>
                <a:ea typeface="Times New Roman" panose="02020603050405020304"/>
                <a:cs typeface="Calibri (Body)" charset="0"/>
                <a:sym typeface="Times New Roman" panose="02020603050405020304"/>
              </a:rPr>
              <a:t> truth with beliefs. </a:t>
            </a:r>
            <a:endParaRPr lang="en-US" b="0" i="0" u="none" strike="noStrike" cap="none">
              <a:solidFill>
                <a:schemeClr val="dk1"/>
              </a:solidFill>
              <a:latin typeface="Calibri (Body)" charset="0"/>
              <a:ea typeface="Times New Roman" panose="02020603050405020304"/>
              <a:cs typeface="Calibri (Body)" charset="0"/>
              <a:sym typeface="Times New Roman" panose="02020603050405020304"/>
            </a:endParaRPr>
          </a:p>
          <a:p>
            <a:pPr marL="90170" marR="0" lvl="0" indent="-139700" algn="just" rtl="0">
              <a:lnSpc>
                <a:spcPct val="120000"/>
              </a:lnSpc>
              <a:spcBef>
                <a:spcPts val="1400"/>
              </a:spcBef>
              <a:spcAft>
                <a:spcPts val="0"/>
              </a:spcAft>
              <a:buClr>
                <a:schemeClr val="accent1"/>
              </a:buClr>
              <a:buSzPts val="2200"/>
              <a:buFont typeface="Arial" panose="020B0604020202020204"/>
              <a:buChar char="•"/>
            </a:pPr>
            <a:r>
              <a:rPr lang="en-US">
                <a:solidFill>
                  <a:schemeClr val="dk1"/>
                </a:solidFill>
                <a:latin typeface="Calibri (Body)" charset="0"/>
                <a:ea typeface="Times New Roman" panose="02020603050405020304"/>
                <a:cs typeface="Calibri (Body)" charset="0"/>
                <a:sym typeface="Times New Roman" panose="02020603050405020304"/>
              </a:rPr>
              <a:t>These tentative beliefs are generally based on default assumptions that are in light of lack of evidence. </a:t>
            </a:r>
            <a:endParaRPr lang="en-US" b="0" i="0" u="none" strike="noStrike" cap="none">
              <a:solidFill>
                <a:schemeClr val="dk1"/>
              </a:solidFill>
              <a:latin typeface="Calibri (Body)" charset="0"/>
              <a:ea typeface="Times New Roman" panose="02020603050405020304"/>
              <a:cs typeface="Calibri (Body)" charset="0"/>
              <a:sym typeface="Times New Roman" panose="02020603050405020304"/>
            </a:endParaRPr>
          </a:p>
          <a:p>
            <a:pPr marL="90170" marR="0" lvl="0" indent="-139700" algn="just" rtl="0">
              <a:lnSpc>
                <a:spcPct val="120000"/>
              </a:lnSpc>
              <a:spcBef>
                <a:spcPts val="1400"/>
              </a:spcBef>
              <a:spcAft>
                <a:spcPts val="0"/>
              </a:spcAft>
              <a:buClr>
                <a:schemeClr val="accent1"/>
              </a:buClr>
              <a:buSzPts val="2200"/>
              <a:buFont typeface="Arial" panose="020B0604020202020204"/>
              <a:buChar char="•"/>
            </a:pPr>
            <a:r>
              <a:rPr lang="en-US">
                <a:solidFill>
                  <a:schemeClr val="dk1"/>
                </a:solidFill>
                <a:latin typeface="Calibri (Body)" charset="0"/>
                <a:ea typeface="Times New Roman" panose="02020603050405020304"/>
                <a:cs typeface="Calibri (Body)" charset="0"/>
                <a:sym typeface="Times New Roman" panose="02020603050405020304"/>
              </a:rPr>
              <a:t>A non-monotonic reasoning (NMR) system tracks a set of tentative beliefs and revises those beliefs when knowledge is observed or derived. </a:t>
            </a:r>
            <a:endParaRPr lang="en-US" b="0" i="0" u="none" strike="noStrike" cap="none">
              <a:solidFill>
                <a:schemeClr val="dk1"/>
              </a:solidFill>
              <a:latin typeface="Calibri (Body)" charset="0"/>
              <a:ea typeface="Times New Roman" panose="02020603050405020304"/>
              <a:cs typeface="Calibri (Body)" charset="0"/>
              <a:sym typeface="Times New Roman" panose="02020603050405020304"/>
            </a:endParaRPr>
          </a:p>
          <a:p>
            <a:pPr marL="90170" marR="0" lvl="0" indent="-139700" algn="just" rtl="0">
              <a:lnSpc>
                <a:spcPct val="120000"/>
              </a:lnSpc>
              <a:spcBef>
                <a:spcPts val="1400"/>
              </a:spcBef>
              <a:spcAft>
                <a:spcPts val="0"/>
              </a:spcAft>
              <a:buClr>
                <a:schemeClr val="accent1"/>
              </a:buClr>
              <a:buSzPts val="2200"/>
              <a:buFont typeface="Arial" panose="020B0604020202020204"/>
              <a:buChar char="•"/>
            </a:pPr>
            <a:r>
              <a:rPr lang="en-US">
                <a:solidFill>
                  <a:schemeClr val="dk1"/>
                </a:solidFill>
                <a:latin typeface="Calibri (Body)" charset="0"/>
                <a:ea typeface="Times New Roman" panose="02020603050405020304"/>
                <a:cs typeface="Calibri (Body)" charset="0"/>
                <a:sym typeface="Times New Roman" panose="02020603050405020304"/>
              </a:rPr>
              <a:t>The reason is, the human reasoning is non-monotonic in nature. </a:t>
            </a:r>
            <a:endParaRPr lang="en-US" b="0" i="0" u="none" strike="noStrike" cap="none">
              <a:solidFill>
                <a:schemeClr val="dk1"/>
              </a:solidFill>
              <a:latin typeface="Calibri (Body)" charset="0"/>
              <a:ea typeface="Times New Roman" panose="02020603050405020304"/>
              <a:cs typeface="Calibri (Body)" charset="0"/>
              <a:sym typeface="Times New Roman" panose="02020603050405020304"/>
            </a:endParaRPr>
          </a:p>
          <a:p>
            <a:pPr marL="90170" marR="0" lvl="0" indent="-139700" algn="just" rtl="0">
              <a:lnSpc>
                <a:spcPct val="120000"/>
              </a:lnSpc>
              <a:spcBef>
                <a:spcPts val="1400"/>
              </a:spcBef>
              <a:spcAft>
                <a:spcPts val="0"/>
              </a:spcAft>
              <a:buClr>
                <a:schemeClr val="accent1"/>
              </a:buClr>
              <a:buSzPts val="2200"/>
              <a:buFont typeface="Arial" panose="020B0604020202020204"/>
              <a:buChar char="•"/>
            </a:pPr>
            <a:r>
              <a:rPr lang="en-US">
                <a:solidFill>
                  <a:schemeClr val="dk1"/>
                </a:solidFill>
                <a:latin typeface="Calibri (Body)" charset="0"/>
                <a:ea typeface="Times New Roman" panose="02020603050405020304"/>
                <a:cs typeface="Calibri (Body)" charset="0"/>
                <a:sym typeface="Times New Roman" panose="02020603050405020304"/>
              </a:rPr>
              <a:t>This means, we reach to conclusions from certain premises that we would not reach if certain other sentences are included in our premises</a:t>
            </a:r>
            <a:endParaRPr lang="en-US">
              <a:latin typeface="Calibri (Body)" charset="0"/>
              <a:cs typeface="Calibri (Body)"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dirty="0" smtClean="0">
                <a:solidFill>
                  <a:schemeClr val="accent2">
                    <a:lumMod val="75000"/>
                  </a:schemeClr>
                </a:solidFill>
                <a:highlight>
                  <a:srgbClr val="FFFFFF"/>
                </a:highlight>
                <a:latin typeface="Calibri Light" panose="020F0302020204030204" charset="0"/>
                <a:ea typeface="Times New Roman" panose="02020603050405020304"/>
                <a:cs typeface="Calibri Light" panose="020F0302020204030204" charset="0"/>
                <a:sym typeface="Times New Roman" panose="02020603050405020304"/>
              </a:rPr>
              <a:t>Non-monotonic Reasoning</a:t>
            </a:r>
            <a:endParaRPr lang="en-GB" altLang="en-US" dirty="0" smtClean="0">
              <a:solidFill>
                <a:schemeClr val="accent2">
                  <a:lumMod val="75000"/>
                </a:schemeClr>
              </a:solidFill>
              <a:highlight>
                <a:srgbClr val="FFFFFF"/>
              </a:highlight>
              <a:latin typeface="Calibri Light" panose="020F0302020204030204" charset="0"/>
              <a:ea typeface="Times New Roman" panose="02020603050405020304"/>
              <a:cs typeface="Calibri Light" panose="020F0302020204030204" charset="0"/>
              <a:sym typeface="Times New Roman" panose="02020603050405020304"/>
            </a:endParaRPr>
          </a:p>
        </p:txBody>
      </p:sp>
      <p:sp>
        <p:nvSpPr>
          <p:cNvPr id="3" name="Content Placeholder 2"/>
          <p:cNvSpPr>
            <a:spLocks noGrp="1"/>
          </p:cNvSpPr>
          <p:nvPr>
            <p:ph idx="1"/>
          </p:nvPr>
        </p:nvSpPr>
        <p:spPr/>
        <p:txBody>
          <a:bodyPr>
            <a:normAutofit/>
          </a:bodyPr>
          <a:p>
            <a:pPr marL="0" marR="0" lvl="0" indent="0" algn="just" rtl="0">
              <a:lnSpc>
                <a:spcPct val="100000"/>
              </a:lnSpc>
              <a:spcBef>
                <a:spcPts val="0"/>
              </a:spcBef>
              <a:spcAft>
                <a:spcPts val="0"/>
              </a:spcAft>
              <a:buClr>
                <a:schemeClr val="accent1"/>
              </a:buClr>
              <a:buSzPts val="2400"/>
              <a:buFont typeface="Calibri" panose="020F0502020204030204"/>
              <a:buNone/>
            </a:pPr>
            <a:r>
              <a:rPr lang="en-US">
                <a:solidFill>
                  <a:schemeClr val="dk1"/>
                </a:solidFill>
                <a:latin typeface="Calibri" panose="020F0502020204030204" charset="0"/>
                <a:ea typeface="Times New Roman" panose="02020603050405020304"/>
                <a:cs typeface="Calibri" panose="020F0502020204030204" charset="0"/>
                <a:sym typeface="Times New Roman" panose="02020603050405020304"/>
              </a:rPr>
              <a:t>Conventional reasoning systems such as first order predicate logic are designed to work with information that has three important properties. </a:t>
            </a:r>
            <a:endParaRPr lang="en-US">
              <a:solidFill>
                <a:schemeClr val="dk1"/>
              </a:solidFill>
              <a:latin typeface="Calibri" panose="020F0502020204030204" charset="0"/>
              <a:ea typeface="Times New Roman" panose="02020603050405020304"/>
              <a:cs typeface="Calibri" panose="020F0502020204030204" charset="0"/>
              <a:sym typeface="Times New Roman" panose="02020603050405020304"/>
            </a:endParaRPr>
          </a:p>
          <a:p>
            <a:pPr marL="0" marR="0" lvl="0" indent="0" algn="just" rtl="0">
              <a:lnSpc>
                <a:spcPct val="100000"/>
              </a:lnSpc>
              <a:spcBef>
                <a:spcPts val="0"/>
              </a:spcBef>
              <a:spcAft>
                <a:spcPts val="0"/>
              </a:spcAft>
              <a:buClr>
                <a:schemeClr val="accent1"/>
              </a:buClr>
              <a:buSzPts val="2400"/>
              <a:buFont typeface="Calibri" panose="020F0502020204030204"/>
              <a:buNone/>
            </a:pPr>
            <a:endParaRPr lang="en-US" b="0" i="0" u="none" strike="noStrike" cap="none">
              <a:solidFill>
                <a:schemeClr val="dk1"/>
              </a:solidFill>
              <a:latin typeface="Calibri" panose="020F0502020204030204" charset="0"/>
              <a:ea typeface="Times New Roman" panose="02020603050405020304"/>
              <a:cs typeface="Calibri" panose="020F0502020204030204" charset="0"/>
              <a:sym typeface="Times New Roman" panose="02020603050405020304"/>
            </a:endParaRPr>
          </a:p>
          <a:p>
            <a:pPr marL="647700" marR="0" lvl="1" indent="-342900" algn="l" rtl="0">
              <a:lnSpc>
                <a:spcPct val="100000"/>
              </a:lnSpc>
              <a:spcBef>
                <a:spcPts val="1400"/>
              </a:spcBef>
              <a:spcAft>
                <a:spcPts val="0"/>
              </a:spcAft>
              <a:buClr>
                <a:schemeClr val="accent1"/>
              </a:buClr>
              <a:buSzPts val="2400"/>
            </a:pPr>
            <a:r>
              <a:rPr lang="en-US">
                <a:solidFill>
                  <a:schemeClr val="dk1"/>
                </a:solidFill>
                <a:latin typeface="Calibri" panose="020F0502020204030204" charset="0"/>
                <a:ea typeface="Times New Roman" panose="02020603050405020304"/>
                <a:cs typeface="Calibri" panose="020F0502020204030204" charset="0"/>
                <a:sym typeface="Times New Roman" panose="02020603050405020304"/>
              </a:rPr>
              <a:t>It is complete with respect to the domain of interest. </a:t>
            </a:r>
            <a:endParaRPr lang="en-US" b="0" i="0" u="none" strike="noStrike" cap="none">
              <a:solidFill>
                <a:schemeClr val="dk1"/>
              </a:solidFill>
              <a:latin typeface="Calibri" panose="020F0502020204030204" charset="0"/>
              <a:ea typeface="Times New Roman" panose="02020603050405020304"/>
              <a:cs typeface="Calibri" panose="020F0502020204030204" charset="0"/>
              <a:sym typeface="Times New Roman" panose="02020603050405020304"/>
            </a:endParaRPr>
          </a:p>
          <a:p>
            <a:pPr marL="647700" marR="0" lvl="1" indent="-342900" algn="l" rtl="0">
              <a:lnSpc>
                <a:spcPct val="100000"/>
              </a:lnSpc>
              <a:spcBef>
                <a:spcPts val="1400"/>
              </a:spcBef>
              <a:spcAft>
                <a:spcPts val="0"/>
              </a:spcAft>
              <a:buClr>
                <a:schemeClr val="accent1"/>
              </a:buClr>
              <a:buSzPts val="2400"/>
            </a:pPr>
            <a:r>
              <a:rPr lang="en-US">
                <a:solidFill>
                  <a:schemeClr val="dk1"/>
                </a:solidFill>
                <a:latin typeface="Calibri" panose="020F0502020204030204" charset="0"/>
                <a:ea typeface="Times New Roman" panose="02020603050405020304"/>
                <a:cs typeface="Calibri" panose="020F0502020204030204" charset="0"/>
                <a:sym typeface="Times New Roman" panose="02020603050405020304"/>
              </a:rPr>
              <a:t>It is consistent.</a:t>
            </a:r>
            <a:endParaRPr lang="en-US" b="0" i="0" u="none" strike="noStrike" cap="none">
              <a:solidFill>
                <a:schemeClr val="dk1"/>
              </a:solidFill>
              <a:latin typeface="Calibri" panose="020F0502020204030204" charset="0"/>
              <a:ea typeface="Times New Roman" panose="02020603050405020304"/>
              <a:cs typeface="Calibri" panose="020F0502020204030204" charset="0"/>
              <a:sym typeface="Times New Roman" panose="02020603050405020304"/>
            </a:endParaRPr>
          </a:p>
          <a:p>
            <a:pPr marL="647700" marR="0" lvl="1" indent="-342900" algn="l" rtl="0">
              <a:lnSpc>
                <a:spcPct val="100000"/>
              </a:lnSpc>
              <a:spcBef>
                <a:spcPts val="1400"/>
              </a:spcBef>
              <a:spcAft>
                <a:spcPts val="0"/>
              </a:spcAft>
              <a:buClr>
                <a:schemeClr val="accent1"/>
              </a:buClr>
              <a:buSzPts val="2400"/>
            </a:pPr>
            <a:r>
              <a:rPr lang="en-US">
                <a:solidFill>
                  <a:schemeClr val="dk1"/>
                </a:solidFill>
                <a:latin typeface="Calibri" panose="020F0502020204030204" charset="0"/>
                <a:ea typeface="Times New Roman" panose="02020603050405020304"/>
                <a:cs typeface="Calibri" panose="020F0502020204030204" charset="0"/>
                <a:sym typeface="Times New Roman" panose="02020603050405020304"/>
              </a:rPr>
              <a:t>The only way it can change is that new facts can be added as they become available. If the new facts are consistent with all other facts that have already been asserted, then nothing will be ever retracted from the set of facts that are known to be true. This property is called monotonicity.</a:t>
            </a:r>
            <a:endParaRPr lang="en-US" b="0" i="0" u="none" strike="noStrike" cap="none">
              <a:solidFill>
                <a:schemeClr val="dk1"/>
              </a:solidFill>
              <a:latin typeface="Calibri" panose="020F0502020204030204" charset="0"/>
              <a:ea typeface="Times New Roman" panose="02020603050405020304"/>
              <a:cs typeface="Calibri" panose="020F0502020204030204" charset="0"/>
              <a:sym typeface="Times New Roman" panose="02020603050405020304"/>
            </a:endParaRPr>
          </a:p>
          <a:p>
            <a:pPr marL="407670" marR="0" lvl="0" indent="-457200" algn="just" rtl="0">
              <a:lnSpc>
                <a:spcPct val="100000"/>
              </a:lnSpc>
              <a:spcBef>
                <a:spcPts val="0"/>
              </a:spcBef>
              <a:spcAft>
                <a:spcPts val="0"/>
              </a:spcAft>
              <a:buClr>
                <a:schemeClr val="accent1"/>
              </a:buClr>
              <a:buSzPts val="2200"/>
              <a:buFont typeface="Arial" panose="020B0604020202020204"/>
              <a:buChar char="•"/>
            </a:pPr>
            <a:endParaRPr lang="en-US">
              <a:latin typeface="Calibri" panose="020F0502020204030204" charset="0"/>
              <a:cs typeface="Calibri" panose="020F050202020403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dirty="0" smtClean="0">
                <a:solidFill>
                  <a:schemeClr val="accent2">
                    <a:lumMod val="75000"/>
                  </a:schemeClr>
                </a:solidFill>
                <a:highlight>
                  <a:srgbClr val="FFFFFF"/>
                </a:highlight>
                <a:latin typeface="Calibri Light" panose="020F0302020204030204" charset="0"/>
                <a:ea typeface="Times New Roman" panose="02020603050405020304"/>
                <a:cs typeface="Calibri Light" panose="020F0302020204030204" charset="0"/>
                <a:sym typeface="Times New Roman" panose="02020603050405020304"/>
              </a:rPr>
              <a:t>Non-monotonic Reasoning</a:t>
            </a:r>
            <a:endParaRPr lang="en-GB" altLang="en-US" dirty="0" smtClean="0">
              <a:solidFill>
                <a:schemeClr val="accent2">
                  <a:lumMod val="75000"/>
                </a:schemeClr>
              </a:solidFill>
              <a:highlight>
                <a:srgbClr val="FFFFFF"/>
              </a:highlight>
              <a:latin typeface="Calibri Light" panose="020F0302020204030204" charset="0"/>
              <a:ea typeface="Times New Roman" panose="02020603050405020304"/>
              <a:cs typeface="Calibri Light" panose="020F0302020204030204" charset="0"/>
              <a:sym typeface="Times New Roman" panose="02020603050405020304"/>
            </a:endParaRPr>
          </a:p>
        </p:txBody>
      </p:sp>
      <p:sp>
        <p:nvSpPr>
          <p:cNvPr id="3" name="Content Placeholder 2"/>
          <p:cNvSpPr>
            <a:spLocks noGrp="1"/>
          </p:cNvSpPr>
          <p:nvPr>
            <p:ph idx="1"/>
          </p:nvPr>
        </p:nvSpPr>
        <p:spPr/>
        <p:txBody>
          <a:bodyPr>
            <a:normAutofit/>
          </a:bodyPr>
          <a:p>
            <a:pPr marL="0" marR="0" lvl="0" indent="0" algn="just" rtl="0">
              <a:lnSpc>
                <a:spcPct val="90000"/>
              </a:lnSpc>
              <a:spcBef>
                <a:spcPts val="0"/>
              </a:spcBef>
              <a:spcAft>
                <a:spcPts val="0"/>
              </a:spcAft>
              <a:buClr>
                <a:schemeClr val="accent1"/>
              </a:buClr>
              <a:buSzPts val="2200"/>
              <a:buFont typeface="Calibri" panose="020F0502020204030204"/>
              <a:buNone/>
            </a:pPr>
            <a:r>
              <a:rPr lang="en-US" sz="2400">
                <a:solidFill>
                  <a:schemeClr val="dk1"/>
                </a:solidFill>
                <a:latin typeface="Calibri" panose="020F0502020204030204" charset="0"/>
                <a:ea typeface="Times New Roman" panose="02020603050405020304"/>
                <a:cs typeface="Calibri" panose="020F0502020204030204" charset="0"/>
                <a:sym typeface="Times New Roman" panose="02020603050405020304"/>
              </a:rPr>
              <a:t>Non-monotonic reasoning systems are designed to be able to solve problems in which above three properties may be missing. </a:t>
            </a:r>
            <a:endParaRPr lang="en-US" sz="2400" b="0" i="0" u="none" strike="noStrike" cap="none">
              <a:solidFill>
                <a:schemeClr val="dk1"/>
              </a:solidFill>
              <a:latin typeface="Calibri" panose="020F0502020204030204" charset="0"/>
              <a:ea typeface="Times New Roman" panose="02020603050405020304"/>
              <a:cs typeface="Calibri" panose="020F0502020204030204" charset="0"/>
              <a:sym typeface="Times New Roman" panose="02020603050405020304"/>
            </a:endParaRPr>
          </a:p>
          <a:p>
            <a:pPr marL="0" marR="0" lvl="0" indent="0" algn="just" rtl="0">
              <a:lnSpc>
                <a:spcPct val="90000"/>
              </a:lnSpc>
              <a:spcBef>
                <a:spcPts val="1400"/>
              </a:spcBef>
              <a:spcAft>
                <a:spcPts val="0"/>
              </a:spcAft>
              <a:buClr>
                <a:schemeClr val="accent1"/>
              </a:buClr>
              <a:buSzPts val="2200"/>
              <a:buFont typeface="Calibri" panose="020F0502020204030204"/>
              <a:buNone/>
            </a:pPr>
            <a:r>
              <a:rPr lang="en-US" sz="2400">
                <a:solidFill>
                  <a:schemeClr val="dk1"/>
                </a:solidFill>
                <a:latin typeface="Calibri" panose="020F0502020204030204" charset="0"/>
                <a:ea typeface="Times New Roman" panose="02020603050405020304"/>
                <a:cs typeface="Calibri" panose="020F0502020204030204" charset="0"/>
                <a:sym typeface="Times New Roman" panose="02020603050405020304"/>
              </a:rPr>
              <a:t>In order to do this, following key issues must be addressed.</a:t>
            </a:r>
            <a:endParaRPr lang="en-US" sz="2400" b="0" i="0" u="none" strike="noStrike" cap="none">
              <a:solidFill>
                <a:schemeClr val="dk1"/>
              </a:solidFill>
              <a:latin typeface="Calibri" panose="020F0502020204030204" charset="0"/>
              <a:ea typeface="Times New Roman" panose="02020603050405020304"/>
              <a:cs typeface="Calibri" panose="020F0502020204030204" charset="0"/>
              <a:sym typeface="Times New Roman" panose="02020603050405020304"/>
            </a:endParaRPr>
          </a:p>
          <a:p>
            <a:pPr marL="407670" marR="0" lvl="0" indent="-457200" algn="just" rtl="0">
              <a:lnSpc>
                <a:spcPct val="90000"/>
              </a:lnSpc>
              <a:spcBef>
                <a:spcPts val="1400"/>
              </a:spcBef>
              <a:spcAft>
                <a:spcPts val="0"/>
              </a:spcAft>
              <a:buClr>
                <a:schemeClr val="accent1"/>
              </a:buClr>
              <a:buSzPts val="2200"/>
            </a:pPr>
            <a:r>
              <a:rPr lang="en-US" sz="2400">
                <a:solidFill>
                  <a:schemeClr val="dk1"/>
                </a:solidFill>
                <a:latin typeface="Calibri" panose="020F0502020204030204" charset="0"/>
                <a:ea typeface="Times New Roman" panose="02020603050405020304"/>
                <a:cs typeface="Calibri" panose="020F0502020204030204" charset="0"/>
                <a:sym typeface="Times New Roman" panose="02020603050405020304"/>
              </a:rPr>
              <a:t>How can knowledge base be extended to allow inferences to be made on the basis of lack of knowledge as well as on the presence of it? </a:t>
            </a:r>
            <a:endParaRPr lang="en-US" sz="2400" b="0" i="0" u="none" strike="noStrike" cap="none">
              <a:solidFill>
                <a:schemeClr val="dk1"/>
              </a:solidFill>
              <a:latin typeface="Calibri" panose="020F0502020204030204" charset="0"/>
              <a:ea typeface="Times New Roman" panose="02020603050405020304"/>
              <a:cs typeface="Calibri" panose="020F0502020204030204" charset="0"/>
              <a:sym typeface="Times New Roman" panose="02020603050405020304"/>
            </a:endParaRPr>
          </a:p>
          <a:p>
            <a:pPr marL="407670" marR="0" lvl="0" indent="-457200" algn="just" rtl="0">
              <a:lnSpc>
                <a:spcPct val="90000"/>
              </a:lnSpc>
              <a:spcBef>
                <a:spcPts val="1400"/>
              </a:spcBef>
              <a:spcAft>
                <a:spcPts val="0"/>
              </a:spcAft>
              <a:buClr>
                <a:schemeClr val="accent1"/>
              </a:buClr>
              <a:buSzPts val="2200"/>
            </a:pPr>
            <a:r>
              <a:rPr lang="en-US" sz="2400">
                <a:solidFill>
                  <a:schemeClr val="dk1"/>
                </a:solidFill>
                <a:latin typeface="Calibri" panose="020F0502020204030204" charset="0"/>
                <a:ea typeface="Times New Roman" panose="02020603050405020304"/>
                <a:cs typeface="Calibri" panose="020F0502020204030204" charset="0"/>
                <a:sym typeface="Times New Roman" panose="02020603050405020304"/>
              </a:rPr>
              <a:t>How can the knowledge base be updated properly when a new fact is added to the system or when an old one is removed? </a:t>
            </a:r>
            <a:endParaRPr lang="en-US" sz="2400" b="0" i="0" u="none" strike="noStrike" cap="none">
              <a:solidFill>
                <a:schemeClr val="dk1"/>
              </a:solidFill>
              <a:latin typeface="Calibri" panose="020F0502020204030204" charset="0"/>
              <a:ea typeface="Times New Roman" panose="02020603050405020304"/>
              <a:cs typeface="Calibri" panose="020F0502020204030204" charset="0"/>
              <a:sym typeface="Times New Roman" panose="02020603050405020304"/>
            </a:endParaRPr>
          </a:p>
          <a:p>
            <a:pPr marL="407670" marR="0" lvl="0" indent="-457200" algn="just" rtl="0">
              <a:lnSpc>
                <a:spcPct val="90000"/>
              </a:lnSpc>
              <a:spcBef>
                <a:spcPts val="1400"/>
              </a:spcBef>
              <a:spcAft>
                <a:spcPts val="0"/>
              </a:spcAft>
              <a:buClr>
                <a:schemeClr val="accent1"/>
              </a:buClr>
              <a:buSzPts val="2200"/>
            </a:pPr>
            <a:r>
              <a:rPr lang="en-US" sz="2400">
                <a:solidFill>
                  <a:schemeClr val="dk1"/>
                </a:solidFill>
                <a:latin typeface="Calibri" panose="020F0502020204030204" charset="0"/>
                <a:ea typeface="Times New Roman" panose="02020603050405020304"/>
                <a:cs typeface="Calibri" panose="020F0502020204030204" charset="0"/>
                <a:sym typeface="Times New Roman" panose="02020603050405020304"/>
              </a:rPr>
              <a:t>How can knowledge be used to help resolve conflicts when there are several in  consistent non-monotonic inferences that could be drawn? </a:t>
            </a:r>
            <a:endParaRPr lang="en-US" sz="2400" b="0" i="0" u="none" strike="noStrike" cap="none">
              <a:solidFill>
                <a:schemeClr val="dk1"/>
              </a:solidFill>
              <a:latin typeface="Calibri" panose="020F0502020204030204" charset="0"/>
              <a:ea typeface="Times New Roman" panose="02020603050405020304"/>
              <a:cs typeface="Calibri" panose="020F0502020204030204" charset="0"/>
              <a:sym typeface="Times New Roman" panose="02020603050405020304"/>
            </a:endParaRPr>
          </a:p>
          <a:p>
            <a:pPr marL="407670" marR="0" lvl="0" indent="-457200" algn="just" rtl="0">
              <a:lnSpc>
                <a:spcPct val="90000"/>
              </a:lnSpc>
              <a:spcBef>
                <a:spcPts val="0"/>
              </a:spcBef>
              <a:spcAft>
                <a:spcPts val="0"/>
              </a:spcAft>
              <a:buClr>
                <a:schemeClr val="accent1"/>
              </a:buClr>
              <a:buSzPts val="2200"/>
              <a:buFont typeface="Arial" panose="020B0604020202020204"/>
              <a:buChar char="•"/>
            </a:pPr>
            <a:endParaRPr lang="en-US" sz="2400">
              <a:latin typeface="Calibri" panose="020F0502020204030204" charset="0"/>
              <a:cs typeface="Calibri" panose="020F050202020403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GB" dirty="0" smtClean="0">
                <a:solidFill>
                  <a:schemeClr val="accent2">
                    <a:lumMod val="75000"/>
                  </a:schemeClr>
                </a:solidFill>
                <a:highlight>
                  <a:srgbClr val="FFFFFF"/>
                </a:highlight>
                <a:latin typeface="Calibri Light" panose="020F0302020204030204" charset="0"/>
                <a:ea typeface="Times New Roman" panose="02020603050405020304"/>
                <a:cs typeface="Calibri Light" panose="020F0302020204030204" charset="0"/>
                <a:sym typeface="Times New Roman" panose="02020603050405020304"/>
              </a:rPr>
              <a:t>Logics For </a:t>
            </a:r>
            <a:r>
              <a:rPr lang="en-GB" dirty="0" smtClean="0">
                <a:solidFill>
                  <a:schemeClr val="accent2">
                    <a:lumMod val="75000"/>
                  </a:schemeClr>
                </a:solidFill>
                <a:highlight>
                  <a:srgbClr val="FFFFFF"/>
                </a:highlight>
                <a:latin typeface="Calibri Light" panose="020F0302020204030204" charset="0"/>
                <a:ea typeface="Times New Roman" panose="02020603050405020304"/>
                <a:cs typeface="Calibri Light" panose="020F0302020204030204" charset="0"/>
                <a:sym typeface="Times New Roman" panose="02020603050405020304"/>
              </a:rPr>
              <a:t>Non-monotonic Reasoning</a:t>
            </a:r>
            <a:endParaRPr lang="en-GB" altLang="en-US" dirty="0" smtClean="0">
              <a:solidFill>
                <a:schemeClr val="accent2">
                  <a:lumMod val="75000"/>
                </a:schemeClr>
              </a:solidFill>
              <a:highlight>
                <a:srgbClr val="FFFFFF"/>
              </a:highlight>
              <a:latin typeface="Calibri Light" panose="020F0302020204030204" charset="0"/>
              <a:ea typeface="Times New Roman" panose="02020603050405020304"/>
              <a:cs typeface="Calibri Light" panose="020F0302020204030204" charset="0"/>
              <a:sym typeface="Times New Roman" panose="02020603050405020304"/>
            </a:endParaRPr>
          </a:p>
        </p:txBody>
      </p:sp>
      <p:sp>
        <p:nvSpPr>
          <p:cNvPr id="3" name="Content Placeholder 2"/>
          <p:cNvSpPr>
            <a:spLocks noGrp="1"/>
          </p:cNvSpPr>
          <p:nvPr>
            <p:ph idx="1"/>
          </p:nvPr>
        </p:nvSpPr>
        <p:spPr/>
        <p:txBody>
          <a:bodyPr>
            <a:normAutofit/>
          </a:bodyPr>
          <a:p>
            <a:pPr marL="90170" marR="0" lvl="0" indent="-139700" algn="just" rtl="0">
              <a:lnSpc>
                <a:spcPct val="100000"/>
              </a:lnSpc>
              <a:spcBef>
                <a:spcPts val="0"/>
              </a:spcBef>
              <a:spcAft>
                <a:spcPts val="0"/>
              </a:spcAft>
              <a:buClr>
                <a:schemeClr val="accent1"/>
              </a:buClr>
              <a:buSzPts val="2200"/>
              <a:buFont typeface="Arial" panose="020B0604020202020204"/>
              <a:buChar char="•"/>
            </a:pPr>
            <a:r>
              <a:rPr lang="en-US">
                <a:solidFill>
                  <a:schemeClr val="dk1"/>
                </a:solidFill>
                <a:latin typeface="Calibri" panose="020F0502020204030204" charset="0"/>
                <a:ea typeface="Times New Roman" panose="02020603050405020304"/>
                <a:cs typeface="Calibri" panose="020F0502020204030204" charset="0"/>
                <a:sym typeface="Times New Roman" panose="02020603050405020304"/>
              </a:rPr>
              <a:t>A non-monotonic logic is a formal logic whose consequence relation is not monotonic. </a:t>
            </a:r>
            <a:endParaRPr lang="en-US" b="0" i="0" u="none" strike="noStrike" cap="none">
              <a:solidFill>
                <a:schemeClr val="dk1"/>
              </a:solidFill>
              <a:latin typeface="Calibri" panose="020F0502020204030204" charset="0"/>
              <a:ea typeface="Times New Roman" panose="02020603050405020304"/>
              <a:cs typeface="Calibri" panose="020F0502020204030204" charset="0"/>
              <a:sym typeface="Times New Roman" panose="02020603050405020304"/>
            </a:endParaRPr>
          </a:p>
          <a:p>
            <a:pPr marL="90170" marR="0" lvl="0" indent="-139700" algn="just" rtl="0">
              <a:lnSpc>
                <a:spcPct val="100000"/>
              </a:lnSpc>
              <a:spcBef>
                <a:spcPts val="1400"/>
              </a:spcBef>
              <a:spcAft>
                <a:spcPts val="0"/>
              </a:spcAft>
              <a:buClr>
                <a:schemeClr val="accent1"/>
              </a:buClr>
              <a:buSzPts val="2200"/>
              <a:buFont typeface="Arial" panose="020B0604020202020204"/>
              <a:buChar char="•"/>
            </a:pPr>
            <a:r>
              <a:rPr lang="en-US">
                <a:solidFill>
                  <a:schemeClr val="dk1"/>
                </a:solidFill>
                <a:latin typeface="Calibri" panose="020F0502020204030204" charset="0"/>
                <a:ea typeface="Times New Roman" panose="02020603050405020304"/>
                <a:cs typeface="Calibri" panose="020F0502020204030204" charset="0"/>
                <a:sym typeface="Times New Roman" panose="02020603050405020304"/>
              </a:rPr>
              <a:t>Logic is non-monotonic if the truth of a proposition may change when new information (axioms) is added. </a:t>
            </a:r>
            <a:endParaRPr lang="en-US" b="0" i="0" u="none" strike="noStrike" cap="none">
              <a:solidFill>
                <a:schemeClr val="dk1"/>
              </a:solidFill>
              <a:latin typeface="Calibri" panose="020F0502020204030204" charset="0"/>
              <a:ea typeface="Times New Roman" panose="02020603050405020304"/>
              <a:cs typeface="Calibri" panose="020F0502020204030204" charset="0"/>
              <a:sym typeface="Times New Roman" panose="02020603050405020304"/>
            </a:endParaRPr>
          </a:p>
          <a:p>
            <a:pPr marL="90170" marR="0" lvl="0" indent="-139700" algn="just" rtl="0">
              <a:lnSpc>
                <a:spcPct val="100000"/>
              </a:lnSpc>
              <a:spcBef>
                <a:spcPts val="1400"/>
              </a:spcBef>
              <a:spcAft>
                <a:spcPts val="0"/>
              </a:spcAft>
              <a:buClr>
                <a:schemeClr val="accent1"/>
              </a:buClr>
              <a:buSzPts val="2200"/>
              <a:buFont typeface="Arial" panose="020B0604020202020204"/>
              <a:buChar char="•"/>
            </a:pPr>
            <a:r>
              <a:rPr lang="en-US">
                <a:solidFill>
                  <a:schemeClr val="dk1"/>
                </a:solidFill>
                <a:latin typeface="Calibri" panose="020F0502020204030204" charset="0"/>
                <a:ea typeface="Times New Roman" panose="02020603050405020304"/>
                <a:cs typeface="Calibri" panose="020F0502020204030204" charset="0"/>
                <a:sym typeface="Times New Roman" panose="02020603050405020304"/>
              </a:rPr>
              <a:t>Allows a statement to be retracted. </a:t>
            </a:r>
            <a:endParaRPr lang="en-US" b="0" i="0" u="none" strike="noStrike" cap="none">
              <a:solidFill>
                <a:schemeClr val="dk1"/>
              </a:solidFill>
              <a:latin typeface="Calibri" panose="020F0502020204030204" charset="0"/>
              <a:ea typeface="Times New Roman" panose="02020603050405020304"/>
              <a:cs typeface="Calibri" panose="020F0502020204030204" charset="0"/>
              <a:sym typeface="Times New Roman" panose="02020603050405020304"/>
            </a:endParaRPr>
          </a:p>
          <a:p>
            <a:pPr marL="90170" marR="0" lvl="0" indent="-139700" algn="just" rtl="0">
              <a:lnSpc>
                <a:spcPct val="100000"/>
              </a:lnSpc>
              <a:spcBef>
                <a:spcPts val="1400"/>
              </a:spcBef>
              <a:spcAft>
                <a:spcPts val="0"/>
              </a:spcAft>
              <a:buClr>
                <a:schemeClr val="accent1"/>
              </a:buClr>
              <a:buSzPts val="2200"/>
              <a:buFont typeface="Arial" panose="020B0604020202020204"/>
              <a:buChar char="•"/>
            </a:pPr>
            <a:r>
              <a:rPr lang="en-US">
                <a:solidFill>
                  <a:schemeClr val="dk1"/>
                </a:solidFill>
                <a:latin typeface="Calibri" panose="020F0502020204030204" charset="0"/>
                <a:ea typeface="Times New Roman" panose="02020603050405020304"/>
                <a:cs typeface="Calibri" panose="020F0502020204030204" charset="0"/>
                <a:sym typeface="Times New Roman" panose="02020603050405020304"/>
              </a:rPr>
              <a:t>Used to formalize plausible reasoning .</a:t>
            </a:r>
            <a:endParaRPr lang="en-US">
              <a:latin typeface="Calibri" panose="020F0502020204030204" charset="0"/>
              <a:cs typeface="Calibri" panose="020F050202020403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GB" dirty="0" smtClean="0">
                <a:solidFill>
                  <a:schemeClr val="accent2">
                    <a:lumMod val="75000"/>
                  </a:schemeClr>
                </a:solidFill>
                <a:highlight>
                  <a:srgbClr val="FFFFFF"/>
                </a:highlight>
                <a:latin typeface="Calibri Light" panose="020F0302020204030204" charset="0"/>
                <a:ea typeface="Times New Roman" panose="02020603050405020304"/>
                <a:cs typeface="Calibri Light" panose="020F0302020204030204" charset="0"/>
                <a:sym typeface="Times New Roman" panose="02020603050405020304"/>
              </a:rPr>
              <a:t>Logics For </a:t>
            </a:r>
            <a:r>
              <a:rPr lang="en-GB" dirty="0" smtClean="0">
                <a:solidFill>
                  <a:schemeClr val="accent2">
                    <a:lumMod val="75000"/>
                  </a:schemeClr>
                </a:solidFill>
                <a:highlight>
                  <a:srgbClr val="FFFFFF"/>
                </a:highlight>
                <a:latin typeface="Calibri Light" panose="020F0302020204030204" charset="0"/>
                <a:ea typeface="Times New Roman" panose="02020603050405020304"/>
                <a:cs typeface="Calibri Light" panose="020F0302020204030204" charset="0"/>
                <a:sym typeface="Times New Roman" panose="02020603050405020304"/>
              </a:rPr>
              <a:t>Non-monotonic Reasoning</a:t>
            </a:r>
            <a:endParaRPr lang="en-GB" altLang="en-US" dirty="0" smtClean="0">
              <a:solidFill>
                <a:schemeClr val="accent2">
                  <a:lumMod val="75000"/>
                </a:schemeClr>
              </a:solidFill>
              <a:highlight>
                <a:srgbClr val="FFFFFF"/>
              </a:highlight>
              <a:latin typeface="Calibri Light" panose="020F0302020204030204" charset="0"/>
              <a:ea typeface="Times New Roman" panose="02020603050405020304"/>
              <a:cs typeface="Calibri Light" panose="020F0302020204030204" charset="0"/>
              <a:sym typeface="Times New Roman" panose="02020603050405020304"/>
            </a:endParaRPr>
          </a:p>
        </p:txBody>
      </p:sp>
      <p:sp>
        <p:nvSpPr>
          <p:cNvPr id="3" name="Content Placeholder 2"/>
          <p:cNvSpPr>
            <a:spLocks noGrp="1"/>
          </p:cNvSpPr>
          <p:nvPr>
            <p:ph idx="1"/>
          </p:nvPr>
        </p:nvSpPr>
        <p:spPr/>
        <p:txBody>
          <a:bodyPr>
            <a:normAutofit fontScale="90000" lnSpcReduction="10000"/>
          </a:bodyPr>
          <a:p>
            <a:pPr marL="90170" marR="0" lvl="0" indent="-139700" algn="l" rtl="0">
              <a:lnSpc>
                <a:spcPct val="80000"/>
              </a:lnSpc>
              <a:spcBef>
                <a:spcPts val="0"/>
              </a:spcBef>
              <a:spcAft>
                <a:spcPts val="0"/>
              </a:spcAft>
              <a:buClr>
                <a:schemeClr val="dk1"/>
              </a:buClr>
              <a:buSzPts val="2200"/>
              <a:buFont typeface="Arial" panose="020B0604020202020204"/>
              <a:buChar char="•"/>
            </a:pPr>
            <a:r>
              <a:rPr lang="en-US" sz="2600" b="1">
                <a:solidFill>
                  <a:schemeClr val="accent2">
                    <a:lumMod val="75000"/>
                  </a:schemeClr>
                </a:solidFill>
                <a:latin typeface="Calibri" panose="020F0502020204030204" charset="0"/>
                <a:ea typeface="Times New Roman" panose="02020603050405020304"/>
                <a:cs typeface="Calibri" panose="020F0502020204030204" charset="0"/>
                <a:sym typeface="Times New Roman" panose="02020603050405020304"/>
              </a:rPr>
              <a:t>Example 1 </a:t>
            </a:r>
            <a:endParaRPr lang="en-US" sz="2600" b="1" i="0" u="none">
              <a:solidFill>
                <a:schemeClr val="accent2">
                  <a:lumMod val="75000"/>
                </a:schemeClr>
              </a:solidFill>
              <a:latin typeface="Calibri" panose="020F0502020204030204" charset="0"/>
              <a:ea typeface="Times New Roman" panose="02020603050405020304"/>
              <a:cs typeface="Calibri" panose="020F0502020204030204" charset="0"/>
              <a:sym typeface="Times New Roman" panose="02020603050405020304"/>
            </a:endParaRPr>
          </a:p>
          <a:p>
            <a:pPr marL="90170" marR="0" lvl="0" indent="-90170" algn="ctr" rtl="0">
              <a:lnSpc>
                <a:spcPct val="80000"/>
              </a:lnSpc>
              <a:spcBef>
                <a:spcPts val="200"/>
              </a:spcBef>
              <a:spcAft>
                <a:spcPts val="0"/>
              </a:spcAft>
              <a:buClr>
                <a:schemeClr val="dk1"/>
              </a:buClr>
              <a:buSzPts val="2200"/>
              <a:buFont typeface="Times New Roman" panose="02020603050405020304"/>
              <a:buNone/>
            </a:pPr>
            <a:r>
              <a:rPr lang="en-US" sz="2600" b="1" i="1">
                <a:solidFill>
                  <a:srgbClr val="00B050"/>
                </a:solidFill>
                <a:latin typeface="Calibri" panose="020F0502020204030204" charset="0"/>
                <a:ea typeface="Times New Roman" panose="02020603050405020304"/>
                <a:cs typeface="Calibri" panose="020F0502020204030204" charset="0"/>
                <a:sym typeface="Times New Roman" panose="02020603050405020304"/>
              </a:rPr>
              <a:t>Birds typically fly. Tweety is a bird. </a:t>
            </a:r>
            <a:endParaRPr lang="en-US" sz="2600" b="1" i="1" u="none">
              <a:solidFill>
                <a:srgbClr val="00B050"/>
              </a:solidFill>
              <a:latin typeface="Calibri" panose="020F0502020204030204" charset="0"/>
              <a:ea typeface="Times New Roman" panose="02020603050405020304"/>
              <a:cs typeface="Calibri" panose="020F0502020204030204" charset="0"/>
              <a:sym typeface="Times New Roman" panose="02020603050405020304"/>
            </a:endParaRPr>
          </a:p>
          <a:p>
            <a:pPr marL="90170" marR="0" lvl="0" indent="-90170" algn="ctr" rtl="0">
              <a:lnSpc>
                <a:spcPct val="80000"/>
              </a:lnSpc>
              <a:spcBef>
                <a:spcPts val="200"/>
              </a:spcBef>
              <a:spcAft>
                <a:spcPts val="0"/>
              </a:spcAft>
              <a:buClr>
                <a:schemeClr val="dk1"/>
              </a:buClr>
              <a:buSzPts val="2200"/>
              <a:buFont typeface="Times New Roman" panose="02020603050405020304"/>
              <a:buNone/>
            </a:pPr>
            <a:r>
              <a:rPr lang="en-US" sz="2600" b="1" i="1">
                <a:solidFill>
                  <a:srgbClr val="00B050"/>
                </a:solidFill>
                <a:latin typeface="Calibri" panose="020F0502020204030204" charset="0"/>
                <a:ea typeface="Times New Roman" panose="02020603050405020304"/>
                <a:cs typeface="Calibri" panose="020F0502020204030204" charset="0"/>
                <a:sym typeface="Times New Roman" panose="02020603050405020304"/>
              </a:rPr>
              <a:t>Tweety (presumably) flies. </a:t>
            </a:r>
            <a:endParaRPr lang="en-US" sz="2600" b="1" i="1" u="none">
              <a:solidFill>
                <a:srgbClr val="00B050"/>
              </a:solidFill>
              <a:latin typeface="Calibri" panose="020F0502020204030204" charset="0"/>
              <a:ea typeface="Times New Roman" panose="02020603050405020304"/>
              <a:cs typeface="Calibri" panose="020F0502020204030204" charset="0"/>
              <a:sym typeface="Times New Roman" panose="02020603050405020304"/>
            </a:endParaRPr>
          </a:p>
          <a:p>
            <a:pPr marL="90170" marR="0" lvl="0" indent="-139700" algn="l" rtl="0">
              <a:lnSpc>
                <a:spcPct val="80000"/>
              </a:lnSpc>
              <a:spcBef>
                <a:spcPts val="1400"/>
              </a:spcBef>
              <a:spcAft>
                <a:spcPts val="0"/>
              </a:spcAft>
              <a:buClr>
                <a:schemeClr val="dk1"/>
              </a:buClr>
              <a:buSzPts val="2200"/>
              <a:buFont typeface="Arial" panose="020B0604020202020204"/>
              <a:buChar char="•"/>
            </a:pPr>
            <a:r>
              <a:rPr lang="en-US" sz="2600">
                <a:solidFill>
                  <a:schemeClr val="dk1"/>
                </a:solidFill>
                <a:latin typeface="Calibri" panose="020F0502020204030204" charset="0"/>
                <a:ea typeface="Times New Roman" panose="02020603050405020304"/>
                <a:cs typeface="Calibri" panose="020F0502020204030204" charset="0"/>
                <a:sym typeface="Times New Roman" panose="02020603050405020304"/>
              </a:rPr>
              <a:t>Conclusion of non-monotonic argument may not be correct.</a:t>
            </a:r>
            <a:endParaRPr lang="en-US" sz="2600" b="0" i="0" u="none">
              <a:solidFill>
                <a:schemeClr val="dk1"/>
              </a:solidFill>
              <a:latin typeface="Calibri" panose="020F0502020204030204" charset="0"/>
              <a:ea typeface="Times New Roman" panose="02020603050405020304"/>
              <a:cs typeface="Calibri" panose="020F0502020204030204" charset="0"/>
              <a:sym typeface="Times New Roman" panose="02020603050405020304"/>
            </a:endParaRPr>
          </a:p>
          <a:p>
            <a:pPr marL="90170" marR="0" lvl="0" indent="-90170" algn="l" rtl="0">
              <a:lnSpc>
                <a:spcPct val="80000"/>
              </a:lnSpc>
              <a:spcBef>
                <a:spcPts val="1400"/>
              </a:spcBef>
              <a:spcAft>
                <a:spcPts val="0"/>
              </a:spcAft>
              <a:buClr>
                <a:schemeClr val="dk1"/>
              </a:buClr>
              <a:buSzPts val="2200"/>
              <a:buFont typeface="Times New Roman" panose="02020603050405020304"/>
              <a:buNone/>
            </a:pPr>
            <a:r>
              <a:rPr lang="en-US" sz="2600">
                <a:solidFill>
                  <a:schemeClr val="dk1"/>
                </a:solidFill>
                <a:latin typeface="Calibri" panose="020F0502020204030204" charset="0"/>
                <a:ea typeface="Times New Roman" panose="02020603050405020304"/>
                <a:cs typeface="Calibri" panose="020F0502020204030204" charset="0"/>
                <a:sym typeface="Times New Roman" panose="02020603050405020304"/>
              </a:rPr>
              <a:t> </a:t>
            </a:r>
            <a:endParaRPr lang="en-US" sz="2600">
              <a:solidFill>
                <a:schemeClr val="dk1"/>
              </a:solidFill>
              <a:latin typeface="Calibri" panose="020F0502020204030204" charset="0"/>
              <a:ea typeface="Times New Roman" panose="02020603050405020304"/>
              <a:cs typeface="Calibri" panose="020F0502020204030204" charset="0"/>
              <a:sym typeface="Times New Roman" panose="02020603050405020304"/>
            </a:endParaRPr>
          </a:p>
          <a:p>
            <a:pPr marL="90170" marR="0" lvl="0" indent="-90170" algn="l" rtl="0">
              <a:lnSpc>
                <a:spcPct val="80000"/>
              </a:lnSpc>
              <a:spcBef>
                <a:spcPts val="1400"/>
              </a:spcBef>
              <a:spcAft>
                <a:spcPts val="0"/>
              </a:spcAft>
              <a:buClr>
                <a:schemeClr val="dk1"/>
              </a:buClr>
              <a:buSzPts val="2200"/>
              <a:buFont typeface="Times New Roman" panose="02020603050405020304"/>
              <a:buNone/>
            </a:pPr>
            <a:endParaRPr lang="en-US" sz="2600" b="0" i="0" u="none">
              <a:solidFill>
                <a:schemeClr val="dk1"/>
              </a:solidFill>
              <a:latin typeface="Calibri" panose="020F0502020204030204" charset="0"/>
              <a:ea typeface="Times New Roman" panose="02020603050405020304"/>
              <a:cs typeface="Calibri" panose="020F0502020204030204" charset="0"/>
              <a:sym typeface="Times New Roman" panose="02020603050405020304"/>
            </a:endParaRPr>
          </a:p>
          <a:p>
            <a:pPr marL="90170" marR="0" lvl="0" indent="-90170" algn="l" rtl="0">
              <a:lnSpc>
                <a:spcPct val="80000"/>
              </a:lnSpc>
              <a:spcBef>
                <a:spcPts val="1400"/>
              </a:spcBef>
              <a:spcAft>
                <a:spcPts val="0"/>
              </a:spcAft>
              <a:buClr>
                <a:schemeClr val="dk1"/>
              </a:buClr>
              <a:buSzPts val="2200"/>
              <a:buFont typeface="Times New Roman" panose="02020603050405020304"/>
              <a:buNone/>
            </a:pPr>
            <a:r>
              <a:rPr lang="en-US" sz="2600" b="1">
                <a:solidFill>
                  <a:schemeClr val="accent2">
                    <a:lumMod val="75000"/>
                  </a:schemeClr>
                </a:solidFill>
                <a:latin typeface="Calibri" panose="020F0502020204030204" charset="0"/>
                <a:ea typeface="Times New Roman" panose="02020603050405020304"/>
                <a:cs typeface="Calibri" panose="020F0502020204030204" charset="0"/>
                <a:sym typeface="Times New Roman" panose="02020603050405020304"/>
              </a:rPr>
              <a:t>Example-2</a:t>
            </a:r>
            <a:r>
              <a:rPr lang="en-US" sz="2600" b="1">
                <a:solidFill>
                  <a:schemeClr val="dk1"/>
                </a:solidFill>
                <a:latin typeface="Calibri" panose="020F0502020204030204" charset="0"/>
                <a:ea typeface="Times New Roman" panose="02020603050405020304"/>
                <a:cs typeface="Calibri" panose="020F0502020204030204" charset="0"/>
                <a:sym typeface="Times New Roman" panose="02020603050405020304"/>
              </a:rPr>
              <a:t>:</a:t>
            </a:r>
            <a:r>
              <a:rPr lang="en-US" sz="2600">
                <a:solidFill>
                  <a:schemeClr val="dk1"/>
                </a:solidFill>
                <a:latin typeface="Calibri" panose="020F0502020204030204" charset="0"/>
                <a:ea typeface="Times New Roman" panose="02020603050405020304"/>
                <a:cs typeface="Calibri" panose="020F0502020204030204" charset="0"/>
                <a:sym typeface="Times New Roman" panose="02020603050405020304"/>
              </a:rPr>
              <a:t> (Ref. Example-1) </a:t>
            </a:r>
            <a:endParaRPr lang="en-US" sz="2600" b="0" i="0" u="none">
              <a:solidFill>
                <a:schemeClr val="dk1"/>
              </a:solidFill>
              <a:latin typeface="Calibri" panose="020F0502020204030204" charset="0"/>
              <a:ea typeface="Times New Roman" panose="02020603050405020304"/>
              <a:cs typeface="Calibri" panose="020F0502020204030204" charset="0"/>
              <a:sym typeface="Times New Roman" panose="02020603050405020304"/>
            </a:endParaRPr>
          </a:p>
          <a:p>
            <a:pPr marL="90170" marR="0" lvl="0" indent="-90170" algn="ctr" rtl="0">
              <a:lnSpc>
                <a:spcPct val="80000"/>
              </a:lnSpc>
              <a:spcBef>
                <a:spcPts val="1400"/>
              </a:spcBef>
              <a:spcAft>
                <a:spcPts val="0"/>
              </a:spcAft>
              <a:buClr>
                <a:schemeClr val="dk1"/>
              </a:buClr>
              <a:buSzPts val="2200"/>
              <a:buFont typeface="Times New Roman" panose="02020603050405020304"/>
              <a:buNone/>
            </a:pPr>
            <a:r>
              <a:rPr lang="en-US" sz="2600" b="1" i="1">
                <a:solidFill>
                  <a:srgbClr val="00B050"/>
                </a:solidFill>
                <a:latin typeface="Calibri" panose="020F0502020204030204" charset="0"/>
                <a:ea typeface="Times New Roman" panose="02020603050405020304"/>
                <a:cs typeface="Calibri" panose="020F0502020204030204" charset="0"/>
                <a:sym typeface="Times New Roman" panose="02020603050405020304"/>
              </a:rPr>
              <a:t>If Tweety is a penguin, it is incorrect to conclude that Tweety flies.</a:t>
            </a:r>
            <a:endParaRPr lang="en-US" sz="2600" b="1" i="1" u="none">
              <a:solidFill>
                <a:srgbClr val="00B050"/>
              </a:solidFill>
              <a:latin typeface="Calibri" panose="020F0502020204030204" charset="0"/>
              <a:ea typeface="Times New Roman" panose="02020603050405020304"/>
              <a:cs typeface="Calibri" panose="020F0502020204030204" charset="0"/>
              <a:sym typeface="Times New Roman" panose="02020603050405020304"/>
            </a:endParaRPr>
          </a:p>
          <a:p>
            <a:pPr marL="90170" marR="0" lvl="0" indent="-139700" algn="just" rtl="0">
              <a:lnSpc>
                <a:spcPct val="80000"/>
              </a:lnSpc>
              <a:spcBef>
                <a:spcPts val="1400"/>
              </a:spcBef>
              <a:spcAft>
                <a:spcPts val="0"/>
              </a:spcAft>
              <a:buClr>
                <a:schemeClr val="dk1"/>
              </a:buClr>
              <a:buSzPts val="2200"/>
              <a:buFont typeface="Arial" panose="020B0604020202020204"/>
              <a:buChar char="•"/>
            </a:pPr>
            <a:r>
              <a:rPr lang="en-US" sz="2600">
                <a:solidFill>
                  <a:schemeClr val="dk1"/>
                </a:solidFill>
                <a:latin typeface="Calibri" panose="020F0502020204030204" charset="0"/>
                <a:ea typeface="Times New Roman" panose="02020603050405020304"/>
                <a:cs typeface="Calibri" panose="020F0502020204030204" charset="0"/>
                <a:sym typeface="Times New Roman" panose="02020603050405020304"/>
              </a:rPr>
              <a:t>All non-monotonic reasoning are concerned with consistency.</a:t>
            </a:r>
            <a:endParaRPr lang="en-US" sz="2600" b="0" i="0" u="none">
              <a:solidFill>
                <a:schemeClr val="dk1"/>
              </a:solidFill>
              <a:latin typeface="Calibri" panose="020F0502020204030204" charset="0"/>
              <a:ea typeface="Times New Roman" panose="02020603050405020304"/>
              <a:cs typeface="Calibri" panose="020F0502020204030204" charset="0"/>
              <a:sym typeface="Times New Roman" panose="02020603050405020304"/>
            </a:endParaRPr>
          </a:p>
          <a:p>
            <a:pPr marL="90170" marR="0" lvl="0" indent="-139700" algn="just" rtl="0">
              <a:lnSpc>
                <a:spcPct val="90000"/>
              </a:lnSpc>
              <a:spcBef>
                <a:spcPts val="1400"/>
              </a:spcBef>
              <a:spcAft>
                <a:spcPts val="0"/>
              </a:spcAft>
              <a:buClr>
                <a:schemeClr val="dk1"/>
              </a:buClr>
              <a:buSzPts val="2200"/>
              <a:buFont typeface="Arial" panose="020B0604020202020204"/>
              <a:buChar char="•"/>
            </a:pPr>
            <a:r>
              <a:rPr lang="en-US" sz="2600">
                <a:solidFill>
                  <a:schemeClr val="dk1"/>
                </a:solidFill>
                <a:latin typeface="Calibri" panose="020F0502020204030204" charset="0"/>
                <a:ea typeface="Times New Roman" panose="02020603050405020304"/>
                <a:cs typeface="Calibri" panose="020F0502020204030204" charset="0"/>
                <a:sym typeface="Times New Roman" panose="02020603050405020304"/>
              </a:rPr>
              <a:t>Inconsistency is resolved, by removing the relevant conclusion derived by default rules, as shown in the example 3.</a:t>
            </a:r>
            <a:endParaRPr lang="en-US" sz="2600" b="0" i="0" u="none">
              <a:solidFill>
                <a:schemeClr val="dk1"/>
              </a:solidFill>
              <a:latin typeface="Calibri" panose="020F0502020204030204" charset="0"/>
              <a:ea typeface="Times New Roman" panose="02020603050405020304"/>
              <a:cs typeface="Calibri" panose="020F0502020204030204" charset="0"/>
              <a:sym typeface="Times New Roman" panose="02020603050405020304"/>
            </a:endParaRPr>
          </a:p>
          <a:p>
            <a:pPr marL="90170" marR="0" lvl="0" indent="-139700" algn="just" rtl="0">
              <a:lnSpc>
                <a:spcPct val="80000"/>
              </a:lnSpc>
              <a:spcBef>
                <a:spcPts val="0"/>
              </a:spcBef>
              <a:spcAft>
                <a:spcPts val="0"/>
              </a:spcAft>
              <a:buClr>
                <a:schemeClr val="accent1"/>
              </a:buClr>
              <a:buSzPts val="2200"/>
              <a:buFont typeface="Arial" panose="020B0604020202020204"/>
              <a:buChar char="•"/>
            </a:pPr>
            <a:endParaRPr lang="en-US" sz="2600">
              <a:latin typeface="Calibri" panose="020F0502020204030204" charset="0"/>
              <a:cs typeface="Calibri" panose="020F050202020403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GB" dirty="0" smtClean="0">
                <a:solidFill>
                  <a:schemeClr val="accent2">
                    <a:lumMod val="75000"/>
                  </a:schemeClr>
                </a:solidFill>
                <a:highlight>
                  <a:srgbClr val="FFFFFF"/>
                </a:highlight>
                <a:latin typeface="Calibri Light" panose="020F0302020204030204" charset="0"/>
                <a:ea typeface="Times New Roman" panose="02020603050405020304"/>
                <a:cs typeface="Calibri Light" panose="020F0302020204030204" charset="0"/>
                <a:sym typeface="Times New Roman" panose="02020603050405020304"/>
              </a:rPr>
              <a:t>Logics For </a:t>
            </a:r>
            <a:r>
              <a:rPr lang="en-GB" dirty="0" smtClean="0">
                <a:solidFill>
                  <a:schemeClr val="accent2">
                    <a:lumMod val="75000"/>
                  </a:schemeClr>
                </a:solidFill>
                <a:highlight>
                  <a:srgbClr val="FFFFFF"/>
                </a:highlight>
                <a:latin typeface="Calibri Light" panose="020F0302020204030204" charset="0"/>
                <a:ea typeface="Times New Roman" panose="02020603050405020304"/>
                <a:cs typeface="Calibri Light" panose="020F0302020204030204" charset="0"/>
                <a:sym typeface="Times New Roman" panose="02020603050405020304"/>
              </a:rPr>
              <a:t>Non-monotonic Reasoning</a:t>
            </a:r>
            <a:endParaRPr lang="en-GB" altLang="en-US" dirty="0" smtClean="0">
              <a:solidFill>
                <a:schemeClr val="accent2">
                  <a:lumMod val="75000"/>
                </a:schemeClr>
              </a:solidFill>
              <a:highlight>
                <a:srgbClr val="FFFFFF"/>
              </a:highlight>
              <a:latin typeface="Calibri Light" panose="020F0302020204030204" charset="0"/>
              <a:ea typeface="Times New Roman" panose="02020603050405020304"/>
              <a:cs typeface="Calibri Light" panose="020F0302020204030204" charset="0"/>
              <a:sym typeface="Times New Roman" panose="02020603050405020304"/>
            </a:endParaRPr>
          </a:p>
        </p:txBody>
      </p:sp>
      <p:sp>
        <p:nvSpPr>
          <p:cNvPr id="3" name="Content Placeholder 2"/>
          <p:cNvSpPr>
            <a:spLocks noGrp="1"/>
          </p:cNvSpPr>
          <p:nvPr>
            <p:ph idx="1"/>
          </p:nvPr>
        </p:nvSpPr>
        <p:spPr/>
        <p:txBody>
          <a:bodyPr>
            <a:normAutofit/>
          </a:bodyPr>
          <a:p>
            <a:pPr marL="90170" marR="0" lvl="0" indent="-139700" algn="just" rtl="0">
              <a:lnSpc>
                <a:spcPct val="100000"/>
              </a:lnSpc>
              <a:spcBef>
                <a:spcPts val="0"/>
              </a:spcBef>
              <a:spcAft>
                <a:spcPts val="0"/>
              </a:spcAft>
              <a:buClr>
                <a:schemeClr val="accent1"/>
              </a:buClr>
              <a:buSzPts val="2200"/>
              <a:buFont typeface="Calibri" panose="020F0502020204030204"/>
              <a:buChar char=" "/>
            </a:pPr>
            <a:r>
              <a:rPr lang="en-US" sz="2600" b="1">
                <a:solidFill>
                  <a:schemeClr val="accent2">
                    <a:lumMod val="75000"/>
                  </a:schemeClr>
                </a:solidFill>
                <a:latin typeface="Calibri" panose="020F0502020204030204" charset="0"/>
                <a:ea typeface="Times New Roman" panose="02020603050405020304"/>
                <a:cs typeface="Calibri" panose="020F0502020204030204" charset="0"/>
                <a:sym typeface="Times New Roman" panose="02020603050405020304"/>
              </a:rPr>
              <a:t>Example -3</a:t>
            </a:r>
            <a:r>
              <a:rPr lang="en-US" sz="2600">
                <a:solidFill>
                  <a:schemeClr val="accent2">
                    <a:lumMod val="75000"/>
                  </a:schemeClr>
                </a:solidFill>
                <a:latin typeface="Calibri" panose="020F0502020204030204" charset="0"/>
                <a:ea typeface="Times New Roman" panose="02020603050405020304"/>
                <a:cs typeface="Calibri" panose="020F0502020204030204" charset="0"/>
                <a:sym typeface="Times New Roman" panose="02020603050405020304"/>
              </a:rPr>
              <a:t> </a:t>
            </a:r>
            <a:endParaRPr lang="en-US" sz="2600" b="0" i="0" u="none">
              <a:solidFill>
                <a:schemeClr val="accent2">
                  <a:lumMod val="75000"/>
                </a:schemeClr>
              </a:solidFill>
              <a:latin typeface="Calibri" panose="020F0502020204030204" charset="0"/>
              <a:ea typeface="Times New Roman" panose="02020603050405020304"/>
              <a:cs typeface="Calibri" panose="020F0502020204030204" charset="0"/>
              <a:sym typeface="Times New Roman" panose="02020603050405020304"/>
            </a:endParaRPr>
          </a:p>
          <a:p>
            <a:pPr marL="90170" marR="0" lvl="0" indent="-139700" algn="just" rtl="0">
              <a:lnSpc>
                <a:spcPct val="100000"/>
              </a:lnSpc>
              <a:spcBef>
                <a:spcPts val="1400"/>
              </a:spcBef>
              <a:spcAft>
                <a:spcPts val="0"/>
              </a:spcAft>
              <a:buClr>
                <a:schemeClr val="dk1"/>
              </a:buClr>
              <a:buSzPts val="2200"/>
              <a:buFont typeface="Arial" panose="020B0604020202020204"/>
              <a:buChar char="•"/>
            </a:pPr>
            <a:r>
              <a:rPr lang="en-US" sz="2600">
                <a:solidFill>
                  <a:schemeClr val="dk1"/>
                </a:solidFill>
                <a:latin typeface="Calibri" panose="020F0502020204030204" charset="0"/>
                <a:ea typeface="Times New Roman" panose="02020603050405020304"/>
                <a:cs typeface="Calibri" panose="020F0502020204030204" charset="0"/>
                <a:sym typeface="Times New Roman" panose="02020603050405020304"/>
              </a:rPr>
              <a:t>The truth value (true or false), of propositions such as “Tweety is a bird” accepts default that is normally true, such as “Birds typically fly”. </a:t>
            </a:r>
            <a:endParaRPr lang="en-US" sz="2600" b="0" i="0" u="none">
              <a:solidFill>
                <a:schemeClr val="dk1"/>
              </a:solidFill>
              <a:latin typeface="Calibri" panose="020F0502020204030204" charset="0"/>
              <a:ea typeface="Times New Roman" panose="02020603050405020304"/>
              <a:cs typeface="Calibri" panose="020F0502020204030204" charset="0"/>
              <a:sym typeface="Times New Roman" panose="02020603050405020304"/>
            </a:endParaRPr>
          </a:p>
          <a:p>
            <a:pPr marL="90170" marR="0" lvl="0" indent="-90170" algn="ctr" rtl="0">
              <a:lnSpc>
                <a:spcPct val="100000"/>
              </a:lnSpc>
              <a:spcBef>
                <a:spcPts val="1400"/>
              </a:spcBef>
              <a:spcAft>
                <a:spcPts val="0"/>
              </a:spcAft>
              <a:buClr>
                <a:schemeClr val="dk1"/>
              </a:buClr>
              <a:buSzPts val="2200"/>
              <a:buFont typeface="Times New Roman" panose="02020603050405020304"/>
              <a:buNone/>
            </a:pPr>
            <a:r>
              <a:rPr lang="en-US" sz="2600" b="1" i="1">
                <a:solidFill>
                  <a:srgbClr val="00B050"/>
                </a:solidFill>
                <a:latin typeface="Calibri" panose="020F0502020204030204" charset="0"/>
                <a:ea typeface="Times New Roman" panose="02020603050405020304"/>
                <a:cs typeface="Calibri" panose="020F0502020204030204" charset="0"/>
                <a:sym typeface="Times New Roman" panose="02020603050405020304"/>
              </a:rPr>
              <a:t>A conclusion derived was “Tweety flies”. </a:t>
            </a:r>
            <a:endParaRPr lang="en-US" sz="2600" b="1" i="1" u="none">
              <a:solidFill>
                <a:schemeClr val="dk1"/>
              </a:solidFill>
              <a:latin typeface="Calibri" panose="020F0502020204030204" charset="0"/>
              <a:ea typeface="Times New Roman" panose="02020603050405020304"/>
              <a:cs typeface="Calibri" panose="020F0502020204030204" charset="0"/>
              <a:sym typeface="Times New Roman" panose="02020603050405020304"/>
            </a:endParaRPr>
          </a:p>
          <a:p>
            <a:pPr marL="90170" marR="0" lvl="0" indent="-139700" algn="just" rtl="0">
              <a:lnSpc>
                <a:spcPct val="100000"/>
              </a:lnSpc>
              <a:spcBef>
                <a:spcPts val="1400"/>
              </a:spcBef>
              <a:spcAft>
                <a:spcPts val="0"/>
              </a:spcAft>
              <a:buClr>
                <a:schemeClr val="dk1"/>
              </a:buClr>
              <a:buSzPts val="2200"/>
              <a:buFont typeface="Arial" panose="020B0604020202020204"/>
              <a:buChar char="•"/>
            </a:pPr>
            <a:r>
              <a:rPr lang="en-US" sz="2600">
                <a:solidFill>
                  <a:schemeClr val="dk1"/>
                </a:solidFill>
                <a:latin typeface="Calibri" panose="020F0502020204030204" charset="0"/>
                <a:ea typeface="Times New Roman" panose="02020603050405020304"/>
                <a:cs typeface="Calibri" panose="020F0502020204030204" charset="0"/>
                <a:sym typeface="Times New Roman" panose="02020603050405020304"/>
              </a:rPr>
              <a:t>When an inconsistency is recognized, only the truth value of the last type is changed.</a:t>
            </a:r>
            <a:endParaRPr lang="en-US" sz="2600" b="0" i="0" u="none">
              <a:solidFill>
                <a:schemeClr val="dk1"/>
              </a:solidFill>
              <a:latin typeface="Calibri" panose="020F0502020204030204" charset="0"/>
              <a:ea typeface="Times New Roman" panose="02020603050405020304"/>
              <a:cs typeface="Calibri" panose="020F0502020204030204" charset="0"/>
              <a:sym typeface="Times New Roman" panose="02020603050405020304"/>
            </a:endParaRPr>
          </a:p>
          <a:p>
            <a:pPr marL="90170" marR="0" lvl="0" indent="-139700" algn="just" rtl="0">
              <a:lnSpc>
                <a:spcPct val="80000"/>
              </a:lnSpc>
              <a:spcBef>
                <a:spcPts val="0"/>
              </a:spcBef>
              <a:spcAft>
                <a:spcPts val="0"/>
              </a:spcAft>
              <a:buClr>
                <a:schemeClr val="accent1"/>
              </a:buClr>
              <a:buSzPts val="2200"/>
              <a:buFont typeface="Arial" panose="020B0604020202020204"/>
              <a:buChar char="•"/>
            </a:pPr>
            <a:endParaRPr lang="en-US" sz="2600">
              <a:latin typeface="Calibri" panose="020F0502020204030204" charset="0"/>
              <a:cs typeface="Calibri" panose="020F050202020403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solidFill>
                  <a:schemeClr val="accent2">
                    <a:lumMod val="75000"/>
                  </a:schemeClr>
                </a:solidFill>
              </a:rPr>
              <a:t>Methods Of Reasoning</a:t>
            </a:r>
            <a:endParaRPr lang="en-IN" altLang="en-US">
              <a:solidFill>
                <a:schemeClr val="accent2">
                  <a:lumMod val="75000"/>
                </a:schemeClr>
              </a:solidFill>
            </a:endParaRPr>
          </a:p>
        </p:txBody>
      </p:sp>
      <p:sp>
        <p:nvSpPr>
          <p:cNvPr id="3" name="Content Placeholder 2"/>
          <p:cNvSpPr>
            <a:spLocks noGrp="1"/>
          </p:cNvSpPr>
          <p:nvPr>
            <p:ph idx="1"/>
          </p:nvPr>
        </p:nvSpPr>
        <p:spPr/>
        <p:txBody>
          <a:bodyPr>
            <a:normAutofit fontScale="90000"/>
          </a:bodyPr>
          <a:p>
            <a:r>
              <a:rPr lang="en-IN" altLang="en-US">
                <a:solidFill>
                  <a:schemeClr val="accent2">
                    <a:lumMod val="75000"/>
                  </a:schemeClr>
                </a:solidFill>
              </a:rPr>
              <a:t>Deduction</a:t>
            </a:r>
            <a:endParaRPr lang="en-IN" altLang="en-US">
              <a:solidFill>
                <a:schemeClr val="accent2">
                  <a:lumMod val="75000"/>
                </a:schemeClr>
              </a:solidFill>
            </a:endParaRPr>
          </a:p>
          <a:p>
            <a:pPr marL="457200" lvl="1" indent="0">
              <a:buNone/>
            </a:pPr>
            <a:r>
              <a:rPr lang="en-IN" altLang="en-US">
                <a:solidFill>
                  <a:schemeClr val="tx1"/>
                </a:solidFill>
              </a:rPr>
              <a:t>Example: "When it rains, the grass gets wet. It rains. Thus, the grass is wet."</a:t>
            </a:r>
            <a:endParaRPr lang="en-IN" altLang="en-US">
              <a:solidFill>
                <a:schemeClr val="tx1"/>
              </a:solidFill>
            </a:endParaRPr>
          </a:p>
          <a:p>
            <a:pPr lvl="1"/>
            <a:r>
              <a:rPr lang="en-IN" altLang="en-US">
                <a:solidFill>
                  <a:schemeClr val="tx1"/>
                </a:solidFill>
              </a:rPr>
              <a:t>This means in determining the conclusion; it is using rule and its preconditioned to make a conclusion.</a:t>
            </a:r>
            <a:endParaRPr lang="en-IN" altLang="en-US">
              <a:solidFill>
                <a:schemeClr val="tx1"/>
              </a:solidFill>
            </a:endParaRPr>
          </a:p>
          <a:p>
            <a:pPr lvl="1">
              <a:buNone/>
            </a:pPr>
            <a:endParaRPr lang="en-IN" altLang="en-US">
              <a:solidFill>
                <a:schemeClr val="tx1"/>
              </a:solidFill>
            </a:endParaRPr>
          </a:p>
          <a:p>
            <a:pPr lvl="0"/>
            <a:r>
              <a:rPr lang="en-IN" altLang="en-US">
                <a:solidFill>
                  <a:schemeClr val="accent2">
                    <a:lumMod val="75000"/>
                  </a:schemeClr>
                </a:solidFill>
              </a:rPr>
              <a:t>Induction</a:t>
            </a:r>
            <a:endParaRPr lang="en-IN" altLang="en-US">
              <a:solidFill>
                <a:schemeClr val="accent2">
                  <a:lumMod val="75000"/>
                </a:schemeClr>
              </a:solidFill>
            </a:endParaRPr>
          </a:p>
          <a:p>
            <a:pPr lvl="1">
              <a:buNone/>
            </a:pPr>
            <a:r>
              <a:rPr lang="en-IN" altLang="en-US">
                <a:solidFill>
                  <a:schemeClr val="tx1"/>
                </a:solidFill>
              </a:rPr>
              <a:t>Example: "The grass has been wet every time it has rained. Thus, when it rains, the </a:t>
            </a:r>
            <a:endParaRPr lang="en-IN" altLang="en-US">
              <a:solidFill>
                <a:schemeClr val="tx1"/>
              </a:solidFill>
            </a:endParaRPr>
          </a:p>
          <a:p>
            <a:pPr marL="457200" lvl="1" indent="0">
              <a:buNone/>
            </a:pPr>
            <a:r>
              <a:rPr lang="en-IN" altLang="en-US">
                <a:solidFill>
                  <a:schemeClr val="tx1"/>
                </a:solidFill>
              </a:rPr>
              <a:t>grass gets wet."</a:t>
            </a:r>
            <a:endParaRPr lang="en-IN" altLang="en-US">
              <a:solidFill>
                <a:schemeClr val="tx1"/>
              </a:solidFill>
            </a:endParaRPr>
          </a:p>
          <a:p>
            <a:pPr lvl="1"/>
            <a:r>
              <a:rPr lang="en-IN" altLang="en-US">
                <a:solidFill>
                  <a:schemeClr val="tx1"/>
                </a:solidFill>
              </a:rPr>
              <a:t>This means in determining the rule; it is learning the rule after numerous examples of conclusion following the precondition.</a:t>
            </a:r>
            <a:endParaRPr lang="en-IN" altLang="en-US">
              <a:solidFill>
                <a:schemeClr val="tx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4094</Words>
  <Application>WPS Presentation</Application>
  <PresentationFormat>Widescreen</PresentationFormat>
  <Paragraphs>117</Paragraphs>
  <Slides>13</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13</vt:i4>
      </vt:variant>
    </vt:vector>
  </HeadingPairs>
  <TitlesOfParts>
    <vt:vector size="28" baseType="lpstr">
      <vt:lpstr>Arial</vt:lpstr>
      <vt:lpstr>SimSun</vt:lpstr>
      <vt:lpstr>Wingdings</vt:lpstr>
      <vt:lpstr>Times New Roman</vt:lpstr>
      <vt:lpstr>Droid Sans Fallback</vt:lpstr>
      <vt:lpstr>Segoe Print</vt:lpstr>
      <vt:lpstr>Times New Roman</vt:lpstr>
      <vt:lpstr>Calibri</vt:lpstr>
      <vt:lpstr>Calibri Light</vt:lpstr>
      <vt:lpstr>Arial</vt:lpstr>
      <vt:lpstr>Calibri (Body)</vt:lpstr>
      <vt:lpstr>Calibri</vt:lpstr>
      <vt:lpstr>Arial Unicode MS</vt:lpstr>
      <vt:lpstr>Microsoft YaHei</vt:lpstr>
      <vt:lpstr>Office Theme</vt:lpstr>
      <vt:lpstr>PowerPoint 演示文稿</vt:lpstr>
      <vt:lpstr>Contents</vt:lpstr>
      <vt:lpstr>Non-monotonic Reasoning</vt:lpstr>
      <vt:lpstr>Non-monotonic Reasoning</vt:lpstr>
      <vt:lpstr>Non-monotonic Reasoning</vt:lpstr>
      <vt:lpstr>Logics For Non-monotonic Reasoning</vt:lpstr>
      <vt:lpstr>Logics For Non-monotonic Reasoning</vt:lpstr>
      <vt:lpstr>Logics For Non-monotonic Reasoning</vt:lpstr>
      <vt:lpstr>Methods Of Reasoning</vt:lpstr>
      <vt:lpstr>Methods Of Reasoning</vt:lpstr>
      <vt:lpstr>Advantages</vt:lpstr>
      <vt:lpstr>Disadvantages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keval jagani</cp:lastModifiedBy>
  <cp:revision>6</cp:revision>
  <dcterms:created xsi:type="dcterms:W3CDTF">2021-03-22T17:43:00Z</dcterms:created>
  <dcterms:modified xsi:type="dcterms:W3CDTF">2021-03-26T06:32:11Z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1033-11.2.0.10017</vt:lpwstr>
  </property>
</Properties>
</file>