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3"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10"/>
  </p:normalViewPr>
  <p:slideViewPr>
    <p:cSldViewPr snapToGrid="0" snapToObjects="1">
      <p:cViewPr>
        <p:scale>
          <a:sx n="70" d="100"/>
          <a:sy n="70" d="100"/>
        </p:scale>
        <p:origin x="976"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782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zh-CN" altLang="en-US"/>
          </a:p>
        </p:txBody>
      </p:sp>
      <p:sp>
        <p:nvSpPr>
          <p:cNvPr id="3" name="Shape 1"/>
          <p:cNvSpPr/>
          <p:nvPr/>
        </p:nvSpPr>
        <p:spPr>
          <a:xfrm>
            <a:off x="0" y="0"/>
            <a:ext cx="14630400" cy="8229600"/>
          </a:xfrm>
          <a:prstGeom prst="rect">
            <a:avLst/>
          </a:prstGeom>
          <a:solidFill>
            <a:srgbClr val="202733"/>
          </a:solidFill>
          <a:ln/>
        </p:spPr>
        <p:txBody>
          <a:bodyPr/>
          <a:lstStyle/>
          <a:p>
            <a:endParaRPr lang="zh-CN" alt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989648" y="960715"/>
            <a:ext cx="7164705" cy="3414713"/>
          </a:xfrm>
          <a:prstGeom prst="rect">
            <a:avLst/>
          </a:prstGeom>
          <a:noFill/>
          <a:ln/>
        </p:spPr>
        <p:txBody>
          <a:bodyPr wrap="square" rtlCol="0" anchor="t"/>
          <a:lstStyle/>
          <a:p>
            <a:pPr marL="0" indent="0">
              <a:lnSpc>
                <a:spcPts val="8962"/>
              </a:lnSpc>
              <a:buNone/>
            </a:pPr>
            <a:r>
              <a:rPr lang="en-US" sz="7170" dirty="0">
                <a:solidFill>
                  <a:srgbClr val="60A9FF"/>
                </a:solidFill>
                <a:latin typeface="Roboto Slab" pitchFamily="34" charset="0"/>
                <a:ea typeface="Roboto Slab" pitchFamily="34" charset="-122"/>
                <a:cs typeface="Roboto Slab" pitchFamily="34" charset="-120"/>
              </a:rPr>
              <a:t>PDF Text Extraction Made Easy</a:t>
            </a:r>
            <a:endParaRPr lang="en-US" sz="7170" dirty="0"/>
          </a:p>
        </p:txBody>
      </p:sp>
      <p:sp>
        <p:nvSpPr>
          <p:cNvPr id="6" name="Text 3"/>
          <p:cNvSpPr/>
          <p:nvPr/>
        </p:nvSpPr>
        <p:spPr>
          <a:xfrm>
            <a:off x="989648" y="4771311"/>
            <a:ext cx="7164705" cy="1689259"/>
          </a:xfrm>
          <a:prstGeom prst="rect">
            <a:avLst/>
          </a:prstGeom>
          <a:noFill/>
          <a:ln/>
        </p:spPr>
        <p:txBody>
          <a:bodyPr wrap="square" rtlCol="0" anchor="t"/>
          <a:lstStyle/>
          <a:p>
            <a:pPr marL="0" indent="0">
              <a:lnSpc>
                <a:spcPts val="3325"/>
              </a:lnSpc>
              <a:buNone/>
            </a:pPr>
            <a:r>
              <a:rPr lang="en-US" sz="2078" dirty="0">
                <a:solidFill>
                  <a:srgbClr val="D6E5EF"/>
                </a:solidFill>
                <a:latin typeface="Roboto" pitchFamily="34" charset="0"/>
                <a:ea typeface="Roboto" pitchFamily="34" charset="-122"/>
                <a:cs typeface="Roboto" pitchFamily="34" charset="-120"/>
              </a:rPr>
              <a:t>No more struggling with messy PDF formatting or language barriers. Our cloud-based PDF text extractor provides a seamless solution to effortlessly extract Chinese and English text from any PDF file.</a:t>
            </a:r>
            <a:endParaRPr lang="en-US" sz="2078" dirty="0"/>
          </a:p>
        </p:txBody>
      </p:sp>
      <p:sp>
        <p:nvSpPr>
          <p:cNvPr id="7" name="Text 4"/>
          <p:cNvSpPr/>
          <p:nvPr/>
        </p:nvSpPr>
        <p:spPr>
          <a:xfrm>
            <a:off x="989648" y="6856452"/>
            <a:ext cx="5083135" cy="412313"/>
          </a:xfrm>
          <a:prstGeom prst="rect">
            <a:avLst/>
          </a:prstGeom>
          <a:noFill/>
          <a:ln/>
        </p:spPr>
        <p:txBody>
          <a:bodyPr wrap="none" rtlCol="0" anchor="t"/>
          <a:lstStyle/>
          <a:p>
            <a:pPr marL="0" indent="0">
              <a:lnSpc>
                <a:spcPts val="3247"/>
              </a:lnSpc>
              <a:buNone/>
            </a:pPr>
            <a:r>
              <a:rPr lang="en-US" sz="2598" dirty="0">
                <a:solidFill>
                  <a:srgbClr val="60A9FF"/>
                </a:solidFill>
                <a:latin typeface="Roboto Slab" pitchFamily="34" charset="0"/>
                <a:ea typeface="Roboto Slab" pitchFamily="34" charset="-122"/>
                <a:cs typeface="Roboto Slab" pitchFamily="34" charset="-120"/>
              </a:rPr>
              <a:t>Author: Hang Tian     Yunkai Yao</a:t>
            </a:r>
            <a:endParaRPr lang="en-US" sz="2598"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zh-CN" altLang="en-US"/>
          </a:p>
        </p:txBody>
      </p:sp>
      <p:sp>
        <p:nvSpPr>
          <p:cNvPr id="3" name="Shape 1"/>
          <p:cNvSpPr/>
          <p:nvPr/>
        </p:nvSpPr>
        <p:spPr>
          <a:xfrm>
            <a:off x="0" y="0"/>
            <a:ext cx="14630400" cy="8528090"/>
          </a:xfrm>
          <a:prstGeom prst="rect">
            <a:avLst/>
          </a:prstGeom>
          <a:solidFill>
            <a:srgbClr val="202733"/>
          </a:solidFill>
          <a:ln/>
        </p:spPr>
        <p:txBody>
          <a:bodyPr/>
          <a:lstStyle/>
          <a:p>
            <a:endParaRPr lang="zh-CN" altLang="en-US"/>
          </a:p>
        </p:txBody>
      </p:sp>
      <p:pic>
        <p:nvPicPr>
          <p:cNvPr id="4" name="Image 0" descr="preencoded.png"/>
          <p:cNvPicPr>
            <a:picLocks noChangeAspect="1"/>
          </p:cNvPicPr>
          <p:nvPr/>
        </p:nvPicPr>
        <p:blipFill>
          <a:blip r:embed="rId3"/>
          <a:stretch>
            <a:fillRect/>
          </a:stretch>
        </p:blipFill>
        <p:spPr>
          <a:xfrm>
            <a:off x="0" y="0"/>
            <a:ext cx="14630400" cy="3299103"/>
          </a:xfrm>
          <a:prstGeom prst="rect">
            <a:avLst/>
          </a:prstGeom>
        </p:spPr>
      </p:pic>
      <p:sp>
        <p:nvSpPr>
          <p:cNvPr id="5" name="Text 2"/>
          <p:cNvSpPr/>
          <p:nvPr/>
        </p:nvSpPr>
        <p:spPr>
          <a:xfrm>
            <a:off x="989648" y="4024908"/>
            <a:ext cx="8338780" cy="824746"/>
          </a:xfrm>
          <a:prstGeom prst="rect">
            <a:avLst/>
          </a:prstGeom>
          <a:noFill/>
          <a:ln/>
        </p:spPr>
        <p:txBody>
          <a:bodyPr wrap="none" rtlCol="0" anchor="t"/>
          <a:lstStyle/>
          <a:p>
            <a:pPr marL="0" indent="0">
              <a:lnSpc>
                <a:spcPts val="6494"/>
              </a:lnSpc>
              <a:buNone/>
            </a:pPr>
            <a:r>
              <a:rPr lang="en-US" sz="5195" dirty="0">
                <a:solidFill>
                  <a:srgbClr val="60A9FF"/>
                </a:solidFill>
                <a:latin typeface="Roboto Slab" pitchFamily="34" charset="0"/>
                <a:ea typeface="Roboto Slab" pitchFamily="34" charset="-122"/>
                <a:cs typeface="Roboto Slab" pitchFamily="34" charset="-120"/>
              </a:rPr>
              <a:t>Streamlined PDF Handling</a:t>
            </a:r>
            <a:endParaRPr lang="en-US" sz="5195" dirty="0"/>
          </a:p>
        </p:txBody>
      </p:sp>
      <p:sp>
        <p:nvSpPr>
          <p:cNvPr id="6" name="Shape 3"/>
          <p:cNvSpPr/>
          <p:nvPr/>
        </p:nvSpPr>
        <p:spPr>
          <a:xfrm>
            <a:off x="989648" y="5451634"/>
            <a:ext cx="593765" cy="593765"/>
          </a:xfrm>
          <a:prstGeom prst="roundRect">
            <a:avLst>
              <a:gd name="adj" fmla="val 26670"/>
            </a:avLst>
          </a:prstGeom>
          <a:solidFill>
            <a:srgbClr val="12161D"/>
          </a:solidFill>
          <a:ln/>
        </p:spPr>
        <p:txBody>
          <a:bodyPr/>
          <a:lstStyle/>
          <a:p>
            <a:endParaRPr lang="zh-CN" altLang="en-US"/>
          </a:p>
        </p:txBody>
      </p:sp>
      <p:sp>
        <p:nvSpPr>
          <p:cNvPr id="7" name="Text 4"/>
          <p:cNvSpPr/>
          <p:nvPr/>
        </p:nvSpPr>
        <p:spPr>
          <a:xfrm>
            <a:off x="1204913" y="5501045"/>
            <a:ext cx="163116" cy="494824"/>
          </a:xfrm>
          <a:prstGeom prst="rect">
            <a:avLst/>
          </a:prstGeom>
          <a:noFill/>
          <a:ln/>
        </p:spPr>
        <p:txBody>
          <a:bodyPr wrap="none" rtlCol="0" anchor="t"/>
          <a:lstStyle/>
          <a:p>
            <a:pPr marL="0" indent="0" algn="ctr">
              <a:lnSpc>
                <a:spcPts val="3897"/>
              </a:lnSpc>
              <a:buNone/>
            </a:pPr>
            <a:r>
              <a:rPr lang="en-US" sz="3117" dirty="0">
                <a:solidFill>
                  <a:srgbClr val="60A9FF"/>
                </a:solidFill>
                <a:latin typeface="Roboto Slab" pitchFamily="34" charset="0"/>
                <a:ea typeface="Roboto Slab" pitchFamily="34" charset="-122"/>
                <a:cs typeface="Roboto Slab" pitchFamily="34" charset="-120"/>
              </a:rPr>
              <a:t>1</a:t>
            </a:r>
            <a:endParaRPr lang="en-US" sz="3117" dirty="0"/>
          </a:p>
        </p:txBody>
      </p:sp>
      <p:sp>
        <p:nvSpPr>
          <p:cNvPr id="8" name="Text 5"/>
          <p:cNvSpPr/>
          <p:nvPr/>
        </p:nvSpPr>
        <p:spPr>
          <a:xfrm>
            <a:off x="1847255" y="5542359"/>
            <a:ext cx="3183493" cy="412313"/>
          </a:xfrm>
          <a:prstGeom prst="rect">
            <a:avLst/>
          </a:prstGeom>
          <a:noFill/>
          <a:ln/>
        </p:spPr>
        <p:txBody>
          <a:bodyPr wrap="none" rtlCol="0" anchor="t"/>
          <a:lstStyle/>
          <a:p>
            <a:pPr marL="0" indent="0">
              <a:lnSpc>
                <a:spcPts val="3247"/>
              </a:lnSpc>
              <a:buNone/>
            </a:pPr>
            <a:r>
              <a:rPr lang="en-US" sz="2598" dirty="0">
                <a:solidFill>
                  <a:srgbClr val="60A9FF"/>
                </a:solidFill>
                <a:latin typeface="Roboto Slab" pitchFamily="34" charset="0"/>
                <a:ea typeface="Roboto Slab" pitchFamily="34" charset="-122"/>
                <a:cs typeface="Roboto Slab" pitchFamily="34" charset="-120"/>
              </a:rPr>
              <a:t>Simple Upload</a:t>
            </a:r>
            <a:endParaRPr lang="en-US" sz="2598" dirty="0"/>
          </a:p>
        </p:txBody>
      </p:sp>
      <p:sp>
        <p:nvSpPr>
          <p:cNvPr id="9" name="Text 6"/>
          <p:cNvSpPr/>
          <p:nvPr/>
        </p:nvSpPr>
        <p:spPr>
          <a:xfrm>
            <a:off x="1847255" y="6113026"/>
            <a:ext cx="3183493" cy="844629"/>
          </a:xfrm>
          <a:prstGeom prst="rect">
            <a:avLst/>
          </a:prstGeom>
          <a:noFill/>
          <a:ln/>
        </p:spPr>
        <p:txBody>
          <a:bodyPr wrap="square" rtlCol="0" anchor="t"/>
          <a:lstStyle/>
          <a:p>
            <a:pPr marL="0" indent="0">
              <a:lnSpc>
                <a:spcPts val="3325"/>
              </a:lnSpc>
              <a:buNone/>
            </a:pPr>
            <a:r>
              <a:rPr lang="en-US" sz="2078" dirty="0">
                <a:solidFill>
                  <a:srgbClr val="D6E5EF"/>
                </a:solidFill>
                <a:latin typeface="Roboto" pitchFamily="34" charset="0"/>
                <a:ea typeface="Roboto" pitchFamily="34" charset="-122"/>
                <a:cs typeface="Roboto" pitchFamily="34" charset="-120"/>
              </a:rPr>
              <a:t>Quickly upload your PDF files with just a few clicks.</a:t>
            </a:r>
            <a:endParaRPr lang="en-US" sz="2078" dirty="0"/>
          </a:p>
        </p:txBody>
      </p:sp>
      <p:sp>
        <p:nvSpPr>
          <p:cNvPr id="10" name="Shape 7"/>
          <p:cNvSpPr/>
          <p:nvPr/>
        </p:nvSpPr>
        <p:spPr>
          <a:xfrm>
            <a:off x="5294590" y="5451634"/>
            <a:ext cx="593765" cy="593765"/>
          </a:xfrm>
          <a:prstGeom prst="roundRect">
            <a:avLst>
              <a:gd name="adj" fmla="val 26670"/>
            </a:avLst>
          </a:prstGeom>
          <a:solidFill>
            <a:srgbClr val="12161D"/>
          </a:solidFill>
          <a:ln/>
        </p:spPr>
        <p:txBody>
          <a:bodyPr/>
          <a:lstStyle/>
          <a:p>
            <a:endParaRPr lang="zh-CN" altLang="en-US"/>
          </a:p>
        </p:txBody>
      </p:sp>
      <p:sp>
        <p:nvSpPr>
          <p:cNvPr id="11" name="Text 8"/>
          <p:cNvSpPr/>
          <p:nvPr/>
        </p:nvSpPr>
        <p:spPr>
          <a:xfrm>
            <a:off x="5482114" y="5501045"/>
            <a:ext cx="218599" cy="494824"/>
          </a:xfrm>
          <a:prstGeom prst="rect">
            <a:avLst/>
          </a:prstGeom>
          <a:noFill/>
          <a:ln/>
        </p:spPr>
        <p:txBody>
          <a:bodyPr wrap="none" rtlCol="0" anchor="t"/>
          <a:lstStyle/>
          <a:p>
            <a:pPr marL="0" indent="0" algn="ctr">
              <a:lnSpc>
                <a:spcPts val="3897"/>
              </a:lnSpc>
              <a:buNone/>
            </a:pPr>
            <a:r>
              <a:rPr lang="en-US" sz="3117" dirty="0">
                <a:solidFill>
                  <a:srgbClr val="60A9FF"/>
                </a:solidFill>
                <a:latin typeface="Roboto Slab" pitchFamily="34" charset="0"/>
                <a:ea typeface="Roboto Slab" pitchFamily="34" charset="-122"/>
                <a:cs typeface="Roboto Slab" pitchFamily="34" charset="-120"/>
              </a:rPr>
              <a:t>2</a:t>
            </a:r>
            <a:endParaRPr lang="en-US" sz="3117" dirty="0"/>
          </a:p>
        </p:txBody>
      </p:sp>
      <p:sp>
        <p:nvSpPr>
          <p:cNvPr id="12" name="Text 9"/>
          <p:cNvSpPr/>
          <p:nvPr/>
        </p:nvSpPr>
        <p:spPr>
          <a:xfrm>
            <a:off x="6152198" y="5542359"/>
            <a:ext cx="3183493" cy="412313"/>
          </a:xfrm>
          <a:prstGeom prst="rect">
            <a:avLst/>
          </a:prstGeom>
          <a:noFill/>
          <a:ln/>
        </p:spPr>
        <p:txBody>
          <a:bodyPr wrap="none" rtlCol="0" anchor="t"/>
          <a:lstStyle/>
          <a:p>
            <a:pPr marL="0" indent="0">
              <a:lnSpc>
                <a:spcPts val="3247"/>
              </a:lnSpc>
              <a:buNone/>
            </a:pPr>
            <a:r>
              <a:rPr lang="en-US" sz="2598" dirty="0">
                <a:solidFill>
                  <a:srgbClr val="60A9FF"/>
                </a:solidFill>
                <a:latin typeface="Roboto Slab" pitchFamily="34" charset="0"/>
                <a:ea typeface="Roboto Slab" pitchFamily="34" charset="-122"/>
                <a:cs typeface="Roboto Slab" pitchFamily="34" charset="-120"/>
              </a:rPr>
              <a:t>Language Detection</a:t>
            </a:r>
            <a:endParaRPr lang="en-US" sz="2598" dirty="0"/>
          </a:p>
        </p:txBody>
      </p:sp>
      <p:sp>
        <p:nvSpPr>
          <p:cNvPr id="13" name="Text 10"/>
          <p:cNvSpPr/>
          <p:nvPr/>
        </p:nvSpPr>
        <p:spPr>
          <a:xfrm>
            <a:off x="6152198" y="6113026"/>
            <a:ext cx="3183493" cy="1689259"/>
          </a:xfrm>
          <a:prstGeom prst="rect">
            <a:avLst/>
          </a:prstGeom>
          <a:noFill/>
          <a:ln/>
        </p:spPr>
        <p:txBody>
          <a:bodyPr wrap="square" rtlCol="0" anchor="t"/>
          <a:lstStyle/>
          <a:p>
            <a:pPr marL="0" indent="0">
              <a:lnSpc>
                <a:spcPts val="3325"/>
              </a:lnSpc>
              <a:buNone/>
            </a:pPr>
            <a:r>
              <a:rPr lang="en-US" sz="2078" dirty="0">
                <a:solidFill>
                  <a:srgbClr val="D6E5EF"/>
                </a:solidFill>
                <a:latin typeface="Roboto" pitchFamily="34" charset="0"/>
                <a:ea typeface="Roboto" pitchFamily="34" charset="-122"/>
                <a:cs typeface="Roboto" pitchFamily="34" charset="-120"/>
              </a:rPr>
              <a:t>Our advanced algorithms automatically identify and separate Chinese and English text.</a:t>
            </a:r>
            <a:endParaRPr lang="en-US" sz="2078" dirty="0"/>
          </a:p>
        </p:txBody>
      </p:sp>
      <p:sp>
        <p:nvSpPr>
          <p:cNvPr id="14" name="Shape 11"/>
          <p:cNvSpPr/>
          <p:nvPr/>
        </p:nvSpPr>
        <p:spPr>
          <a:xfrm>
            <a:off x="9599533" y="5451634"/>
            <a:ext cx="593765" cy="593765"/>
          </a:xfrm>
          <a:prstGeom prst="roundRect">
            <a:avLst>
              <a:gd name="adj" fmla="val 26670"/>
            </a:avLst>
          </a:prstGeom>
          <a:solidFill>
            <a:srgbClr val="12161D"/>
          </a:solidFill>
          <a:ln/>
        </p:spPr>
        <p:txBody>
          <a:bodyPr/>
          <a:lstStyle/>
          <a:p>
            <a:endParaRPr lang="zh-CN" altLang="en-US"/>
          </a:p>
        </p:txBody>
      </p:sp>
      <p:sp>
        <p:nvSpPr>
          <p:cNvPr id="15" name="Text 12"/>
          <p:cNvSpPr/>
          <p:nvPr/>
        </p:nvSpPr>
        <p:spPr>
          <a:xfrm>
            <a:off x="9789438" y="5501045"/>
            <a:ext cx="213836" cy="494824"/>
          </a:xfrm>
          <a:prstGeom prst="rect">
            <a:avLst/>
          </a:prstGeom>
          <a:noFill/>
          <a:ln/>
        </p:spPr>
        <p:txBody>
          <a:bodyPr wrap="none" rtlCol="0" anchor="t"/>
          <a:lstStyle/>
          <a:p>
            <a:pPr marL="0" indent="0" algn="ctr">
              <a:lnSpc>
                <a:spcPts val="3897"/>
              </a:lnSpc>
              <a:buNone/>
            </a:pPr>
            <a:r>
              <a:rPr lang="en-US" sz="3117" dirty="0">
                <a:solidFill>
                  <a:srgbClr val="60A9FF"/>
                </a:solidFill>
                <a:latin typeface="Roboto Slab" pitchFamily="34" charset="0"/>
                <a:ea typeface="Roboto Slab" pitchFamily="34" charset="-122"/>
                <a:cs typeface="Roboto Slab" pitchFamily="34" charset="-120"/>
              </a:rPr>
              <a:t>3</a:t>
            </a:r>
            <a:endParaRPr lang="en-US" sz="3117" dirty="0"/>
          </a:p>
        </p:txBody>
      </p:sp>
      <p:sp>
        <p:nvSpPr>
          <p:cNvPr id="16" name="Text 13"/>
          <p:cNvSpPr/>
          <p:nvPr/>
        </p:nvSpPr>
        <p:spPr>
          <a:xfrm>
            <a:off x="10457140" y="5542359"/>
            <a:ext cx="3183493" cy="412313"/>
          </a:xfrm>
          <a:prstGeom prst="rect">
            <a:avLst/>
          </a:prstGeom>
          <a:noFill/>
          <a:ln/>
        </p:spPr>
        <p:txBody>
          <a:bodyPr wrap="none" rtlCol="0" anchor="t"/>
          <a:lstStyle/>
          <a:p>
            <a:pPr marL="0" indent="0">
              <a:lnSpc>
                <a:spcPts val="3247"/>
              </a:lnSpc>
              <a:buNone/>
            </a:pPr>
            <a:r>
              <a:rPr lang="en-US" sz="2598" dirty="0">
                <a:solidFill>
                  <a:srgbClr val="60A9FF"/>
                </a:solidFill>
                <a:latin typeface="Roboto Slab" pitchFamily="34" charset="0"/>
                <a:ea typeface="Roboto Slab" pitchFamily="34" charset="-122"/>
                <a:cs typeface="Roboto Slab" pitchFamily="34" charset="-120"/>
              </a:rPr>
              <a:t>Flexible Output</a:t>
            </a:r>
            <a:endParaRPr lang="en-US" sz="2598" dirty="0"/>
          </a:p>
        </p:txBody>
      </p:sp>
      <p:sp>
        <p:nvSpPr>
          <p:cNvPr id="17" name="Text 14"/>
          <p:cNvSpPr/>
          <p:nvPr/>
        </p:nvSpPr>
        <p:spPr>
          <a:xfrm>
            <a:off x="10457140" y="6113026"/>
            <a:ext cx="3183493" cy="1689259"/>
          </a:xfrm>
          <a:prstGeom prst="rect">
            <a:avLst/>
          </a:prstGeom>
          <a:noFill/>
          <a:ln/>
        </p:spPr>
        <p:txBody>
          <a:bodyPr wrap="square" rtlCol="0" anchor="t"/>
          <a:lstStyle/>
          <a:p>
            <a:pPr marL="0" indent="0">
              <a:lnSpc>
                <a:spcPts val="3325"/>
              </a:lnSpc>
              <a:buNone/>
            </a:pPr>
            <a:r>
              <a:rPr lang="en-US" sz="2078" dirty="0">
                <a:solidFill>
                  <a:srgbClr val="D6E5EF"/>
                </a:solidFill>
                <a:latin typeface="Roboto" pitchFamily="34" charset="0"/>
                <a:ea typeface="Roboto" pitchFamily="34" charset="-122"/>
                <a:cs typeface="Roboto" pitchFamily="34" charset="-120"/>
              </a:rPr>
              <a:t>Choose to export the extracted text as a Microsoft Word document or plain text.</a:t>
            </a:r>
            <a:endParaRPr lang="en-US" sz="207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zh-CN" altLang="en-US"/>
          </a:p>
        </p:txBody>
      </p:sp>
      <p:sp>
        <p:nvSpPr>
          <p:cNvPr id="3" name="Shape 1"/>
          <p:cNvSpPr/>
          <p:nvPr/>
        </p:nvSpPr>
        <p:spPr>
          <a:xfrm>
            <a:off x="0" y="0"/>
            <a:ext cx="14630400" cy="8229600"/>
          </a:xfrm>
          <a:prstGeom prst="rect">
            <a:avLst/>
          </a:prstGeom>
          <a:solidFill>
            <a:srgbClr val="202733"/>
          </a:solidFill>
          <a:ln/>
        </p:spPr>
        <p:txBody>
          <a:bodyPr/>
          <a:lstStyle/>
          <a:p>
            <a:endParaRPr lang="zh-CN" altLang="en-US"/>
          </a:p>
        </p:txBody>
      </p:sp>
      <p:pic>
        <p:nvPicPr>
          <p:cNvPr id="5" name="Image 1" descr="preencoded.png"/>
          <p:cNvPicPr>
            <a:picLocks noChangeAspect="1"/>
          </p:cNvPicPr>
          <p:nvPr/>
        </p:nvPicPr>
        <p:blipFill>
          <a:blip r:embed="rId3"/>
          <a:stretch>
            <a:fillRect/>
          </a:stretch>
        </p:blipFill>
        <p:spPr>
          <a:xfrm>
            <a:off x="329803" y="1181457"/>
            <a:ext cx="6655594" cy="5866567"/>
          </a:xfrm>
          <a:prstGeom prst="rect">
            <a:avLst/>
          </a:prstGeom>
        </p:spPr>
      </p:pic>
      <p:sp>
        <p:nvSpPr>
          <p:cNvPr id="6" name="Text 2"/>
          <p:cNvSpPr/>
          <p:nvPr/>
        </p:nvSpPr>
        <p:spPr>
          <a:xfrm>
            <a:off x="8304848" y="2045137"/>
            <a:ext cx="5161359" cy="494824"/>
          </a:xfrm>
          <a:prstGeom prst="rect">
            <a:avLst/>
          </a:prstGeom>
          <a:noFill/>
          <a:ln/>
        </p:spPr>
        <p:txBody>
          <a:bodyPr wrap="none" rtlCol="0" anchor="t"/>
          <a:lstStyle/>
          <a:p>
            <a:pPr marL="0" indent="0">
              <a:lnSpc>
                <a:spcPts val="3897"/>
              </a:lnSpc>
              <a:buNone/>
            </a:pPr>
            <a:r>
              <a:rPr lang="en-US" sz="3117" dirty="0">
                <a:solidFill>
                  <a:srgbClr val="60A9FF"/>
                </a:solidFill>
                <a:latin typeface="Roboto Slab" pitchFamily="34" charset="0"/>
                <a:ea typeface="Roboto Slab" pitchFamily="34" charset="-122"/>
                <a:cs typeface="Roboto Slab" pitchFamily="34" charset="-120"/>
              </a:rPr>
              <a:t>Powerful Extraction Engine</a:t>
            </a:r>
            <a:endParaRPr lang="en-US" sz="3117" dirty="0"/>
          </a:p>
        </p:txBody>
      </p:sp>
      <p:sp>
        <p:nvSpPr>
          <p:cNvPr id="7" name="Shape 3"/>
          <p:cNvSpPr/>
          <p:nvPr/>
        </p:nvSpPr>
        <p:spPr>
          <a:xfrm>
            <a:off x="8674418" y="2836783"/>
            <a:ext cx="52745" cy="3347680"/>
          </a:xfrm>
          <a:prstGeom prst="rect">
            <a:avLst/>
          </a:prstGeom>
          <a:solidFill>
            <a:srgbClr val="295689"/>
          </a:solidFill>
          <a:ln/>
        </p:spPr>
        <p:txBody>
          <a:bodyPr/>
          <a:lstStyle/>
          <a:p>
            <a:endParaRPr lang="zh-CN" altLang="en-US"/>
          </a:p>
        </p:txBody>
      </p:sp>
      <p:sp>
        <p:nvSpPr>
          <p:cNvPr id="8" name="Shape 4"/>
          <p:cNvSpPr/>
          <p:nvPr/>
        </p:nvSpPr>
        <p:spPr>
          <a:xfrm>
            <a:off x="8997613" y="3313331"/>
            <a:ext cx="923687" cy="52745"/>
          </a:xfrm>
          <a:prstGeom prst="rect">
            <a:avLst/>
          </a:prstGeom>
          <a:solidFill>
            <a:srgbClr val="295689"/>
          </a:solidFill>
          <a:ln/>
        </p:spPr>
        <p:txBody>
          <a:bodyPr/>
          <a:lstStyle/>
          <a:p>
            <a:endParaRPr lang="zh-CN" altLang="en-US"/>
          </a:p>
        </p:txBody>
      </p:sp>
      <p:sp>
        <p:nvSpPr>
          <p:cNvPr id="9" name="Shape 5"/>
          <p:cNvSpPr/>
          <p:nvPr/>
        </p:nvSpPr>
        <p:spPr>
          <a:xfrm>
            <a:off x="8403848" y="3042880"/>
            <a:ext cx="593765" cy="593765"/>
          </a:xfrm>
          <a:prstGeom prst="roundRect">
            <a:avLst>
              <a:gd name="adj" fmla="val 26670"/>
            </a:avLst>
          </a:prstGeom>
          <a:solidFill>
            <a:srgbClr val="12161D"/>
          </a:solidFill>
          <a:ln/>
        </p:spPr>
        <p:txBody>
          <a:bodyPr/>
          <a:lstStyle/>
          <a:p>
            <a:endParaRPr lang="zh-CN" altLang="en-US"/>
          </a:p>
        </p:txBody>
      </p:sp>
      <p:sp>
        <p:nvSpPr>
          <p:cNvPr id="10" name="Text 6"/>
          <p:cNvSpPr/>
          <p:nvPr/>
        </p:nvSpPr>
        <p:spPr>
          <a:xfrm>
            <a:off x="8619113" y="3092291"/>
            <a:ext cx="163116" cy="494824"/>
          </a:xfrm>
          <a:prstGeom prst="rect">
            <a:avLst/>
          </a:prstGeom>
          <a:noFill/>
          <a:ln/>
        </p:spPr>
        <p:txBody>
          <a:bodyPr wrap="none" rtlCol="0" anchor="t"/>
          <a:lstStyle/>
          <a:p>
            <a:pPr marL="0" indent="0" algn="ctr">
              <a:lnSpc>
                <a:spcPts val="3897"/>
              </a:lnSpc>
              <a:buNone/>
            </a:pPr>
            <a:r>
              <a:rPr lang="en-US" sz="3117" dirty="0">
                <a:solidFill>
                  <a:srgbClr val="60A9FF"/>
                </a:solidFill>
                <a:latin typeface="Roboto Slab" pitchFamily="34" charset="0"/>
                <a:ea typeface="Roboto Slab" pitchFamily="34" charset="-122"/>
                <a:cs typeface="Roboto Slab" pitchFamily="34" charset="-120"/>
              </a:rPr>
              <a:t>1</a:t>
            </a:r>
            <a:endParaRPr lang="en-US" sz="3117" dirty="0"/>
          </a:p>
        </p:txBody>
      </p:sp>
      <p:sp>
        <p:nvSpPr>
          <p:cNvPr id="11" name="Text 7"/>
          <p:cNvSpPr/>
          <p:nvPr/>
        </p:nvSpPr>
        <p:spPr>
          <a:xfrm>
            <a:off x="10152340" y="3100626"/>
            <a:ext cx="3299103" cy="412313"/>
          </a:xfrm>
          <a:prstGeom prst="rect">
            <a:avLst/>
          </a:prstGeom>
          <a:noFill/>
          <a:ln/>
        </p:spPr>
        <p:txBody>
          <a:bodyPr wrap="none" rtlCol="0" anchor="t"/>
          <a:lstStyle/>
          <a:p>
            <a:pPr marL="0" indent="0" algn="l">
              <a:lnSpc>
                <a:spcPts val="3247"/>
              </a:lnSpc>
              <a:buNone/>
            </a:pPr>
            <a:r>
              <a:rPr lang="en-US" sz="2598" dirty="0">
                <a:solidFill>
                  <a:srgbClr val="60A9FF"/>
                </a:solidFill>
                <a:latin typeface="Roboto Slab" pitchFamily="34" charset="0"/>
                <a:ea typeface="Roboto Slab" pitchFamily="34" charset="-122"/>
                <a:cs typeface="Roboto Slab" pitchFamily="34" charset="-120"/>
              </a:rPr>
              <a:t>OCR Technology</a:t>
            </a:r>
            <a:endParaRPr lang="en-US" sz="2598" dirty="0"/>
          </a:p>
        </p:txBody>
      </p:sp>
      <p:sp>
        <p:nvSpPr>
          <p:cNvPr id="12" name="Shape 8"/>
          <p:cNvSpPr/>
          <p:nvPr/>
        </p:nvSpPr>
        <p:spPr>
          <a:xfrm>
            <a:off x="8997613" y="4517172"/>
            <a:ext cx="923687" cy="52745"/>
          </a:xfrm>
          <a:prstGeom prst="rect">
            <a:avLst/>
          </a:prstGeom>
          <a:solidFill>
            <a:srgbClr val="295689"/>
          </a:solidFill>
          <a:ln/>
        </p:spPr>
        <p:txBody>
          <a:bodyPr/>
          <a:lstStyle/>
          <a:p>
            <a:endParaRPr lang="zh-CN" altLang="en-US"/>
          </a:p>
        </p:txBody>
      </p:sp>
      <p:sp>
        <p:nvSpPr>
          <p:cNvPr id="13" name="Shape 9"/>
          <p:cNvSpPr/>
          <p:nvPr/>
        </p:nvSpPr>
        <p:spPr>
          <a:xfrm>
            <a:off x="8403848" y="4246721"/>
            <a:ext cx="593765" cy="593765"/>
          </a:xfrm>
          <a:prstGeom prst="roundRect">
            <a:avLst>
              <a:gd name="adj" fmla="val 26670"/>
            </a:avLst>
          </a:prstGeom>
          <a:solidFill>
            <a:srgbClr val="12161D"/>
          </a:solidFill>
          <a:ln/>
        </p:spPr>
        <p:txBody>
          <a:bodyPr/>
          <a:lstStyle/>
          <a:p>
            <a:endParaRPr lang="zh-CN" altLang="en-US"/>
          </a:p>
        </p:txBody>
      </p:sp>
      <p:sp>
        <p:nvSpPr>
          <p:cNvPr id="14" name="Text 10"/>
          <p:cNvSpPr/>
          <p:nvPr/>
        </p:nvSpPr>
        <p:spPr>
          <a:xfrm>
            <a:off x="8591371" y="4296132"/>
            <a:ext cx="218599" cy="494824"/>
          </a:xfrm>
          <a:prstGeom prst="rect">
            <a:avLst/>
          </a:prstGeom>
          <a:noFill/>
          <a:ln/>
        </p:spPr>
        <p:txBody>
          <a:bodyPr wrap="none" rtlCol="0" anchor="t"/>
          <a:lstStyle/>
          <a:p>
            <a:pPr marL="0" indent="0" algn="ctr">
              <a:lnSpc>
                <a:spcPts val="3897"/>
              </a:lnSpc>
              <a:buNone/>
            </a:pPr>
            <a:r>
              <a:rPr lang="en-US" sz="3117" dirty="0">
                <a:solidFill>
                  <a:srgbClr val="60A9FF"/>
                </a:solidFill>
                <a:latin typeface="Roboto Slab" pitchFamily="34" charset="0"/>
                <a:ea typeface="Roboto Slab" pitchFamily="34" charset="-122"/>
                <a:cs typeface="Roboto Slab" pitchFamily="34" charset="-120"/>
              </a:rPr>
              <a:t>2</a:t>
            </a:r>
            <a:endParaRPr lang="en-US" sz="3117" dirty="0"/>
          </a:p>
        </p:txBody>
      </p:sp>
      <p:sp>
        <p:nvSpPr>
          <p:cNvPr id="15" name="Text 11"/>
          <p:cNvSpPr/>
          <p:nvPr/>
        </p:nvSpPr>
        <p:spPr>
          <a:xfrm>
            <a:off x="10152340" y="4304467"/>
            <a:ext cx="3314343" cy="412313"/>
          </a:xfrm>
          <a:prstGeom prst="rect">
            <a:avLst/>
          </a:prstGeom>
          <a:noFill/>
          <a:ln/>
        </p:spPr>
        <p:txBody>
          <a:bodyPr wrap="none" rtlCol="0" anchor="t"/>
          <a:lstStyle/>
          <a:p>
            <a:pPr marL="0" indent="0" algn="l">
              <a:lnSpc>
                <a:spcPts val="3247"/>
              </a:lnSpc>
              <a:buNone/>
            </a:pPr>
            <a:r>
              <a:rPr lang="en-US" sz="2598" dirty="0">
                <a:solidFill>
                  <a:srgbClr val="60A9FF"/>
                </a:solidFill>
                <a:latin typeface="Roboto Slab" pitchFamily="34" charset="0"/>
                <a:ea typeface="Roboto Slab" pitchFamily="34" charset="-122"/>
                <a:cs typeface="Roboto Slab" pitchFamily="34" charset="-120"/>
              </a:rPr>
              <a:t>Language Processing</a:t>
            </a:r>
            <a:endParaRPr lang="en-US" sz="2598" dirty="0"/>
          </a:p>
        </p:txBody>
      </p:sp>
      <p:sp>
        <p:nvSpPr>
          <p:cNvPr id="16" name="Shape 12"/>
          <p:cNvSpPr/>
          <p:nvPr/>
        </p:nvSpPr>
        <p:spPr>
          <a:xfrm>
            <a:off x="8997613" y="5721013"/>
            <a:ext cx="923687" cy="52745"/>
          </a:xfrm>
          <a:prstGeom prst="rect">
            <a:avLst/>
          </a:prstGeom>
          <a:solidFill>
            <a:srgbClr val="295689"/>
          </a:solidFill>
          <a:ln/>
        </p:spPr>
        <p:txBody>
          <a:bodyPr/>
          <a:lstStyle/>
          <a:p>
            <a:endParaRPr lang="zh-CN" altLang="en-US"/>
          </a:p>
        </p:txBody>
      </p:sp>
      <p:sp>
        <p:nvSpPr>
          <p:cNvPr id="17" name="Shape 13"/>
          <p:cNvSpPr/>
          <p:nvPr/>
        </p:nvSpPr>
        <p:spPr>
          <a:xfrm>
            <a:off x="8403848" y="5450562"/>
            <a:ext cx="593765" cy="593765"/>
          </a:xfrm>
          <a:prstGeom prst="roundRect">
            <a:avLst>
              <a:gd name="adj" fmla="val 26670"/>
            </a:avLst>
          </a:prstGeom>
          <a:solidFill>
            <a:srgbClr val="12161D"/>
          </a:solidFill>
          <a:ln/>
        </p:spPr>
        <p:txBody>
          <a:bodyPr/>
          <a:lstStyle/>
          <a:p>
            <a:endParaRPr lang="zh-CN" altLang="en-US"/>
          </a:p>
        </p:txBody>
      </p:sp>
      <p:sp>
        <p:nvSpPr>
          <p:cNvPr id="18" name="Text 14"/>
          <p:cNvSpPr/>
          <p:nvPr/>
        </p:nvSpPr>
        <p:spPr>
          <a:xfrm>
            <a:off x="8593753" y="5499973"/>
            <a:ext cx="213836" cy="494824"/>
          </a:xfrm>
          <a:prstGeom prst="rect">
            <a:avLst/>
          </a:prstGeom>
          <a:noFill/>
          <a:ln/>
        </p:spPr>
        <p:txBody>
          <a:bodyPr wrap="none" rtlCol="0" anchor="t"/>
          <a:lstStyle/>
          <a:p>
            <a:pPr marL="0" indent="0" algn="ctr">
              <a:lnSpc>
                <a:spcPts val="3897"/>
              </a:lnSpc>
              <a:buNone/>
            </a:pPr>
            <a:r>
              <a:rPr lang="en-US" sz="3117" dirty="0">
                <a:solidFill>
                  <a:srgbClr val="60A9FF"/>
                </a:solidFill>
                <a:latin typeface="Roboto Slab" pitchFamily="34" charset="0"/>
                <a:ea typeface="Roboto Slab" pitchFamily="34" charset="-122"/>
                <a:cs typeface="Roboto Slab" pitchFamily="34" charset="-120"/>
              </a:rPr>
              <a:t>3</a:t>
            </a:r>
            <a:endParaRPr lang="en-US" sz="3117" dirty="0"/>
          </a:p>
        </p:txBody>
      </p:sp>
      <p:sp>
        <p:nvSpPr>
          <p:cNvPr id="19" name="Text 15"/>
          <p:cNvSpPr/>
          <p:nvPr/>
        </p:nvSpPr>
        <p:spPr>
          <a:xfrm>
            <a:off x="10152340" y="5508308"/>
            <a:ext cx="3299103" cy="412313"/>
          </a:xfrm>
          <a:prstGeom prst="rect">
            <a:avLst/>
          </a:prstGeom>
          <a:noFill/>
          <a:ln/>
        </p:spPr>
        <p:txBody>
          <a:bodyPr wrap="none" rtlCol="0" anchor="t"/>
          <a:lstStyle/>
          <a:p>
            <a:pPr marL="0" indent="0" algn="l">
              <a:lnSpc>
                <a:spcPts val="3247"/>
              </a:lnSpc>
              <a:buNone/>
            </a:pPr>
            <a:r>
              <a:rPr lang="en-US" sz="2598" dirty="0">
                <a:solidFill>
                  <a:srgbClr val="60A9FF"/>
                </a:solidFill>
                <a:latin typeface="Roboto Slab" pitchFamily="34" charset="0"/>
                <a:ea typeface="Roboto Slab" pitchFamily="34" charset="-122"/>
                <a:cs typeface="Roboto Slab" pitchFamily="34" charset="-120"/>
              </a:rPr>
              <a:t>Formatting Cleanup</a:t>
            </a:r>
            <a:endParaRPr lang="en-US" sz="2598"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zh-CN" altLang="en-US"/>
          </a:p>
        </p:txBody>
      </p:sp>
      <p:sp>
        <p:nvSpPr>
          <p:cNvPr id="3" name="Shape 1"/>
          <p:cNvSpPr/>
          <p:nvPr/>
        </p:nvSpPr>
        <p:spPr>
          <a:xfrm>
            <a:off x="0" y="0"/>
            <a:ext cx="14630400" cy="8229600"/>
          </a:xfrm>
          <a:prstGeom prst="rect">
            <a:avLst/>
          </a:prstGeom>
          <a:solidFill>
            <a:srgbClr val="202733"/>
          </a:solidFill>
          <a:ln/>
        </p:spPr>
        <p:txBody>
          <a:bodyPr/>
          <a:lstStyle/>
          <a:p>
            <a:endParaRPr lang="zh-CN" altLang="en-US"/>
          </a:p>
        </p:txBody>
      </p:sp>
      <p:sp>
        <p:nvSpPr>
          <p:cNvPr id="4" name="Text 2"/>
          <p:cNvSpPr/>
          <p:nvPr/>
        </p:nvSpPr>
        <p:spPr>
          <a:xfrm>
            <a:off x="989648" y="1648777"/>
            <a:ext cx="6598206" cy="824746"/>
          </a:xfrm>
          <a:prstGeom prst="rect">
            <a:avLst/>
          </a:prstGeom>
          <a:noFill/>
          <a:ln/>
        </p:spPr>
        <p:txBody>
          <a:bodyPr wrap="none" rtlCol="0" anchor="t"/>
          <a:lstStyle/>
          <a:p>
            <a:pPr marL="0" indent="0">
              <a:lnSpc>
                <a:spcPts val="6494"/>
              </a:lnSpc>
              <a:buNone/>
            </a:pPr>
            <a:r>
              <a:rPr lang="en-US" sz="5195" dirty="0">
                <a:solidFill>
                  <a:srgbClr val="60A9FF"/>
                </a:solidFill>
                <a:latin typeface="Roboto Slab" pitchFamily="34" charset="0"/>
                <a:ea typeface="Roboto Slab" pitchFamily="34" charset="-122"/>
                <a:cs typeface="Roboto Slab" pitchFamily="34" charset="-120"/>
              </a:rPr>
              <a:t>Seamless Integration</a:t>
            </a:r>
            <a:endParaRPr lang="en-US" sz="5195" dirty="0"/>
          </a:p>
        </p:txBody>
      </p:sp>
      <p:sp>
        <p:nvSpPr>
          <p:cNvPr id="5" name="Text 3"/>
          <p:cNvSpPr/>
          <p:nvPr/>
        </p:nvSpPr>
        <p:spPr>
          <a:xfrm>
            <a:off x="989648" y="3133249"/>
            <a:ext cx="3299103" cy="412313"/>
          </a:xfrm>
          <a:prstGeom prst="rect">
            <a:avLst/>
          </a:prstGeom>
          <a:noFill/>
          <a:ln/>
        </p:spPr>
        <p:txBody>
          <a:bodyPr wrap="none" rtlCol="0" anchor="t"/>
          <a:lstStyle/>
          <a:p>
            <a:pPr marL="0" indent="0">
              <a:lnSpc>
                <a:spcPts val="3247"/>
              </a:lnSpc>
              <a:buNone/>
            </a:pPr>
            <a:r>
              <a:rPr lang="en-US" sz="2598" dirty="0">
                <a:solidFill>
                  <a:srgbClr val="60A9FF"/>
                </a:solidFill>
                <a:latin typeface="Roboto Slab" pitchFamily="34" charset="0"/>
                <a:ea typeface="Roboto Slab" pitchFamily="34" charset="-122"/>
                <a:cs typeface="Roboto Slab" pitchFamily="34" charset="-120"/>
              </a:rPr>
              <a:t>Cloud Compatibility</a:t>
            </a:r>
            <a:endParaRPr lang="en-US" sz="2598" dirty="0"/>
          </a:p>
        </p:txBody>
      </p:sp>
      <p:sp>
        <p:nvSpPr>
          <p:cNvPr id="6" name="Text 4"/>
          <p:cNvSpPr/>
          <p:nvPr/>
        </p:nvSpPr>
        <p:spPr>
          <a:xfrm>
            <a:off x="989648" y="3809405"/>
            <a:ext cx="3787259" cy="2111573"/>
          </a:xfrm>
          <a:prstGeom prst="rect">
            <a:avLst/>
          </a:prstGeom>
          <a:noFill/>
          <a:ln/>
        </p:spPr>
        <p:txBody>
          <a:bodyPr wrap="square" rtlCol="0" anchor="t"/>
          <a:lstStyle/>
          <a:p>
            <a:pPr marL="0" indent="0">
              <a:lnSpc>
                <a:spcPts val="3325"/>
              </a:lnSpc>
              <a:buNone/>
            </a:pPr>
            <a:r>
              <a:rPr lang="en-US" sz="2078" dirty="0">
                <a:solidFill>
                  <a:srgbClr val="D6E5EF"/>
                </a:solidFill>
                <a:latin typeface="Roboto" pitchFamily="34" charset="0"/>
                <a:ea typeface="Roboto" pitchFamily="34" charset="-122"/>
                <a:cs typeface="Roboto" pitchFamily="34" charset="-120"/>
              </a:rPr>
              <a:t>Our service seamlessly integrates with popular cloud storage platforms, making it easy to access and manage your extracted text.</a:t>
            </a:r>
            <a:endParaRPr lang="en-US" sz="2078" dirty="0"/>
          </a:p>
        </p:txBody>
      </p:sp>
      <p:sp>
        <p:nvSpPr>
          <p:cNvPr id="7" name="Text 5"/>
          <p:cNvSpPr/>
          <p:nvPr/>
        </p:nvSpPr>
        <p:spPr>
          <a:xfrm>
            <a:off x="5428417" y="3133249"/>
            <a:ext cx="3749040" cy="412313"/>
          </a:xfrm>
          <a:prstGeom prst="rect">
            <a:avLst/>
          </a:prstGeom>
          <a:noFill/>
          <a:ln/>
        </p:spPr>
        <p:txBody>
          <a:bodyPr wrap="none" rtlCol="0" anchor="t"/>
          <a:lstStyle/>
          <a:p>
            <a:pPr marL="0" indent="0">
              <a:lnSpc>
                <a:spcPts val="3247"/>
              </a:lnSpc>
              <a:buNone/>
            </a:pPr>
            <a:r>
              <a:rPr lang="en-US" sz="2598" dirty="0">
                <a:solidFill>
                  <a:srgbClr val="60A9FF"/>
                </a:solidFill>
                <a:latin typeface="Roboto Slab" pitchFamily="34" charset="0"/>
                <a:ea typeface="Roboto Slab" pitchFamily="34" charset="-122"/>
                <a:cs typeface="Roboto Slab" pitchFamily="34" charset="-120"/>
              </a:rPr>
              <a:t>Productivity Integration</a:t>
            </a:r>
            <a:endParaRPr lang="en-US" sz="2598" dirty="0"/>
          </a:p>
        </p:txBody>
      </p:sp>
      <p:sp>
        <p:nvSpPr>
          <p:cNvPr id="8" name="Text 6"/>
          <p:cNvSpPr/>
          <p:nvPr/>
        </p:nvSpPr>
        <p:spPr>
          <a:xfrm>
            <a:off x="5428417" y="3809405"/>
            <a:ext cx="3787259" cy="2533888"/>
          </a:xfrm>
          <a:prstGeom prst="rect">
            <a:avLst/>
          </a:prstGeom>
          <a:noFill/>
          <a:ln/>
        </p:spPr>
        <p:txBody>
          <a:bodyPr wrap="square" rtlCol="0" anchor="t"/>
          <a:lstStyle/>
          <a:p>
            <a:pPr marL="0" indent="0">
              <a:lnSpc>
                <a:spcPts val="3325"/>
              </a:lnSpc>
              <a:buNone/>
            </a:pPr>
            <a:r>
              <a:rPr lang="en-US" sz="2078" dirty="0">
                <a:solidFill>
                  <a:srgbClr val="D6E5EF"/>
                </a:solidFill>
                <a:latin typeface="Roboto" pitchFamily="34" charset="0"/>
                <a:ea typeface="Roboto" pitchFamily="34" charset="-122"/>
                <a:cs typeface="Roboto" pitchFamily="34" charset="-120"/>
              </a:rPr>
              <a:t>The exported text can be directly imported into Microsoft Word, Google Docs, or other word processing software for further editing and collaboration.</a:t>
            </a:r>
            <a:endParaRPr lang="en-US" sz="2078" dirty="0"/>
          </a:p>
        </p:txBody>
      </p:sp>
      <p:sp>
        <p:nvSpPr>
          <p:cNvPr id="9" name="Text 7"/>
          <p:cNvSpPr/>
          <p:nvPr/>
        </p:nvSpPr>
        <p:spPr>
          <a:xfrm>
            <a:off x="9867186" y="3133249"/>
            <a:ext cx="3474720" cy="412313"/>
          </a:xfrm>
          <a:prstGeom prst="rect">
            <a:avLst/>
          </a:prstGeom>
          <a:noFill/>
          <a:ln/>
        </p:spPr>
        <p:txBody>
          <a:bodyPr wrap="none" rtlCol="0" anchor="t"/>
          <a:lstStyle/>
          <a:p>
            <a:pPr marL="0" indent="0">
              <a:lnSpc>
                <a:spcPts val="3247"/>
              </a:lnSpc>
              <a:buNone/>
            </a:pPr>
            <a:r>
              <a:rPr lang="en-US" sz="2598" dirty="0">
                <a:solidFill>
                  <a:srgbClr val="60A9FF"/>
                </a:solidFill>
                <a:latin typeface="Roboto Slab" pitchFamily="34" charset="0"/>
                <a:ea typeface="Roboto Slab" pitchFamily="34" charset="-122"/>
                <a:cs typeface="Roboto Slab" pitchFamily="34" charset="-120"/>
              </a:rPr>
              <a:t>Workflow Automation</a:t>
            </a:r>
            <a:endParaRPr lang="en-US" sz="2598" dirty="0"/>
          </a:p>
        </p:txBody>
      </p:sp>
      <p:sp>
        <p:nvSpPr>
          <p:cNvPr id="10" name="Text 8"/>
          <p:cNvSpPr/>
          <p:nvPr/>
        </p:nvSpPr>
        <p:spPr>
          <a:xfrm>
            <a:off x="9867186" y="3809405"/>
            <a:ext cx="3787259" cy="2111573"/>
          </a:xfrm>
          <a:prstGeom prst="rect">
            <a:avLst/>
          </a:prstGeom>
          <a:noFill/>
          <a:ln/>
        </p:spPr>
        <p:txBody>
          <a:bodyPr wrap="square" rtlCol="0" anchor="t"/>
          <a:lstStyle/>
          <a:p>
            <a:pPr marL="0" indent="0">
              <a:lnSpc>
                <a:spcPts val="3325"/>
              </a:lnSpc>
              <a:buNone/>
            </a:pPr>
            <a:r>
              <a:rPr lang="en-US" sz="2078" dirty="0">
                <a:solidFill>
                  <a:srgbClr val="D6E5EF"/>
                </a:solidFill>
                <a:latin typeface="Roboto" pitchFamily="34" charset="0"/>
                <a:ea typeface="Roboto" pitchFamily="34" charset="-122"/>
                <a:cs typeface="Roboto" pitchFamily="34" charset="-120"/>
              </a:rPr>
              <a:t>Automate your PDF text extraction process and streamline your workflows with our powerful API and integration capabilities.</a:t>
            </a:r>
            <a:endParaRPr lang="en-US" sz="207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zh-CN" altLang="en-US"/>
          </a:p>
        </p:txBody>
      </p:sp>
      <p:sp>
        <p:nvSpPr>
          <p:cNvPr id="3" name="Shape 1"/>
          <p:cNvSpPr/>
          <p:nvPr/>
        </p:nvSpPr>
        <p:spPr>
          <a:xfrm>
            <a:off x="0" y="0"/>
            <a:ext cx="14630400" cy="9946600"/>
          </a:xfrm>
          <a:prstGeom prst="rect">
            <a:avLst/>
          </a:prstGeom>
          <a:solidFill>
            <a:srgbClr val="202733"/>
          </a:solidFill>
          <a:ln/>
        </p:spPr>
        <p:txBody>
          <a:bodyPr/>
          <a:lstStyle/>
          <a:p>
            <a:endParaRPr lang="zh-CN" altLang="en-US"/>
          </a:p>
        </p:txBody>
      </p:sp>
      <p:pic>
        <p:nvPicPr>
          <p:cNvPr id="4" name="Image 0" descr="preencoded.png"/>
          <p:cNvPicPr>
            <a:picLocks noChangeAspect="1"/>
          </p:cNvPicPr>
          <p:nvPr/>
        </p:nvPicPr>
        <p:blipFill>
          <a:blip r:embed="rId3"/>
          <a:stretch>
            <a:fillRect/>
          </a:stretch>
        </p:blipFill>
        <p:spPr>
          <a:xfrm>
            <a:off x="821888" y="321449"/>
            <a:ext cx="12986623" cy="2928437"/>
          </a:xfrm>
          <a:prstGeom prst="rect">
            <a:avLst/>
          </a:prstGeom>
        </p:spPr>
      </p:pic>
      <p:sp>
        <p:nvSpPr>
          <p:cNvPr id="5" name="Text 2"/>
          <p:cNvSpPr/>
          <p:nvPr/>
        </p:nvSpPr>
        <p:spPr>
          <a:xfrm>
            <a:off x="989708" y="3399336"/>
            <a:ext cx="6598206" cy="824746"/>
          </a:xfrm>
          <a:prstGeom prst="rect">
            <a:avLst/>
          </a:prstGeom>
          <a:noFill/>
          <a:ln/>
        </p:spPr>
        <p:txBody>
          <a:bodyPr wrap="none" rtlCol="0" anchor="t"/>
          <a:lstStyle/>
          <a:p>
            <a:pPr marL="0" indent="0">
              <a:lnSpc>
                <a:spcPts val="6494"/>
              </a:lnSpc>
              <a:buNone/>
            </a:pPr>
            <a:r>
              <a:rPr lang="en-US" sz="5195" dirty="0">
                <a:solidFill>
                  <a:srgbClr val="60A9FF"/>
                </a:solidFill>
                <a:latin typeface="Roboto Slab" pitchFamily="34" charset="0"/>
                <a:ea typeface="Roboto Slab" pitchFamily="34" charset="-122"/>
                <a:cs typeface="Roboto Slab" pitchFamily="34" charset="-120"/>
              </a:rPr>
              <a:t>Get Started Today</a:t>
            </a:r>
            <a:endParaRPr lang="en-US" sz="5195" dirty="0"/>
          </a:p>
        </p:txBody>
      </p:sp>
      <p:pic>
        <p:nvPicPr>
          <p:cNvPr id="6" name="Image 1" descr="preencoded.png"/>
          <p:cNvPicPr>
            <a:picLocks noChangeAspect="1"/>
          </p:cNvPicPr>
          <p:nvPr/>
        </p:nvPicPr>
        <p:blipFill>
          <a:blip r:embed="rId4"/>
          <a:stretch>
            <a:fillRect/>
          </a:stretch>
        </p:blipFill>
        <p:spPr>
          <a:xfrm>
            <a:off x="989708" y="4380631"/>
            <a:ext cx="4216956" cy="1055608"/>
          </a:xfrm>
          <a:prstGeom prst="rect">
            <a:avLst/>
          </a:prstGeom>
        </p:spPr>
      </p:pic>
      <p:sp>
        <p:nvSpPr>
          <p:cNvPr id="7" name="Text 3"/>
          <p:cNvSpPr/>
          <p:nvPr/>
        </p:nvSpPr>
        <p:spPr>
          <a:xfrm>
            <a:off x="1253550" y="5832121"/>
            <a:ext cx="3299103" cy="412313"/>
          </a:xfrm>
          <a:prstGeom prst="rect">
            <a:avLst/>
          </a:prstGeom>
          <a:noFill/>
          <a:ln/>
        </p:spPr>
        <p:txBody>
          <a:bodyPr wrap="none" rtlCol="0" anchor="t"/>
          <a:lstStyle/>
          <a:p>
            <a:pPr marL="0" indent="0" algn="l">
              <a:lnSpc>
                <a:spcPts val="3247"/>
              </a:lnSpc>
              <a:buNone/>
            </a:pPr>
            <a:r>
              <a:rPr lang="en-US" sz="2598" dirty="0">
                <a:solidFill>
                  <a:srgbClr val="60A9FF"/>
                </a:solidFill>
                <a:latin typeface="Roboto Slab" pitchFamily="34" charset="0"/>
                <a:ea typeface="Roboto Slab" pitchFamily="34" charset="-122"/>
                <a:cs typeface="Roboto Slab" pitchFamily="34" charset="-120"/>
              </a:rPr>
              <a:t>Sign Up</a:t>
            </a:r>
            <a:endParaRPr lang="en-US" sz="2598" dirty="0"/>
          </a:p>
        </p:txBody>
      </p:sp>
      <p:sp>
        <p:nvSpPr>
          <p:cNvPr id="8" name="Text 4"/>
          <p:cNvSpPr/>
          <p:nvPr/>
        </p:nvSpPr>
        <p:spPr>
          <a:xfrm>
            <a:off x="1253550" y="6402788"/>
            <a:ext cx="3689271" cy="1266944"/>
          </a:xfrm>
          <a:prstGeom prst="rect">
            <a:avLst/>
          </a:prstGeom>
          <a:noFill/>
          <a:ln/>
        </p:spPr>
        <p:txBody>
          <a:bodyPr wrap="square" rtlCol="0" anchor="t"/>
          <a:lstStyle/>
          <a:p>
            <a:pPr marL="0" indent="0" algn="l">
              <a:lnSpc>
                <a:spcPts val="3325"/>
              </a:lnSpc>
              <a:buNone/>
            </a:pPr>
            <a:r>
              <a:rPr lang="en-US" sz="2078" dirty="0">
                <a:solidFill>
                  <a:srgbClr val="D6E5EF"/>
                </a:solidFill>
                <a:latin typeface="Roboto" pitchFamily="34" charset="0"/>
                <a:ea typeface="Roboto" pitchFamily="34" charset="-122"/>
                <a:cs typeface="Roboto" pitchFamily="34" charset="-120"/>
              </a:rPr>
              <a:t>Create your free account to start using our PDF text extractor service.</a:t>
            </a:r>
            <a:endParaRPr lang="en-US" sz="2078" dirty="0"/>
          </a:p>
        </p:txBody>
      </p:sp>
      <p:pic>
        <p:nvPicPr>
          <p:cNvPr id="9" name="Image 2" descr="preencoded.png"/>
          <p:cNvPicPr>
            <a:picLocks noChangeAspect="1"/>
          </p:cNvPicPr>
          <p:nvPr/>
        </p:nvPicPr>
        <p:blipFill>
          <a:blip r:embed="rId5"/>
          <a:stretch>
            <a:fillRect/>
          </a:stretch>
        </p:blipFill>
        <p:spPr>
          <a:xfrm>
            <a:off x="5206663" y="4380631"/>
            <a:ext cx="4217075" cy="1055608"/>
          </a:xfrm>
          <a:prstGeom prst="rect">
            <a:avLst/>
          </a:prstGeom>
        </p:spPr>
      </p:pic>
      <p:sp>
        <p:nvSpPr>
          <p:cNvPr id="10" name="Text 5"/>
          <p:cNvSpPr/>
          <p:nvPr/>
        </p:nvSpPr>
        <p:spPr>
          <a:xfrm>
            <a:off x="5470506" y="5832121"/>
            <a:ext cx="3299103" cy="412313"/>
          </a:xfrm>
          <a:prstGeom prst="rect">
            <a:avLst/>
          </a:prstGeom>
          <a:noFill/>
          <a:ln/>
        </p:spPr>
        <p:txBody>
          <a:bodyPr wrap="none" rtlCol="0" anchor="t"/>
          <a:lstStyle/>
          <a:p>
            <a:pPr marL="0" indent="0" algn="l">
              <a:lnSpc>
                <a:spcPts val="3247"/>
              </a:lnSpc>
              <a:buNone/>
            </a:pPr>
            <a:r>
              <a:rPr lang="en-US" sz="2598" dirty="0">
                <a:solidFill>
                  <a:srgbClr val="60A9FF"/>
                </a:solidFill>
                <a:latin typeface="Roboto Slab" pitchFamily="34" charset="0"/>
                <a:ea typeface="Roboto Slab" pitchFamily="34" charset="-122"/>
                <a:cs typeface="Roboto Slab" pitchFamily="34" charset="-120"/>
              </a:rPr>
              <a:t>Upload PDF</a:t>
            </a:r>
            <a:endParaRPr lang="en-US" sz="2598" dirty="0"/>
          </a:p>
        </p:txBody>
      </p:sp>
      <p:sp>
        <p:nvSpPr>
          <p:cNvPr id="11" name="Text 6"/>
          <p:cNvSpPr/>
          <p:nvPr/>
        </p:nvSpPr>
        <p:spPr>
          <a:xfrm>
            <a:off x="5470506" y="6402788"/>
            <a:ext cx="3689390" cy="1266944"/>
          </a:xfrm>
          <a:prstGeom prst="rect">
            <a:avLst/>
          </a:prstGeom>
          <a:noFill/>
          <a:ln/>
        </p:spPr>
        <p:txBody>
          <a:bodyPr wrap="square" rtlCol="0" anchor="t"/>
          <a:lstStyle/>
          <a:p>
            <a:pPr marL="0" indent="0" algn="l">
              <a:lnSpc>
                <a:spcPts val="3325"/>
              </a:lnSpc>
              <a:buNone/>
            </a:pPr>
            <a:r>
              <a:rPr lang="en-US" sz="2078" dirty="0">
                <a:solidFill>
                  <a:srgbClr val="D6E5EF"/>
                </a:solidFill>
                <a:latin typeface="Roboto" pitchFamily="34" charset="0"/>
                <a:ea typeface="Roboto" pitchFamily="34" charset="-122"/>
                <a:cs typeface="Roboto" pitchFamily="34" charset="-120"/>
              </a:rPr>
              <a:t>Drag and drop your PDF files or browse to select them for processing.</a:t>
            </a:r>
            <a:endParaRPr lang="en-US" sz="2078" dirty="0"/>
          </a:p>
        </p:txBody>
      </p:sp>
      <p:pic>
        <p:nvPicPr>
          <p:cNvPr id="12" name="Image 3" descr="preencoded.png"/>
          <p:cNvPicPr>
            <a:picLocks noChangeAspect="1"/>
          </p:cNvPicPr>
          <p:nvPr/>
        </p:nvPicPr>
        <p:blipFill>
          <a:blip r:embed="rId6"/>
          <a:stretch>
            <a:fillRect/>
          </a:stretch>
        </p:blipFill>
        <p:spPr>
          <a:xfrm>
            <a:off x="9423738" y="4380631"/>
            <a:ext cx="4217075" cy="1055608"/>
          </a:xfrm>
          <a:prstGeom prst="rect">
            <a:avLst/>
          </a:prstGeom>
        </p:spPr>
      </p:pic>
      <p:sp>
        <p:nvSpPr>
          <p:cNvPr id="13" name="Text 7"/>
          <p:cNvSpPr/>
          <p:nvPr/>
        </p:nvSpPr>
        <p:spPr>
          <a:xfrm>
            <a:off x="9687580" y="5832121"/>
            <a:ext cx="3299103" cy="412313"/>
          </a:xfrm>
          <a:prstGeom prst="rect">
            <a:avLst/>
          </a:prstGeom>
          <a:noFill/>
          <a:ln/>
        </p:spPr>
        <p:txBody>
          <a:bodyPr wrap="none" rtlCol="0" anchor="t"/>
          <a:lstStyle/>
          <a:p>
            <a:pPr marL="0" indent="0" algn="l">
              <a:lnSpc>
                <a:spcPts val="3247"/>
              </a:lnSpc>
              <a:buNone/>
            </a:pPr>
            <a:r>
              <a:rPr lang="en-US" sz="2598" dirty="0">
                <a:solidFill>
                  <a:srgbClr val="60A9FF"/>
                </a:solidFill>
                <a:latin typeface="Roboto Slab" pitchFamily="34" charset="0"/>
                <a:ea typeface="Roboto Slab" pitchFamily="34" charset="-122"/>
                <a:cs typeface="Roboto Slab" pitchFamily="34" charset="-120"/>
              </a:rPr>
              <a:t>Extract Text</a:t>
            </a:r>
            <a:endParaRPr lang="en-US" sz="2598" dirty="0"/>
          </a:p>
        </p:txBody>
      </p:sp>
      <p:sp>
        <p:nvSpPr>
          <p:cNvPr id="14" name="Text 8"/>
          <p:cNvSpPr/>
          <p:nvPr/>
        </p:nvSpPr>
        <p:spPr>
          <a:xfrm>
            <a:off x="9687580" y="6402788"/>
            <a:ext cx="3689390" cy="1689259"/>
          </a:xfrm>
          <a:prstGeom prst="rect">
            <a:avLst/>
          </a:prstGeom>
          <a:noFill/>
          <a:ln/>
        </p:spPr>
        <p:txBody>
          <a:bodyPr wrap="square" rtlCol="0" anchor="t"/>
          <a:lstStyle/>
          <a:p>
            <a:pPr marL="0" indent="0" algn="l">
              <a:lnSpc>
                <a:spcPts val="3325"/>
              </a:lnSpc>
              <a:buNone/>
            </a:pPr>
            <a:r>
              <a:rPr lang="en-US" sz="2078" dirty="0">
                <a:solidFill>
                  <a:srgbClr val="D6E5EF"/>
                </a:solidFill>
                <a:latin typeface="Roboto" pitchFamily="34" charset="0"/>
                <a:ea typeface="Roboto" pitchFamily="34" charset="-122"/>
                <a:cs typeface="Roboto" pitchFamily="34" charset="-120"/>
              </a:rPr>
              <a:t>Watch as our powerful engine extracts and organizes the Chinese and English text from your PDFs.</a:t>
            </a:r>
            <a:endParaRPr lang="en-US" sz="207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zh-CN" altLang="en-US"/>
          </a:p>
        </p:txBody>
      </p:sp>
      <p:sp>
        <p:nvSpPr>
          <p:cNvPr id="3" name="Shape 1"/>
          <p:cNvSpPr/>
          <p:nvPr/>
        </p:nvSpPr>
        <p:spPr>
          <a:xfrm>
            <a:off x="0" y="0"/>
            <a:ext cx="14630400" cy="8229600"/>
          </a:xfrm>
          <a:prstGeom prst="rect">
            <a:avLst/>
          </a:prstGeom>
          <a:solidFill>
            <a:srgbClr val="202733"/>
          </a:solidFill>
          <a:ln/>
        </p:spPr>
        <p:txBody>
          <a:bodyPr/>
          <a:lstStyle/>
          <a:p>
            <a:endParaRPr lang="zh-CN" altLang="en-US"/>
          </a:p>
        </p:txBody>
      </p:sp>
      <p:sp>
        <p:nvSpPr>
          <p:cNvPr id="4" name="Text 2"/>
          <p:cNvSpPr/>
          <p:nvPr/>
        </p:nvSpPr>
        <p:spPr>
          <a:xfrm>
            <a:off x="989648" y="1636990"/>
            <a:ext cx="6402348" cy="989648"/>
          </a:xfrm>
          <a:prstGeom prst="rect">
            <a:avLst/>
          </a:prstGeom>
          <a:noFill/>
          <a:ln/>
        </p:spPr>
        <p:txBody>
          <a:bodyPr wrap="square" rtlCol="0" anchor="t"/>
          <a:lstStyle/>
          <a:p>
            <a:pPr marL="0" indent="0">
              <a:lnSpc>
                <a:spcPts val="3897"/>
              </a:lnSpc>
              <a:buNone/>
            </a:pPr>
            <a:r>
              <a:rPr lang="en-US" sz="3117" dirty="0">
                <a:solidFill>
                  <a:srgbClr val="60A9FF"/>
                </a:solidFill>
                <a:latin typeface="Roboto Slab" pitchFamily="34" charset="0"/>
                <a:ea typeface="Roboto Slab" pitchFamily="34" charset="-122"/>
                <a:cs typeface="Roboto Slab" pitchFamily="34" charset="-120"/>
              </a:rPr>
              <a:t>Utilizing cloud technology and Microsoft Azure virtual machines</a:t>
            </a:r>
            <a:endParaRPr lang="en-US" sz="3117" dirty="0"/>
          </a:p>
        </p:txBody>
      </p:sp>
      <p:sp>
        <p:nvSpPr>
          <p:cNvPr id="5" name="Text 3"/>
          <p:cNvSpPr/>
          <p:nvPr/>
        </p:nvSpPr>
        <p:spPr>
          <a:xfrm>
            <a:off x="989648" y="3183088"/>
            <a:ext cx="6402348" cy="2956203"/>
          </a:xfrm>
          <a:prstGeom prst="rect">
            <a:avLst/>
          </a:prstGeom>
          <a:noFill/>
          <a:ln/>
        </p:spPr>
        <p:txBody>
          <a:bodyPr wrap="square" rtlCol="0" anchor="t"/>
          <a:lstStyle/>
          <a:p>
            <a:pPr marL="0" indent="0">
              <a:lnSpc>
                <a:spcPts val="3325"/>
              </a:lnSpc>
              <a:buNone/>
            </a:pPr>
            <a:r>
              <a:rPr lang="en-US" sz="2078" dirty="0">
                <a:solidFill>
                  <a:srgbClr val="D6E5EF"/>
                </a:solidFill>
                <a:latin typeface="Roboto" pitchFamily="34" charset="0"/>
                <a:ea typeface="Roboto" pitchFamily="34" charset="-122"/>
                <a:cs typeface="Roboto" pitchFamily="34" charset="-120"/>
              </a:rPr>
              <a:t>We leveraged cloud technology by utilizing virtual machines (VMs) on Microsoft Azure. This setup allowed us to scale our resources dynamically, providing the flexibility to manage our OCR tasks efficiently. By hosting our operations on Azure, we ensured robust security and reliability, enabling seamless processing of large datasets in the cloud.</a:t>
            </a:r>
            <a:endParaRPr lang="en-US" sz="2078" dirty="0"/>
          </a:p>
        </p:txBody>
      </p:sp>
      <p:sp>
        <p:nvSpPr>
          <p:cNvPr id="6" name="Text 4"/>
          <p:cNvSpPr/>
          <p:nvPr/>
        </p:nvSpPr>
        <p:spPr>
          <a:xfrm>
            <a:off x="8043505" y="1636990"/>
            <a:ext cx="4938593" cy="494824"/>
          </a:xfrm>
          <a:prstGeom prst="rect">
            <a:avLst/>
          </a:prstGeom>
          <a:noFill/>
          <a:ln/>
        </p:spPr>
        <p:txBody>
          <a:bodyPr wrap="none" rtlCol="0" anchor="t"/>
          <a:lstStyle/>
          <a:p>
            <a:pPr marL="0" indent="0">
              <a:lnSpc>
                <a:spcPts val="3897"/>
              </a:lnSpc>
              <a:buNone/>
            </a:pPr>
            <a:r>
              <a:rPr lang="en-US" sz="3117" dirty="0">
                <a:solidFill>
                  <a:srgbClr val="60A9FF"/>
                </a:solidFill>
                <a:latin typeface="Roboto Slab" pitchFamily="34" charset="0"/>
                <a:ea typeface="Roboto Slab" pitchFamily="34" charset="-122"/>
                <a:cs typeface="Roboto Slab" pitchFamily="34" charset="-120"/>
              </a:rPr>
              <a:t>Project Kernel and Module</a:t>
            </a:r>
            <a:endParaRPr lang="en-US" sz="3117" dirty="0"/>
          </a:p>
        </p:txBody>
      </p:sp>
      <p:sp>
        <p:nvSpPr>
          <p:cNvPr id="7" name="Text 5"/>
          <p:cNvSpPr/>
          <p:nvPr/>
        </p:nvSpPr>
        <p:spPr>
          <a:xfrm>
            <a:off x="8043505" y="2395657"/>
            <a:ext cx="5604748" cy="4223147"/>
          </a:xfrm>
          <a:prstGeom prst="rect">
            <a:avLst/>
          </a:prstGeom>
          <a:noFill/>
          <a:ln/>
        </p:spPr>
        <p:txBody>
          <a:bodyPr wrap="square" rtlCol="0" anchor="t"/>
          <a:lstStyle/>
          <a:p>
            <a:pPr marL="0" indent="0">
              <a:lnSpc>
                <a:spcPts val="3325"/>
              </a:lnSpc>
              <a:buNone/>
            </a:pPr>
            <a:r>
              <a:rPr lang="en-US" sz="2078" dirty="0">
                <a:solidFill>
                  <a:srgbClr val="D6E5EF"/>
                </a:solidFill>
                <a:latin typeface="Roboto" pitchFamily="34" charset="0"/>
                <a:ea typeface="Roboto" pitchFamily="34" charset="-122"/>
                <a:cs typeface="Roboto" pitchFamily="34" charset="-120"/>
              </a:rPr>
              <a:t>We utilized an Optical Character Recognition (OCR) kernel for our project, employing the Python module "pdfplumber" to extract text from PDF documents. This tool enabled us to accurately convert scanned documents into editable and searchable text formats. By leveraging "pdfplumber," we were able to automate the text extraction process, significantly enhancing our workflow efficiency and data usability.</a:t>
            </a:r>
            <a:endParaRPr lang="en-US" sz="207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zh-CN" altLang="en-US"/>
          </a:p>
        </p:txBody>
      </p:sp>
      <p:sp>
        <p:nvSpPr>
          <p:cNvPr id="3" name="Shape 1"/>
          <p:cNvSpPr/>
          <p:nvPr/>
        </p:nvSpPr>
        <p:spPr>
          <a:xfrm>
            <a:off x="0" y="0"/>
            <a:ext cx="14630400" cy="8229600"/>
          </a:xfrm>
          <a:prstGeom prst="rect">
            <a:avLst/>
          </a:prstGeom>
          <a:solidFill>
            <a:srgbClr val="202733"/>
          </a:solidFill>
          <a:ln/>
        </p:spPr>
        <p:txBody>
          <a:bodyPr/>
          <a:lstStyle/>
          <a:p>
            <a:endParaRPr lang="zh-CN" altLang="en-US"/>
          </a:p>
        </p:txBody>
      </p:sp>
      <p:sp>
        <p:nvSpPr>
          <p:cNvPr id="4" name="Text 2"/>
          <p:cNvSpPr/>
          <p:nvPr/>
        </p:nvSpPr>
        <p:spPr>
          <a:xfrm>
            <a:off x="989648" y="3289935"/>
            <a:ext cx="12651105" cy="1649611"/>
          </a:xfrm>
          <a:prstGeom prst="rect">
            <a:avLst/>
          </a:prstGeom>
          <a:noFill/>
          <a:ln/>
        </p:spPr>
        <p:txBody>
          <a:bodyPr wrap="none" rtlCol="0" anchor="t"/>
          <a:lstStyle/>
          <a:p>
            <a:pPr marL="0" indent="0" algn="ctr">
              <a:lnSpc>
                <a:spcPts val="12989"/>
              </a:lnSpc>
              <a:buNone/>
            </a:pPr>
            <a:r>
              <a:rPr lang="en-US" sz="10391" dirty="0">
                <a:solidFill>
                  <a:srgbClr val="60A9FF"/>
                </a:solidFill>
                <a:latin typeface="Roboto Slab" pitchFamily="34" charset="0"/>
                <a:ea typeface="Roboto Slab" pitchFamily="34" charset="-122"/>
                <a:cs typeface="Roboto Slab" pitchFamily="34" charset="-120"/>
              </a:rPr>
              <a:t>Thank You!</a:t>
            </a:r>
            <a:endParaRPr lang="en-US" sz="1039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379</Words>
  <Application>Microsoft Macintosh PowerPoint</Application>
  <PresentationFormat>自定义</PresentationFormat>
  <Paragraphs>46</Paragraphs>
  <Slides>7</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Arial</vt:lpstr>
      <vt:lpstr>Roboto</vt:lpstr>
      <vt:lpstr>Roboto Slab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 Matrix</cp:lastModifiedBy>
  <cp:revision>2</cp:revision>
  <dcterms:created xsi:type="dcterms:W3CDTF">2024-04-18T01:08:45Z</dcterms:created>
  <dcterms:modified xsi:type="dcterms:W3CDTF">2024-04-18T01:10:30Z</dcterms:modified>
</cp:coreProperties>
</file>